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4"/>
  </p:sldMasterIdLst>
  <p:notesMasterIdLst>
    <p:notesMasterId r:id="rId22"/>
  </p:notesMasterIdLst>
  <p:handoutMasterIdLst>
    <p:handoutMasterId r:id="rId23"/>
  </p:handoutMasterIdLst>
  <p:sldIdLst>
    <p:sldId id="323" r:id="rId5"/>
    <p:sldId id="293" r:id="rId6"/>
    <p:sldId id="431" r:id="rId7"/>
    <p:sldId id="432" r:id="rId8"/>
    <p:sldId id="433" r:id="rId9"/>
    <p:sldId id="479" r:id="rId10"/>
    <p:sldId id="467" r:id="rId11"/>
    <p:sldId id="473" r:id="rId12"/>
    <p:sldId id="476" r:id="rId13"/>
    <p:sldId id="474" r:id="rId14"/>
    <p:sldId id="480" r:id="rId15"/>
    <p:sldId id="482" r:id="rId16"/>
    <p:sldId id="477" r:id="rId17"/>
    <p:sldId id="484" r:id="rId18"/>
    <p:sldId id="409" r:id="rId19"/>
    <p:sldId id="465" r:id="rId20"/>
    <p:sldId id="276" r:id="rId21"/>
  </p:sldIdLst>
  <p:sldSz cx="12192000" cy="6858000"/>
  <p:notesSz cx="7315200" cy="96012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5C0C76-5112-EFEE-4D68-D9FC98A4AE50}" name="Daniel Kouchekinia" initials="DK" userId="S::t-danielk@microsoft.com::a7c22de8-1682-410a-b3aa-0f61589ac236" providerId="AD"/>
  <p188:author id="{9518B2D9-E79B-AC42-950D-137311E7C8AC}" name="Daniel Kouchekinia" initials="DK" userId="S::kouchekinia@wisc.edu::51495827-fc83-4962-8f11-c749c04e48e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5050C"/>
    <a:srgbClr val="FFC000"/>
    <a:srgbClr val="FF9A05"/>
    <a:srgbClr val="996633"/>
    <a:srgbClr val="D67F00"/>
    <a:srgbClr val="F1A22F"/>
    <a:srgbClr val="F9D8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6FB0C-50DD-4590-B606-0EDBC7B21AAC}" v="298" dt="2023-06-16T23:01:26.1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4785" autoAdjust="0"/>
  </p:normalViewPr>
  <p:slideViewPr>
    <p:cSldViewPr snapToGrid="0">
      <p:cViewPr varScale="1">
        <p:scale>
          <a:sx n="59" d="100"/>
          <a:sy n="59" d="100"/>
        </p:scale>
        <p:origin x="2064" y="18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tt\Box\Research\UW\HAL\gem5\ModSim21\Components\ISPASS21\gpu_register_alloc_stats_fina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8661074228466535E-2"/>
          <c:y val="7.7891074206077035E-2"/>
          <c:w val="0.90935635496543321"/>
          <c:h val="0.56898241570714914"/>
        </c:manualLayout>
      </c:layout>
      <c:barChart>
        <c:barDir val="col"/>
        <c:grouping val="clustered"/>
        <c:varyColors val="0"/>
        <c:ser>
          <c:idx val="0"/>
          <c:order val="0"/>
          <c:tx>
            <c:v>Static Register Allocation</c:v>
          </c:tx>
          <c:spPr>
            <a:solidFill>
              <a:srgbClr val="0070C0"/>
            </a:solidFill>
            <a:ln>
              <a:noFill/>
            </a:ln>
            <a:effectLst/>
          </c:spPr>
          <c:invertIfNegative val="0"/>
          <c:cat>
            <c:strRef>
              <c:f>Sheet1!$B$3:$B$32</c:f>
              <c:strCache>
                <c:ptCount val="30"/>
                <c:pt idx="0">
                  <c:v>2dshfl</c:v>
                </c:pt>
                <c:pt idx="1">
                  <c:v>dynamic_shared</c:v>
                </c:pt>
                <c:pt idx="2">
                  <c:v>inline_asm</c:v>
                </c:pt>
                <c:pt idx="3">
                  <c:v>MatrixTranspose</c:v>
                </c:pt>
                <c:pt idx="4">
                  <c:v>sharedMemory</c:v>
                </c:pt>
                <c:pt idx="5">
                  <c:v>shfl</c:v>
                </c:pt>
                <c:pt idx="6">
                  <c:v>stream</c:v>
                </c:pt>
                <c:pt idx="7">
                  <c:v>unroll</c:v>
                </c:pt>
                <c:pt idx="8">
                  <c:v>faMutex</c:v>
                </c:pt>
                <c:pt idx="9">
                  <c:v>faMutexUniq</c:v>
                </c:pt>
                <c:pt idx="10">
                  <c:v>lfTreeBarrUniq</c:v>
                </c:pt>
                <c:pt idx="11">
                  <c:v>lfTreeBarrUniq_LocalExch</c:v>
                </c:pt>
                <c:pt idx="12">
                  <c:v>sleepMutex</c:v>
                </c:pt>
                <c:pt idx="13">
                  <c:v>sleepMutexUniq</c:v>
                </c:pt>
                <c:pt idx="14">
                  <c:v>spinMutexUniq</c:v>
                </c:pt>
                <c:pt idx="15">
                  <c:v>spinMutexEBO</c:v>
                </c:pt>
                <c:pt idx="16">
                  <c:v>spinMutexEBOUniq</c:v>
                </c:pt>
                <c:pt idx="17">
                  <c:v>forceTreeTest</c:v>
                </c:pt>
                <c:pt idx="18">
                  <c:v>Lulesh</c:v>
                </c:pt>
                <c:pt idx="19">
                  <c:v>noh</c:v>
                </c:pt>
                <c:pt idx="20">
                  <c:v>bwd_bn</c:v>
                </c:pt>
                <c:pt idx="21">
                  <c:v>bwd_bypass</c:v>
                </c:pt>
                <c:pt idx="22">
                  <c:v>bwd_composed_model</c:v>
                </c:pt>
                <c:pt idx="23">
                  <c:v>bwd_pool</c:v>
                </c:pt>
                <c:pt idx="24">
                  <c:v>bwd_softmax</c:v>
                </c:pt>
                <c:pt idx="25">
                  <c:v>fwd_bn</c:v>
                </c:pt>
                <c:pt idx="26">
                  <c:v>fwd_bypass</c:v>
                </c:pt>
                <c:pt idx="27">
                  <c:v>fwd_composed_model</c:v>
                </c:pt>
                <c:pt idx="28">
                  <c:v>fwd_pool</c:v>
                </c:pt>
                <c:pt idx="29">
                  <c:v>fwd_softmax</c:v>
                </c:pt>
              </c:strCache>
            </c:strRef>
          </c:cat>
          <c:val>
            <c:numRef>
              <c:f>Sheet1!$E$3:$E$32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extLst>
            <c:ext xmlns:c16="http://schemas.microsoft.com/office/drawing/2014/chart" uri="{C3380CC4-5D6E-409C-BE32-E72D297353CC}">
              <c16:uniqueId val="{00000000-5FBD-4AFB-8AA2-57B2599E1771}"/>
            </c:ext>
          </c:extLst>
        </c:ser>
        <c:ser>
          <c:idx val="1"/>
          <c:order val="1"/>
          <c:tx>
            <c:v>Dynamic Register Allocation</c:v>
          </c:tx>
          <c:spPr>
            <a:solidFill>
              <a:srgbClr val="FF9A05"/>
            </a:solidFill>
            <a:ln>
              <a:noFill/>
            </a:ln>
            <a:effectLst/>
          </c:spPr>
          <c:invertIfNegative val="0"/>
          <c:cat>
            <c:strRef>
              <c:f>Sheet1!$B$3:$B$32</c:f>
              <c:strCache>
                <c:ptCount val="30"/>
                <c:pt idx="0">
                  <c:v>2dshfl</c:v>
                </c:pt>
                <c:pt idx="1">
                  <c:v>dynamic_shared</c:v>
                </c:pt>
                <c:pt idx="2">
                  <c:v>inline_asm</c:v>
                </c:pt>
                <c:pt idx="3">
                  <c:v>MatrixTranspose</c:v>
                </c:pt>
                <c:pt idx="4">
                  <c:v>sharedMemory</c:v>
                </c:pt>
                <c:pt idx="5">
                  <c:v>shfl</c:v>
                </c:pt>
                <c:pt idx="6">
                  <c:v>stream</c:v>
                </c:pt>
                <c:pt idx="7">
                  <c:v>unroll</c:v>
                </c:pt>
                <c:pt idx="8">
                  <c:v>faMutex</c:v>
                </c:pt>
                <c:pt idx="9">
                  <c:v>faMutexUniq</c:v>
                </c:pt>
                <c:pt idx="10">
                  <c:v>lfTreeBarrUniq</c:v>
                </c:pt>
                <c:pt idx="11">
                  <c:v>lfTreeBarrUniq_LocalExch</c:v>
                </c:pt>
                <c:pt idx="12">
                  <c:v>sleepMutex</c:v>
                </c:pt>
                <c:pt idx="13">
                  <c:v>sleepMutexUniq</c:v>
                </c:pt>
                <c:pt idx="14">
                  <c:v>spinMutexUniq</c:v>
                </c:pt>
                <c:pt idx="15">
                  <c:v>spinMutexEBO</c:v>
                </c:pt>
                <c:pt idx="16">
                  <c:v>spinMutexEBOUniq</c:v>
                </c:pt>
                <c:pt idx="17">
                  <c:v>forceTreeTest</c:v>
                </c:pt>
                <c:pt idx="18">
                  <c:v>Lulesh</c:v>
                </c:pt>
                <c:pt idx="19">
                  <c:v>noh</c:v>
                </c:pt>
                <c:pt idx="20">
                  <c:v>bwd_bn</c:v>
                </c:pt>
                <c:pt idx="21">
                  <c:v>bwd_bypass</c:v>
                </c:pt>
                <c:pt idx="22">
                  <c:v>bwd_composed_model</c:v>
                </c:pt>
                <c:pt idx="23">
                  <c:v>bwd_pool</c:v>
                </c:pt>
                <c:pt idx="24">
                  <c:v>bwd_softmax</c:v>
                </c:pt>
                <c:pt idx="25">
                  <c:v>fwd_bn</c:v>
                </c:pt>
                <c:pt idx="26">
                  <c:v>fwd_bypass</c:v>
                </c:pt>
                <c:pt idx="27">
                  <c:v>fwd_composed_model</c:v>
                </c:pt>
                <c:pt idx="28">
                  <c:v>fwd_pool</c:v>
                </c:pt>
                <c:pt idx="29">
                  <c:v>fwd_softmax</c:v>
                </c:pt>
              </c:strCache>
            </c:strRef>
          </c:cat>
          <c:val>
            <c:numRef>
              <c:f>Sheet1!$F$3:$F$32</c:f>
              <c:numCache>
                <c:formatCode>General</c:formatCode>
                <c:ptCount val="30"/>
                <c:pt idx="0">
                  <c:v>1</c:v>
                </c:pt>
                <c:pt idx="1">
                  <c:v>1</c:v>
                </c:pt>
                <c:pt idx="2">
                  <c:v>2.5087567030046616</c:v>
                </c:pt>
                <c:pt idx="3">
                  <c:v>1.7205807213627631</c:v>
                </c:pt>
                <c:pt idx="4">
                  <c:v>1</c:v>
                </c:pt>
                <c:pt idx="5">
                  <c:v>1</c:v>
                </c:pt>
                <c:pt idx="6">
                  <c:v>1.3575030443618621</c:v>
                </c:pt>
                <c:pt idx="7">
                  <c:v>1</c:v>
                </c:pt>
                <c:pt idx="8">
                  <c:v>0.62267175576716638</c:v>
                </c:pt>
                <c:pt idx="9">
                  <c:v>0.65231497657415438</c:v>
                </c:pt>
                <c:pt idx="10">
                  <c:v>0.84556825230126897</c:v>
                </c:pt>
                <c:pt idx="11">
                  <c:v>0.8667489405304033</c:v>
                </c:pt>
                <c:pt idx="12">
                  <c:v>0.64633998468432152</c:v>
                </c:pt>
                <c:pt idx="13">
                  <c:v>0.57996252004220328</c:v>
                </c:pt>
                <c:pt idx="14">
                  <c:v>0.61630087399558331</c:v>
                </c:pt>
                <c:pt idx="15">
                  <c:v>0.67891356133613701</c:v>
                </c:pt>
                <c:pt idx="16">
                  <c:v>0.65294209357381283</c:v>
                </c:pt>
                <c:pt idx="17">
                  <c:v>0.99907176705023559</c:v>
                </c:pt>
                <c:pt idx="18">
                  <c:v>0.99844070790709083</c:v>
                </c:pt>
                <c:pt idx="19">
                  <c:v>1.0597631773337874</c:v>
                </c:pt>
                <c:pt idx="20">
                  <c:v>3.1066096844070898</c:v>
                </c:pt>
                <c:pt idx="21">
                  <c:v>0.99696667860169186</c:v>
                </c:pt>
                <c:pt idx="22">
                  <c:v>1.0570231955903766</c:v>
                </c:pt>
                <c:pt idx="23">
                  <c:v>1.1075313569097494</c:v>
                </c:pt>
                <c:pt idx="24">
                  <c:v>1.0059898780767689</c:v>
                </c:pt>
                <c:pt idx="25">
                  <c:v>0.99249712912275878</c:v>
                </c:pt>
                <c:pt idx="26">
                  <c:v>0.99512323239425704</c:v>
                </c:pt>
                <c:pt idx="27">
                  <c:v>1.009633289496765</c:v>
                </c:pt>
                <c:pt idx="28">
                  <c:v>0.77239095613013375</c:v>
                </c:pt>
                <c:pt idx="29">
                  <c:v>1.0261378568740707</c:v>
                </c:pt>
              </c:numCache>
            </c:numRef>
          </c:val>
          <c:extLst>
            <c:ext xmlns:c16="http://schemas.microsoft.com/office/drawing/2014/chart" uri="{C3380CC4-5D6E-409C-BE32-E72D297353CC}">
              <c16:uniqueId val="{00000001-5FBD-4AFB-8AA2-57B2599E1771}"/>
            </c:ext>
          </c:extLst>
        </c:ser>
        <c:dLbls>
          <c:showLegendKey val="0"/>
          <c:showVal val="0"/>
          <c:showCatName val="0"/>
          <c:showSerName val="0"/>
          <c:showPercent val="0"/>
          <c:showBubbleSize val="0"/>
        </c:dLbls>
        <c:gapWidth val="219"/>
        <c:overlap val="-27"/>
        <c:axId val="357880696"/>
        <c:axId val="357881016"/>
      </c:barChart>
      <c:catAx>
        <c:axId val="357880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57881016"/>
        <c:crosses val="autoZero"/>
        <c:auto val="1"/>
        <c:lblAlgn val="ctr"/>
        <c:lblOffset val="100"/>
        <c:noMultiLvlLbl val="0"/>
      </c:catAx>
      <c:valAx>
        <c:axId val="357881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sz="1800" b="1"/>
                  <a:t>Nromalized Speedup</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357880696"/>
        <c:crosses val="autoZero"/>
        <c:crossBetween val="between"/>
      </c:valAx>
      <c:spPr>
        <a:noFill/>
        <a:ln>
          <a:noFill/>
        </a:ln>
        <a:effectLst/>
      </c:spPr>
    </c:plotArea>
    <c:legend>
      <c:legendPos val="t"/>
      <c:layout>
        <c:manualLayout>
          <c:xMode val="edge"/>
          <c:yMode val="edge"/>
          <c:x val="0.4638682174532105"/>
          <c:y val="0"/>
          <c:w val="0.5361317825467895"/>
          <c:h val="6.6282375049060607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68CFFE-8DEB-46D4-A45C-B11A3266CC80}"/>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3E3F611C-54BC-47CF-BDF5-BF70306B5FCA}"/>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smtClean="0"/>
            </a:lvl1pPr>
          </a:lstStyle>
          <a:p>
            <a:pPr>
              <a:defRPr/>
            </a:pPr>
            <a:fld id="{FC4D94E5-C892-4182-B60E-83BF2A5F4498}" type="datetimeFigureOut">
              <a:rPr lang="en-US"/>
              <a:pPr>
                <a:defRPr/>
              </a:pPr>
              <a:t>6/17/23</a:t>
            </a:fld>
            <a:endParaRPr lang="en-US"/>
          </a:p>
        </p:txBody>
      </p:sp>
      <p:sp>
        <p:nvSpPr>
          <p:cNvPr id="4" name="Footer Placeholder 3">
            <a:extLst>
              <a:ext uri="{FF2B5EF4-FFF2-40B4-BE49-F238E27FC236}">
                <a16:creationId xmlns:a16="http://schemas.microsoft.com/office/drawing/2014/main" id="{67680D7B-1527-46D0-99C1-873FF0F1148E}"/>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500FDB8B-B290-4F4F-B65A-CA0000CD338C}"/>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smtClean="0"/>
            </a:lvl1pPr>
          </a:lstStyle>
          <a:p>
            <a:pPr>
              <a:defRPr/>
            </a:pPr>
            <a:fld id="{280E7DDE-31A5-4A03-9FF8-982504E5DD04}"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4F274BDB-1766-4B27-B1D9-69EA4E373B4C}"/>
              </a:ext>
            </a:extLst>
          </p:cNvPr>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73CA3D43-2AA1-4D27-82A6-AB0DDC4BB825}"/>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6E58294F-904C-4BD1-99FD-B97A9E188B84}"/>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3076" name="Rectangle 4">
            <a:extLst>
              <a:ext uri="{FF2B5EF4-FFF2-40B4-BE49-F238E27FC236}">
                <a16:creationId xmlns:a16="http://schemas.microsoft.com/office/drawing/2014/main" id="{311DDECB-97DF-42FB-856E-50F5D833CF40}"/>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3077" name="Rectangle 5">
            <a:extLst>
              <a:ext uri="{FF2B5EF4-FFF2-40B4-BE49-F238E27FC236}">
                <a16:creationId xmlns:a16="http://schemas.microsoft.com/office/drawing/2014/main" id="{7A5513FA-3E48-495F-A282-D096C6089CF1}"/>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3078" name="Rectangle 6">
            <a:extLst>
              <a:ext uri="{FF2B5EF4-FFF2-40B4-BE49-F238E27FC236}">
                <a16:creationId xmlns:a16="http://schemas.microsoft.com/office/drawing/2014/main" id="{41FF3EEB-CCD1-46E1-A8A7-6D655A8EFB81}"/>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pitchFamily="34" charset="0"/>
              </a:defRPr>
            </a:lvl1pPr>
          </a:lstStyle>
          <a:p>
            <a:pPr>
              <a:defRPr/>
            </a:pPr>
            <a:fld id="{FA486B15-5CAA-4ADB-8522-047D1366A1E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38C01DA6-4F36-496D-88C2-EF2BB6C03A9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553EDDF-2161-4270-BCF9-4E667D92998B}" type="slidenum">
              <a:rPr lang="en-US" altLang="en-US" sz="1400" smtClean="0"/>
              <a:pPr>
                <a:spcBef>
                  <a:spcPct val="0"/>
                </a:spcBef>
              </a:pPr>
              <a:t>1</a:t>
            </a:fld>
            <a:endParaRPr lang="en-US" altLang="en-US" sz="1400"/>
          </a:p>
        </p:txBody>
      </p:sp>
      <p:sp>
        <p:nvSpPr>
          <p:cNvPr id="5123" name="Text Box 1">
            <a:extLst>
              <a:ext uri="{FF2B5EF4-FFF2-40B4-BE49-F238E27FC236}">
                <a16:creationId xmlns:a16="http://schemas.microsoft.com/office/drawing/2014/main" id="{EAFB91B7-0109-4F7A-BB20-043D7940EC9E}"/>
              </a:ext>
            </a:extLst>
          </p:cNvPr>
          <p:cNvSpPr>
            <a:spLocks noGrp="1" noChangeArrowheads="1"/>
          </p:cNvSpPr>
          <p:nvPr>
            <p:ph type="body"/>
          </p:nvPr>
        </p:nvSpPr>
        <p:spPr>
          <a:xfrm>
            <a:off x="685800" y="4400550"/>
            <a:ext cx="5486400" cy="3598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spcBef>
                <a:spcPct val="0"/>
              </a:spcBef>
            </a:pPr>
            <a:r>
              <a:rPr lang="en-US" altLang="en-US" dirty="0">
                <a:latin typeface="Times New Roman"/>
                <a:cs typeface="Times New Roman"/>
              </a:rPr>
              <a:t>Good morning! I'm Daniel Kouchekinia, a 5th year undergrad presenting here on behalf of the University of Wisconsin-Madison’s heterogenous architectures lab. I'll be presenting our work on improving the accuracy of gem5's GPU models so that the optimizations we make in gem5 yield results that are grounded in reality</a:t>
            </a:r>
          </a:p>
          <a:p>
            <a:pPr algn="l" eaLnBrk="1">
              <a:spcBef>
                <a:spcPct val="0"/>
              </a:spcBef>
            </a:pPr>
            <a:endParaRPr lang="en-US" altLang="en-US" dirty="0"/>
          </a:p>
          <a:p>
            <a:pPr algn="l" eaLnBrk="1">
              <a:spcBef>
                <a:spcPct val="0"/>
              </a:spcBef>
            </a:pPr>
            <a:r>
              <a:rPr lang="en-US" altLang="en-US" dirty="0">
                <a:latin typeface="Times New Roman"/>
                <a:cs typeface="Times New Roman"/>
              </a:rPr>
              <a:t>This work has been done under the guidance of Professor Matt Sinclair and in collaboration with Vishnu Ramadas and (In-doo-boo-see Ooh-su-ji).</a:t>
            </a:r>
          </a:p>
        </p:txBody>
      </p:sp>
      <p:sp>
        <p:nvSpPr>
          <p:cNvPr id="5124" name="Rectangle 2">
            <a:extLst>
              <a:ext uri="{FF2B5EF4-FFF2-40B4-BE49-F238E27FC236}">
                <a16:creationId xmlns:a16="http://schemas.microsoft.com/office/drawing/2014/main" id="{3781B916-DB90-495B-844A-EBF7E3894CA7}"/>
              </a:ext>
            </a:extLst>
          </p:cNvPr>
          <p:cNvSpPr>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a:latin typeface="Myriad Pro"/>
              </a:rPr>
              <a:t>However, as much as we would like these benchmarks to be independently addressable, tuning aspects of the model for these latencies affected the other benchmarks as well. Here’s a plot showing that difference, with errors before the tuning in blue and the new errors in red.</a:t>
            </a:r>
          </a:p>
          <a:p>
            <a:endParaRPr lang="en-US">
              <a:latin typeface="Myriad Pro"/>
            </a:endParaRPr>
          </a:p>
          <a:p>
            <a:r>
              <a:rPr lang="en-US">
                <a:latin typeface="Myriad Pro"/>
              </a:rPr>
              <a:t>Bandwidths error (Click) increased the most significantly, averaging around 47%. These changes can be attributed to the cache clock correction; The previously high clock frequencies were doubling bandwidth, which happened to bring the numbers closer to their actual values. Since we know the clock changes are representative of the real GPU, this just means that the underlying bandwidth inaccuracies were worse than we originally thought.</a:t>
            </a:r>
          </a:p>
          <a:p>
            <a:endParaRPr lang="en-US">
              <a:latin typeface="Myriad Pro"/>
            </a:endParaRPr>
          </a:p>
          <a:p>
            <a:r>
              <a:rPr lang="en-US">
                <a:latin typeface="Myriad Pro"/>
              </a:rPr>
              <a:t>(Click) However, the fact that addressing one set of microbenchmarks impacted the rest points to the need to iteratively refine and take a step back after each set of changes to see how we might need to compensate elsewhere.</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10</a:t>
            </a:fld>
            <a:endParaRPr lang="en-US" altLang="en-US"/>
          </a:p>
        </p:txBody>
      </p:sp>
    </p:spTree>
    <p:extLst>
      <p:ext uri="{BB962C8B-B14F-4D97-AF65-F5344CB8AC3E}">
        <p14:creationId xmlns:p14="http://schemas.microsoft.com/office/powerpoint/2010/main" val="4054858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dirty="0"/>
              <a:t>With the bandwidths so affected by our changes, we turned to L1 and L2 bandwidths.</a:t>
            </a:r>
          </a:p>
          <a:p>
            <a:endParaRPr lang="en-US" dirty="0"/>
          </a:p>
          <a:p>
            <a:r>
              <a:rPr lang="en-US" dirty="0"/>
              <a:t>In this regard we were able to significantly reduce error by tuning coalescer parameters, the number of banks, and the L1 latency.</a:t>
            </a:r>
          </a:p>
          <a:p>
            <a:endParaRPr lang="en-US" dirty="0"/>
          </a:p>
          <a:p>
            <a:r>
              <a:rPr lang="en-US" dirty="0">
                <a:latin typeface="Times New Roman"/>
                <a:cs typeface="Times New Roman"/>
              </a:rPr>
              <a:t>However, a more fundamental issue with the model we ran into was the lack of cache bypassing for loads and stores. Flags set for system level coherence and global level coherence were being ignored, meaning caches weren't being bypassed as appropriate. GLC loads and stores were erroneously being cached in L1 and SLC loads and stores being cached in L1 and L2. By modifying the SLICC to pass and store those bits as appropriate and by adding additional states, we were able to implement this behavior, greatly increasing accuracy. There is, however, still work to be done on 32-bit accesses.</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11</a:t>
            </a:fld>
            <a:endParaRPr lang="en-US" altLang="en-US"/>
          </a:p>
        </p:txBody>
      </p:sp>
    </p:spTree>
    <p:extLst>
      <p:ext uri="{BB962C8B-B14F-4D97-AF65-F5344CB8AC3E}">
        <p14:creationId xmlns:p14="http://schemas.microsoft.com/office/powerpoint/2010/main" val="1557539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dirty="0">
                <a:latin typeface="Myriad Pro"/>
              </a:rPr>
              <a:t>Here’s that same chart again, showing results before our changes and now the results after these bandwidth-related changes in orange. (Click)</a:t>
            </a:r>
          </a:p>
          <a:p>
            <a:endParaRPr lang="en-US" dirty="0">
              <a:latin typeface="Myriad Pro"/>
            </a:endParaRPr>
          </a:p>
          <a:p>
            <a:r>
              <a:rPr lang="en-US" dirty="0">
                <a:latin typeface="Myriad Pro"/>
              </a:rPr>
              <a:t>The effect of these changes seemed to be </a:t>
            </a:r>
            <a:r>
              <a:rPr lang="en-US" i="1" dirty="0">
                <a:latin typeface="Myriad Pro"/>
              </a:rPr>
              <a:t>mostly</a:t>
            </a:r>
            <a:r>
              <a:rPr lang="en-US" dirty="0">
                <a:latin typeface="Myriad Pro"/>
              </a:rPr>
              <a:t> limited to the bandwidth micro benches. Clearly, there's still work to be done.</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12</a:t>
            </a:fld>
            <a:endParaRPr lang="en-US" altLang="en-US"/>
          </a:p>
        </p:txBody>
      </p:sp>
    </p:spTree>
    <p:extLst>
      <p:ext uri="{BB962C8B-B14F-4D97-AF65-F5344CB8AC3E}">
        <p14:creationId xmlns:p14="http://schemas.microsoft.com/office/powerpoint/2010/main" val="3017901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a:t>Next, we shifted our focus to atomic operations. Through investigating why the latency was higher than expected, we discovered a lack of global level coherence support as a major culprit. Up to this point all atomics were treated as system-scope, and weren’t being performed in the L2 when appropriate. This meant that non-SLC requests were incurring the additional latencies and bandwidth limitations associated with going to the directory.</a:t>
            </a:r>
          </a:p>
          <a:p>
            <a:endParaRPr lang="en-US"/>
          </a:p>
          <a:p>
            <a:r>
              <a:rPr lang="en-US">
                <a:latin typeface="Times New Roman"/>
                <a:cs typeface="Times New Roman"/>
              </a:rPr>
              <a:t>We were able to go in and add this support in the VIPER coherence protocol, but in the process had to make additional changes to the protocol to allow for a write-back L2 (which previously hadn't been working) that is more representative of the real GPU. These modifications made significant improvement to atomic accuracy, but we believe that we can further reduce inaccuracies by improving our modeling cache atomic ALU resource constraints with a free-list of available ALUs.</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13</a:t>
            </a:fld>
            <a:endParaRPr lang="en-US" altLang="en-US"/>
          </a:p>
        </p:txBody>
      </p:sp>
    </p:spTree>
    <p:extLst>
      <p:ext uri="{BB962C8B-B14F-4D97-AF65-F5344CB8AC3E}">
        <p14:creationId xmlns:p14="http://schemas.microsoft.com/office/powerpoint/2010/main" val="1411049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a:latin typeface="Myriad Pro"/>
              </a:rPr>
              <a:t>Again, going back to that high level overview we can compare the previous sets of changes against what we have now in green. In making these changes targeting atomics, we observed increases to some bandwidth inaccuracies (click), which are highlighted here. Some of these can likely be attributed to a now writeback L2, but further targeted investigation is required.</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14</a:t>
            </a:fld>
            <a:endParaRPr lang="en-US" altLang="en-US"/>
          </a:p>
        </p:txBody>
      </p:sp>
    </p:spTree>
    <p:extLst>
      <p:ext uri="{BB962C8B-B14F-4D97-AF65-F5344CB8AC3E}">
        <p14:creationId xmlns:p14="http://schemas.microsoft.com/office/powerpoint/2010/main" val="3971920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pPr lvl="0"/>
            <a:r>
              <a:rPr lang="en-US">
                <a:latin typeface="Myriad Pro"/>
              </a:rPr>
              <a:t>From here our path set: continued iterative refinement with the goal of minimizing the error from all microbenchmarks. Beyond working on improving the results of existing benchmarks, we also intend to add additional benchmarks for more specific GPU functionalities, such as differentiating between atomic instructions that do or do not return a value.</a:t>
            </a:r>
          </a:p>
          <a:p>
            <a:pPr lvl="0"/>
            <a:endParaRPr lang="en-US">
              <a:latin typeface="Myriad Pro"/>
            </a:endParaRPr>
          </a:p>
          <a:p>
            <a:pPr lvl="0"/>
            <a:r>
              <a:rPr lang="en-US">
                <a:latin typeface="Myriad Pro"/>
              </a:rPr>
              <a:t>To address bandwidths, which are still a major source of inaccuracy, we intend to update the GPUs model’s main memory to an HBM model with multiple channels.</a:t>
            </a:r>
          </a:p>
          <a:p>
            <a:pPr lvl="0"/>
            <a:endParaRPr lang="en-US">
              <a:latin typeface="Myriad Pro"/>
            </a:endParaRPr>
          </a:p>
          <a:p>
            <a:pPr lvl="0"/>
            <a:r>
              <a:rPr lang="en-US">
                <a:latin typeface="Myriad Pro"/>
              </a:rPr>
              <a:t>Other areas we’ve targeting include refinements related to the TLB and I-Cache, which we have additional benchmarks to exercise.</a:t>
            </a:r>
          </a:p>
          <a:p>
            <a:pPr lvl="0"/>
            <a:endParaRPr lang="en-US">
              <a:latin typeface="Myriad Pro"/>
            </a:endParaRPr>
          </a:p>
          <a:p>
            <a:r>
              <a:rPr lang="en-US">
                <a:latin typeface="Myriad Pro"/>
              </a:rPr>
              <a:t>Looking even further in advance, when we’ve been able to satisfactorily reduce errors in our micro benches, we intend to validate these in larger benchmarks and add known-good models to gem5 for the Vega 20 and other GPUs.</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15</a:t>
            </a:fld>
            <a:endParaRPr lang="en-US" altLang="en-US"/>
          </a:p>
        </p:txBody>
      </p:sp>
    </p:spTree>
    <p:extLst>
      <p:ext uri="{BB962C8B-B14F-4D97-AF65-F5344CB8AC3E}">
        <p14:creationId xmlns:p14="http://schemas.microsoft.com/office/powerpoint/2010/main" val="167724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a:latin typeface="Myriad Pro"/>
              </a:rPr>
              <a:t>Our end goal is to improve and validate the accuracy of gem5 GPU models. Having validated models in our systems is important in ensuring that effect of optimizations made in gem5 are representative of what their effect would be on a real GPU.</a:t>
            </a:r>
          </a:p>
          <a:p>
            <a:endParaRPr lang="en-US">
              <a:latin typeface="Myriad Pro"/>
            </a:endParaRPr>
          </a:p>
          <a:p>
            <a:r>
              <a:rPr lang="en-US">
                <a:latin typeface="Myriad Pro"/>
              </a:rPr>
              <a:t>Previous refinements have relied on point solutions, which are inefficient and hard to scale. By developing microbenchmarks where we can compare outputs and statistics between gem5 and a real GPU, we can systematically target individual components to iteratively identify and resolve sources of inaccuracy.</a:t>
            </a:r>
          </a:p>
          <a:p>
            <a:endParaRPr lang="en-US">
              <a:latin typeface="Myriad Pro"/>
            </a:endParaRPr>
          </a:p>
          <a:p>
            <a:r>
              <a:rPr lang="en-US">
                <a:latin typeface="Myriad Pro"/>
              </a:rPr>
              <a:t>As a result of this iterative refinement, we hope to validate and release accurate models of real GPUs, as well as to integrate performance regression testing into gem5 to ensure these models would stay accurate going forward.</a:t>
            </a:r>
          </a:p>
          <a:p>
            <a:endParaRPr lang="en-US">
              <a:latin typeface="Myriad Pro"/>
            </a:endParaRPr>
          </a:p>
          <a:p>
            <a:r>
              <a:rPr lang="en-US">
                <a:latin typeface="Myriad Pro"/>
              </a:rPr>
              <a:t>Thank you.</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16</a:t>
            </a:fld>
            <a:endParaRPr lang="en-US" altLang="en-US"/>
          </a:p>
        </p:txBody>
      </p:sp>
    </p:spTree>
    <p:extLst>
      <p:ext uri="{BB962C8B-B14F-4D97-AF65-F5344CB8AC3E}">
        <p14:creationId xmlns:p14="http://schemas.microsoft.com/office/powerpoint/2010/main" val="4113725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3BD38A-9E0B-1642-B514-1AF53E6C0DB6}" type="slidenum">
              <a:rPr lang="en-US" smtClean="0"/>
              <a:t>17</a:t>
            </a:fld>
            <a:endParaRPr lang="en-US"/>
          </a:p>
        </p:txBody>
      </p:sp>
    </p:spTree>
    <p:extLst>
      <p:ext uri="{BB962C8B-B14F-4D97-AF65-F5344CB8AC3E}">
        <p14:creationId xmlns:p14="http://schemas.microsoft.com/office/powerpoint/2010/main" val="261511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dirty="0"/>
              <a:t>The existing gem5 GPU support was introduced by AMD Research at HPCA 2018. They introduced a new cycle-level, execution-driven GPU model that uses AMD’s ROCm stack to run HIP applications.</a:t>
            </a:r>
          </a:p>
          <a:p>
            <a:endParaRPr lang="en-US" dirty="0"/>
          </a:p>
          <a:p>
            <a:r>
              <a:rPr lang="en-US" dirty="0">
                <a:latin typeface="Times New Roman"/>
                <a:cs typeface="Times New Roman"/>
              </a:rPr>
              <a:t>Our group has been enhancing this to run CPU-GPU experiments in gem5. Prior work </a:t>
            </a:r>
            <a:r>
              <a:rPr lang="en-US" i="1" dirty="0">
                <a:latin typeface="Times New Roman"/>
                <a:cs typeface="Times New Roman"/>
              </a:rPr>
              <a:t>our</a:t>
            </a:r>
            <a:r>
              <a:rPr lang="en-US" dirty="0">
                <a:latin typeface="Times New Roman"/>
                <a:cs typeface="Times New Roman"/>
              </a:rPr>
              <a:t> group has done includes creating, validating, and releasing a docker image to run GPU models that include updated versions of ROCm. Additionally, we’ve updated gem5 to make it easier to reproduce results, released support for a number of GPU workloads in gem5-resources, as well as enabled continuous-integration testing for many of these.</a:t>
            </a:r>
          </a:p>
          <a:p>
            <a:endParaRPr lang="en-US" dirty="0"/>
          </a:p>
          <a:p>
            <a:r>
              <a:rPr lang="en-US" dirty="0">
                <a:latin typeface="Times New Roman"/>
                <a:cs typeface="Times New Roman"/>
              </a:rPr>
              <a:t>One major area for improvement in gem5s GPU support is the accuracy of its models when compared to real GPUs (at least in the public models). This mismatch in accuracy has the potential to be hazardous, with gem5 users prototyping new optimizations being at risk of drawing incorrect conclusions as to the efficacy of their optimizations.</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2</a:t>
            </a:fld>
            <a:endParaRPr lang="en-US" altLang="en-US"/>
          </a:p>
        </p:txBody>
      </p:sp>
    </p:spTree>
    <p:extLst>
      <p:ext uri="{BB962C8B-B14F-4D97-AF65-F5344CB8AC3E}">
        <p14:creationId xmlns:p14="http://schemas.microsoft.com/office/powerpoint/2010/main" val="4043242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dirty="0">
                <a:latin typeface="Times New Roman"/>
                <a:cs typeface="Times New Roman"/>
              </a:rPr>
              <a:t>In the process of our work, one of the things we noticed was that we weren’t getting enough parallelization in some cases. Investigating this, we saw that gem5’s GPU model had a very simple register allocator that led to only 1 wavefront being assigned per compute unit at a given time. This is unrealistic, as a real GPU will run many wavefronts in parallel provided enough resources are available.</a:t>
            </a:r>
          </a:p>
          <a:p>
            <a:endParaRPr lang="en-US" dirty="0"/>
          </a:p>
          <a:p>
            <a:r>
              <a:rPr lang="en-US" dirty="0"/>
              <a:t>To increase the number of wavefronts that could be run at once to take advantage of all the available resources, we decided to add support for a dynamic register allocator that could allocate multiple wavefronts per CU.</a:t>
            </a:r>
          </a:p>
          <a:p>
            <a:endParaRPr lang="en-US" dirty="0"/>
          </a:p>
          <a:p>
            <a:r>
              <a:rPr lang="en-US" dirty="0"/>
              <a:t>(Click)</a:t>
            </a:r>
          </a:p>
          <a:p>
            <a:r>
              <a:rPr lang="en-US" dirty="0"/>
              <a:t>Intuitively, this should significantly improve accuracy relative to real systems.</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3</a:t>
            </a:fld>
            <a:endParaRPr lang="en-US" altLang="en-US"/>
          </a:p>
        </p:txBody>
      </p:sp>
    </p:spTree>
    <p:extLst>
      <p:ext uri="{BB962C8B-B14F-4D97-AF65-F5344CB8AC3E}">
        <p14:creationId xmlns:p14="http://schemas.microsoft.com/office/powerpoint/2010/main" val="2118974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a:latin typeface="Times New Roman"/>
                <a:cs typeface="Times New Roman"/>
              </a:rPr>
              <a:t>We tested both allocators on a variety of testbenches and we've plotted the results here. The test benches are along the bottom here, with speedup of the simple allocator in blue and with the dynamic allocator in orange.</a:t>
            </a:r>
          </a:p>
          <a:p>
            <a:endParaRPr lang="en-US"/>
          </a:p>
          <a:p>
            <a:r>
              <a:rPr lang="en-US"/>
              <a:t>(Click)</a:t>
            </a:r>
          </a:p>
          <a:p>
            <a:r>
              <a:rPr lang="en-US"/>
              <a:t>Counter to our intuition, these results show that the dynamic register allocator is actually slightly worse than the simple one.</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4</a:t>
            </a:fld>
            <a:endParaRPr lang="en-US" altLang="en-US"/>
          </a:p>
        </p:txBody>
      </p:sp>
    </p:spTree>
    <p:extLst>
      <p:ext uri="{BB962C8B-B14F-4D97-AF65-F5344CB8AC3E}">
        <p14:creationId xmlns:p14="http://schemas.microsoft.com/office/powerpoint/2010/main" val="119719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dirty="0">
                <a:latin typeface="Times New Roman"/>
                <a:cs typeface="Times New Roman"/>
              </a:rPr>
              <a:t>In investigating why this was the case, we realized that the GPU model wasn't tracking dependencies well, which led to stalls that ultimately hurt performance. Optimizing the register allocations alone was therefore not sufficient. But there was a problem with improving dependency tracking to be more realistic: the solutions actually used in hardware are proprietary and not publicly available. It was only through digging into literature and patents that we were able to determine that using a simple in-order scoreboard to keep track of register dependencies could help.</a:t>
            </a:r>
            <a:endParaRPr lang="en-US" dirty="0"/>
          </a:p>
          <a:p>
            <a:pPr>
              <a:buNone/>
            </a:pPr>
            <a:endParaRPr lang="en-US" dirty="0"/>
          </a:p>
          <a:p>
            <a:pPr>
              <a:buNone/>
            </a:pPr>
            <a:r>
              <a:rPr lang="en-US" dirty="0"/>
              <a:t>(Click)</a:t>
            </a:r>
          </a:p>
          <a:p>
            <a:pPr>
              <a:buNone/>
            </a:pPr>
            <a:r>
              <a:rPr lang="en-US" dirty="0"/>
              <a:t>And it did, resulting in up to a 44% reduction in stalls, improving accuracy relative to the equivalent real GPU.</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5</a:t>
            </a:fld>
            <a:endParaRPr lang="en-US" altLang="en-US"/>
          </a:p>
        </p:txBody>
      </p:sp>
    </p:spTree>
    <p:extLst>
      <p:ext uri="{BB962C8B-B14F-4D97-AF65-F5344CB8AC3E}">
        <p14:creationId xmlns:p14="http://schemas.microsoft.com/office/powerpoint/2010/main" val="3408280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a:latin typeface="Times New Roman"/>
                <a:cs typeface="Times New Roman"/>
              </a:rPr>
              <a:t>However, this example was ultimately a point-based solution; We found an inaccuracy at a high level and had to dig in deep to understand and rectify the underlying cause. For broader improvements to gem5's GPU accuracy, this approach just isn't scalable.</a:t>
            </a:r>
          </a:p>
          <a:p>
            <a:endParaRPr lang="en-US"/>
          </a:p>
          <a:p>
            <a:r>
              <a:rPr lang="en-US"/>
              <a:t>To have a more systematic approach, we need to be able to examine GPU behavior at a finer granularity, isolating individual components. By testing these individual components, we could then directly compare isolated statistics between the simulator and the real GPU, making analysis more digestible. </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6</a:t>
            </a:fld>
            <a:endParaRPr lang="en-US" altLang="en-US"/>
          </a:p>
        </p:txBody>
      </p:sp>
    </p:spTree>
    <p:extLst>
      <p:ext uri="{BB962C8B-B14F-4D97-AF65-F5344CB8AC3E}">
        <p14:creationId xmlns:p14="http://schemas.microsoft.com/office/powerpoint/2010/main" val="425201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dirty="0">
                <a:latin typeface="Myriad Pro"/>
              </a:rPr>
              <a:t>So, we set out to do exactly this by writing a set of microbenchmarks to exercise specific components. These are hand-tuned HIP assembly kernels that measure metrics such as the latency and bandwidths of atomic instructions, different levels of the cache, memory, and LDS, as well as max FLOPS.</a:t>
            </a:r>
          </a:p>
          <a:p>
            <a:endParaRPr lang="en-US" dirty="0">
              <a:latin typeface="Myriad Pro"/>
            </a:endParaRPr>
          </a:p>
          <a:p>
            <a:r>
              <a:rPr lang="en-US" dirty="0">
                <a:latin typeface="Myriad Pro"/>
              </a:rPr>
              <a:t>The output of these microbenchmarks from gem5 and the real GPU can then be compared to help identify underlying sources of inaccuracy.</a:t>
            </a:r>
          </a:p>
          <a:p>
            <a:endParaRPr lang="en-US" dirty="0">
              <a:latin typeface="Myriad Pro"/>
            </a:endParaRPr>
          </a:p>
          <a:p>
            <a:r>
              <a:rPr lang="en-US" dirty="0">
                <a:latin typeface="Myriad Pro"/>
              </a:rPr>
              <a:t>Additionally, GAP (the gem5 GPU Accuracy Profiler), a script developed by our group and which we presented at last year’s gem5 workshop, can then be used to compare corresponding statistics between the ROC profiler and gem5's stats to lend further insight.</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7</a:t>
            </a:fld>
            <a:endParaRPr lang="en-US" altLang="en-US"/>
          </a:p>
        </p:txBody>
      </p:sp>
    </p:spTree>
    <p:extLst>
      <p:ext uri="{BB962C8B-B14F-4D97-AF65-F5344CB8AC3E}">
        <p14:creationId xmlns:p14="http://schemas.microsoft.com/office/powerpoint/2010/main" val="231442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dirty="0">
                <a:latin typeface="Myriad Pro"/>
              </a:rPr>
              <a:t>Here’s a plot that captures the comparison of our microbenchmarks’ output, showing the absolute error of gem5’s results when compared to the real GPU. The model was configured to represent an AMD Vega 20. The different microbenchmarks we ran are displayed along the bottom.</a:t>
            </a:r>
          </a:p>
          <a:p>
            <a:endParaRPr lang="en-US" dirty="0">
              <a:latin typeface="Myriad Pro"/>
            </a:endParaRPr>
          </a:p>
          <a:p>
            <a:r>
              <a:rPr lang="en-US" dirty="0">
                <a:latin typeface="Myriad Pro"/>
              </a:rPr>
              <a:t>(Click)</a:t>
            </a:r>
          </a:p>
          <a:p>
            <a:r>
              <a:rPr lang="en-US" dirty="0">
                <a:latin typeface="Myriad Pro"/>
              </a:rPr>
              <a:t>As is readily apparent, there’s significant error in most of the micro benches. But by laying it out like this, we’re able to focus our efforts at one area at a time. As can be observed on the right, the highest errors were associated with accessing memory.</a:t>
            </a:r>
          </a:p>
          <a:p>
            <a:endParaRPr lang="en-US" dirty="0">
              <a:latin typeface="Myriad Pro"/>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dirty="0">
                <a:latin typeface="Myriad Pro"/>
              </a:rPr>
              <a:t>However, since memory accesses ultimately go through the cache system, we decided to tackle L1, L2, and LDS latencies first.</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8</a:t>
            </a:fld>
            <a:endParaRPr lang="en-US" altLang="en-US"/>
          </a:p>
        </p:txBody>
      </p:sp>
    </p:spTree>
    <p:extLst>
      <p:ext uri="{BB962C8B-B14F-4D97-AF65-F5344CB8AC3E}">
        <p14:creationId xmlns:p14="http://schemas.microsoft.com/office/powerpoint/2010/main" val="3637538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1525" cy="4006850"/>
          </a:xfrm>
        </p:spPr>
      </p:sp>
      <p:sp>
        <p:nvSpPr>
          <p:cNvPr id="3" name="Notes Placeholder 2"/>
          <p:cNvSpPr>
            <a:spLocks noGrp="1"/>
          </p:cNvSpPr>
          <p:nvPr>
            <p:ph type="body" idx="1"/>
          </p:nvPr>
        </p:nvSpPr>
        <p:spPr/>
        <p:txBody>
          <a:bodyPr/>
          <a:lstStyle/>
          <a:p>
            <a:r>
              <a:rPr lang="en-US" dirty="0">
                <a:latin typeface="Myriad Pro"/>
              </a:rPr>
              <a:t>On looking into what gem5 parameters might cause these deviations, we observed that the caches were being clocked twice as fast as cores by default in gem5. This caused latencies to be much lower than what was expected as the caches were effectively operating twice as fast. Additional error resulted from cache parameters being poorly tuned to the microarchitecture. Making these adjustments in the model’s configuration yielded significant improvements that reduced the model error associated with these microbenchmarks down to a fraction of a percent.</a:t>
            </a:r>
          </a:p>
        </p:txBody>
      </p:sp>
      <p:sp>
        <p:nvSpPr>
          <p:cNvPr id="4" name="Slide Number Placeholder 3"/>
          <p:cNvSpPr>
            <a:spLocks noGrp="1"/>
          </p:cNvSpPr>
          <p:nvPr>
            <p:ph type="sldNum"/>
          </p:nvPr>
        </p:nvSpPr>
        <p:spPr/>
        <p:txBody>
          <a:bodyPr/>
          <a:lstStyle/>
          <a:p>
            <a:pPr>
              <a:defRPr/>
            </a:pPr>
            <a:fld id="{FA486B15-5CAA-4ADB-8522-047D1366A1E6}" type="slidenum">
              <a:rPr lang="en-US" altLang="en-US" smtClean="0"/>
              <a:pPr>
                <a:defRPr/>
              </a:pPr>
              <a:t>9</a:t>
            </a:fld>
            <a:endParaRPr lang="en-US" altLang="en-US"/>
          </a:p>
        </p:txBody>
      </p:sp>
    </p:spTree>
    <p:extLst>
      <p:ext uri="{BB962C8B-B14F-4D97-AF65-F5344CB8AC3E}">
        <p14:creationId xmlns:p14="http://schemas.microsoft.com/office/powerpoint/2010/main" val="2787345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26305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95864"/>
            <a:ext cx="10971213" cy="1143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854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3050"/>
            <a:ext cx="2741613" cy="53070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3050"/>
            <a:ext cx="8077200" cy="53070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1071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End-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C4CF1-CABA-FC46-A411-0981C62FC63C}"/>
              </a:ext>
              <a:ext uri="{C183D7F6-B498-43B3-948B-1728B52AA6E4}">
                <adec:decorative xmlns:adec="http://schemas.microsoft.com/office/drawing/2017/decorative" val="1"/>
              </a:ext>
            </a:extLst>
          </p:cNvPr>
          <p:cNvSpPr/>
          <p:nvPr userDrawn="1"/>
        </p:nvSpPr>
        <p:spPr>
          <a:xfrm>
            <a:off x="0" y="-9939"/>
            <a:ext cx="12192000" cy="6858000"/>
          </a:xfrm>
          <a:prstGeom prst="rect">
            <a:avLst/>
          </a:prstGeom>
          <a:solidFill>
            <a:srgbClr val="C505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W–Madison logo with white text on red background">
            <a:extLst>
              <a:ext uri="{FF2B5EF4-FFF2-40B4-BE49-F238E27FC236}">
                <a16:creationId xmlns:a16="http://schemas.microsoft.com/office/drawing/2014/main" id="{04D17F3B-BAEE-A84D-96AF-DD0896BCD9BE}"/>
              </a:ext>
            </a:extLst>
          </p:cNvPr>
          <p:cNvPicPr>
            <a:picLocks noChangeAspect="1"/>
          </p:cNvPicPr>
          <p:nvPr userDrawn="1"/>
        </p:nvPicPr>
        <p:blipFill>
          <a:blip r:embed="rId2"/>
          <a:stretch>
            <a:fillRect/>
          </a:stretch>
        </p:blipFill>
        <p:spPr>
          <a:xfrm>
            <a:off x="4557092" y="2911281"/>
            <a:ext cx="3077817" cy="1035438"/>
          </a:xfrm>
          <a:prstGeom prst="rect">
            <a:avLst/>
          </a:prstGeom>
        </p:spPr>
      </p:pic>
    </p:spTree>
    <p:extLst>
      <p:ext uri="{BB962C8B-B14F-4D97-AF65-F5344CB8AC3E}">
        <p14:creationId xmlns:p14="http://schemas.microsoft.com/office/powerpoint/2010/main" val="282164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7898"/>
            <a:ext cx="10971213"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28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40414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0780"/>
            <a:ext cx="10971213" cy="1143000"/>
          </a:xfrm>
        </p:spPr>
        <p:txBody>
          <a:bodyPr/>
          <a:lstStyle/>
          <a:p>
            <a:r>
              <a:rPr lang="en-US"/>
              <a:t>Click to edit Master title style</a:t>
            </a:r>
          </a:p>
        </p:txBody>
      </p:sp>
      <p:sp>
        <p:nvSpPr>
          <p:cNvPr id="3" name="Content Placeholder 2"/>
          <p:cNvSpPr>
            <a:spLocks noGrp="1"/>
          </p:cNvSpPr>
          <p:nvPr>
            <p:ph sz="half" idx="1"/>
          </p:nvPr>
        </p:nvSpPr>
        <p:spPr>
          <a:xfrm>
            <a:off x="609600" y="1604963"/>
            <a:ext cx="5408613"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3" y="1604963"/>
            <a:ext cx="5410200"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3857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95864"/>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302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0393" y="95864"/>
            <a:ext cx="10971213" cy="1143000"/>
          </a:xfrm>
        </p:spPr>
        <p:txBody>
          <a:bodyPr/>
          <a:lstStyle/>
          <a:p>
            <a:r>
              <a:rPr lang="en-US"/>
              <a:t>Click to edit Master title style</a:t>
            </a:r>
          </a:p>
        </p:txBody>
      </p:sp>
    </p:spTree>
    <p:extLst>
      <p:ext uri="{BB962C8B-B14F-4D97-AF65-F5344CB8AC3E}">
        <p14:creationId xmlns:p14="http://schemas.microsoft.com/office/powerpoint/2010/main" val="170860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07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817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13830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1E3795F1-CA62-485B-B938-CB20A7A92101}"/>
              </a:ext>
            </a:extLst>
          </p:cNvPr>
          <p:cNvSpPr>
            <a:spLocks noChangeArrowheads="1"/>
          </p:cNvSpPr>
          <p:nvPr/>
        </p:nvSpPr>
        <p:spPr bwMode="auto">
          <a:xfrm rot="5400000">
            <a:off x="3657600" y="-3656012"/>
            <a:ext cx="90487" cy="7405688"/>
          </a:xfrm>
          <a:prstGeom prst="rect">
            <a:avLst/>
          </a:prstGeom>
          <a:solidFill>
            <a:srgbClr val="C5050C"/>
          </a:solidFill>
          <a:ln>
            <a:noFill/>
          </a:ln>
          <a:effectLst/>
          <a:extLst>
            <a:ext uri="{91240B29-F687-4F45-9708-019B960494DF}">
              <a14:hiddenLine xmlns:a14="http://schemas.microsoft.com/office/drawing/2010/main" w="255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028" name="Rectangle 3">
            <a:extLst>
              <a:ext uri="{FF2B5EF4-FFF2-40B4-BE49-F238E27FC236}">
                <a16:creationId xmlns:a16="http://schemas.microsoft.com/office/drawing/2014/main" id="{13687324-ED05-4441-B31A-BF5CD032ADBE}"/>
              </a:ext>
            </a:extLst>
          </p:cNvPr>
          <p:cNvSpPr>
            <a:spLocks noChangeArrowheads="1"/>
          </p:cNvSpPr>
          <p:nvPr/>
        </p:nvSpPr>
        <p:spPr bwMode="auto">
          <a:xfrm>
            <a:off x="-6351" y="0"/>
            <a:ext cx="91440" cy="6858000"/>
          </a:xfrm>
          <a:prstGeom prst="rect">
            <a:avLst/>
          </a:prstGeom>
          <a:solidFill>
            <a:srgbClr val="C5050C"/>
          </a:solidFill>
          <a:ln>
            <a:noFill/>
          </a:ln>
          <a:effectLst/>
          <a:extLst>
            <a:ext uri="{91240B29-F687-4F45-9708-019B960494DF}">
              <a14:hiddenLine xmlns:a14="http://schemas.microsoft.com/office/drawing/2010/main" w="255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029" name="Rectangle 4">
            <a:extLst>
              <a:ext uri="{FF2B5EF4-FFF2-40B4-BE49-F238E27FC236}">
                <a16:creationId xmlns:a16="http://schemas.microsoft.com/office/drawing/2014/main" id="{4F74E04D-B36C-4A67-8686-C9CFCC38D419}"/>
              </a:ext>
            </a:extLst>
          </p:cNvPr>
          <p:cNvSpPr>
            <a:spLocks noChangeArrowheads="1"/>
          </p:cNvSpPr>
          <p:nvPr/>
        </p:nvSpPr>
        <p:spPr bwMode="auto">
          <a:xfrm rot="5400000">
            <a:off x="8504237" y="-3598862"/>
            <a:ext cx="90487" cy="7285037"/>
          </a:xfrm>
          <a:prstGeom prst="rect">
            <a:avLst/>
          </a:prstGeom>
          <a:solidFill>
            <a:srgbClr val="C5050C"/>
          </a:solidFill>
          <a:ln>
            <a:noFill/>
          </a:ln>
          <a:effectLst/>
          <a:extLst>
            <a:ext uri="{91240B29-F687-4F45-9708-019B960494DF}">
              <a14:hiddenLine xmlns:a14="http://schemas.microsoft.com/office/drawing/2010/main" w="255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031" name="Rectangle 6">
            <a:extLst>
              <a:ext uri="{FF2B5EF4-FFF2-40B4-BE49-F238E27FC236}">
                <a16:creationId xmlns:a16="http://schemas.microsoft.com/office/drawing/2014/main" id="{FE7ABA84-8D40-4D3F-8B88-93C6D0E2A97D}"/>
              </a:ext>
            </a:extLst>
          </p:cNvPr>
          <p:cNvSpPr>
            <a:spLocks noGrp="1" noChangeArrowheads="1"/>
          </p:cNvSpPr>
          <p:nvPr>
            <p:ph type="title"/>
          </p:nvPr>
        </p:nvSpPr>
        <p:spPr bwMode="auto">
          <a:xfrm>
            <a:off x="609600" y="273050"/>
            <a:ext cx="109712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32" name="Rectangle 7">
            <a:extLst>
              <a:ext uri="{FF2B5EF4-FFF2-40B4-BE49-F238E27FC236}">
                <a16:creationId xmlns:a16="http://schemas.microsoft.com/office/drawing/2014/main" id="{E8309804-19B7-4FF0-BC5A-1F2A42CA234F}"/>
              </a:ext>
            </a:extLst>
          </p:cNvPr>
          <p:cNvSpPr>
            <a:spLocks noGrp="1" noChangeArrowheads="1"/>
          </p:cNvSpPr>
          <p:nvPr>
            <p:ph type="body" idx="1"/>
          </p:nvPr>
        </p:nvSpPr>
        <p:spPr bwMode="auto">
          <a:xfrm>
            <a:off x="609600" y="1604963"/>
            <a:ext cx="109712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pic>
        <p:nvPicPr>
          <p:cNvPr id="2" name="Picture 1" descr="Logo&#10;&#10;Description automatically generated">
            <a:extLst>
              <a:ext uri="{FF2B5EF4-FFF2-40B4-BE49-F238E27FC236}">
                <a16:creationId xmlns:a16="http://schemas.microsoft.com/office/drawing/2014/main" id="{33733242-900D-EF3E-65B3-C44B31D199A3}"/>
              </a:ext>
            </a:extLst>
          </p:cNvPr>
          <p:cNvPicPr>
            <a:picLocks noChangeAspect="1"/>
          </p:cNvPicPr>
          <p:nvPr userDrawn="1"/>
        </p:nvPicPr>
        <p:blipFill>
          <a:blip r:embed="rId14"/>
          <a:stretch>
            <a:fillRect/>
          </a:stretch>
        </p:blipFill>
        <p:spPr>
          <a:xfrm>
            <a:off x="164592" y="164592"/>
            <a:ext cx="452081" cy="710413"/>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9pPr>
    </p:titleStyle>
    <p:body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AFB78DB7-EF7D-4A29-8222-A1EF1150683F}"/>
              </a:ext>
            </a:extLst>
          </p:cNvPr>
          <p:cNvSpPr>
            <a:spLocks noChangeArrowheads="1"/>
          </p:cNvSpPr>
          <p:nvPr/>
        </p:nvSpPr>
        <p:spPr bwMode="auto">
          <a:xfrm>
            <a:off x="457200" y="3657600"/>
            <a:ext cx="115824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Noto Sans CJK SC Regular" charset="0"/>
              </a:defRPr>
            </a:lvl1pPr>
            <a:lvl2pPr>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2pPr>
            <a:lvl3pPr>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9pPr>
          </a:lstStyle>
          <a:p>
            <a:pPr algn="ctr"/>
            <a:r>
              <a:rPr lang="en-US" altLang="en-US" sz="2000"/>
              <a:t>Vishnu Ramadas, </a:t>
            </a:r>
            <a:r>
              <a:rPr lang="en-US" altLang="en-US" sz="2000" b="1"/>
              <a:t>Daniel Kouchekinia</a:t>
            </a:r>
            <a:r>
              <a:rPr lang="en-US" altLang="en-US" sz="2000"/>
              <a:t>, Ndubuisi Osuji, Matthew D. Sinclair</a:t>
            </a:r>
          </a:p>
          <a:p>
            <a:pPr algn="ctr"/>
            <a:r>
              <a:rPr lang="en-US" altLang="en-US" sz="2000"/>
              <a:t>University of Wisconsin-Madison, AMD Research</a:t>
            </a:r>
          </a:p>
        </p:txBody>
      </p:sp>
      <p:sp>
        <p:nvSpPr>
          <p:cNvPr id="4" name="Rectangle 1">
            <a:extLst>
              <a:ext uri="{FF2B5EF4-FFF2-40B4-BE49-F238E27FC236}">
                <a16:creationId xmlns:a16="http://schemas.microsoft.com/office/drawing/2014/main" id="{D3DEDC24-854D-3083-4EA9-350124389628}"/>
              </a:ext>
            </a:extLst>
          </p:cNvPr>
          <p:cNvSpPr>
            <a:spLocks noChangeArrowheads="1"/>
          </p:cNvSpPr>
          <p:nvPr/>
        </p:nvSpPr>
        <p:spPr bwMode="auto">
          <a:xfrm>
            <a:off x="152400" y="1600200"/>
            <a:ext cx="120396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3200">
                <a:solidFill>
                  <a:srgbClr val="000000"/>
                </a:solidFill>
                <a:latin typeface="Arial" panose="020B0604020202020204" pitchFamily="34" charset="0"/>
                <a:cs typeface="Noto Sans CJK SC Regular" charset="0"/>
              </a:defRPr>
            </a:lvl1pPr>
            <a:lvl2pPr>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800">
                <a:solidFill>
                  <a:srgbClr val="000000"/>
                </a:solidFill>
                <a:latin typeface="Arial" panose="020B0604020202020204" pitchFamily="34" charset="0"/>
                <a:cs typeface="Noto Sans CJK SC Regular" charset="0"/>
              </a:defRPr>
            </a:lvl2pPr>
            <a:lvl3pPr>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400">
                <a:solidFill>
                  <a:srgbClr val="000000"/>
                </a:solidFill>
                <a:latin typeface="Arial" panose="020B0604020202020204" pitchFamily="34"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cs typeface="Noto Sans CJK SC Regular" charset="0"/>
              </a:defRPr>
            </a:lvl9pPr>
          </a:lstStyle>
          <a:p>
            <a:pPr algn="ctr" eaLnBrk="1">
              <a:lnSpc>
                <a:spcPct val="100000"/>
              </a:lnSpc>
              <a:spcBef>
                <a:spcPct val="0"/>
              </a:spcBef>
            </a:pPr>
            <a:endParaRPr lang="en-US" altLang="en-US" b="1">
              <a:solidFill>
                <a:srgbClr val="202124"/>
              </a:solidFill>
              <a:latin typeface="+mj-lt"/>
            </a:endParaRPr>
          </a:p>
          <a:p>
            <a:pPr algn="ctr" eaLnBrk="1">
              <a:lnSpc>
                <a:spcPct val="100000"/>
              </a:lnSpc>
              <a:spcBef>
                <a:spcPct val="0"/>
              </a:spcBef>
            </a:pPr>
            <a:r>
              <a:rPr lang="en-US" altLang="en-US" b="1">
                <a:solidFill>
                  <a:srgbClr val="202124"/>
                </a:solidFill>
                <a:latin typeface="+mj-lt"/>
              </a:rPr>
              <a:t>Closing the GAP: Improving the Accuracy </a:t>
            </a:r>
            <a:br>
              <a:rPr lang="en-US" altLang="en-US" b="1">
                <a:solidFill>
                  <a:srgbClr val="202124"/>
                </a:solidFill>
                <a:latin typeface="+mj-lt"/>
              </a:rPr>
            </a:br>
            <a:r>
              <a:rPr lang="en-US" altLang="en-US" b="1">
                <a:solidFill>
                  <a:srgbClr val="202124"/>
                </a:solidFill>
                <a:latin typeface="+mj-lt"/>
              </a:rPr>
              <a:t>of gem5’s GPU Models</a:t>
            </a:r>
            <a:endParaRPr lang="en-US" altLang="en-US" b="1">
              <a:latin typeface="+mj-lt"/>
            </a:endParaRPr>
          </a:p>
        </p:txBody>
      </p:sp>
    </p:spTree>
  </p:cSld>
  <p:clrMapOvr>
    <a:masterClrMapping/>
  </p:clrMapOvr>
  <p:transition spd="med" advTm="3063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C55D-7631-488D-AE24-78E9D2830018}"/>
              </a:ext>
            </a:extLst>
          </p:cNvPr>
          <p:cNvSpPr>
            <a:spLocks noGrp="1"/>
          </p:cNvSpPr>
          <p:nvPr>
            <p:ph type="title"/>
          </p:nvPr>
        </p:nvSpPr>
        <p:spPr>
          <a:xfrm>
            <a:off x="608635" y="0"/>
            <a:ext cx="10971213" cy="1143000"/>
          </a:xfrm>
        </p:spPr>
        <p:txBody>
          <a:bodyPr/>
          <a:lstStyle/>
          <a:p>
            <a:r>
              <a:rPr lang="el-GR" sz="4400"/>
              <a:t>μ</a:t>
            </a:r>
            <a:r>
              <a:rPr lang="en-US" sz="4400"/>
              <a:t>Bench Results After Clock Fixes</a:t>
            </a:r>
            <a:endParaRPr lang="en-US"/>
          </a:p>
        </p:txBody>
      </p:sp>
      <p:sp>
        <p:nvSpPr>
          <p:cNvPr id="4" name="Slide Number Placeholder 3">
            <a:extLst>
              <a:ext uri="{FF2B5EF4-FFF2-40B4-BE49-F238E27FC236}">
                <a16:creationId xmlns:a16="http://schemas.microsoft.com/office/drawing/2014/main" id="{302368DE-731A-4BFC-9555-370F3ABABFB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10</a:t>
            </a:fld>
            <a:endParaRPr lang="en-US"/>
          </a:p>
        </p:txBody>
      </p:sp>
      <p:sp>
        <p:nvSpPr>
          <p:cNvPr id="7" name="TextBox 6">
            <a:extLst>
              <a:ext uri="{FF2B5EF4-FFF2-40B4-BE49-F238E27FC236}">
                <a16:creationId xmlns:a16="http://schemas.microsoft.com/office/drawing/2014/main" id="{76FAEFC7-E121-6EE6-F31A-447B65D9D6DC}"/>
              </a:ext>
            </a:extLst>
          </p:cNvPr>
          <p:cNvSpPr txBox="1"/>
          <p:nvPr/>
        </p:nvSpPr>
        <p:spPr>
          <a:xfrm>
            <a:off x="532435" y="6019800"/>
            <a:ext cx="11047413" cy="369332"/>
          </a:xfrm>
          <a:prstGeom prst="rect">
            <a:avLst/>
          </a:prstGeom>
          <a:noFill/>
        </p:spPr>
        <p:txBody>
          <a:bodyPr wrap="square">
            <a:spAutoFit/>
          </a:bodyPr>
          <a:lstStyle/>
          <a:p>
            <a:pPr algn="ctr"/>
            <a:r>
              <a:rPr lang="en-US" sz="1800" b="1">
                <a:solidFill>
                  <a:srgbClr val="D67F00"/>
                </a:solidFill>
              </a:rPr>
              <a:t>Points to n</a:t>
            </a:r>
            <a:r>
              <a:rPr lang="en-US" b="1">
                <a:solidFill>
                  <a:srgbClr val="D67F00"/>
                </a:solidFill>
              </a:rPr>
              <a:t>eed to iteratively refine</a:t>
            </a:r>
            <a:endParaRPr lang="en-US" sz="1800" b="1">
              <a:solidFill>
                <a:srgbClr val="D67F00"/>
              </a:solidFill>
            </a:endParaRPr>
          </a:p>
        </p:txBody>
      </p:sp>
      <p:sp>
        <p:nvSpPr>
          <p:cNvPr id="9" name="TextBox 8">
            <a:extLst>
              <a:ext uri="{FF2B5EF4-FFF2-40B4-BE49-F238E27FC236}">
                <a16:creationId xmlns:a16="http://schemas.microsoft.com/office/drawing/2014/main" id="{8C701355-B98B-F2A8-3D43-963193769AD0}"/>
              </a:ext>
            </a:extLst>
          </p:cNvPr>
          <p:cNvSpPr txBox="1"/>
          <p:nvPr/>
        </p:nvSpPr>
        <p:spPr>
          <a:xfrm>
            <a:off x="532435" y="5498068"/>
            <a:ext cx="11047413" cy="369332"/>
          </a:xfrm>
          <a:prstGeom prst="rect">
            <a:avLst/>
          </a:prstGeom>
          <a:noFill/>
        </p:spPr>
        <p:txBody>
          <a:bodyPr wrap="square">
            <a:spAutoFit/>
          </a:bodyPr>
          <a:lstStyle/>
          <a:p>
            <a:pPr algn="ctr"/>
            <a:r>
              <a:rPr lang="en-US" sz="1800" b="1">
                <a:solidFill>
                  <a:srgbClr val="D67F00"/>
                </a:solidFill>
              </a:rPr>
              <a:t>L1, L2, LDS latency errors </a:t>
            </a:r>
            <a:r>
              <a:rPr lang="en-US" b="1">
                <a:solidFill>
                  <a:srgbClr val="D67F00"/>
                </a:solidFill>
              </a:rPr>
              <a:t>reduced, accurate but others (especially BWs) increased</a:t>
            </a:r>
            <a:endParaRPr lang="en-US" sz="1800" b="1">
              <a:solidFill>
                <a:srgbClr val="D67F00"/>
              </a:solidFill>
            </a:endParaRPr>
          </a:p>
        </p:txBody>
      </p:sp>
      <p:pic>
        <p:nvPicPr>
          <p:cNvPr id="3074" name="Picture 2">
            <a:extLst>
              <a:ext uri="{FF2B5EF4-FFF2-40B4-BE49-F238E27FC236}">
                <a16:creationId xmlns:a16="http://schemas.microsoft.com/office/drawing/2014/main" id="{164EF21F-3FBF-972D-4D0D-0FE827FE6E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9871"/>
          <a:stretch/>
        </p:blipFill>
        <p:spPr bwMode="auto">
          <a:xfrm>
            <a:off x="838200" y="802739"/>
            <a:ext cx="10515600" cy="461912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84A42A6C-3489-E03A-DD37-EA2AA94A2994}"/>
              </a:ext>
            </a:extLst>
          </p:cNvPr>
          <p:cNvSpPr/>
          <p:nvPr/>
        </p:nvSpPr>
        <p:spPr bwMode="auto">
          <a:xfrm>
            <a:off x="1447800" y="1438008"/>
            <a:ext cx="1143000" cy="3465012"/>
          </a:xfrm>
          <a:prstGeom prst="ellipse">
            <a:avLst/>
          </a:prstGeom>
          <a:noFill/>
          <a:ln w="127000" cap="flat" cmpd="sng" algn="ctr">
            <a:solidFill>
              <a:srgbClr val="FFC000">
                <a:alpha val="6117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sp>
        <p:nvSpPr>
          <p:cNvPr id="5" name="Oval 4">
            <a:extLst>
              <a:ext uri="{FF2B5EF4-FFF2-40B4-BE49-F238E27FC236}">
                <a16:creationId xmlns:a16="http://schemas.microsoft.com/office/drawing/2014/main" id="{F414B3C6-E909-A466-BE66-53A2F465B189}"/>
              </a:ext>
            </a:extLst>
          </p:cNvPr>
          <p:cNvSpPr/>
          <p:nvPr/>
        </p:nvSpPr>
        <p:spPr bwMode="auto">
          <a:xfrm>
            <a:off x="2971800" y="1436132"/>
            <a:ext cx="1600200" cy="3465012"/>
          </a:xfrm>
          <a:prstGeom prst="ellipse">
            <a:avLst/>
          </a:prstGeom>
          <a:noFill/>
          <a:ln w="127000" cap="flat" cmpd="sng" algn="ctr">
            <a:solidFill>
              <a:srgbClr val="FFC000">
                <a:alpha val="6117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sp>
        <p:nvSpPr>
          <p:cNvPr id="6" name="Oval 5">
            <a:extLst>
              <a:ext uri="{FF2B5EF4-FFF2-40B4-BE49-F238E27FC236}">
                <a16:creationId xmlns:a16="http://schemas.microsoft.com/office/drawing/2014/main" id="{95890852-B23B-67C1-08BD-A14289451885}"/>
              </a:ext>
            </a:extLst>
          </p:cNvPr>
          <p:cNvSpPr/>
          <p:nvPr/>
        </p:nvSpPr>
        <p:spPr bwMode="auto">
          <a:xfrm>
            <a:off x="5410200" y="1436132"/>
            <a:ext cx="2057400" cy="3465012"/>
          </a:xfrm>
          <a:prstGeom prst="ellipse">
            <a:avLst/>
          </a:prstGeom>
          <a:noFill/>
          <a:ln w="127000" cap="flat" cmpd="sng" algn="ctr">
            <a:solidFill>
              <a:srgbClr val="FFC000">
                <a:alpha val="6117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pic>
        <p:nvPicPr>
          <p:cNvPr id="11" name="Picture 10">
            <a:extLst>
              <a:ext uri="{FF2B5EF4-FFF2-40B4-BE49-F238E27FC236}">
                <a16:creationId xmlns:a16="http://schemas.microsoft.com/office/drawing/2014/main" id="{D0B9B26B-0F76-9580-8021-0E71409518BA}"/>
              </a:ext>
            </a:extLst>
          </p:cNvPr>
          <p:cNvPicPr>
            <a:picLocks noChangeAspect="1"/>
          </p:cNvPicPr>
          <p:nvPr/>
        </p:nvPicPr>
        <p:blipFill>
          <a:blip r:embed="rId5"/>
          <a:stretch>
            <a:fillRect/>
          </a:stretch>
        </p:blipFill>
        <p:spPr>
          <a:xfrm>
            <a:off x="657168" y="1823873"/>
            <a:ext cx="409632" cy="2353003"/>
          </a:xfrm>
          <a:prstGeom prst="rect">
            <a:avLst/>
          </a:prstGeom>
        </p:spPr>
      </p:pic>
    </p:spTree>
    <p:custDataLst>
      <p:tags r:id="rId1"/>
    </p:custDataLst>
    <p:extLst>
      <p:ext uri="{BB962C8B-B14F-4D97-AF65-F5344CB8AC3E}">
        <p14:creationId xmlns:p14="http://schemas.microsoft.com/office/powerpoint/2010/main" val="1263504500"/>
      </p:ext>
    </p:extLst>
  </p:cSld>
  <p:clrMapOvr>
    <a:masterClrMapping/>
  </p:clrMapOvr>
  <mc:AlternateContent xmlns:mc="http://schemas.openxmlformats.org/markup-compatibility/2006" xmlns:p14="http://schemas.microsoft.com/office/powerpoint/2010/main">
    <mc:Choice Requires="p14">
      <p:transition spd="slow" p14:dur="2000" advTm="60474"/>
    </mc:Choice>
    <mc:Fallback xmlns="">
      <p:transition spd="slow" advTm="604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2674-E18A-4270-6828-0F937B5353AA}"/>
              </a:ext>
            </a:extLst>
          </p:cNvPr>
          <p:cNvSpPr>
            <a:spLocks noGrp="1"/>
          </p:cNvSpPr>
          <p:nvPr>
            <p:ph type="title"/>
          </p:nvPr>
        </p:nvSpPr>
        <p:spPr/>
        <p:txBody>
          <a:bodyPr/>
          <a:lstStyle/>
          <a:p>
            <a:r>
              <a:rPr lang="el-GR" sz="4000"/>
              <a:t>μ</a:t>
            </a:r>
            <a:r>
              <a:rPr lang="en-US" sz="4000"/>
              <a:t>Bench Discrepancy: L1 &amp; L2 Bandwidths</a:t>
            </a:r>
          </a:p>
        </p:txBody>
      </p:sp>
      <p:sp>
        <p:nvSpPr>
          <p:cNvPr id="3" name="Content Placeholder 2">
            <a:extLst>
              <a:ext uri="{FF2B5EF4-FFF2-40B4-BE49-F238E27FC236}">
                <a16:creationId xmlns:a16="http://schemas.microsoft.com/office/drawing/2014/main" id="{B449BE14-10C4-DD41-CF3B-2219CAD86653}"/>
              </a:ext>
            </a:extLst>
          </p:cNvPr>
          <p:cNvSpPr>
            <a:spLocks noGrp="1"/>
          </p:cNvSpPr>
          <p:nvPr>
            <p:ph idx="1"/>
          </p:nvPr>
        </p:nvSpPr>
        <p:spPr>
          <a:xfrm>
            <a:off x="609600" y="1604963"/>
            <a:ext cx="7086599" cy="3975100"/>
          </a:xfrm>
        </p:spPr>
        <p:txBody>
          <a:bodyPr/>
          <a:lstStyle/>
          <a:p>
            <a:pPr marL="457200" indent="-457200">
              <a:buFont typeface="Arial" panose="020B0604020202020204" pitchFamily="34" charset="0"/>
              <a:buChar char="•"/>
            </a:pPr>
            <a:r>
              <a:rPr lang="en-US" dirty="0"/>
              <a:t>Tuned coalescer, number of banks, and L1 latency parameters</a:t>
            </a:r>
          </a:p>
          <a:p>
            <a:pPr marL="0" indent="0"/>
            <a:endParaRPr lang="en-US" dirty="0"/>
          </a:p>
          <a:p>
            <a:pPr marL="457200" indent="-457200">
              <a:buFont typeface="Arial" panose="020B0604020202020204" pitchFamily="34" charset="0"/>
              <a:buChar char="•"/>
            </a:pPr>
            <a:r>
              <a:rPr lang="en-US" dirty="0"/>
              <a:t>Issue: Lack of cache bypassing for GLC and SLC loads and stores</a:t>
            </a:r>
          </a:p>
          <a:p>
            <a:pPr marL="857250" lvl="1" indent="-457200">
              <a:buFont typeface="Arial" panose="020B0604020202020204" pitchFamily="34" charset="0"/>
              <a:buChar char="•"/>
            </a:pPr>
            <a:r>
              <a:rPr lang="en-US" sz="2000" dirty="0"/>
              <a:t>GLC*-set instructions should not cache in L1</a:t>
            </a:r>
          </a:p>
          <a:p>
            <a:pPr marL="857250" lvl="1" indent="-457200">
              <a:buFont typeface="Arial" panose="020B0604020202020204" pitchFamily="34" charset="0"/>
              <a:buChar char="•"/>
            </a:pPr>
            <a:r>
              <a:rPr lang="en-US" sz="2000" dirty="0"/>
              <a:t>SLC**-set instructions should not cache in L1 or L2</a:t>
            </a:r>
          </a:p>
          <a:p>
            <a:pPr marL="400050" lvl="1" indent="0"/>
            <a:endParaRPr lang="en-US" dirty="0"/>
          </a:p>
          <a:p>
            <a:pPr marL="457200" indent="-457200">
              <a:buFont typeface="Arial" panose="020B0604020202020204" pitchFamily="34" charset="0"/>
              <a:buChar char="•"/>
            </a:pPr>
            <a:endParaRPr lang="en-US" dirty="0"/>
          </a:p>
        </p:txBody>
      </p:sp>
      <p:pic>
        <p:nvPicPr>
          <p:cNvPr id="3084" name="Picture 12">
            <a:extLst>
              <a:ext uri="{FF2B5EF4-FFF2-40B4-BE49-F238E27FC236}">
                <a16:creationId xmlns:a16="http://schemas.microsoft.com/office/drawing/2014/main" id="{0A1CF928-20BC-1CAF-C54D-0104B8337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1447800"/>
            <a:ext cx="4322547" cy="479419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2067088-D802-5AC4-D26C-A59A2F875DF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11</a:t>
            </a:fld>
            <a:endParaRPr lang="en-US"/>
          </a:p>
        </p:txBody>
      </p:sp>
      <p:sp>
        <p:nvSpPr>
          <p:cNvPr id="5" name="TextBox 4">
            <a:extLst>
              <a:ext uri="{FF2B5EF4-FFF2-40B4-BE49-F238E27FC236}">
                <a16:creationId xmlns:a16="http://schemas.microsoft.com/office/drawing/2014/main" id="{F9EF0020-87DC-7F9F-8005-5CD2623D1B4C}"/>
              </a:ext>
            </a:extLst>
          </p:cNvPr>
          <p:cNvSpPr txBox="1"/>
          <p:nvPr/>
        </p:nvSpPr>
        <p:spPr>
          <a:xfrm>
            <a:off x="609599" y="5872666"/>
            <a:ext cx="3362325" cy="646331"/>
          </a:xfrm>
          <a:prstGeom prst="rect">
            <a:avLst/>
          </a:prstGeom>
          <a:noFill/>
        </p:spPr>
        <p:txBody>
          <a:bodyPr wrap="square" rtlCol="0">
            <a:spAutoFit/>
          </a:bodyPr>
          <a:lstStyle/>
          <a:p>
            <a:r>
              <a:rPr lang="en-US" dirty="0"/>
              <a:t>* Global-Level Coherence</a:t>
            </a:r>
          </a:p>
          <a:p>
            <a:r>
              <a:rPr lang="en-US" dirty="0"/>
              <a:t>** System-Level Coherence</a:t>
            </a:r>
          </a:p>
        </p:txBody>
      </p:sp>
    </p:spTree>
    <p:extLst>
      <p:ext uri="{BB962C8B-B14F-4D97-AF65-F5344CB8AC3E}">
        <p14:creationId xmlns:p14="http://schemas.microsoft.com/office/powerpoint/2010/main" val="2751621638"/>
      </p:ext>
    </p:extLst>
  </p:cSld>
  <p:clrMapOvr>
    <a:masterClrMapping/>
  </p:clrMapOvr>
  <mc:AlternateContent xmlns:mc="http://schemas.openxmlformats.org/markup-compatibility/2006" xmlns:p14="http://schemas.microsoft.com/office/powerpoint/2010/main">
    <mc:Choice Requires="p14">
      <p:transition spd="slow" p14:dur="2000" advTm="58509"/>
    </mc:Choice>
    <mc:Fallback xmlns="">
      <p:transition spd="slow" advTm="5850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C55D-7631-488D-AE24-78E9D2830018}"/>
              </a:ext>
            </a:extLst>
          </p:cNvPr>
          <p:cNvSpPr>
            <a:spLocks noGrp="1"/>
          </p:cNvSpPr>
          <p:nvPr>
            <p:ph type="title"/>
          </p:nvPr>
        </p:nvSpPr>
        <p:spPr>
          <a:xfrm>
            <a:off x="608635" y="0"/>
            <a:ext cx="10971213" cy="1143000"/>
          </a:xfrm>
        </p:spPr>
        <p:txBody>
          <a:bodyPr/>
          <a:lstStyle/>
          <a:p>
            <a:r>
              <a:rPr lang="el-GR" sz="4000"/>
              <a:t>μ</a:t>
            </a:r>
            <a:r>
              <a:rPr lang="en-US" sz="4000"/>
              <a:t>Bench Results After BW-Related Changes</a:t>
            </a:r>
          </a:p>
        </p:txBody>
      </p:sp>
      <p:sp>
        <p:nvSpPr>
          <p:cNvPr id="4" name="Slide Number Placeholder 3">
            <a:extLst>
              <a:ext uri="{FF2B5EF4-FFF2-40B4-BE49-F238E27FC236}">
                <a16:creationId xmlns:a16="http://schemas.microsoft.com/office/drawing/2014/main" id="{302368DE-731A-4BFC-9555-370F3ABABFB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12</a:t>
            </a:fld>
            <a:endParaRPr lang="en-US"/>
          </a:p>
        </p:txBody>
      </p:sp>
      <p:sp>
        <p:nvSpPr>
          <p:cNvPr id="3" name="TextBox 2">
            <a:extLst>
              <a:ext uri="{FF2B5EF4-FFF2-40B4-BE49-F238E27FC236}">
                <a16:creationId xmlns:a16="http://schemas.microsoft.com/office/drawing/2014/main" id="{FE14EC3B-01F7-6BC1-8BD3-99F27B6B059B}"/>
              </a:ext>
            </a:extLst>
          </p:cNvPr>
          <p:cNvSpPr txBox="1"/>
          <p:nvPr/>
        </p:nvSpPr>
        <p:spPr>
          <a:xfrm>
            <a:off x="532435" y="5955268"/>
            <a:ext cx="11047413" cy="369332"/>
          </a:xfrm>
          <a:prstGeom prst="rect">
            <a:avLst/>
          </a:prstGeom>
          <a:noFill/>
        </p:spPr>
        <p:txBody>
          <a:bodyPr wrap="square">
            <a:spAutoFit/>
          </a:bodyPr>
          <a:lstStyle/>
          <a:p>
            <a:pPr algn="ctr"/>
            <a:r>
              <a:rPr lang="en-US" b="1">
                <a:solidFill>
                  <a:srgbClr val="D67F00"/>
                </a:solidFill>
              </a:rPr>
              <a:t>Improvements to L1 and L2 bandwidths, with no impact elsewhere</a:t>
            </a:r>
            <a:endParaRPr lang="en-US" sz="1800" b="1">
              <a:solidFill>
                <a:srgbClr val="D67F00"/>
              </a:solidFill>
            </a:endParaRPr>
          </a:p>
        </p:txBody>
      </p:sp>
      <p:pic>
        <p:nvPicPr>
          <p:cNvPr id="2054" name="Picture 6">
            <a:extLst>
              <a:ext uri="{FF2B5EF4-FFF2-40B4-BE49-F238E27FC236}">
                <a16:creationId xmlns:a16="http://schemas.microsoft.com/office/drawing/2014/main" id="{FA657F26-E109-B0EA-CCBB-7624D4918A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99" b="9066"/>
          <a:stretch/>
        </p:blipFill>
        <p:spPr bwMode="auto">
          <a:xfrm>
            <a:off x="226871" y="914400"/>
            <a:ext cx="11734739" cy="5114938"/>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69E6C1FE-9D5B-E94B-DB56-51AB7E8D3959}"/>
              </a:ext>
            </a:extLst>
          </p:cNvPr>
          <p:cNvSpPr/>
          <p:nvPr/>
        </p:nvSpPr>
        <p:spPr bwMode="auto">
          <a:xfrm>
            <a:off x="2514600" y="2362200"/>
            <a:ext cx="1905000" cy="3297806"/>
          </a:xfrm>
          <a:prstGeom prst="ellipse">
            <a:avLst/>
          </a:prstGeom>
          <a:noFill/>
          <a:ln w="127000" cap="flat" cmpd="sng" algn="ctr">
            <a:solidFill>
              <a:srgbClr val="FFC000">
                <a:alpha val="6117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sp>
        <p:nvSpPr>
          <p:cNvPr id="7" name="Oval 6">
            <a:extLst>
              <a:ext uri="{FF2B5EF4-FFF2-40B4-BE49-F238E27FC236}">
                <a16:creationId xmlns:a16="http://schemas.microsoft.com/office/drawing/2014/main" id="{4AE44B96-C126-611B-193E-377274123030}"/>
              </a:ext>
            </a:extLst>
          </p:cNvPr>
          <p:cNvSpPr/>
          <p:nvPr/>
        </p:nvSpPr>
        <p:spPr bwMode="auto">
          <a:xfrm>
            <a:off x="5410200" y="2362200"/>
            <a:ext cx="2286000" cy="3297806"/>
          </a:xfrm>
          <a:prstGeom prst="ellipse">
            <a:avLst/>
          </a:prstGeom>
          <a:noFill/>
          <a:ln w="127000" cap="flat" cmpd="sng" algn="ctr">
            <a:solidFill>
              <a:srgbClr val="FFC000">
                <a:alpha val="6117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pic>
        <p:nvPicPr>
          <p:cNvPr id="9" name="Picture 8">
            <a:extLst>
              <a:ext uri="{FF2B5EF4-FFF2-40B4-BE49-F238E27FC236}">
                <a16:creationId xmlns:a16="http://schemas.microsoft.com/office/drawing/2014/main" id="{CED8B795-9843-677F-655F-51161F3C5A6B}"/>
              </a:ext>
            </a:extLst>
          </p:cNvPr>
          <p:cNvPicPr>
            <a:picLocks noChangeAspect="1"/>
          </p:cNvPicPr>
          <p:nvPr/>
        </p:nvPicPr>
        <p:blipFill>
          <a:blip r:embed="rId5"/>
          <a:stretch>
            <a:fillRect/>
          </a:stretch>
        </p:blipFill>
        <p:spPr>
          <a:xfrm>
            <a:off x="158496" y="2061998"/>
            <a:ext cx="409632" cy="2353003"/>
          </a:xfrm>
          <a:prstGeom prst="rect">
            <a:avLst/>
          </a:prstGeom>
        </p:spPr>
      </p:pic>
    </p:spTree>
    <p:custDataLst>
      <p:tags r:id="rId1"/>
    </p:custDataLst>
    <p:extLst>
      <p:ext uri="{BB962C8B-B14F-4D97-AF65-F5344CB8AC3E}">
        <p14:creationId xmlns:p14="http://schemas.microsoft.com/office/powerpoint/2010/main" val="1854811697"/>
      </p:ext>
    </p:extLst>
  </p:cSld>
  <p:clrMapOvr>
    <a:masterClrMapping/>
  </p:clrMapOvr>
  <mc:AlternateContent xmlns:mc="http://schemas.openxmlformats.org/markup-compatibility/2006" xmlns:p14="http://schemas.microsoft.com/office/powerpoint/2010/main">
    <mc:Choice Requires="p14">
      <p:transition p14:dur="10" advTm="17496"/>
    </mc:Choice>
    <mc:Fallback xmlns="">
      <p:transition advTm="174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2674-E18A-4270-6828-0F937B5353AA}"/>
              </a:ext>
            </a:extLst>
          </p:cNvPr>
          <p:cNvSpPr>
            <a:spLocks noGrp="1"/>
          </p:cNvSpPr>
          <p:nvPr>
            <p:ph type="title"/>
          </p:nvPr>
        </p:nvSpPr>
        <p:spPr/>
        <p:txBody>
          <a:bodyPr/>
          <a:lstStyle/>
          <a:p>
            <a:r>
              <a:rPr lang="el-GR" sz="4000"/>
              <a:t>μ</a:t>
            </a:r>
            <a:r>
              <a:rPr lang="en-US" sz="4000"/>
              <a:t>Bench Discrepancy: Atomics</a:t>
            </a:r>
          </a:p>
        </p:txBody>
      </p:sp>
      <p:sp>
        <p:nvSpPr>
          <p:cNvPr id="3" name="Content Placeholder 2">
            <a:extLst>
              <a:ext uri="{FF2B5EF4-FFF2-40B4-BE49-F238E27FC236}">
                <a16:creationId xmlns:a16="http://schemas.microsoft.com/office/drawing/2014/main" id="{B449BE14-10C4-DD41-CF3B-2219CAD86653}"/>
              </a:ext>
            </a:extLst>
          </p:cNvPr>
          <p:cNvSpPr>
            <a:spLocks noGrp="1"/>
          </p:cNvSpPr>
          <p:nvPr>
            <p:ph idx="1"/>
          </p:nvPr>
        </p:nvSpPr>
        <p:spPr>
          <a:xfrm>
            <a:off x="609600" y="1604963"/>
            <a:ext cx="7162800" cy="4423516"/>
          </a:xfrm>
        </p:spPr>
        <p:txBody>
          <a:bodyPr/>
          <a:lstStyle/>
          <a:p>
            <a:pPr marL="457200" indent="-457200">
              <a:buFont typeface="Arial" panose="020B0604020202020204" pitchFamily="34" charset="0"/>
              <a:buChar char="•"/>
            </a:pPr>
            <a:r>
              <a:rPr lang="en-US"/>
              <a:t>Issue: No GLC atomic support</a:t>
            </a:r>
          </a:p>
          <a:p>
            <a:pPr marL="457200" indent="-457200">
              <a:buFont typeface="Arial" panose="020B0604020202020204" pitchFamily="34" charset="0"/>
              <a:buChar char="•"/>
            </a:pPr>
            <a:r>
              <a:rPr lang="en-US"/>
              <a:t>Consequence: all atomics treated as system-scope atomics</a:t>
            </a:r>
          </a:p>
          <a:p>
            <a:pPr marL="457200" indent="-457200">
              <a:buFont typeface="Arial" panose="020B0604020202020204" pitchFamily="34" charset="0"/>
              <a:buChar char="•"/>
            </a:pPr>
            <a:r>
              <a:rPr lang="en-US"/>
              <a:t>Added GLC atomic handling into VIPER coherence protocol</a:t>
            </a:r>
          </a:p>
          <a:p>
            <a:pPr marL="857250" lvl="1" indent="-457200">
              <a:buFont typeface="Arial" panose="020B0604020202020204" pitchFamily="34" charset="0"/>
              <a:buChar char="•"/>
            </a:pPr>
            <a:r>
              <a:rPr lang="en-US"/>
              <a:t>GLC atomics now performed at L2</a:t>
            </a:r>
          </a:p>
          <a:p>
            <a:pPr marL="857250" lvl="1" indent="-457200">
              <a:buFont typeface="Arial" panose="020B0604020202020204" pitchFamily="34" charset="0"/>
              <a:buChar char="•"/>
            </a:pPr>
            <a:r>
              <a:rPr lang="en-US"/>
              <a:t>Additional fixes for GPU WB L2 caches</a:t>
            </a:r>
          </a:p>
        </p:txBody>
      </p:sp>
      <p:pic>
        <p:nvPicPr>
          <p:cNvPr id="4" name="Picture 4">
            <a:extLst>
              <a:ext uri="{FF2B5EF4-FFF2-40B4-BE49-F238E27FC236}">
                <a16:creationId xmlns:a16="http://schemas.microsoft.com/office/drawing/2014/main" id="{3A9B50DE-8452-1AD8-76A1-2AF5A107E6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634"/>
          <a:stretch/>
        </p:blipFill>
        <p:spPr bwMode="auto">
          <a:xfrm>
            <a:off x="7832712" y="1250898"/>
            <a:ext cx="4054488" cy="477758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a:extLst>
              <a:ext uri="{FF2B5EF4-FFF2-40B4-BE49-F238E27FC236}">
                <a16:creationId xmlns:a16="http://schemas.microsoft.com/office/drawing/2014/main" id="{71FE7488-EDA2-FAB7-63C1-20D96413054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13</a:t>
            </a:fld>
            <a:endParaRPr lang="en-US"/>
          </a:p>
        </p:txBody>
      </p:sp>
    </p:spTree>
    <p:extLst>
      <p:ext uri="{BB962C8B-B14F-4D97-AF65-F5344CB8AC3E}">
        <p14:creationId xmlns:p14="http://schemas.microsoft.com/office/powerpoint/2010/main" val="2658358375"/>
      </p:ext>
    </p:extLst>
  </p:cSld>
  <p:clrMapOvr>
    <a:masterClrMapping/>
  </p:clrMapOvr>
  <mc:AlternateContent xmlns:mc="http://schemas.openxmlformats.org/markup-compatibility/2006" xmlns:p14="http://schemas.microsoft.com/office/powerpoint/2010/main">
    <mc:Choice Requires="p14">
      <p:transition spd="slow" p14:dur="2000" advTm="33786"/>
    </mc:Choice>
    <mc:Fallback xmlns="">
      <p:transition spd="slow" advTm="3378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2368DE-731A-4BFC-9555-370F3ABABFB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14</a:t>
            </a:fld>
            <a:endParaRPr lang="en-US"/>
          </a:p>
        </p:txBody>
      </p:sp>
      <p:sp>
        <p:nvSpPr>
          <p:cNvPr id="9" name="TextBox 8">
            <a:extLst>
              <a:ext uri="{FF2B5EF4-FFF2-40B4-BE49-F238E27FC236}">
                <a16:creationId xmlns:a16="http://schemas.microsoft.com/office/drawing/2014/main" id="{8C701355-B98B-F2A8-3D43-963193769AD0}"/>
              </a:ext>
            </a:extLst>
          </p:cNvPr>
          <p:cNvSpPr txBox="1"/>
          <p:nvPr/>
        </p:nvSpPr>
        <p:spPr>
          <a:xfrm>
            <a:off x="532435" y="5802868"/>
            <a:ext cx="11047413" cy="369332"/>
          </a:xfrm>
          <a:prstGeom prst="rect">
            <a:avLst/>
          </a:prstGeom>
          <a:noFill/>
        </p:spPr>
        <p:txBody>
          <a:bodyPr wrap="square">
            <a:spAutoFit/>
          </a:bodyPr>
          <a:lstStyle/>
          <a:p>
            <a:pPr algn="ctr"/>
            <a:r>
              <a:rPr lang="en-US" sz="1800" b="1">
                <a:solidFill>
                  <a:srgbClr val="D67F00"/>
                </a:solidFill>
              </a:rPr>
              <a:t>Atomics improved, but increased inaccuracies of other bandwidths</a:t>
            </a:r>
          </a:p>
        </p:txBody>
      </p:sp>
      <p:pic>
        <p:nvPicPr>
          <p:cNvPr id="1032" name="Picture 8">
            <a:extLst>
              <a:ext uri="{FF2B5EF4-FFF2-40B4-BE49-F238E27FC236}">
                <a16:creationId xmlns:a16="http://schemas.microsoft.com/office/drawing/2014/main" id="{A814F22A-6FA5-E80A-D1DF-201A198E74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57" b="10444"/>
          <a:stretch/>
        </p:blipFill>
        <p:spPr bwMode="auto">
          <a:xfrm>
            <a:off x="303041" y="914400"/>
            <a:ext cx="11582400" cy="488846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250E15CB-1EAC-33D6-500D-9FC7C15A5140}"/>
              </a:ext>
            </a:extLst>
          </p:cNvPr>
          <p:cNvSpPr/>
          <p:nvPr/>
        </p:nvSpPr>
        <p:spPr bwMode="auto">
          <a:xfrm>
            <a:off x="2514600" y="2133600"/>
            <a:ext cx="1905000" cy="3297806"/>
          </a:xfrm>
          <a:prstGeom prst="ellipse">
            <a:avLst/>
          </a:prstGeom>
          <a:noFill/>
          <a:ln w="127000" cap="flat" cmpd="sng" algn="ctr">
            <a:solidFill>
              <a:srgbClr val="FFC000">
                <a:alpha val="6117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sp>
        <p:nvSpPr>
          <p:cNvPr id="2" name="Title 1">
            <a:extLst>
              <a:ext uri="{FF2B5EF4-FFF2-40B4-BE49-F238E27FC236}">
                <a16:creationId xmlns:a16="http://schemas.microsoft.com/office/drawing/2014/main" id="{FF13C55D-7631-488D-AE24-78E9D2830018}"/>
              </a:ext>
            </a:extLst>
          </p:cNvPr>
          <p:cNvSpPr>
            <a:spLocks noGrp="1"/>
          </p:cNvSpPr>
          <p:nvPr>
            <p:ph type="title"/>
          </p:nvPr>
        </p:nvSpPr>
        <p:spPr>
          <a:xfrm>
            <a:off x="608635" y="0"/>
            <a:ext cx="10971213" cy="1143000"/>
          </a:xfrm>
        </p:spPr>
        <p:txBody>
          <a:bodyPr/>
          <a:lstStyle/>
          <a:p>
            <a:r>
              <a:rPr lang="el-GR" sz="4400"/>
              <a:t>μ</a:t>
            </a:r>
            <a:r>
              <a:rPr lang="en-US" sz="4400"/>
              <a:t>Bench Results After Atomic Changes</a:t>
            </a:r>
            <a:endParaRPr lang="en-US"/>
          </a:p>
        </p:txBody>
      </p:sp>
      <p:sp>
        <p:nvSpPr>
          <p:cNvPr id="5" name="Oval 4">
            <a:extLst>
              <a:ext uri="{FF2B5EF4-FFF2-40B4-BE49-F238E27FC236}">
                <a16:creationId xmlns:a16="http://schemas.microsoft.com/office/drawing/2014/main" id="{C87D2B17-5B29-2311-8EDA-36883432B6EA}"/>
              </a:ext>
            </a:extLst>
          </p:cNvPr>
          <p:cNvSpPr/>
          <p:nvPr/>
        </p:nvSpPr>
        <p:spPr bwMode="auto">
          <a:xfrm>
            <a:off x="5791200" y="2133600"/>
            <a:ext cx="1905000" cy="3297806"/>
          </a:xfrm>
          <a:prstGeom prst="ellipse">
            <a:avLst/>
          </a:prstGeom>
          <a:noFill/>
          <a:ln w="127000" cap="flat" cmpd="sng" algn="ctr">
            <a:solidFill>
              <a:srgbClr val="FFC000">
                <a:alpha val="6117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solidFill>
                <a:schemeClr val="bg1"/>
              </a:solidFill>
              <a:effectLst/>
              <a:latin typeface="Arial" panose="020B0604020202020204" pitchFamily="34" charset="0"/>
              <a:cs typeface="Noto Sans CJK SC Regular" charset="0"/>
            </a:endParaRPr>
          </a:p>
        </p:txBody>
      </p:sp>
      <p:sp>
        <p:nvSpPr>
          <p:cNvPr id="6" name="TextBox 5">
            <a:extLst>
              <a:ext uri="{FF2B5EF4-FFF2-40B4-BE49-F238E27FC236}">
                <a16:creationId xmlns:a16="http://schemas.microsoft.com/office/drawing/2014/main" id="{34FAD87E-A2C9-3ABA-773F-FB938AE4F9B6}"/>
              </a:ext>
            </a:extLst>
          </p:cNvPr>
          <p:cNvSpPr txBox="1"/>
          <p:nvPr/>
        </p:nvSpPr>
        <p:spPr>
          <a:xfrm>
            <a:off x="10215563" y="959179"/>
            <a:ext cx="1116806" cy="261610"/>
          </a:xfrm>
          <a:prstGeom prst="rect">
            <a:avLst/>
          </a:prstGeom>
          <a:noFill/>
        </p:spPr>
        <p:txBody>
          <a:bodyPr wrap="square" rtlCol="0">
            <a:spAutoFit/>
          </a:bodyPr>
          <a:lstStyle/>
          <a:p>
            <a:r>
              <a:rPr lang="en-US" sz="1100" dirty="0">
                <a:solidFill>
                  <a:schemeClr val="tx1">
                    <a:lumMod val="75000"/>
                    <a:lumOff val="25000"/>
                  </a:schemeClr>
                </a:solidFill>
                <a:latin typeface="Abadi" panose="020B0604020104020204" pitchFamily="34" charset="0"/>
              </a:rPr>
              <a:t>+ WB l2</a:t>
            </a:r>
          </a:p>
        </p:txBody>
      </p:sp>
      <p:pic>
        <p:nvPicPr>
          <p:cNvPr id="8" name="Picture 7">
            <a:extLst>
              <a:ext uri="{FF2B5EF4-FFF2-40B4-BE49-F238E27FC236}">
                <a16:creationId xmlns:a16="http://schemas.microsoft.com/office/drawing/2014/main" id="{BA086F18-D39F-8776-F875-B9E1EAA91805}"/>
              </a:ext>
            </a:extLst>
          </p:cNvPr>
          <p:cNvPicPr>
            <a:picLocks noChangeAspect="1"/>
          </p:cNvPicPr>
          <p:nvPr/>
        </p:nvPicPr>
        <p:blipFill>
          <a:blip r:embed="rId5"/>
          <a:stretch>
            <a:fillRect/>
          </a:stretch>
        </p:blipFill>
        <p:spPr>
          <a:xfrm>
            <a:off x="199003" y="1816164"/>
            <a:ext cx="409632" cy="2353003"/>
          </a:xfrm>
          <a:prstGeom prst="rect">
            <a:avLst/>
          </a:prstGeom>
        </p:spPr>
      </p:pic>
    </p:spTree>
    <p:custDataLst>
      <p:tags r:id="rId1"/>
    </p:custDataLst>
    <p:extLst>
      <p:ext uri="{BB962C8B-B14F-4D97-AF65-F5344CB8AC3E}">
        <p14:creationId xmlns:p14="http://schemas.microsoft.com/office/powerpoint/2010/main" val="1553449743"/>
      </p:ext>
    </p:extLst>
  </p:cSld>
  <p:clrMapOvr>
    <a:masterClrMapping/>
  </p:clrMapOvr>
  <mc:AlternateContent xmlns:mc="http://schemas.openxmlformats.org/markup-compatibility/2006" xmlns:p14="http://schemas.microsoft.com/office/powerpoint/2010/main">
    <mc:Choice Requires="p14">
      <p:transition spd="slow" p14:dur="2000" advTm="5097"/>
    </mc:Choice>
    <mc:Fallback xmlns="">
      <p:transition spd="slow" advTm="50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C55D-7631-488D-AE24-78E9D2830018}"/>
              </a:ext>
            </a:extLst>
          </p:cNvPr>
          <p:cNvSpPr>
            <a:spLocks noGrp="1"/>
          </p:cNvSpPr>
          <p:nvPr>
            <p:ph type="title"/>
          </p:nvPr>
        </p:nvSpPr>
        <p:spPr>
          <a:xfrm>
            <a:off x="608635" y="0"/>
            <a:ext cx="10971213" cy="1143000"/>
          </a:xfrm>
        </p:spPr>
        <p:txBody>
          <a:bodyPr/>
          <a:lstStyle/>
          <a:p>
            <a:r>
              <a:rPr lang="en-US"/>
              <a:t>Next Steps: Further Iterative Refinement</a:t>
            </a:r>
          </a:p>
        </p:txBody>
      </p:sp>
      <p:sp>
        <p:nvSpPr>
          <p:cNvPr id="3" name="Content Placeholder 2">
            <a:extLst>
              <a:ext uri="{FF2B5EF4-FFF2-40B4-BE49-F238E27FC236}">
                <a16:creationId xmlns:a16="http://schemas.microsoft.com/office/drawing/2014/main" id="{86FCED41-5E2C-4F16-B72C-E7860C9E8BCC}"/>
              </a:ext>
            </a:extLst>
          </p:cNvPr>
          <p:cNvSpPr>
            <a:spLocks noGrp="1"/>
          </p:cNvSpPr>
          <p:nvPr>
            <p:ph idx="1"/>
          </p:nvPr>
        </p:nvSpPr>
        <p:spPr>
          <a:xfrm>
            <a:off x="457200" y="1142999"/>
            <a:ext cx="11430000" cy="5578475"/>
          </a:xfrm>
        </p:spPr>
        <p:txBody>
          <a:bodyPr/>
          <a:lstStyle/>
          <a:p>
            <a:pPr marL="457200" indent="-457200">
              <a:buFont typeface="Arial" panose="020B0604020202020204" pitchFamily="34" charset="0"/>
              <a:buChar char="•"/>
            </a:pPr>
            <a:r>
              <a:rPr lang="en-US"/>
              <a:t>Continue to use </a:t>
            </a:r>
            <a:r>
              <a:rPr lang="el-GR" sz="3200"/>
              <a:t>μ</a:t>
            </a:r>
            <a:r>
              <a:rPr lang="en-US" sz="3200"/>
              <a:t>Benches to guide iterative improvements</a:t>
            </a:r>
            <a:endParaRPr lang="en-US"/>
          </a:p>
          <a:p>
            <a:pPr marL="857250" lvl="1" indent="-457200">
              <a:buFont typeface="Arial" panose="020B0604020202020204" pitchFamily="34" charset="0"/>
              <a:buChar char="•"/>
            </a:pPr>
            <a:r>
              <a:rPr lang="en-US" b="0" i="0" u="none" strike="noStrike">
                <a:solidFill>
                  <a:srgbClr val="000000"/>
                </a:solidFill>
                <a:effectLst/>
                <a:latin typeface="+mj-lt"/>
              </a:rPr>
              <a:t>Continue to improve accuracy with additional microbenchmarks</a:t>
            </a:r>
            <a:endParaRPr lang="en-US" sz="800" b="0" i="0" u="none" strike="noStrike">
              <a:solidFill>
                <a:srgbClr val="000000"/>
              </a:solidFill>
              <a:effectLst/>
              <a:latin typeface="+mj-lt"/>
            </a:endParaRPr>
          </a:p>
          <a:p>
            <a:pPr marL="457200" indent="-457200">
              <a:spcBef>
                <a:spcPts val="2400"/>
              </a:spcBef>
              <a:buFont typeface="Arial" panose="020B0604020202020204" pitchFamily="34" charset="0"/>
              <a:buChar char="•"/>
            </a:pPr>
            <a:r>
              <a:rPr lang="en-US" b="0" i="0" u="none" strike="noStrike">
                <a:solidFill>
                  <a:srgbClr val="000000"/>
                </a:solidFill>
                <a:effectLst/>
                <a:latin typeface="Calibri" panose="020F0502020204030204" pitchFamily="34" charset="0"/>
              </a:rPr>
              <a:t>Update model to provide additional features</a:t>
            </a:r>
          </a:p>
          <a:p>
            <a:pPr marL="857250" lvl="1" indent="-457200">
              <a:buFont typeface="Arial" panose="020B0604020202020204" pitchFamily="34" charset="0"/>
              <a:buChar char="•"/>
            </a:pPr>
            <a:r>
              <a:rPr lang="en-US"/>
              <a:t>Update main memory HBM model to use multiple channels</a:t>
            </a:r>
          </a:p>
          <a:p>
            <a:pPr marL="857250" lvl="1" indent="-457200">
              <a:buFont typeface="Arial" panose="020B0604020202020204" pitchFamily="34" charset="0"/>
              <a:buChar char="•"/>
            </a:pPr>
            <a:r>
              <a:rPr lang="en-US"/>
              <a:t>Atomic ALU constraints, TLB and I$ refinement</a:t>
            </a:r>
          </a:p>
          <a:p>
            <a:pPr marL="857250" lvl="1" indent="-457200">
              <a:buFont typeface="Arial" panose="020B0604020202020204" pitchFamily="34" charset="0"/>
              <a:buChar char="•"/>
            </a:pPr>
            <a:r>
              <a:rPr lang="en-US"/>
              <a:t>Add additional support and HW features as uncovered by tests</a:t>
            </a:r>
          </a:p>
          <a:p>
            <a:pPr marL="457200" indent="-457200">
              <a:spcBef>
                <a:spcPts val="2400"/>
              </a:spcBef>
              <a:buFont typeface="Arial" panose="020B0604020202020204" pitchFamily="34" charset="0"/>
              <a:buChar char="•"/>
            </a:pPr>
            <a:r>
              <a:rPr lang="en-US"/>
              <a:t>After </a:t>
            </a:r>
            <a:r>
              <a:rPr lang="el-GR" sz="3200"/>
              <a:t>μ</a:t>
            </a:r>
            <a:r>
              <a:rPr lang="en-US" sz="3200"/>
              <a:t>Benches obtain high fidelity:</a:t>
            </a:r>
          </a:p>
          <a:p>
            <a:pPr marL="857250" lvl="1" indent="-457200">
              <a:buFont typeface="Arial" panose="020B0604020202020204" pitchFamily="34" charset="0"/>
              <a:buChar char="•"/>
            </a:pPr>
            <a:r>
              <a:rPr lang="en-US"/>
              <a:t>Validate larger benchmarks</a:t>
            </a:r>
          </a:p>
          <a:p>
            <a:pPr marL="857250" lvl="1" indent="-457200">
              <a:buFont typeface="Arial" panose="020B0604020202020204" pitchFamily="34" charset="0"/>
              <a:buChar char="•"/>
            </a:pPr>
            <a:r>
              <a:rPr lang="en-US"/>
              <a:t>Add known good models for this and other GPUs</a:t>
            </a:r>
          </a:p>
        </p:txBody>
      </p:sp>
      <p:sp>
        <p:nvSpPr>
          <p:cNvPr id="4" name="Slide Number Placeholder 3">
            <a:extLst>
              <a:ext uri="{FF2B5EF4-FFF2-40B4-BE49-F238E27FC236}">
                <a16:creationId xmlns:a16="http://schemas.microsoft.com/office/drawing/2014/main" id="{302368DE-731A-4BFC-9555-370F3ABABFB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15</a:t>
            </a:fld>
            <a:endParaRPr lang="en-US"/>
          </a:p>
        </p:txBody>
      </p:sp>
    </p:spTree>
    <p:extLst>
      <p:ext uri="{BB962C8B-B14F-4D97-AF65-F5344CB8AC3E}">
        <p14:creationId xmlns:p14="http://schemas.microsoft.com/office/powerpoint/2010/main" val="1896361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C55D-7631-488D-AE24-78E9D2830018}"/>
              </a:ext>
            </a:extLst>
          </p:cNvPr>
          <p:cNvSpPr>
            <a:spLocks noGrp="1"/>
          </p:cNvSpPr>
          <p:nvPr>
            <p:ph type="title"/>
          </p:nvPr>
        </p:nvSpPr>
        <p:spPr>
          <a:xfrm>
            <a:off x="608635" y="0"/>
            <a:ext cx="10971213" cy="1143000"/>
          </a:xfrm>
        </p:spPr>
        <p:txBody>
          <a:bodyPr/>
          <a:lstStyle/>
          <a:p>
            <a:r>
              <a:rPr lang="en-US"/>
              <a:t>Conclusions</a:t>
            </a:r>
          </a:p>
        </p:txBody>
      </p:sp>
      <p:sp>
        <p:nvSpPr>
          <p:cNvPr id="3" name="Content Placeholder 2">
            <a:extLst>
              <a:ext uri="{FF2B5EF4-FFF2-40B4-BE49-F238E27FC236}">
                <a16:creationId xmlns:a16="http://schemas.microsoft.com/office/drawing/2014/main" id="{86FCED41-5E2C-4F16-B72C-E7860C9E8BCC}"/>
              </a:ext>
            </a:extLst>
          </p:cNvPr>
          <p:cNvSpPr>
            <a:spLocks noGrp="1"/>
          </p:cNvSpPr>
          <p:nvPr>
            <p:ph idx="1"/>
          </p:nvPr>
        </p:nvSpPr>
        <p:spPr>
          <a:xfrm>
            <a:off x="457201" y="1054854"/>
            <a:ext cx="11122648" cy="5499204"/>
          </a:xfrm>
        </p:spPr>
        <p:txBody>
          <a:bodyPr/>
          <a:lstStyle/>
          <a:p>
            <a:pPr marL="457200" indent="-457200">
              <a:buFont typeface="Arial" panose="020B0604020202020204" pitchFamily="34" charset="0"/>
              <a:buChar char="•"/>
            </a:pPr>
            <a:r>
              <a:rPr lang="en-US"/>
              <a:t>Having validated gem5 models is important</a:t>
            </a:r>
          </a:p>
          <a:p>
            <a:pPr marL="857250" lvl="1" indent="-457200">
              <a:buFont typeface="Arial" panose="020B0604020202020204" pitchFamily="34" charset="0"/>
              <a:buChar char="•"/>
            </a:pPr>
            <a:r>
              <a:rPr lang="en-US"/>
              <a:t>Existing GPU model does not always behave intuitively</a:t>
            </a:r>
          </a:p>
          <a:p>
            <a:pPr marL="857250" lvl="1" indent="-457200">
              <a:buFont typeface="Arial" panose="020B0604020202020204" pitchFamily="34" charset="0"/>
              <a:buChar char="•"/>
            </a:pPr>
            <a:r>
              <a:rPr lang="en-US"/>
              <a:t>Point solutions </a:t>
            </a:r>
            <a:r>
              <a:rPr lang="en-US" b="1">
                <a:solidFill>
                  <a:srgbClr val="FF0000"/>
                </a:solidFill>
              </a:rPr>
              <a:t>insufficient</a:t>
            </a:r>
          </a:p>
          <a:p>
            <a:pPr marL="457200" indent="-457200">
              <a:buFont typeface="Arial" panose="020B0604020202020204" pitchFamily="34" charset="0"/>
              <a:buChar char="•"/>
            </a:pPr>
            <a:r>
              <a:rPr lang="en-US"/>
              <a:t>Solution: Iterative refinement through </a:t>
            </a:r>
            <a:r>
              <a:rPr lang="el-GR" sz="3200"/>
              <a:t>μ</a:t>
            </a:r>
            <a:r>
              <a:rPr lang="en-US" sz="3200"/>
              <a:t>Benches</a:t>
            </a:r>
            <a:endParaRPr lang="en-US"/>
          </a:p>
          <a:p>
            <a:pPr marL="857250" lvl="1" indent="-457200">
              <a:buFont typeface="Arial" panose="020B0604020202020204" pitchFamily="34" charset="0"/>
              <a:buChar char="•"/>
            </a:pPr>
            <a:r>
              <a:rPr lang="en-US"/>
              <a:t>Use microbenchmarks to tune for minimum absolute error in GPU model</a:t>
            </a:r>
          </a:p>
          <a:p>
            <a:pPr marL="857250" lvl="1" indent="-457200">
              <a:buFont typeface="Arial" panose="020B0604020202020204" pitchFamily="34" charset="0"/>
              <a:buChar char="•"/>
            </a:pPr>
            <a:r>
              <a:rPr lang="en-US"/>
              <a:t>Validate and release model improvements publicly</a:t>
            </a:r>
          </a:p>
          <a:p>
            <a:pPr marL="1257300" lvl="2" indent="-457200">
              <a:buFont typeface="Arial" panose="020B0604020202020204" pitchFamily="34" charset="0"/>
              <a:buChar char="•"/>
            </a:pPr>
            <a:r>
              <a:rPr lang="en-US"/>
              <a:t>We’ve already released some patches!</a:t>
            </a:r>
          </a:p>
          <a:p>
            <a:pPr marL="857250" lvl="1" indent="-457200">
              <a:buFont typeface="Arial" panose="020B0604020202020204" pitchFamily="34" charset="0"/>
              <a:buChar char="•"/>
            </a:pPr>
            <a:r>
              <a:rPr lang="en-US"/>
              <a:t>Integrate performance regression testing into gem5</a:t>
            </a:r>
          </a:p>
        </p:txBody>
      </p:sp>
      <p:sp>
        <p:nvSpPr>
          <p:cNvPr id="4" name="Slide Number Placeholder 3">
            <a:extLst>
              <a:ext uri="{FF2B5EF4-FFF2-40B4-BE49-F238E27FC236}">
                <a16:creationId xmlns:a16="http://schemas.microsoft.com/office/drawing/2014/main" id="{302368DE-731A-4BFC-9555-370F3ABABFB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16</a:t>
            </a:fld>
            <a:endParaRPr lang="en-US"/>
          </a:p>
        </p:txBody>
      </p:sp>
    </p:spTree>
    <p:extLst>
      <p:ext uri="{BB962C8B-B14F-4D97-AF65-F5344CB8AC3E}">
        <p14:creationId xmlns:p14="http://schemas.microsoft.com/office/powerpoint/2010/main" val="2929004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98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F49CC9-365B-4BAB-B3A9-1AE6DC507D12}"/>
              </a:ext>
            </a:extLst>
          </p:cNvPr>
          <p:cNvSpPr>
            <a:spLocks noGrp="1"/>
          </p:cNvSpPr>
          <p:nvPr>
            <p:ph type="title"/>
          </p:nvPr>
        </p:nvSpPr>
        <p:spPr/>
        <p:txBody>
          <a:bodyPr/>
          <a:lstStyle/>
          <a:p>
            <a:r>
              <a:rPr lang="en-US"/>
              <a:t>Prior CPU-GPU SE Mode Support in gem5</a:t>
            </a:r>
          </a:p>
        </p:txBody>
      </p:sp>
      <p:sp>
        <p:nvSpPr>
          <p:cNvPr id="8" name="Content Placeholder 7">
            <a:extLst>
              <a:ext uri="{FF2B5EF4-FFF2-40B4-BE49-F238E27FC236}">
                <a16:creationId xmlns:a16="http://schemas.microsoft.com/office/drawing/2014/main" id="{05E38764-1EE5-4CAB-8182-A6F0FC586B61}"/>
              </a:ext>
            </a:extLst>
          </p:cNvPr>
          <p:cNvSpPr>
            <a:spLocks noGrp="1"/>
          </p:cNvSpPr>
          <p:nvPr>
            <p:ph sz="half" idx="2"/>
          </p:nvPr>
        </p:nvSpPr>
        <p:spPr>
          <a:xfrm>
            <a:off x="5638800" y="1243780"/>
            <a:ext cx="6159499" cy="4933183"/>
          </a:xfrm>
        </p:spPr>
        <p:txBody>
          <a:bodyPr vert="horz" lIns="91440" tIns="45720" rIns="91440" bIns="45720" rtlCol="0" anchor="t">
            <a:normAutofit lnSpcReduction="10000"/>
          </a:bodyPr>
          <a:lstStyle/>
          <a:p>
            <a:pPr>
              <a:buFont typeface="Arial" panose="020B0604020202020204" pitchFamily="34" charset="0"/>
              <a:buChar char="•"/>
            </a:pPr>
            <a:r>
              <a:rPr lang="en-US" sz="2000">
                <a:latin typeface="+mj-lt"/>
              </a:rPr>
              <a:t>Execution-driven, cycle-level</a:t>
            </a:r>
          </a:p>
          <a:p>
            <a:pPr lvl="1">
              <a:buFont typeface="Wingdings" panose="020B0604020202020204" pitchFamily="34" charset="0"/>
              <a:buChar char="§"/>
            </a:pPr>
            <a:r>
              <a:rPr lang="en-US" sz="1800">
                <a:latin typeface="+mj-lt"/>
              </a:rPr>
              <a:t>Models complex CPUs &amp; GPUs</a:t>
            </a:r>
          </a:p>
          <a:p>
            <a:pPr lvl="1">
              <a:buFont typeface="Wingdings" panose="020B0604020202020204" pitchFamily="34" charset="0"/>
              <a:buChar char="§"/>
            </a:pPr>
            <a:r>
              <a:rPr lang="en-US" sz="1800">
                <a:latin typeface="+mj-lt"/>
              </a:rPr>
              <a:t>Rapid prototyping of new features</a:t>
            </a:r>
          </a:p>
          <a:p>
            <a:pPr lvl="1">
              <a:buFont typeface="Wingdings" panose="020B0604020202020204" pitchFamily="34" charset="0"/>
              <a:buChar char="§"/>
            </a:pPr>
            <a:r>
              <a:rPr lang="en-US" sz="1800">
                <a:latin typeface="+mj-lt"/>
              </a:rPr>
              <a:t>Simulates HIP (AMD’s GPGPU language) applications</a:t>
            </a:r>
          </a:p>
          <a:p>
            <a:pPr>
              <a:buFont typeface="Wingdings" panose="020B0604020202020204" pitchFamily="34" charset="0"/>
              <a:buChar char="§"/>
            </a:pPr>
            <a:r>
              <a:rPr lang="en-US" sz="2000">
                <a:latin typeface="+mj-lt"/>
              </a:rPr>
              <a:t>UW HAL Group</a:t>
            </a:r>
          </a:p>
          <a:p>
            <a:pPr lvl="1">
              <a:buFont typeface="Wingdings" panose="020B0604020202020204" pitchFamily="34" charset="0"/>
              <a:buChar char="§"/>
            </a:pPr>
            <a:r>
              <a:rPr lang="en-US" sz="1800">
                <a:latin typeface="+mj-lt"/>
              </a:rPr>
              <a:t>Creating, validating and releasing docker image to run GPU models with updated versions of ROCm</a:t>
            </a:r>
          </a:p>
          <a:p>
            <a:pPr lvl="1">
              <a:buFont typeface="Wingdings" panose="020B0604020202020204" pitchFamily="34" charset="0"/>
              <a:buChar char="§"/>
            </a:pPr>
            <a:r>
              <a:rPr lang="en-US" sz="1800">
                <a:latin typeface="+mj-lt"/>
              </a:rPr>
              <a:t>Released support for several GPU workloads in gem5-resources, enabled CI testing</a:t>
            </a:r>
          </a:p>
          <a:p>
            <a:pPr>
              <a:buFont typeface="Wingdings" panose="020B0604020202020204" pitchFamily="34" charset="0"/>
              <a:buChar char="§"/>
            </a:pPr>
            <a:r>
              <a:rPr lang="en-US" sz="2000">
                <a:latin typeface="+mj-lt"/>
              </a:rPr>
              <a:t>Publicly-available support focuses on Carrizo- and Vega-Class</a:t>
            </a:r>
          </a:p>
          <a:p>
            <a:pPr lvl="1">
              <a:buFont typeface="Wingdings" panose="020B0604020202020204" pitchFamily="34" charset="0"/>
              <a:buChar char="§"/>
            </a:pPr>
            <a:r>
              <a:rPr lang="en-US" sz="1800">
                <a:latin typeface="+mj-lt"/>
              </a:rPr>
              <a:t>Do not always provide high accuracy relative to equivalent real GPUs (</a:t>
            </a:r>
            <a:r>
              <a:rPr lang="en-US" sz="1800" u="sng">
                <a:latin typeface="+mj-lt"/>
              </a:rPr>
              <a:t>hazardous</a:t>
            </a:r>
            <a:r>
              <a:rPr lang="en-US" sz="1800">
                <a:latin typeface="+mj-lt"/>
              </a:rPr>
              <a:t>)</a:t>
            </a:r>
          </a:p>
        </p:txBody>
      </p:sp>
      <p:sp>
        <p:nvSpPr>
          <p:cNvPr id="10" name="TextBox 9">
            <a:extLst>
              <a:ext uri="{FF2B5EF4-FFF2-40B4-BE49-F238E27FC236}">
                <a16:creationId xmlns:a16="http://schemas.microsoft.com/office/drawing/2014/main" id="{89E31AAD-9BAB-4F5D-8835-213D97C7A981}"/>
              </a:ext>
            </a:extLst>
          </p:cNvPr>
          <p:cNvSpPr txBox="1"/>
          <p:nvPr/>
        </p:nvSpPr>
        <p:spPr>
          <a:xfrm>
            <a:off x="2057400" y="5867613"/>
            <a:ext cx="2471383" cy="307777"/>
          </a:xfrm>
          <a:prstGeom prst="rect">
            <a:avLst/>
          </a:prstGeom>
          <a:noFill/>
        </p:spPr>
        <p:txBody>
          <a:bodyPr wrap="square" rtlCol="0" anchor="t">
            <a:spAutoFit/>
          </a:bodyPr>
          <a:lstStyle/>
          <a:p>
            <a:r>
              <a:rPr lang="en-US" sz="1400"/>
              <a:t>[Gutierrez et al., HPCA ‘18]</a:t>
            </a:r>
          </a:p>
        </p:txBody>
      </p:sp>
      <p:pic>
        <p:nvPicPr>
          <p:cNvPr id="9" name="Content Placeholder 10">
            <a:extLst>
              <a:ext uri="{FF2B5EF4-FFF2-40B4-BE49-F238E27FC236}">
                <a16:creationId xmlns:a16="http://schemas.microsoft.com/office/drawing/2014/main" id="{50F2F93A-4743-4BD3-932B-D16C4927F313}"/>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93701" y="1207935"/>
            <a:ext cx="4892360" cy="4607845"/>
          </a:xfrm>
          <a:prstGeom prst="rect">
            <a:avLst/>
          </a:prstGeom>
          <a:noFill/>
          <a:ln>
            <a:noFill/>
          </a:ln>
        </p:spPr>
      </p:pic>
      <p:sp>
        <p:nvSpPr>
          <p:cNvPr id="11" name="Rectangle 10">
            <a:extLst>
              <a:ext uri="{FF2B5EF4-FFF2-40B4-BE49-F238E27FC236}">
                <a16:creationId xmlns:a16="http://schemas.microsoft.com/office/drawing/2014/main" id="{C6D64B05-98C4-402F-BE54-15F343B38ACE}"/>
              </a:ext>
            </a:extLst>
          </p:cNvPr>
          <p:cNvSpPr/>
          <p:nvPr/>
        </p:nvSpPr>
        <p:spPr>
          <a:xfrm>
            <a:off x="3579749" y="2836913"/>
            <a:ext cx="1561763" cy="857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6F46663F-7551-4253-B912-6C930092C6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26" y="4419600"/>
            <a:ext cx="1236124" cy="1339134"/>
          </a:xfrm>
          <a:prstGeom prst="rect">
            <a:avLst/>
          </a:prstGeom>
        </p:spPr>
      </p:pic>
      <p:sp>
        <p:nvSpPr>
          <p:cNvPr id="2" name="Slide Number Placeholder 3">
            <a:extLst>
              <a:ext uri="{FF2B5EF4-FFF2-40B4-BE49-F238E27FC236}">
                <a16:creationId xmlns:a16="http://schemas.microsoft.com/office/drawing/2014/main" id="{221CB593-8AA3-37C2-9C1E-DF87F54FEF9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2</a:t>
            </a:fld>
            <a:endParaRPr lang="en-US"/>
          </a:p>
        </p:txBody>
      </p:sp>
    </p:spTree>
    <p:extLst>
      <p:ext uri="{BB962C8B-B14F-4D97-AF65-F5344CB8AC3E}">
        <p14:creationId xmlns:p14="http://schemas.microsoft.com/office/powerpoint/2010/main" val="1893310175"/>
      </p:ext>
    </p:extLst>
  </p:cSld>
  <p:clrMapOvr>
    <a:masterClrMapping/>
  </p:clrMapOvr>
  <mc:AlternateContent xmlns:mc="http://schemas.openxmlformats.org/markup-compatibility/2006" xmlns:p14="http://schemas.microsoft.com/office/powerpoint/2010/main">
    <mc:Choice Requires="p14">
      <p:transition spd="slow" p14:dur="2000" advTm="41807"/>
    </mc:Choice>
    <mc:Fallback xmlns="">
      <p:transition spd="slow" advTm="4180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DD33-003E-49F6-94F7-0653A71D4524}"/>
              </a:ext>
            </a:extLst>
          </p:cNvPr>
          <p:cNvSpPr>
            <a:spLocks noGrp="1"/>
          </p:cNvSpPr>
          <p:nvPr>
            <p:ph type="title"/>
          </p:nvPr>
        </p:nvSpPr>
        <p:spPr/>
        <p:txBody>
          <a:bodyPr/>
          <a:lstStyle/>
          <a:p>
            <a:r>
              <a:rPr lang="en-US"/>
              <a:t>Improving Register Allocation Support</a:t>
            </a:r>
          </a:p>
        </p:txBody>
      </p:sp>
      <p:sp>
        <p:nvSpPr>
          <p:cNvPr id="3" name="Content Placeholder 2">
            <a:extLst>
              <a:ext uri="{FF2B5EF4-FFF2-40B4-BE49-F238E27FC236}">
                <a16:creationId xmlns:a16="http://schemas.microsoft.com/office/drawing/2014/main" id="{5B64F569-A3E2-434E-9627-A736755F6D07}"/>
              </a:ext>
            </a:extLst>
          </p:cNvPr>
          <p:cNvSpPr>
            <a:spLocks noGrp="1"/>
          </p:cNvSpPr>
          <p:nvPr>
            <p:ph idx="1"/>
          </p:nvPr>
        </p:nvSpPr>
        <p:spPr>
          <a:xfrm>
            <a:off x="609600" y="1600200"/>
            <a:ext cx="10971213" cy="4648199"/>
          </a:xfrm>
        </p:spPr>
        <p:txBody>
          <a:bodyPr/>
          <a:lstStyle/>
          <a:p>
            <a:pPr marL="457200" indent="-457200">
              <a:buFont typeface="Arial" panose="020B0604020202020204" pitchFamily="34" charset="0"/>
              <a:buChar char="•"/>
            </a:pPr>
            <a:r>
              <a:rPr lang="en-US" sz="2800"/>
              <a:t>Simple register allocation – only 1 wavefront/CU at a time</a:t>
            </a:r>
          </a:p>
          <a:p>
            <a:pPr marL="857250" lvl="1" indent="-457200">
              <a:buFont typeface="Arial" panose="020B0604020202020204" pitchFamily="34" charset="0"/>
              <a:buChar char="•"/>
            </a:pPr>
            <a:r>
              <a:rPr lang="en-US" sz="2400"/>
              <a:t>Even if sufficient registers are available for more WFs</a:t>
            </a:r>
          </a:p>
          <a:p>
            <a:pPr marL="457200" indent="-457200">
              <a:buFont typeface="Arial" panose="020B0604020202020204" pitchFamily="34" charset="0"/>
              <a:buChar char="•"/>
            </a:pPr>
            <a:r>
              <a:rPr lang="en-US" sz="2800"/>
              <a:t>Issue: unrealistic relative to real GPUs</a:t>
            </a:r>
          </a:p>
          <a:p>
            <a:pPr marL="457200" indent="-457200">
              <a:buFont typeface="Arial" panose="020B0604020202020204" pitchFamily="34" charset="0"/>
              <a:buChar char="•"/>
            </a:pPr>
            <a:r>
              <a:rPr lang="en-US" sz="2800"/>
              <a:t>Solution: add dynamic register allocator [Bruce et al. ISPASS ‘20]</a:t>
            </a:r>
          </a:p>
          <a:p>
            <a:pPr marL="857250" lvl="1" indent="-457200">
              <a:buFont typeface="Arial" panose="020B0604020202020204" pitchFamily="34" charset="0"/>
              <a:buChar char="•"/>
            </a:pPr>
            <a:r>
              <a:rPr lang="en-US" sz="2400"/>
              <a:t>If enough registers available, schedule additional WFs concurrently/CU</a:t>
            </a:r>
          </a:p>
          <a:p>
            <a:pPr marL="857250" lvl="1" indent="-457200">
              <a:buFont typeface="Arial" panose="020B0604020202020204" pitchFamily="34" charset="0"/>
              <a:buChar char="•"/>
            </a:pPr>
            <a:r>
              <a:rPr lang="en-US" sz="2400"/>
              <a:t>Potentially can utilize all WF slots depending on register requirements</a:t>
            </a:r>
          </a:p>
          <a:p>
            <a:pPr marL="857250" lvl="1" indent="-457200">
              <a:buFont typeface="Arial" panose="020B0604020202020204" pitchFamily="34" charset="0"/>
              <a:buChar char="•"/>
            </a:pPr>
            <a:r>
              <a:rPr lang="en-US" sz="2400"/>
              <a:t>More complex, higher performance designs possible</a:t>
            </a:r>
          </a:p>
        </p:txBody>
      </p:sp>
      <p:sp>
        <p:nvSpPr>
          <p:cNvPr id="4" name="Slide Number Placeholder 3">
            <a:extLst>
              <a:ext uri="{FF2B5EF4-FFF2-40B4-BE49-F238E27FC236}">
                <a16:creationId xmlns:a16="http://schemas.microsoft.com/office/drawing/2014/main" id="{274C3177-4EBE-4432-A581-15CC110749E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3</a:t>
            </a:fld>
            <a:endParaRPr lang="en-US"/>
          </a:p>
        </p:txBody>
      </p:sp>
      <p:sp>
        <p:nvSpPr>
          <p:cNvPr id="6" name="Rectangle 5">
            <a:extLst>
              <a:ext uri="{FF2B5EF4-FFF2-40B4-BE49-F238E27FC236}">
                <a16:creationId xmlns:a16="http://schemas.microsoft.com/office/drawing/2014/main" id="{74470E47-F72A-428D-BE6A-FCFA239B9A15}"/>
              </a:ext>
            </a:extLst>
          </p:cNvPr>
          <p:cNvSpPr/>
          <p:nvPr/>
        </p:nvSpPr>
        <p:spPr>
          <a:xfrm>
            <a:off x="381000" y="5588772"/>
            <a:ext cx="11582400" cy="47573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rgbClr val="D67F00"/>
                </a:solidFill>
              </a:rPr>
              <a:t>Intuition: Dynamic allocator significantly improves accuracy</a:t>
            </a:r>
          </a:p>
        </p:txBody>
      </p:sp>
    </p:spTree>
    <p:custDataLst>
      <p:tags r:id="rId1"/>
    </p:custDataLst>
    <p:extLst>
      <p:ext uri="{BB962C8B-B14F-4D97-AF65-F5344CB8AC3E}">
        <p14:creationId xmlns:p14="http://schemas.microsoft.com/office/powerpoint/2010/main" val="3182647981"/>
      </p:ext>
    </p:extLst>
  </p:cSld>
  <p:clrMapOvr>
    <a:masterClrMapping/>
  </p:clrMapOvr>
  <mc:AlternateContent xmlns:mc="http://schemas.openxmlformats.org/markup-compatibility/2006" xmlns:p14="http://schemas.microsoft.com/office/powerpoint/2010/main">
    <mc:Choice Requires="p14">
      <p:transition spd="slow" p14:dur="2000" advTm="46009"/>
    </mc:Choice>
    <mc:Fallback xmlns="">
      <p:transition spd="slow" advTm="460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867B-BAE2-437C-9DA9-00E93999019E}"/>
              </a:ext>
            </a:extLst>
          </p:cNvPr>
          <p:cNvSpPr>
            <a:spLocks noGrp="1"/>
          </p:cNvSpPr>
          <p:nvPr>
            <p:ph type="title"/>
          </p:nvPr>
        </p:nvSpPr>
        <p:spPr/>
        <p:txBody>
          <a:bodyPr/>
          <a:lstStyle/>
          <a:p>
            <a:r>
              <a:rPr lang="en-US"/>
              <a:t>Dynamic Register Allocator Performance</a:t>
            </a:r>
          </a:p>
        </p:txBody>
      </p:sp>
      <p:graphicFrame>
        <p:nvGraphicFramePr>
          <p:cNvPr id="5" name="Chart 4">
            <a:extLst>
              <a:ext uri="{FF2B5EF4-FFF2-40B4-BE49-F238E27FC236}">
                <a16:creationId xmlns:a16="http://schemas.microsoft.com/office/drawing/2014/main" id="{D63D7E65-2D7D-42F7-8E1D-4A7A8D257C18}"/>
              </a:ext>
            </a:extLst>
          </p:cNvPr>
          <p:cNvGraphicFramePr>
            <a:graphicFrameLocks/>
          </p:cNvGraphicFramePr>
          <p:nvPr/>
        </p:nvGraphicFramePr>
        <p:xfrm>
          <a:off x="381000" y="1158849"/>
          <a:ext cx="11658600" cy="4540302"/>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a:extLst>
              <a:ext uri="{FF2B5EF4-FFF2-40B4-BE49-F238E27FC236}">
                <a16:creationId xmlns:a16="http://schemas.microsoft.com/office/drawing/2014/main" id="{EA21BB78-6FC5-4174-946D-AF8186399B24}"/>
              </a:ext>
            </a:extLst>
          </p:cNvPr>
          <p:cNvSpPr/>
          <p:nvPr/>
        </p:nvSpPr>
        <p:spPr>
          <a:xfrm>
            <a:off x="609600" y="5867400"/>
            <a:ext cx="11582400" cy="47573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rgbClr val="D67F00"/>
                </a:solidFill>
              </a:rPr>
              <a:t>Reality: dynamic register allocator 6% worse than simple – why?</a:t>
            </a:r>
          </a:p>
        </p:txBody>
      </p:sp>
      <p:sp>
        <p:nvSpPr>
          <p:cNvPr id="7" name="Slide Number Placeholder 3">
            <a:extLst>
              <a:ext uri="{FF2B5EF4-FFF2-40B4-BE49-F238E27FC236}">
                <a16:creationId xmlns:a16="http://schemas.microsoft.com/office/drawing/2014/main" id="{46044CD2-D08E-4B87-8D0C-B925E32741B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4</a:t>
            </a:fld>
            <a:endParaRPr lang="en-US"/>
          </a:p>
        </p:txBody>
      </p:sp>
    </p:spTree>
    <p:custDataLst>
      <p:tags r:id="rId1"/>
    </p:custDataLst>
    <p:extLst>
      <p:ext uri="{BB962C8B-B14F-4D97-AF65-F5344CB8AC3E}">
        <p14:creationId xmlns:p14="http://schemas.microsoft.com/office/powerpoint/2010/main" val="1779504446"/>
      </p:ext>
    </p:extLst>
  </p:cSld>
  <p:clrMapOvr>
    <a:masterClrMapping/>
  </p:clrMapOvr>
  <mc:AlternateContent xmlns:mc="http://schemas.openxmlformats.org/markup-compatibility/2006" xmlns:p14="http://schemas.microsoft.com/office/powerpoint/2010/main">
    <mc:Choice Requires="p14">
      <p:transition spd="slow" p14:dur="2000" advTm="22361"/>
    </mc:Choice>
    <mc:Fallback xmlns="">
      <p:transition spd="slow" advTm="22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5C47-FEC1-483C-BF1A-95C1E4988A5D}"/>
              </a:ext>
            </a:extLst>
          </p:cNvPr>
          <p:cNvSpPr>
            <a:spLocks noGrp="1"/>
          </p:cNvSpPr>
          <p:nvPr>
            <p:ph type="title"/>
          </p:nvPr>
        </p:nvSpPr>
        <p:spPr/>
        <p:txBody>
          <a:bodyPr/>
          <a:lstStyle/>
          <a:p>
            <a:r>
              <a:rPr lang="en-US"/>
              <a:t>Issue: Dependence Tracking</a:t>
            </a:r>
          </a:p>
        </p:txBody>
      </p:sp>
      <p:sp>
        <p:nvSpPr>
          <p:cNvPr id="3" name="Content Placeholder 2">
            <a:extLst>
              <a:ext uri="{FF2B5EF4-FFF2-40B4-BE49-F238E27FC236}">
                <a16:creationId xmlns:a16="http://schemas.microsoft.com/office/drawing/2014/main" id="{F3929CEF-AD95-4939-825E-D7D215576D76}"/>
              </a:ext>
            </a:extLst>
          </p:cNvPr>
          <p:cNvSpPr>
            <a:spLocks noGrp="1"/>
          </p:cNvSpPr>
          <p:nvPr>
            <p:ph idx="1"/>
          </p:nvPr>
        </p:nvSpPr>
        <p:spPr>
          <a:xfrm>
            <a:off x="609600" y="1598661"/>
            <a:ext cx="11391900" cy="4329165"/>
          </a:xfrm>
        </p:spPr>
        <p:txBody>
          <a:bodyPr/>
          <a:lstStyle/>
          <a:p>
            <a:pPr marL="457200" indent="-457200">
              <a:buFont typeface="Arial" panose="020B0604020202020204" pitchFamily="34" charset="0"/>
              <a:buChar char="•"/>
            </a:pPr>
            <a:r>
              <a:rPr lang="en-US"/>
              <a:t>GPU model did not track dependencies well </a:t>
            </a:r>
            <a:r>
              <a:rPr lang="en-US">
                <a:sym typeface="Wingdings" panose="05000000000000000000" pitchFamily="2" charset="2"/>
              </a:rPr>
              <a:t> many stalls</a:t>
            </a:r>
            <a:endParaRPr lang="en-US"/>
          </a:p>
          <a:p>
            <a:pPr marL="857250" lvl="1" indent="-457200">
              <a:buFont typeface="Arial" panose="020B0604020202020204" pitchFamily="34" charset="0"/>
              <a:buChar char="•"/>
            </a:pPr>
            <a:r>
              <a:rPr lang="en-US"/>
              <a:t>Result: optimizing register allocation in isolation was </a:t>
            </a:r>
            <a:r>
              <a:rPr lang="en-US" u="sng"/>
              <a:t>insufficient</a:t>
            </a:r>
          </a:p>
          <a:p>
            <a:pPr marL="457200" indent="-457200">
              <a:buFont typeface="Arial" panose="020B0604020202020204" pitchFamily="34" charset="0"/>
              <a:buChar char="•"/>
            </a:pPr>
            <a:r>
              <a:rPr lang="en-US"/>
              <a:t>Issue: Proprietary GPU dependence checking sols unknown</a:t>
            </a:r>
          </a:p>
          <a:p>
            <a:pPr marL="457200" indent="-457200">
              <a:buFont typeface="Arial" panose="020B0604020202020204" pitchFamily="34" charset="0"/>
              <a:buChar char="•"/>
            </a:pPr>
            <a:r>
              <a:rPr lang="en-US"/>
              <a:t>Solution: simple, in-order scoreboard</a:t>
            </a:r>
          </a:p>
          <a:p>
            <a:pPr marL="857250" lvl="1" indent="-457200">
              <a:buFont typeface="Arial" panose="020B0604020202020204" pitchFamily="34" charset="0"/>
              <a:buChar char="•"/>
            </a:pPr>
            <a:r>
              <a:rPr lang="en-US"/>
              <a:t>Bit per register to track use status</a:t>
            </a:r>
          </a:p>
          <a:p>
            <a:pPr marL="857250" lvl="1" indent="-457200">
              <a:buFont typeface="Arial" panose="020B0604020202020204" pitchFamily="34" charset="0"/>
              <a:buChar char="•"/>
            </a:pPr>
            <a:r>
              <a:rPr lang="en-US"/>
              <a:t>Cleared on instruction completion</a:t>
            </a:r>
          </a:p>
          <a:p>
            <a:pPr marL="857250" lvl="1" indent="-457200">
              <a:buFont typeface="Arial" panose="020B0604020202020204" pitchFamily="34" charset="0"/>
              <a:buChar char="•"/>
            </a:pPr>
            <a:r>
              <a:rPr lang="en-US"/>
              <a:t>Checks for RAW/WAW hazards</a:t>
            </a:r>
          </a:p>
        </p:txBody>
      </p:sp>
      <p:pic>
        <p:nvPicPr>
          <p:cNvPr id="4" name="Google Shape;103;p18">
            <a:extLst>
              <a:ext uri="{FF2B5EF4-FFF2-40B4-BE49-F238E27FC236}">
                <a16:creationId xmlns:a16="http://schemas.microsoft.com/office/drawing/2014/main" id="{5CA73D07-ED7D-4B94-9BD5-1CC08789E991}"/>
              </a:ext>
            </a:extLst>
          </p:cNvPr>
          <p:cNvPicPr preferRelativeResize="0"/>
          <p:nvPr/>
        </p:nvPicPr>
        <p:blipFill>
          <a:blip r:embed="rId4">
            <a:alphaModFix/>
          </a:blip>
          <a:stretch>
            <a:fillRect/>
          </a:stretch>
        </p:blipFill>
        <p:spPr>
          <a:xfrm>
            <a:off x="8001000" y="3304547"/>
            <a:ext cx="3492900" cy="2528443"/>
          </a:xfrm>
          <a:prstGeom prst="rect">
            <a:avLst/>
          </a:prstGeom>
          <a:noFill/>
          <a:ln>
            <a:noFill/>
          </a:ln>
        </p:spPr>
      </p:pic>
      <p:sp>
        <p:nvSpPr>
          <p:cNvPr id="5" name="Rectangle 4">
            <a:extLst>
              <a:ext uri="{FF2B5EF4-FFF2-40B4-BE49-F238E27FC236}">
                <a16:creationId xmlns:a16="http://schemas.microsoft.com/office/drawing/2014/main" id="{80F25103-EAC2-4F8E-AF61-87DA02A95E40}"/>
              </a:ext>
            </a:extLst>
          </p:cNvPr>
          <p:cNvSpPr/>
          <p:nvPr/>
        </p:nvSpPr>
        <p:spPr>
          <a:xfrm>
            <a:off x="419100" y="5848865"/>
            <a:ext cx="11582400" cy="47573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rgbClr val="D67F00"/>
                </a:solidFill>
              </a:rPr>
              <a:t>Result: up to 44% reduction in stalls</a:t>
            </a:r>
          </a:p>
        </p:txBody>
      </p:sp>
      <p:sp>
        <p:nvSpPr>
          <p:cNvPr id="6" name="Slide Number Placeholder 3">
            <a:extLst>
              <a:ext uri="{FF2B5EF4-FFF2-40B4-BE49-F238E27FC236}">
                <a16:creationId xmlns:a16="http://schemas.microsoft.com/office/drawing/2014/main" id="{52A6A49D-2BD8-4EF2-B51F-870159D5815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5</a:t>
            </a:fld>
            <a:endParaRPr lang="en-US"/>
          </a:p>
        </p:txBody>
      </p:sp>
    </p:spTree>
    <p:custDataLst>
      <p:tags r:id="rId1"/>
    </p:custDataLst>
    <p:extLst>
      <p:ext uri="{BB962C8B-B14F-4D97-AF65-F5344CB8AC3E}">
        <p14:creationId xmlns:p14="http://schemas.microsoft.com/office/powerpoint/2010/main" val="1898167158"/>
      </p:ext>
    </p:extLst>
  </p:cSld>
  <p:clrMapOvr>
    <a:masterClrMapping/>
  </p:clrMapOvr>
  <mc:AlternateContent xmlns:mc="http://schemas.openxmlformats.org/markup-compatibility/2006" xmlns:p14="http://schemas.microsoft.com/office/powerpoint/2010/main">
    <mc:Choice Requires="p14">
      <p:transition spd="slow" p14:dur="2000" advTm="41362"/>
    </mc:Choice>
    <mc:Fallback xmlns="">
      <p:transition spd="slow" advTm="413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35BA-959B-FFDF-A455-D48E79089D61}"/>
              </a:ext>
            </a:extLst>
          </p:cNvPr>
          <p:cNvSpPr>
            <a:spLocks noGrp="1"/>
          </p:cNvSpPr>
          <p:nvPr>
            <p:ph type="title"/>
          </p:nvPr>
        </p:nvSpPr>
        <p:spPr/>
        <p:txBody>
          <a:bodyPr/>
          <a:lstStyle/>
          <a:p>
            <a:r>
              <a:rPr lang="en-US"/>
              <a:t>Issue: Unknowns in Proprietary Solutions</a:t>
            </a:r>
          </a:p>
        </p:txBody>
      </p:sp>
      <p:sp>
        <p:nvSpPr>
          <p:cNvPr id="3" name="Content Placeholder 2">
            <a:extLst>
              <a:ext uri="{FF2B5EF4-FFF2-40B4-BE49-F238E27FC236}">
                <a16:creationId xmlns:a16="http://schemas.microsoft.com/office/drawing/2014/main" id="{AEF8FC0C-332E-861A-0BB3-377FA63E1A1A}"/>
              </a:ext>
            </a:extLst>
          </p:cNvPr>
          <p:cNvSpPr>
            <a:spLocks noGrp="1"/>
          </p:cNvSpPr>
          <p:nvPr>
            <p:ph idx="1"/>
          </p:nvPr>
        </p:nvSpPr>
        <p:spPr>
          <a:xfrm>
            <a:off x="609600" y="1604962"/>
            <a:ext cx="10971213" cy="4719637"/>
          </a:xfrm>
        </p:spPr>
        <p:txBody>
          <a:bodyPr/>
          <a:lstStyle/>
          <a:p>
            <a:pPr marL="457200" indent="-457200">
              <a:buFont typeface="Arial" panose="020B0604020202020204" pitchFamily="34" charset="0"/>
              <a:buChar char="•"/>
            </a:pPr>
            <a:r>
              <a:rPr lang="en-US"/>
              <a:t>Point solution (</a:t>
            </a:r>
            <a:r>
              <a:rPr lang="en-US" u="sng"/>
              <a:t>not scalable</a:t>
            </a:r>
            <a:r>
              <a:rPr lang="en-US"/>
              <a:t>)</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Need for examining GPU behavior at a finer granularity</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Goal: Isolate behavior of different components to attack inaccuracies at a more digestible level</a:t>
            </a:r>
          </a:p>
          <a:p>
            <a:pPr marL="857250" lvl="1" indent="-457200">
              <a:buFont typeface="Arial" panose="020B0604020202020204" pitchFamily="34" charset="0"/>
              <a:buChar char="•"/>
            </a:pPr>
            <a:r>
              <a:rPr lang="en-US"/>
              <a:t>Targeting specific corresponding statistics in gem5 and the ROC profiler</a:t>
            </a:r>
          </a:p>
          <a:p>
            <a:pPr marL="857250" lvl="1" indent="-45720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976A1ABD-33B0-CE07-E471-5F9C43758CF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6</a:t>
            </a:fld>
            <a:endParaRPr lang="en-US"/>
          </a:p>
        </p:txBody>
      </p:sp>
    </p:spTree>
    <p:extLst>
      <p:ext uri="{BB962C8B-B14F-4D97-AF65-F5344CB8AC3E}">
        <p14:creationId xmlns:p14="http://schemas.microsoft.com/office/powerpoint/2010/main" val="596285595"/>
      </p:ext>
    </p:extLst>
  </p:cSld>
  <p:clrMapOvr>
    <a:masterClrMapping/>
  </p:clrMapOvr>
  <mc:AlternateContent xmlns:mc="http://schemas.openxmlformats.org/markup-compatibility/2006" xmlns:p14="http://schemas.microsoft.com/office/powerpoint/2010/main">
    <mc:Choice Requires="p14">
      <p:transition spd="slow" p14:dur="2000" advTm="36675"/>
    </mc:Choice>
    <mc:Fallback xmlns="">
      <p:transition spd="slow" advTm="3667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C55D-7631-488D-AE24-78E9D2830018}"/>
              </a:ext>
            </a:extLst>
          </p:cNvPr>
          <p:cNvSpPr>
            <a:spLocks noGrp="1"/>
          </p:cNvSpPr>
          <p:nvPr>
            <p:ph type="title"/>
          </p:nvPr>
        </p:nvSpPr>
        <p:spPr>
          <a:xfrm>
            <a:off x="608635" y="152400"/>
            <a:ext cx="10971213" cy="1143000"/>
          </a:xfrm>
        </p:spPr>
        <p:txBody>
          <a:bodyPr/>
          <a:lstStyle/>
          <a:p>
            <a:r>
              <a:rPr lang="en-US"/>
              <a:t>Microbenchmarks</a:t>
            </a:r>
          </a:p>
        </p:txBody>
      </p:sp>
      <p:sp>
        <p:nvSpPr>
          <p:cNvPr id="3" name="Content Placeholder 2">
            <a:extLst>
              <a:ext uri="{FF2B5EF4-FFF2-40B4-BE49-F238E27FC236}">
                <a16:creationId xmlns:a16="http://schemas.microsoft.com/office/drawing/2014/main" id="{86FCED41-5E2C-4F16-B72C-E7860C9E8BCC}"/>
              </a:ext>
            </a:extLst>
          </p:cNvPr>
          <p:cNvSpPr>
            <a:spLocks noGrp="1"/>
          </p:cNvSpPr>
          <p:nvPr>
            <p:ph idx="1"/>
          </p:nvPr>
        </p:nvSpPr>
        <p:spPr>
          <a:xfrm>
            <a:off x="457200" y="1142142"/>
            <a:ext cx="11277599" cy="5258658"/>
          </a:xfrm>
        </p:spPr>
        <p:txBody>
          <a:bodyPr/>
          <a:lstStyle/>
          <a:p>
            <a:pPr marL="457200" indent="-457200">
              <a:buFont typeface="Arial" panose="020B0604020202020204" pitchFamily="34" charset="0"/>
              <a:buChar char="•"/>
            </a:pPr>
            <a:r>
              <a:rPr lang="en-US" sz="2900" dirty="0"/>
              <a:t>Hand-tuned HIP assembly kernel </a:t>
            </a:r>
            <a:r>
              <a:rPr lang="el-GR" sz="2900" dirty="0"/>
              <a:t>μ</a:t>
            </a:r>
            <a:r>
              <a:rPr lang="en-US" sz="2900" dirty="0"/>
              <a:t>Benches</a:t>
            </a:r>
          </a:p>
          <a:p>
            <a:pPr marL="857250" lvl="1" indent="-457200">
              <a:buFont typeface="Arial" panose="020B0604020202020204" pitchFamily="34" charset="0"/>
              <a:buChar char="•"/>
            </a:pPr>
            <a:r>
              <a:rPr lang="en-US" sz="2400" dirty="0"/>
              <a:t>Atomic operations latency &amp; bandwidth (with and without conflicts)</a:t>
            </a:r>
          </a:p>
          <a:p>
            <a:pPr marL="857250" lvl="1" indent="-457200">
              <a:buFont typeface="Arial" panose="020B0604020202020204" pitchFamily="34" charset="0"/>
              <a:buChar char="•"/>
            </a:pPr>
            <a:r>
              <a:rPr lang="en-US" sz="2400" dirty="0"/>
              <a:t>L1 I$ size &amp; latency</a:t>
            </a:r>
          </a:p>
          <a:p>
            <a:pPr marL="857250" lvl="1" indent="-457200">
              <a:buFont typeface="Arial" panose="020B0604020202020204" pitchFamily="34" charset="0"/>
              <a:buChar char="•"/>
            </a:pPr>
            <a:r>
              <a:rPr lang="en-US" sz="2400" dirty="0"/>
              <a:t>L1 scalar and vector D$ size, latency, &amp; bandwidth</a:t>
            </a:r>
          </a:p>
          <a:p>
            <a:pPr marL="857250" lvl="1" indent="-457200">
              <a:buFont typeface="Arial" panose="020B0604020202020204" pitchFamily="34" charset="0"/>
              <a:buChar char="•"/>
            </a:pPr>
            <a:r>
              <a:rPr lang="en-US" sz="2400" dirty="0"/>
              <a:t>LDS (scratchpad) latency &amp; bandwidth</a:t>
            </a:r>
          </a:p>
          <a:p>
            <a:pPr marL="857250" lvl="1" indent="-457200">
              <a:buFont typeface="Arial" panose="020B0604020202020204" pitchFamily="34" charset="0"/>
              <a:buChar char="•"/>
            </a:pPr>
            <a:r>
              <a:rPr lang="en-US" sz="2400" dirty="0"/>
              <a:t>L2 $ latency &amp; bandwidth</a:t>
            </a:r>
          </a:p>
          <a:p>
            <a:pPr marL="857250" lvl="1" indent="-457200">
              <a:buFont typeface="Arial" panose="020B0604020202020204" pitchFamily="34" charset="0"/>
              <a:buChar char="•"/>
            </a:pPr>
            <a:r>
              <a:rPr lang="en-US" sz="2400" dirty="0"/>
              <a:t>Main memory latency &amp; bandwidth</a:t>
            </a:r>
          </a:p>
          <a:p>
            <a:pPr marL="857250" lvl="1" indent="-457200">
              <a:buFont typeface="Arial" panose="020B0604020202020204" pitchFamily="34" charset="0"/>
              <a:buChar char="•"/>
            </a:pPr>
            <a:r>
              <a:rPr lang="en-US" sz="2400" dirty="0"/>
              <a:t>TLB/Page Table latency &amp; bandwidth</a:t>
            </a:r>
          </a:p>
          <a:p>
            <a:pPr marL="857250" lvl="1" indent="-457200">
              <a:buFont typeface="Arial" panose="020B0604020202020204" pitchFamily="34" charset="0"/>
              <a:buChar char="•"/>
            </a:pPr>
            <a:r>
              <a:rPr lang="en-US" sz="2400" dirty="0"/>
              <a:t>Max FLOPs, Arithmetic latency for various operations, …</a:t>
            </a:r>
          </a:p>
          <a:p>
            <a:pPr marL="457200" indent="-457200">
              <a:buFont typeface="Arial" panose="020B0604020202020204" pitchFamily="34" charset="0"/>
              <a:buChar char="•"/>
            </a:pPr>
            <a:r>
              <a:rPr lang="en-US" sz="2900" dirty="0"/>
              <a:t>Compare </a:t>
            </a:r>
            <a:r>
              <a:rPr lang="el-GR" sz="2900" dirty="0"/>
              <a:t>μ</a:t>
            </a:r>
            <a:r>
              <a:rPr lang="en-US" sz="2900" dirty="0"/>
              <a:t>Bench output and GAP script [Jamieson gem5 Workshop ‘22] analysis to identify underlying inaccuracies</a:t>
            </a:r>
          </a:p>
        </p:txBody>
      </p:sp>
      <p:sp>
        <p:nvSpPr>
          <p:cNvPr id="4" name="Slide Number Placeholder 3">
            <a:extLst>
              <a:ext uri="{FF2B5EF4-FFF2-40B4-BE49-F238E27FC236}">
                <a16:creationId xmlns:a16="http://schemas.microsoft.com/office/drawing/2014/main" id="{302368DE-731A-4BFC-9555-370F3ABABFB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7</a:t>
            </a:fld>
            <a:endParaRPr lang="en-US"/>
          </a:p>
        </p:txBody>
      </p:sp>
    </p:spTree>
    <p:extLst>
      <p:ext uri="{BB962C8B-B14F-4D97-AF65-F5344CB8AC3E}">
        <p14:creationId xmlns:p14="http://schemas.microsoft.com/office/powerpoint/2010/main" val="2282203997"/>
      </p:ext>
    </p:extLst>
  </p:cSld>
  <p:clrMapOvr>
    <a:masterClrMapping/>
  </p:clrMapOvr>
  <mc:AlternateContent xmlns:mc="http://schemas.openxmlformats.org/markup-compatibility/2006" xmlns:p14="http://schemas.microsoft.com/office/powerpoint/2010/main">
    <mc:Choice Requires="p14">
      <p:transition spd="slow" p14:dur="2000" advTm="30288"/>
    </mc:Choice>
    <mc:Fallback xmlns="">
      <p:transition spd="slow" advTm="3028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C55D-7631-488D-AE24-78E9D2830018}"/>
              </a:ext>
            </a:extLst>
          </p:cNvPr>
          <p:cNvSpPr>
            <a:spLocks noGrp="1"/>
          </p:cNvSpPr>
          <p:nvPr>
            <p:ph type="title"/>
          </p:nvPr>
        </p:nvSpPr>
        <p:spPr>
          <a:xfrm>
            <a:off x="608635" y="228600"/>
            <a:ext cx="10971213" cy="1143000"/>
          </a:xfrm>
        </p:spPr>
        <p:txBody>
          <a:bodyPr/>
          <a:lstStyle/>
          <a:p>
            <a:r>
              <a:rPr lang="el-GR" sz="4400"/>
              <a:t>μ</a:t>
            </a:r>
            <a:r>
              <a:rPr lang="en-US" sz="4400"/>
              <a:t>Bench Results Before Tuning</a:t>
            </a:r>
            <a:br>
              <a:rPr lang="en-US" sz="4400"/>
            </a:br>
            <a:r>
              <a:rPr lang="en-US" sz="2000"/>
              <a:t>(Vega 20)</a:t>
            </a:r>
          </a:p>
        </p:txBody>
      </p:sp>
      <p:sp>
        <p:nvSpPr>
          <p:cNvPr id="4" name="Slide Number Placeholder 3">
            <a:extLst>
              <a:ext uri="{FF2B5EF4-FFF2-40B4-BE49-F238E27FC236}">
                <a16:creationId xmlns:a16="http://schemas.microsoft.com/office/drawing/2014/main" id="{302368DE-731A-4BFC-9555-370F3ABABFB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8</a:t>
            </a:fld>
            <a:endParaRPr lang="en-US"/>
          </a:p>
        </p:txBody>
      </p:sp>
      <p:sp>
        <p:nvSpPr>
          <p:cNvPr id="9" name="TextBox 8">
            <a:extLst>
              <a:ext uri="{FF2B5EF4-FFF2-40B4-BE49-F238E27FC236}">
                <a16:creationId xmlns:a16="http://schemas.microsoft.com/office/drawing/2014/main" id="{93620814-3BA3-F188-EE8B-DE285952C398}"/>
              </a:ext>
            </a:extLst>
          </p:cNvPr>
          <p:cNvSpPr txBox="1"/>
          <p:nvPr/>
        </p:nvSpPr>
        <p:spPr>
          <a:xfrm>
            <a:off x="532435" y="5955268"/>
            <a:ext cx="11047413" cy="369332"/>
          </a:xfrm>
          <a:prstGeom prst="rect">
            <a:avLst/>
          </a:prstGeom>
          <a:noFill/>
        </p:spPr>
        <p:txBody>
          <a:bodyPr wrap="square">
            <a:spAutoFit/>
          </a:bodyPr>
          <a:lstStyle/>
          <a:p>
            <a:pPr algn="ctr"/>
            <a:r>
              <a:rPr lang="en-US" b="1">
                <a:solidFill>
                  <a:srgbClr val="D67F00"/>
                </a:solidFill>
              </a:rPr>
              <a:t>Most microbenchmarks see significant error when compared with real GPU.</a:t>
            </a:r>
            <a:endParaRPr lang="en-US" sz="1800" b="1">
              <a:solidFill>
                <a:srgbClr val="D67F00"/>
              </a:solidFill>
            </a:endParaRPr>
          </a:p>
        </p:txBody>
      </p:sp>
      <p:pic>
        <p:nvPicPr>
          <p:cNvPr id="4098" name="Picture 2">
            <a:extLst>
              <a:ext uri="{FF2B5EF4-FFF2-40B4-BE49-F238E27FC236}">
                <a16:creationId xmlns:a16="http://schemas.microsoft.com/office/drawing/2014/main" id="{31A93C35-12CB-714E-91EF-4512BB04E4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022"/>
          <a:stretch/>
        </p:blipFill>
        <p:spPr bwMode="auto">
          <a:xfrm>
            <a:off x="988841" y="1366345"/>
            <a:ext cx="10210800" cy="45772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EDED948-8E9E-9E4E-18BF-0067B7A700B5}"/>
              </a:ext>
            </a:extLst>
          </p:cNvPr>
          <p:cNvPicPr>
            <a:picLocks noChangeAspect="1"/>
          </p:cNvPicPr>
          <p:nvPr/>
        </p:nvPicPr>
        <p:blipFill>
          <a:blip r:embed="rId5"/>
          <a:stretch>
            <a:fillRect/>
          </a:stretch>
        </p:blipFill>
        <p:spPr>
          <a:xfrm>
            <a:off x="784025" y="2061998"/>
            <a:ext cx="409632" cy="2353003"/>
          </a:xfrm>
          <a:prstGeom prst="rect">
            <a:avLst/>
          </a:prstGeom>
        </p:spPr>
      </p:pic>
    </p:spTree>
    <p:custDataLst>
      <p:tags r:id="rId1"/>
    </p:custDataLst>
    <p:extLst>
      <p:ext uri="{BB962C8B-B14F-4D97-AF65-F5344CB8AC3E}">
        <p14:creationId xmlns:p14="http://schemas.microsoft.com/office/powerpoint/2010/main" val="1625325595"/>
      </p:ext>
    </p:extLst>
  </p:cSld>
  <p:clrMapOvr>
    <a:masterClrMapping/>
  </p:clrMapOvr>
  <mc:AlternateContent xmlns:mc="http://schemas.openxmlformats.org/markup-compatibility/2006" xmlns:p14="http://schemas.microsoft.com/office/powerpoint/2010/main">
    <mc:Choice Requires="p14">
      <p:transition spd="slow" p14:dur="2000" advTm="36499"/>
    </mc:Choice>
    <mc:Fallback xmlns="">
      <p:transition spd="slow" advTm="364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2674-E18A-4270-6828-0F937B5353AA}"/>
              </a:ext>
            </a:extLst>
          </p:cNvPr>
          <p:cNvSpPr>
            <a:spLocks noGrp="1"/>
          </p:cNvSpPr>
          <p:nvPr>
            <p:ph type="title"/>
          </p:nvPr>
        </p:nvSpPr>
        <p:spPr/>
        <p:txBody>
          <a:bodyPr/>
          <a:lstStyle/>
          <a:p>
            <a:r>
              <a:rPr lang="el-GR" sz="4000"/>
              <a:t>μ</a:t>
            </a:r>
            <a:r>
              <a:rPr lang="en-US" sz="4000"/>
              <a:t>Bench Discrepancy:  L1, L2, &amp; LDS Latency</a:t>
            </a:r>
          </a:p>
        </p:txBody>
      </p:sp>
      <p:sp>
        <p:nvSpPr>
          <p:cNvPr id="3" name="Content Placeholder 2">
            <a:extLst>
              <a:ext uri="{FF2B5EF4-FFF2-40B4-BE49-F238E27FC236}">
                <a16:creationId xmlns:a16="http://schemas.microsoft.com/office/drawing/2014/main" id="{B449BE14-10C4-DD41-CF3B-2219CAD86653}"/>
              </a:ext>
            </a:extLst>
          </p:cNvPr>
          <p:cNvSpPr>
            <a:spLocks noGrp="1"/>
          </p:cNvSpPr>
          <p:nvPr>
            <p:ph idx="1"/>
          </p:nvPr>
        </p:nvSpPr>
        <p:spPr>
          <a:xfrm>
            <a:off x="609600" y="1604963"/>
            <a:ext cx="7086599" cy="3975100"/>
          </a:xfrm>
        </p:spPr>
        <p:txBody>
          <a:bodyPr/>
          <a:lstStyle/>
          <a:p>
            <a:pPr marL="457200" indent="-457200">
              <a:buFont typeface="Arial" panose="020B0604020202020204" pitchFamily="34" charset="0"/>
              <a:buChar char="•"/>
            </a:pPr>
            <a:r>
              <a:rPr lang="en-US"/>
              <a:t>Issue: L1, L2, &amp; LDS clocked twice as fast as they should be</a:t>
            </a:r>
          </a:p>
          <a:p>
            <a:pPr marL="857250" lvl="1" indent="-457200">
              <a:buFont typeface="Arial" panose="020B0604020202020204" pitchFamily="34" charset="0"/>
              <a:buChar char="•"/>
            </a:pPr>
            <a:r>
              <a:rPr lang="en-US"/>
              <a:t>Result: Lower latencies than actual GPU</a:t>
            </a:r>
          </a:p>
          <a:p>
            <a:pPr marL="857250" lvl="1" indent="-457200">
              <a:buFont typeface="Arial" panose="020B0604020202020204" pitchFamily="34" charset="0"/>
              <a:buChar char="•"/>
            </a:pPr>
            <a:endParaRPr lang="en-US"/>
          </a:p>
          <a:p>
            <a:pPr marL="457200" indent="-457200">
              <a:buFont typeface="Arial" panose="020B0604020202020204" pitchFamily="34" charset="0"/>
              <a:buChar char="•"/>
            </a:pPr>
            <a:r>
              <a:rPr lang="en-US"/>
              <a:t>Refinement of cache parameters including latency and size</a:t>
            </a:r>
          </a:p>
          <a:p>
            <a:pPr marL="0" indent="0"/>
            <a:endParaRPr lang="en-US"/>
          </a:p>
        </p:txBody>
      </p:sp>
      <p:pic>
        <p:nvPicPr>
          <p:cNvPr id="1028" name="Picture 4">
            <a:extLst>
              <a:ext uri="{FF2B5EF4-FFF2-40B4-BE49-F238E27FC236}">
                <a16:creationId xmlns:a16="http://schemas.microsoft.com/office/drawing/2014/main" id="{C3353755-9FBB-2CC1-12AD-2F66F4B74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9006" y="1604963"/>
            <a:ext cx="4141994" cy="39751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AAF1BF4-541B-317E-4409-4C9A8E9C6D4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fontAlgn="base" latinLnBrk="0" hangingPunct="1">
              <a:spcBef>
                <a:spcPct val="0"/>
              </a:spcBef>
              <a:spcAft>
                <a:spcPct val="0"/>
              </a:spcAft>
              <a:defRPr sz="1200" kern="1200">
                <a:solidFill>
                  <a:schemeClr val="tx1">
                    <a:tint val="75000"/>
                  </a:schemeClr>
                </a:solidFill>
                <a:latin typeface="+mn-lt"/>
                <a:ea typeface="+mn-ea"/>
                <a:cs typeface="+mn-cs"/>
              </a:defRPr>
            </a:lvl1pPr>
            <a:lvl2pPr marL="457200" indent="-28575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39DF5E-C45E-448A-A4F2-1B11D6941FD7}" type="slidenum">
              <a:rPr lang="en-US" smtClean="0"/>
              <a:pPr/>
              <a:t>9</a:t>
            </a:fld>
            <a:endParaRPr lang="en-US"/>
          </a:p>
        </p:txBody>
      </p:sp>
    </p:spTree>
    <p:extLst>
      <p:ext uri="{BB962C8B-B14F-4D97-AF65-F5344CB8AC3E}">
        <p14:creationId xmlns:p14="http://schemas.microsoft.com/office/powerpoint/2010/main" val="4142339234"/>
      </p:ext>
    </p:extLst>
  </p:cSld>
  <p:clrMapOvr>
    <a:masterClrMapping/>
  </p:clrMapOvr>
  <mc:AlternateContent xmlns:mc="http://schemas.openxmlformats.org/markup-compatibility/2006" xmlns:p14="http://schemas.microsoft.com/office/powerpoint/2010/main">
    <mc:Choice Requires="p14">
      <p:transition spd="slow" p14:dur="2000" advTm="38115"/>
    </mc:Choice>
    <mc:Fallback xmlns="">
      <p:transition spd="slow" advTm="3811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8.7"/>
</p:tagLst>
</file>

<file path=ppt/tags/tag2.xml><?xml version="1.0" encoding="utf-8"?>
<p:tagLst xmlns:a="http://schemas.openxmlformats.org/drawingml/2006/main" xmlns:r="http://schemas.openxmlformats.org/officeDocument/2006/relationships" xmlns:p="http://schemas.openxmlformats.org/presentationml/2006/main">
  <p:tag name="TIMING" val="|16.3"/>
</p:tagLst>
</file>

<file path=ppt/tags/tag3.xml><?xml version="1.0" encoding="utf-8"?>
<p:tagLst xmlns:a="http://schemas.openxmlformats.org/drawingml/2006/main" xmlns:r="http://schemas.openxmlformats.org/officeDocument/2006/relationships" xmlns:p="http://schemas.openxmlformats.org/presentationml/2006/main">
  <p:tag name="TIMING" val="|31.8"/>
</p:tagLst>
</file>

<file path=ppt/tags/tag4.xml><?xml version="1.0" encoding="utf-8"?>
<p:tagLst xmlns:a="http://schemas.openxmlformats.org/drawingml/2006/main" xmlns:r="http://schemas.openxmlformats.org/officeDocument/2006/relationships" xmlns:p="http://schemas.openxmlformats.org/presentationml/2006/main">
  <p:tag name="TIMING" val="|34.8"/>
</p:tagLst>
</file>

<file path=ppt/tags/tag5.xml><?xml version="1.0" encoding="utf-8"?>
<p:tagLst xmlns:a="http://schemas.openxmlformats.org/drawingml/2006/main" xmlns:r="http://schemas.openxmlformats.org/officeDocument/2006/relationships" xmlns:p="http://schemas.openxmlformats.org/presentationml/2006/main">
  <p:tag name="TIMING" val="|19.1|27.6"/>
</p:tagLst>
</file>

<file path=ppt/tags/tag6.xml><?xml version="1.0" encoding="utf-8"?>
<p:tagLst xmlns:a="http://schemas.openxmlformats.org/drawingml/2006/main" xmlns:r="http://schemas.openxmlformats.org/officeDocument/2006/relationships" xmlns:p="http://schemas.openxmlformats.org/presentationml/2006/main">
  <p:tag name="TIMING" val="|14.8"/>
</p:tagLst>
</file>

<file path=ppt/tags/tag7.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Regular"/>
      </a:majorFont>
      <a:minorFont>
        <a:latin typeface="Arial"/>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Noto Sans CJK SC Regular" charset="0"/>
          </a:defRPr>
        </a:defPPr>
      </a:lstStyle>
    </a:spDef>
    <a:lnDef>
      <a:spPr bwMode="auto">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21e8525-dff9-4abd-9e67-858a83372e3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83D6433ED67EC48AE13E32DB6124FE2" ma:contentTypeVersion="12" ma:contentTypeDescription="Create a new document." ma:contentTypeScope="" ma:versionID="2fa8c4cf807f70341dd55603a29a820f">
  <xsd:schema xmlns:xsd="http://www.w3.org/2001/XMLSchema" xmlns:xs="http://www.w3.org/2001/XMLSchema" xmlns:p="http://schemas.microsoft.com/office/2006/metadata/properties" xmlns:ns3="f21e8525-dff9-4abd-9e67-858a83372e34" xmlns:ns4="adc7f24c-2fe0-4996-98be-e588022eb112" targetNamespace="http://schemas.microsoft.com/office/2006/metadata/properties" ma:root="true" ma:fieldsID="7685c372b28c27b5248f8f58db516fed" ns3:_="" ns4:_="">
    <xsd:import namespace="f21e8525-dff9-4abd-9e67-858a83372e34"/>
    <xsd:import namespace="adc7f24c-2fe0-4996-98be-e588022eb11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1e8525-dff9-4abd-9e67-858a83372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dc7f24c-2fe0-4996-98be-e588022eb11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CCFC7F-BCED-4358-BDBD-7CF1C2BA1A34}">
  <ds:schemaRefs>
    <ds:schemaRef ds:uri="http://purl.org/dc/terms/"/>
    <ds:schemaRef ds:uri="http://schemas.microsoft.com/office/2006/metadata/properties"/>
    <ds:schemaRef ds:uri="http://purl.org/dc/elements/1.1/"/>
    <ds:schemaRef ds:uri="http://www.w3.org/XML/1998/namespace"/>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adc7f24c-2fe0-4996-98be-e588022eb112"/>
    <ds:schemaRef ds:uri="f21e8525-dff9-4abd-9e67-858a83372e34"/>
  </ds:schemaRefs>
</ds:datastoreItem>
</file>

<file path=customXml/itemProps2.xml><?xml version="1.0" encoding="utf-8"?>
<ds:datastoreItem xmlns:ds="http://schemas.openxmlformats.org/officeDocument/2006/customXml" ds:itemID="{B04FDF4D-C8E6-4255-BF84-BE746032BD4F}">
  <ds:schemaRefs>
    <ds:schemaRef ds:uri="http://schemas.microsoft.com/office/2006/metadata/contentType"/>
    <ds:schemaRef ds:uri="http://schemas.microsoft.com/office/2006/metadata/properties/metaAttributes"/>
    <ds:schemaRef ds:uri="http://www.w3.org/2000/xmlns/"/>
    <ds:schemaRef ds:uri="http://www.w3.org/2001/XMLSchema"/>
    <ds:schemaRef ds:uri="f21e8525-dff9-4abd-9e67-858a83372e34"/>
    <ds:schemaRef ds:uri="adc7f24c-2fe0-4996-98be-e588022eb112"/>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F622CF-1352-4216-9F35-9CD0049E73F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2690</Words>
  <Application>Microsoft Macintosh PowerPoint</Application>
  <PresentationFormat>Widescreen</PresentationFormat>
  <Paragraphs>202</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Abadi</vt:lpstr>
      <vt:lpstr>Arial</vt:lpstr>
      <vt:lpstr>Calibri</vt:lpstr>
      <vt:lpstr>Myriad Pro</vt:lpstr>
      <vt:lpstr>Times New Roman</vt:lpstr>
      <vt:lpstr>Wingdings</vt:lpstr>
      <vt:lpstr>Office Theme</vt:lpstr>
      <vt:lpstr>PowerPoint Presentation</vt:lpstr>
      <vt:lpstr>Prior CPU-GPU SE Mode Support in gem5</vt:lpstr>
      <vt:lpstr>Improving Register Allocation Support</vt:lpstr>
      <vt:lpstr>Dynamic Register Allocator Performance</vt:lpstr>
      <vt:lpstr>Issue: Dependence Tracking</vt:lpstr>
      <vt:lpstr>Issue: Unknowns in Proprietary Solutions</vt:lpstr>
      <vt:lpstr>Microbenchmarks</vt:lpstr>
      <vt:lpstr>μBench Results Before Tuning (Vega 20)</vt:lpstr>
      <vt:lpstr>μBench Discrepancy:  L1, L2, &amp; LDS Latency</vt:lpstr>
      <vt:lpstr>μBench Results After Clock Fixes</vt:lpstr>
      <vt:lpstr>μBench Discrepancy: L1 &amp; L2 Bandwidths</vt:lpstr>
      <vt:lpstr>μBench Results After BW-Related Changes</vt:lpstr>
      <vt:lpstr>μBench Discrepancy: Atomics</vt:lpstr>
      <vt:lpstr>μBench Results After Atomic Changes</vt:lpstr>
      <vt:lpstr>Next Steps: Further Iterative Refinement</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peter.jamrozinski@gmail.com</dc:creator>
  <cp:keywords/>
  <dc:description/>
  <cp:lastModifiedBy>Bobby Bruce</cp:lastModifiedBy>
  <cp:revision>2</cp:revision>
  <cp:lastPrinted>1601-01-01T00:00:00Z</cp:lastPrinted>
  <dcterms:created xsi:type="dcterms:W3CDTF">2019-03-12T23:40:51Z</dcterms:created>
  <dcterms:modified xsi:type="dcterms:W3CDTF">2023-06-17T11:54:39Z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1</vt:i4>
  </property>
  <property fmtid="{D5CDD505-2E9C-101B-9397-08002B2CF9AE}" pid="7" name="Notes">
    <vt:i4>39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40</vt:i4>
  </property>
  <property fmtid="{D5CDD505-2E9C-101B-9397-08002B2CF9AE}" pid="12" name="ContentTypeId">
    <vt:lpwstr>0x010100283D6433ED67EC48AE13E32DB6124FE2</vt:lpwstr>
  </property>
  <property fmtid="{D5CDD505-2E9C-101B-9397-08002B2CF9AE}" pid="13" name="MSIP_Label_64e4cbe8-b4f6-45dc-bcba-6123dfd2d8bf_Enabled">
    <vt:lpwstr>true</vt:lpwstr>
  </property>
  <property fmtid="{D5CDD505-2E9C-101B-9397-08002B2CF9AE}" pid="14" name="MSIP_Label_64e4cbe8-b4f6-45dc-bcba-6123dfd2d8bf_SetDate">
    <vt:lpwstr>2021-10-05T16:19:44Z</vt:lpwstr>
  </property>
  <property fmtid="{D5CDD505-2E9C-101B-9397-08002B2CF9AE}" pid="15" name="MSIP_Label_64e4cbe8-b4f6-45dc-bcba-6123dfd2d8bf_Method">
    <vt:lpwstr>Privileged</vt:lpwstr>
  </property>
  <property fmtid="{D5CDD505-2E9C-101B-9397-08002B2CF9AE}" pid="16" name="MSIP_Label_64e4cbe8-b4f6-45dc-bcba-6123dfd2d8bf_Name">
    <vt:lpwstr>Non-Business-AIP 2.0</vt:lpwstr>
  </property>
  <property fmtid="{D5CDD505-2E9C-101B-9397-08002B2CF9AE}" pid="17" name="MSIP_Label_64e4cbe8-b4f6-45dc-bcba-6123dfd2d8bf_SiteId">
    <vt:lpwstr>3dd8961f-e488-4e60-8e11-a82d994e183d</vt:lpwstr>
  </property>
  <property fmtid="{D5CDD505-2E9C-101B-9397-08002B2CF9AE}" pid="18" name="MSIP_Label_64e4cbe8-b4f6-45dc-bcba-6123dfd2d8bf_ActionId">
    <vt:lpwstr>a912783b-de4c-4333-881c-00000873cd21</vt:lpwstr>
  </property>
  <property fmtid="{D5CDD505-2E9C-101B-9397-08002B2CF9AE}" pid="19" name="MSIP_Label_64e4cbe8-b4f6-45dc-bcba-6123dfd2d8bf_ContentBits">
    <vt:lpwstr>0</vt:lpwstr>
  </property>
</Properties>
</file>