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1" r:id="rId1"/>
  </p:sldMasterIdLst>
  <p:notesMasterIdLst>
    <p:notesMasterId r:id="rId21"/>
  </p:notesMasterIdLst>
  <p:sldIdLst>
    <p:sldId id="256" r:id="rId2"/>
    <p:sldId id="265" r:id="rId3"/>
    <p:sldId id="257" r:id="rId4"/>
    <p:sldId id="274" r:id="rId5"/>
    <p:sldId id="270" r:id="rId6"/>
    <p:sldId id="273" r:id="rId7"/>
    <p:sldId id="272" r:id="rId8"/>
    <p:sldId id="276" r:id="rId9"/>
    <p:sldId id="280" r:id="rId10"/>
    <p:sldId id="259" r:id="rId11"/>
    <p:sldId id="277" r:id="rId12"/>
    <p:sldId id="281" r:id="rId13"/>
    <p:sldId id="260" r:id="rId14"/>
    <p:sldId id="262" r:id="rId15"/>
    <p:sldId id="261" r:id="rId16"/>
    <p:sldId id="282" r:id="rId17"/>
    <p:sldId id="278" r:id="rId18"/>
    <p:sldId id="266"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6BAEC2-1B56-0040-8F6F-0C276D055296}">
          <p14:sldIdLst>
            <p14:sldId id="256"/>
            <p14:sldId id="265"/>
            <p14:sldId id="257"/>
            <p14:sldId id="274"/>
            <p14:sldId id="270"/>
            <p14:sldId id="273"/>
            <p14:sldId id="272"/>
            <p14:sldId id="276"/>
            <p14:sldId id="280"/>
            <p14:sldId id="259"/>
            <p14:sldId id="277"/>
            <p14:sldId id="281"/>
            <p14:sldId id="260"/>
            <p14:sldId id="262"/>
            <p14:sldId id="261"/>
            <p14:sldId id="282"/>
            <p14:sldId id="278"/>
            <p14:sldId id="266"/>
            <p14:sldId id="26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88E5DD0-F08E-FFB9-73F3-409866032EDA}" name="VISHNU RAMADAS" initials="VR" userId="S::vramadas@wisc.edu::549401a5-7cdf-4933-9904-813fc4f86dd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358651-E27A-684C-87EE-A6AF7F9EC5D0}" v="276" dt="2023-06-15T23:13:41.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81183"/>
  </p:normalViewPr>
  <p:slideViewPr>
    <p:cSldViewPr snapToGrid="0">
      <p:cViewPr varScale="1">
        <p:scale>
          <a:sx n="76" d="100"/>
          <a:sy n="76" d="100"/>
        </p:scale>
        <p:origin x="1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vramadas/Workspace/HAL/projec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35157550244051"/>
          <c:y val="3.4204446035154698E-2"/>
          <c:w val="0.79974042321086414"/>
          <c:h val="0.88378390201224843"/>
        </c:manualLayout>
      </c:layout>
      <c:scatterChart>
        <c:scatterStyle val="lineMarker"/>
        <c:varyColors val="0"/>
        <c:ser>
          <c:idx val="0"/>
          <c:order val="0"/>
          <c:tx>
            <c:strRef>
              <c:f>Sheet1!$F$1</c:f>
              <c:strCache>
                <c:ptCount val="1"/>
                <c:pt idx="0">
                  <c:v>Series 1</c:v>
                </c:pt>
              </c:strCache>
            </c:strRef>
          </c:tx>
          <c:spPr>
            <a:ln w="19050" cap="rnd">
              <a:solidFill>
                <a:schemeClr val="accent2"/>
              </a:solidFill>
              <a:prstDash val="dash"/>
              <a:round/>
            </a:ln>
            <a:effectLst/>
          </c:spPr>
          <c:marker>
            <c:symbol val="circle"/>
            <c:size val="8"/>
            <c:spPr>
              <a:solidFill>
                <a:schemeClr val="accent2"/>
              </a:solidFill>
              <a:ln w="9525">
                <a:solidFill>
                  <a:schemeClr val="accent2"/>
                </a:solidFill>
              </a:ln>
              <a:effectLst/>
            </c:spPr>
          </c:marker>
          <c:dLbls>
            <c:dLbl>
              <c:idx val="0"/>
              <c:layout>
                <c:manualLayout>
                  <c:x val="2.528735632183908E-2"/>
                  <c:y val="5.0505050505048653E-3"/>
                </c:manualLayout>
              </c:layout>
              <c:tx>
                <c:rich>
                  <a:bodyPr/>
                  <a:lstStyle/>
                  <a:p>
                    <a:r>
                      <a:rPr lang="en-US" baseline="0"/>
                      <a:t>BERT, </a:t>
                    </a:r>
                    <a:fld id="{0227179B-38F2-6B4E-B96E-D2BCC69A124F}" type="YVALUE">
                      <a:rPr lang="en-US" baseline="0"/>
                      <a:pPr/>
                      <a:t>[Y VALUE]</a:t>
                    </a:fld>
                    <a:r>
                      <a:rPr lang="en-US" baseline="0"/>
                      <a:t>B</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5B1-8647-BACB-33890A8C2F39}"/>
                </c:ext>
              </c:extLst>
            </c:dLbl>
            <c:dLbl>
              <c:idx val="1"/>
              <c:layout>
                <c:manualLayout>
                  <c:x val="2.0689655172413793E-2"/>
                  <c:y val="3.5353535353535352E-2"/>
                </c:manualLayout>
              </c:layout>
              <c:tx>
                <c:rich>
                  <a:bodyPr/>
                  <a:lstStyle/>
                  <a:p>
                    <a:r>
                      <a:rPr lang="en-US"/>
                      <a:t>Megatron-LM</a:t>
                    </a:r>
                    <a:r>
                      <a:rPr lang="en-US" baseline="0"/>
                      <a:t>, </a:t>
                    </a:r>
                    <a:fld id="{9363CD01-66DE-A54D-82CE-64DDB3235D98}"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5B1-8647-BACB-33890A8C2F39}"/>
                </c:ext>
              </c:extLst>
            </c:dLbl>
            <c:dLbl>
              <c:idx val="2"/>
              <c:layout>
                <c:manualLayout>
                  <c:x val="0"/>
                  <c:y val="4.0404040404040407E-2"/>
                </c:manualLayout>
              </c:layout>
              <c:tx>
                <c:rich>
                  <a:bodyPr/>
                  <a:lstStyle/>
                  <a:p>
                    <a:r>
                      <a:rPr lang="en-US" baseline="0"/>
                      <a:t>GPT-3, </a:t>
                    </a:r>
                    <a:fld id="{938CCE13-93BD-DD46-8E21-B5704F46663D}" type="YVALUE">
                      <a:rPr lang="en-US" baseline="0"/>
                      <a:pPr/>
                      <a:t>[Y VALUE]</a:t>
                    </a:fld>
                    <a:r>
                      <a:rPr lang="en-US" baseline="0"/>
                      <a:t>B</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05B1-8647-BACB-33890A8C2F39}"/>
                </c:ext>
              </c:extLst>
            </c:dLbl>
            <c:dLbl>
              <c:idx val="3"/>
              <c:layout>
                <c:manualLayout>
                  <c:x val="3.9080459770114942E-2"/>
                  <c:y val="1.5151515151515152E-2"/>
                </c:manualLayout>
              </c:layout>
              <c:tx>
                <c:rich>
                  <a:bodyPr/>
                  <a:lstStyle/>
                  <a:p>
                    <a:r>
                      <a:rPr lang="en-US"/>
                      <a:t>Mega-TNLG</a:t>
                    </a:r>
                    <a:r>
                      <a:rPr lang="en-US" baseline="0"/>
                      <a:t>, </a:t>
                    </a:r>
                    <a:fld id="{D5F79F3C-4108-A74C-BCD8-12553D9D9A3C}" type="YVALUE">
                      <a:rPr lang="en-US" baseline="0"/>
                      <a:pPr/>
                      <a:t>[Y VALUE]</a:t>
                    </a:fld>
                    <a:r>
                      <a:rPr lang="en-US" baseline="0"/>
                      <a:t>B</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5B1-8647-BACB-33890A8C2F39}"/>
                </c:ext>
              </c:extLst>
            </c:dLbl>
            <c:dLbl>
              <c:idx val="4"/>
              <c:layout>
                <c:manualLayout>
                  <c:x val="2.0689655172413793E-2"/>
                  <c:y val="2.0202020202020204E-2"/>
                </c:manualLayout>
              </c:layout>
              <c:tx>
                <c:rich>
                  <a:bodyPr/>
                  <a:lstStyle/>
                  <a:p>
                    <a:r>
                      <a:rPr lang="en-US" baseline="0"/>
                      <a:t> </a:t>
                    </a:r>
                    <a:fld id="{5646891E-61E9-1A4A-B7E0-9C7EB37957F5}" type="YVALUE">
                      <a:rPr lang="en-US" baseline="0"/>
                      <a:pPr/>
                      <a:t>[Y VALUE]</a:t>
                    </a:fld>
                    <a:r>
                      <a:rPr lang="en-US" baseline="0"/>
                      <a:t>B</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05B1-8647-BACB-33890A8C2F39}"/>
                </c:ext>
              </c:extLst>
            </c:dLbl>
            <c:dLbl>
              <c:idx val="5"/>
              <c:layout>
                <c:manualLayout>
                  <c:x val="3.2183908045977011E-2"/>
                  <c:y val="2.525252525252502E-3"/>
                </c:manualLayout>
              </c:layout>
              <c:tx>
                <c:rich>
                  <a:bodyPr/>
                  <a:lstStyle/>
                  <a:p>
                    <a:fld id="{F4F32119-DC65-E94E-B601-94254ECB852B}" type="YVALUE">
                      <a:rPr lang="en-US" baseline="0"/>
                      <a:pPr/>
                      <a:t>[Y VALUE]</a:t>
                    </a:fld>
                    <a:r>
                      <a:rPr lang="en-US" baseline="0"/>
                      <a:t>B</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5B1-8647-BACB-33890A8C2F39}"/>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600" b="0"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Sheet1!$E$3:$E$8</c:f>
              <c:numCache>
                <c:formatCode>General</c:formatCode>
                <c:ptCount val="6"/>
                <c:pt idx="0">
                  <c:v>2018.7</c:v>
                </c:pt>
                <c:pt idx="1">
                  <c:v>2019.5</c:v>
                </c:pt>
                <c:pt idx="2">
                  <c:v>2020.3</c:v>
                </c:pt>
                <c:pt idx="3">
                  <c:v>2021.7</c:v>
                </c:pt>
                <c:pt idx="4">
                  <c:v>2023</c:v>
                </c:pt>
                <c:pt idx="5">
                  <c:v>2024</c:v>
                </c:pt>
              </c:numCache>
            </c:numRef>
          </c:xVal>
          <c:yVal>
            <c:numRef>
              <c:f>Sheet1!$F$3:$F$8</c:f>
              <c:numCache>
                <c:formatCode>General</c:formatCode>
                <c:ptCount val="6"/>
                <c:pt idx="0">
                  <c:v>0.34</c:v>
                </c:pt>
                <c:pt idx="1">
                  <c:v>8.3000000000000007</c:v>
                </c:pt>
                <c:pt idx="2">
                  <c:v>175</c:v>
                </c:pt>
                <c:pt idx="3">
                  <c:v>530</c:v>
                </c:pt>
                <c:pt idx="4">
                  <c:v>5300</c:v>
                </c:pt>
                <c:pt idx="5">
                  <c:v>15900</c:v>
                </c:pt>
              </c:numCache>
            </c:numRef>
          </c:yVal>
          <c:smooth val="0"/>
          <c:extLst>
            <c:ext xmlns:c16="http://schemas.microsoft.com/office/drawing/2014/chart" uri="{C3380CC4-5D6E-409C-BE32-E72D297353CC}">
              <c16:uniqueId val="{00000006-05B1-8647-BACB-33890A8C2F39}"/>
            </c:ext>
          </c:extLst>
        </c:ser>
        <c:dLbls>
          <c:showLegendKey val="0"/>
          <c:showVal val="0"/>
          <c:showCatName val="0"/>
          <c:showSerName val="0"/>
          <c:showPercent val="0"/>
          <c:showBubbleSize val="0"/>
        </c:dLbls>
        <c:axId val="480619744"/>
        <c:axId val="936955680"/>
      </c:scatterChart>
      <c:valAx>
        <c:axId val="480619744"/>
        <c:scaling>
          <c:orientation val="minMax"/>
          <c:min val="201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936955680"/>
        <c:crosses val="autoZero"/>
        <c:crossBetween val="midCat"/>
      </c:valAx>
      <c:valAx>
        <c:axId val="9369556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en-US"/>
                  <a:t>Parameters Count (Billions)</a:t>
                </a:r>
              </a:p>
            </c:rich>
          </c:tx>
          <c:layout>
            <c:manualLayout>
              <c:xMode val="edge"/>
              <c:yMode val="edge"/>
              <c:x val="1.1514524272387785E-3"/>
              <c:y val="0.27856678465650503"/>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480619744"/>
        <c:crosses val="autoZero"/>
        <c:crossBetween val="midCat"/>
      </c:valAx>
      <c:spPr>
        <a:noFill/>
        <a:ln>
          <a:noFill/>
        </a:ln>
        <a:effectLst/>
      </c:spPr>
    </c:plotArea>
    <c:plotVisOnly val="1"/>
    <c:dispBlanksAs val="gap"/>
    <c:showDLblsOverMax val="0"/>
    <c:extLst/>
  </c:chart>
  <c:spPr>
    <a:solidFill>
      <a:schemeClr val="bg1"/>
    </a:solidFill>
    <a:ln w="9525" cap="flat" cmpd="sng" algn="ctr">
      <a:noFill/>
      <a:round/>
    </a:ln>
    <a:effectLst/>
  </c:spPr>
  <c:txPr>
    <a:bodyPr/>
    <a:lstStyle/>
    <a:p>
      <a:pPr>
        <a:defRPr sz="1600">
          <a:solidFill>
            <a:sysClr val="windowText" lastClr="00000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E0CC7-5482-8E43-83EB-31B350481ECA}" type="datetimeFigureOut">
              <a:rPr lang="en-US" smtClean="0"/>
              <a:t>6/17/23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88279-111C-E543-AF8D-11038D34C377}" type="slidenum">
              <a:rPr lang="en-US" smtClean="0"/>
              <a:t>‹#›</a:t>
            </a:fld>
            <a:endParaRPr lang="en-US"/>
          </a:p>
        </p:txBody>
      </p:sp>
    </p:spTree>
    <p:extLst>
      <p:ext uri="{BB962C8B-B14F-4D97-AF65-F5344CB8AC3E}">
        <p14:creationId xmlns:p14="http://schemas.microsoft.com/office/powerpoint/2010/main" val="802153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88279-111C-E543-AF8D-11038D34C377}" type="slidenum">
              <a:rPr lang="en-US" smtClean="0"/>
              <a:t>1</a:t>
            </a:fld>
            <a:endParaRPr lang="en-US"/>
          </a:p>
        </p:txBody>
      </p:sp>
    </p:spTree>
    <p:extLst>
      <p:ext uri="{BB962C8B-B14F-4D97-AF65-F5344CB8AC3E}">
        <p14:creationId xmlns:p14="http://schemas.microsoft.com/office/powerpoint/2010/main" val="1114660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therefore, is to utilize the KVM CPU to functionally simulate CPU code first, and less important GPU kernels later. In doing so, we hope to sacrifice some of the fidelity to reap huge benefits simulation time wise. As the diagram here shows, simulating only some kernels on a timing model reduces the wall clock significantly</a:t>
            </a:r>
          </a:p>
        </p:txBody>
      </p:sp>
      <p:sp>
        <p:nvSpPr>
          <p:cNvPr id="4" name="Slide Number Placeholder 3"/>
          <p:cNvSpPr>
            <a:spLocks noGrp="1"/>
          </p:cNvSpPr>
          <p:nvPr>
            <p:ph type="sldNum" sz="quarter" idx="5"/>
          </p:nvPr>
        </p:nvSpPr>
        <p:spPr/>
        <p:txBody>
          <a:bodyPr/>
          <a:lstStyle/>
          <a:p>
            <a:fld id="{4DD88279-111C-E543-AF8D-11038D34C377}" type="slidenum">
              <a:rPr lang="en-US" smtClean="0"/>
              <a:t>10</a:t>
            </a:fld>
            <a:endParaRPr lang="en-US"/>
          </a:p>
        </p:txBody>
      </p:sp>
    </p:spTree>
    <p:extLst>
      <p:ext uri="{BB962C8B-B14F-4D97-AF65-F5344CB8AC3E}">
        <p14:creationId xmlns:p14="http://schemas.microsoft.com/office/powerpoint/2010/main" val="2261842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significant progress in achieving this too.</a:t>
            </a:r>
          </a:p>
        </p:txBody>
      </p:sp>
      <p:sp>
        <p:nvSpPr>
          <p:cNvPr id="4" name="Slide Number Placeholder 3"/>
          <p:cNvSpPr>
            <a:spLocks noGrp="1"/>
          </p:cNvSpPr>
          <p:nvPr>
            <p:ph type="sldNum" sz="quarter" idx="5"/>
          </p:nvPr>
        </p:nvSpPr>
        <p:spPr/>
        <p:txBody>
          <a:bodyPr/>
          <a:lstStyle/>
          <a:p>
            <a:fld id="{4DD88279-111C-E543-AF8D-11038D34C377}" type="slidenum">
              <a:rPr lang="en-US" smtClean="0"/>
              <a:t>11</a:t>
            </a:fld>
            <a:endParaRPr lang="en-US"/>
          </a:p>
        </p:txBody>
      </p:sp>
    </p:spTree>
    <p:extLst>
      <p:ext uri="{BB962C8B-B14F-4D97-AF65-F5344CB8AC3E}">
        <p14:creationId xmlns:p14="http://schemas.microsoft.com/office/powerpoint/2010/main" val="1096594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were able to utilize the KVM support to fast forward through the CPU regions. This made us reduce the overall simulation time to roughly equal the kernel execution time.</a:t>
            </a:r>
          </a:p>
        </p:txBody>
      </p:sp>
      <p:sp>
        <p:nvSpPr>
          <p:cNvPr id="4" name="Slide Number Placeholder 3"/>
          <p:cNvSpPr>
            <a:spLocks noGrp="1"/>
          </p:cNvSpPr>
          <p:nvPr>
            <p:ph type="sldNum" sz="quarter" idx="5"/>
          </p:nvPr>
        </p:nvSpPr>
        <p:spPr/>
        <p:txBody>
          <a:bodyPr/>
          <a:lstStyle/>
          <a:p>
            <a:fld id="{4DD88279-111C-E543-AF8D-11038D34C377}" type="slidenum">
              <a:rPr lang="en-US" smtClean="0"/>
              <a:t>12</a:t>
            </a:fld>
            <a:endParaRPr lang="en-US"/>
          </a:p>
        </p:txBody>
      </p:sp>
    </p:spTree>
    <p:extLst>
      <p:ext uri="{BB962C8B-B14F-4D97-AF65-F5344CB8AC3E}">
        <p14:creationId xmlns:p14="http://schemas.microsoft.com/office/powerpoint/2010/main" val="67271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doing so, we gained overall speedups of around 200x.  A complete timing simulation would have needed a peak of 10-50 </a:t>
            </a:r>
            <a:r>
              <a:rPr lang="en-US" dirty="0" err="1"/>
              <a:t>KiPS</a:t>
            </a:r>
            <a:r>
              <a:rPr lang="en-US" dirty="0"/>
              <a:t> while fast-forwarding through CPU code gave us a peak around 10MIPS. A kernel with 2B SIMD instructions took around 3 minutes on a KVM CPU-GPU system, a significant reduction from the 11 hours it takes otherwise, These are still early results and we are evaluating more workloads to fully understand the scope of speedup available.</a:t>
            </a:r>
          </a:p>
        </p:txBody>
      </p:sp>
      <p:sp>
        <p:nvSpPr>
          <p:cNvPr id="4" name="Slide Number Placeholder 3"/>
          <p:cNvSpPr>
            <a:spLocks noGrp="1"/>
          </p:cNvSpPr>
          <p:nvPr>
            <p:ph type="sldNum" sz="quarter" idx="5"/>
          </p:nvPr>
        </p:nvSpPr>
        <p:spPr/>
        <p:txBody>
          <a:bodyPr/>
          <a:lstStyle/>
          <a:p>
            <a:fld id="{4DD88279-111C-E543-AF8D-11038D34C377}" type="slidenum">
              <a:rPr lang="en-US" smtClean="0"/>
              <a:t>13</a:t>
            </a:fld>
            <a:endParaRPr lang="en-US"/>
          </a:p>
        </p:txBody>
      </p:sp>
    </p:spTree>
    <p:extLst>
      <p:ext uri="{BB962C8B-B14F-4D97-AF65-F5344CB8AC3E}">
        <p14:creationId xmlns:p14="http://schemas.microsoft.com/office/powerpoint/2010/main" val="198764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also simulate the same application multiple times while evaluate new architectural ideas. While KVM CPUs do help speedup simulation, running certain kernels again and again adds avoidable overhead. Runtime can be reduced further by simply not redoing these less important regions. This is achieved by using checkpoints. When running an application for the first time, a checkpoint can be taken just before the first region of interest in the code. This captures the state of the simulation at that point during runtime. Subsequent runs resume from the instruction after the checkpoint.</a:t>
            </a:r>
          </a:p>
          <a:p>
            <a:endParaRPr lang="en-US" dirty="0"/>
          </a:p>
          <a:p>
            <a:r>
              <a:rPr lang="en-US" dirty="0"/>
              <a:t>This was previously possible only for CPUs. We have added support for GPUs, leveraging m5 operations and gem5’s FS mode.</a:t>
            </a:r>
            <a:br>
              <a:rPr lang="en-US" dirty="0"/>
            </a:br>
            <a:endParaRPr lang="en-US" dirty="0"/>
          </a:p>
          <a:p>
            <a:r>
              <a:rPr lang="en-US" dirty="0"/>
              <a:t>Add numbers for this?</a:t>
            </a:r>
          </a:p>
        </p:txBody>
      </p:sp>
      <p:sp>
        <p:nvSpPr>
          <p:cNvPr id="4" name="Slide Number Placeholder 3"/>
          <p:cNvSpPr>
            <a:spLocks noGrp="1"/>
          </p:cNvSpPr>
          <p:nvPr>
            <p:ph type="sldNum" sz="quarter" idx="5"/>
          </p:nvPr>
        </p:nvSpPr>
        <p:spPr/>
        <p:txBody>
          <a:bodyPr/>
          <a:lstStyle/>
          <a:p>
            <a:fld id="{4DD88279-111C-E543-AF8D-11038D34C377}" type="slidenum">
              <a:rPr lang="en-US" smtClean="0"/>
              <a:t>14</a:t>
            </a:fld>
            <a:endParaRPr lang="en-US"/>
          </a:p>
        </p:txBody>
      </p:sp>
    </p:spTree>
    <p:extLst>
      <p:ext uri="{BB962C8B-B14F-4D97-AF65-F5344CB8AC3E}">
        <p14:creationId xmlns:p14="http://schemas.microsoft.com/office/powerpoint/2010/main" val="3287307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speed things up even better? We are currently working on converting less important GPU kernels into CPU code. We plan to use the LLVM GPU backend to emit CPU versions of kernels that we will run on the KVM CPU. This way, only the most important regions of the code get highest fidelity and reduce the overall runtime while preserving the quality of the run stats generated</a:t>
            </a:r>
          </a:p>
        </p:txBody>
      </p:sp>
      <p:sp>
        <p:nvSpPr>
          <p:cNvPr id="4" name="Slide Number Placeholder 3"/>
          <p:cNvSpPr>
            <a:spLocks noGrp="1"/>
          </p:cNvSpPr>
          <p:nvPr>
            <p:ph type="sldNum" sz="quarter" idx="5"/>
          </p:nvPr>
        </p:nvSpPr>
        <p:spPr/>
        <p:txBody>
          <a:bodyPr/>
          <a:lstStyle/>
          <a:p>
            <a:fld id="{4DD88279-111C-E543-AF8D-11038D34C377}" type="slidenum">
              <a:rPr lang="en-US" smtClean="0"/>
              <a:t>15</a:t>
            </a:fld>
            <a:endParaRPr lang="en-US"/>
          </a:p>
        </p:txBody>
      </p:sp>
    </p:spTree>
    <p:extLst>
      <p:ext uri="{BB962C8B-B14F-4D97-AF65-F5344CB8AC3E}">
        <p14:creationId xmlns:p14="http://schemas.microsoft.com/office/powerpoint/2010/main" val="3162126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this capability brings the gem5 GPU models as close as possible to what we envision in our proposal. Only the most important kernels get to execute on the timing models while the others are simulated only functionally. Preliminary results show that this leads to the application only needing 1.58x-3x the time it would take on bare metal and it bring gem5 much closer to real HW in terms of execution times!</a:t>
            </a:r>
          </a:p>
        </p:txBody>
      </p:sp>
      <p:sp>
        <p:nvSpPr>
          <p:cNvPr id="4" name="Slide Number Placeholder 3"/>
          <p:cNvSpPr>
            <a:spLocks noGrp="1"/>
          </p:cNvSpPr>
          <p:nvPr>
            <p:ph type="sldNum" sz="quarter" idx="5"/>
          </p:nvPr>
        </p:nvSpPr>
        <p:spPr/>
        <p:txBody>
          <a:bodyPr/>
          <a:lstStyle/>
          <a:p>
            <a:fld id="{4DD88279-111C-E543-AF8D-11038D34C377}" type="slidenum">
              <a:rPr lang="en-US" smtClean="0"/>
              <a:t>16</a:t>
            </a:fld>
            <a:endParaRPr lang="en-US"/>
          </a:p>
        </p:txBody>
      </p:sp>
    </p:spTree>
    <p:extLst>
      <p:ext uri="{BB962C8B-B14F-4D97-AF65-F5344CB8AC3E}">
        <p14:creationId xmlns:p14="http://schemas.microsoft.com/office/powerpoint/2010/main" val="3293967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a:t>
            </a:r>
          </a:p>
        </p:txBody>
      </p:sp>
      <p:sp>
        <p:nvSpPr>
          <p:cNvPr id="4" name="Slide Number Placeholder 3"/>
          <p:cNvSpPr>
            <a:spLocks noGrp="1"/>
          </p:cNvSpPr>
          <p:nvPr>
            <p:ph type="sldNum" sz="quarter" idx="5"/>
          </p:nvPr>
        </p:nvSpPr>
        <p:spPr/>
        <p:txBody>
          <a:bodyPr/>
          <a:lstStyle/>
          <a:p>
            <a:fld id="{4DD88279-111C-E543-AF8D-11038D34C377}" type="slidenum">
              <a:rPr lang="en-US" smtClean="0"/>
              <a:t>17</a:t>
            </a:fld>
            <a:endParaRPr lang="en-US"/>
          </a:p>
        </p:txBody>
      </p:sp>
    </p:spTree>
    <p:extLst>
      <p:ext uri="{BB962C8B-B14F-4D97-AF65-F5344CB8AC3E}">
        <p14:creationId xmlns:p14="http://schemas.microsoft.com/office/powerpoint/2010/main" val="4122931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updates are the first in a series of updates that aim to </a:t>
            </a:r>
            <a:r>
              <a:rPr lang="en-US" dirty="0" err="1"/>
              <a:t>signficantly</a:t>
            </a:r>
            <a:r>
              <a:rPr lang="en-US" dirty="0"/>
              <a:t> reduce runtime for large-scale ML workloads by allowing fast-forwarding and checkpointing. This significantly improves </a:t>
            </a:r>
            <a:r>
              <a:rPr lang="en-US" dirty="0" err="1"/>
              <a:t>usablitiy</a:t>
            </a:r>
            <a:r>
              <a:rPr lang="en-US" dirty="0"/>
              <a:t> of gem5 in simulating such workloads and also reduces barriers to entry for gem5’s adoption.</a:t>
            </a:r>
          </a:p>
          <a:p>
            <a:endParaRPr lang="en-US" dirty="0"/>
          </a:p>
          <a:p>
            <a:r>
              <a:rPr lang="en-US" dirty="0"/>
              <a:t>We also have a few tasks planned for the </a:t>
            </a:r>
            <a:r>
              <a:rPr lang="en-US" dirty="0" err="1"/>
              <a:t>fugure</a:t>
            </a:r>
            <a:r>
              <a:rPr lang="en-US" dirty="0"/>
              <a:t> . We would like to </a:t>
            </a:r>
            <a:r>
              <a:rPr lang="en-US" dirty="0" err="1"/>
              <a:t>profie</a:t>
            </a:r>
            <a:r>
              <a:rPr lang="en-US" dirty="0"/>
              <a:t> ML workloads to find regions that can be annotated for checkpointing. This removes the burden of finding such regions from the user. </a:t>
            </a:r>
          </a:p>
          <a:p>
            <a:r>
              <a:rPr lang="en-US" dirty="0"/>
              <a:t>We also plan to integrate other HW accelerators into mainline gem5 and support fast-</a:t>
            </a:r>
            <a:r>
              <a:rPr lang="en-US" dirty="0" err="1"/>
              <a:t>forwding</a:t>
            </a:r>
            <a:r>
              <a:rPr lang="en-US" dirty="0"/>
              <a:t> and checkpointing in them. We also wish to add more workloads and resources to the public repository to reduce efforts users might otherwise go through to port them to gem5.</a:t>
            </a:r>
          </a:p>
          <a:p>
            <a:endParaRPr lang="en-US" dirty="0"/>
          </a:p>
        </p:txBody>
      </p:sp>
      <p:sp>
        <p:nvSpPr>
          <p:cNvPr id="4" name="Slide Number Placeholder 3"/>
          <p:cNvSpPr>
            <a:spLocks noGrp="1"/>
          </p:cNvSpPr>
          <p:nvPr>
            <p:ph type="sldNum" sz="quarter" idx="5"/>
          </p:nvPr>
        </p:nvSpPr>
        <p:spPr/>
        <p:txBody>
          <a:bodyPr/>
          <a:lstStyle/>
          <a:p>
            <a:fld id="{4DD88279-111C-E543-AF8D-11038D34C377}" type="slidenum">
              <a:rPr lang="en-US" smtClean="0"/>
              <a:t>18</a:t>
            </a:fld>
            <a:endParaRPr lang="en-US"/>
          </a:p>
        </p:txBody>
      </p:sp>
    </p:spTree>
    <p:extLst>
      <p:ext uri="{BB962C8B-B14F-4D97-AF65-F5344CB8AC3E}">
        <p14:creationId xmlns:p14="http://schemas.microsoft.com/office/powerpoint/2010/main" val="1126907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88279-111C-E543-AF8D-11038D34C377}" type="slidenum">
              <a:rPr lang="en-US" smtClean="0"/>
              <a:t>19</a:t>
            </a:fld>
            <a:endParaRPr lang="en-US"/>
          </a:p>
        </p:txBody>
      </p:sp>
    </p:spTree>
    <p:extLst>
      <p:ext uri="{BB962C8B-B14F-4D97-AF65-F5344CB8AC3E}">
        <p14:creationId xmlns:p14="http://schemas.microsoft.com/office/powerpoint/2010/main" val="199780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briefly talk a few shortcomings that gem5’s GPU models have when executing certain classes of large-scale workloads. I will then propose a few solutions to tackle these shortcomings and walk through the progress we’ve made on this so far. I will then wrap up the presentation by offering a glimpse at what we’ve planned to achieve over the coming months</a:t>
            </a:r>
          </a:p>
        </p:txBody>
      </p:sp>
      <p:sp>
        <p:nvSpPr>
          <p:cNvPr id="4" name="Slide Number Placeholder 3"/>
          <p:cNvSpPr>
            <a:spLocks noGrp="1"/>
          </p:cNvSpPr>
          <p:nvPr>
            <p:ph type="sldNum" sz="quarter" idx="5"/>
          </p:nvPr>
        </p:nvSpPr>
        <p:spPr/>
        <p:txBody>
          <a:bodyPr/>
          <a:lstStyle/>
          <a:p>
            <a:fld id="{4DD88279-111C-E543-AF8D-11038D34C377}" type="slidenum">
              <a:rPr lang="en-US" smtClean="0"/>
              <a:t>2</a:t>
            </a:fld>
            <a:endParaRPr lang="en-US"/>
          </a:p>
        </p:txBody>
      </p:sp>
    </p:spTree>
    <p:extLst>
      <p:ext uri="{BB962C8B-B14F-4D97-AF65-F5344CB8AC3E}">
        <p14:creationId xmlns:p14="http://schemas.microsoft.com/office/powerpoint/2010/main" val="276798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models are a class of workloads that heavily rely on GPUs. Transformer-based language models have made significant strides in natural language processing over the past few years. Each new language model comes with more parameters than its predecessor. GPT-4 has around a trillion parameters, while GPT-3 has only 175 billion. The rate of growth in parameter size is almost exponential and is estimated to be around 16 trillion in 2024. This means that the computational requirements for training these transformers will also scale exponentially, needing </a:t>
            </a:r>
            <a:r>
              <a:rPr lang="en-US" dirty="0" err="1"/>
              <a:t>atleast</a:t>
            </a:r>
            <a:r>
              <a:rPr lang="en-US" dirty="0"/>
              <a:t> a billion </a:t>
            </a:r>
            <a:r>
              <a:rPr lang="en-US" dirty="0" err="1"/>
              <a:t>petaFLOPS</a:t>
            </a:r>
            <a:r>
              <a:rPr lang="en-US" dirty="0"/>
              <a:t> for future models. Simulating these workloads in its entirety would take months, if not years, in gem5. This simulation speed is unacceptable and presents a barrier to adopting gem5. How do we make such simulations faster?</a:t>
            </a:r>
          </a:p>
        </p:txBody>
      </p:sp>
      <p:sp>
        <p:nvSpPr>
          <p:cNvPr id="4" name="Slide Number Placeholder 3"/>
          <p:cNvSpPr>
            <a:spLocks noGrp="1"/>
          </p:cNvSpPr>
          <p:nvPr>
            <p:ph type="sldNum" sz="quarter" idx="5"/>
          </p:nvPr>
        </p:nvSpPr>
        <p:spPr/>
        <p:txBody>
          <a:bodyPr/>
          <a:lstStyle/>
          <a:p>
            <a:fld id="{4DD88279-111C-E543-AF8D-11038D34C377}" type="slidenum">
              <a:rPr lang="en-US" smtClean="0"/>
              <a:t>3</a:t>
            </a:fld>
            <a:endParaRPr lang="en-US"/>
          </a:p>
        </p:txBody>
      </p:sp>
    </p:spTree>
    <p:extLst>
      <p:ext uri="{BB962C8B-B14F-4D97-AF65-F5344CB8AC3E}">
        <p14:creationId xmlns:p14="http://schemas.microsoft.com/office/powerpoint/2010/main" val="363883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the GPU support in gem5 look like? My colleague, Daniel, spoke extensively about the nature of GPU models in gem5 in an earlier talk. This provides a very solid foundation, but does not support ML workloads</a:t>
            </a:r>
          </a:p>
        </p:txBody>
      </p:sp>
      <p:sp>
        <p:nvSpPr>
          <p:cNvPr id="4" name="Slide Number Placeholder 3"/>
          <p:cNvSpPr>
            <a:spLocks noGrp="1"/>
          </p:cNvSpPr>
          <p:nvPr>
            <p:ph type="sldNum" sz="quarter" idx="5"/>
          </p:nvPr>
        </p:nvSpPr>
        <p:spPr/>
        <p:txBody>
          <a:bodyPr/>
          <a:lstStyle/>
          <a:p>
            <a:fld id="{4DD88279-111C-E543-AF8D-11038D34C377}" type="slidenum">
              <a:rPr lang="en-US" smtClean="0"/>
              <a:t>4</a:t>
            </a:fld>
            <a:endParaRPr lang="en-US"/>
          </a:p>
        </p:txBody>
      </p:sp>
    </p:spTree>
    <p:extLst>
      <p:ext uri="{BB962C8B-B14F-4D97-AF65-F5344CB8AC3E}">
        <p14:creationId xmlns:p14="http://schemas.microsoft.com/office/powerpoint/2010/main" val="105850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changes have to made before ML applications can be run on gem5. We added the libraries that we need to the gem5 environment are were able to run a few workloads ML workloads natively. Support for frameworks like </a:t>
            </a:r>
            <a:r>
              <a:rPr lang="en-US" dirty="0" err="1"/>
              <a:t>PyTorch</a:t>
            </a:r>
            <a:r>
              <a:rPr lang="en-US" dirty="0"/>
              <a:t> and </a:t>
            </a:r>
            <a:r>
              <a:rPr lang="en-US" dirty="0" err="1"/>
              <a:t>Tensorflow</a:t>
            </a:r>
            <a:r>
              <a:rPr lang="en-US" dirty="0"/>
              <a:t> are in the pipeline.</a:t>
            </a:r>
          </a:p>
          <a:p>
            <a:endParaRPr lang="en-US" dirty="0"/>
          </a:p>
        </p:txBody>
      </p:sp>
      <p:sp>
        <p:nvSpPr>
          <p:cNvPr id="4" name="Slide Number Placeholder 3"/>
          <p:cNvSpPr>
            <a:spLocks noGrp="1"/>
          </p:cNvSpPr>
          <p:nvPr>
            <p:ph type="sldNum" sz="quarter" idx="5"/>
          </p:nvPr>
        </p:nvSpPr>
        <p:spPr/>
        <p:txBody>
          <a:bodyPr/>
          <a:lstStyle/>
          <a:p>
            <a:fld id="{4DD88279-111C-E543-AF8D-11038D34C377}" type="slidenum">
              <a:rPr lang="en-US" smtClean="0"/>
              <a:t>5</a:t>
            </a:fld>
            <a:endParaRPr lang="en-US"/>
          </a:p>
        </p:txBody>
      </p:sp>
    </p:spTree>
    <p:extLst>
      <p:ext uri="{BB962C8B-B14F-4D97-AF65-F5344CB8AC3E}">
        <p14:creationId xmlns:p14="http://schemas.microsoft.com/office/powerpoint/2010/main" val="226858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aside, the last couple of gem5 releases introduced and enhanced GPU-FS support. Those who have run the SE mode will recollect that running simulations required either a very specific host environment that contains all the necessary libraries along with the </a:t>
            </a:r>
            <a:r>
              <a:rPr lang="en-US" dirty="0" err="1"/>
              <a:t>ROCm</a:t>
            </a:r>
            <a:r>
              <a:rPr lang="en-US" dirty="0"/>
              <a:t> stack or a Docker that encapsulated this environment. This docker  GPU-FS removes this requirement since the disk-image it boots already contains this. The latest release also adds KVM CPU-GPU support which can be utilized to speed up simulations	</a:t>
            </a:r>
          </a:p>
        </p:txBody>
      </p:sp>
      <p:sp>
        <p:nvSpPr>
          <p:cNvPr id="4" name="Slide Number Placeholder 3"/>
          <p:cNvSpPr>
            <a:spLocks noGrp="1"/>
          </p:cNvSpPr>
          <p:nvPr>
            <p:ph type="sldNum" sz="quarter" idx="5"/>
          </p:nvPr>
        </p:nvSpPr>
        <p:spPr/>
        <p:txBody>
          <a:bodyPr/>
          <a:lstStyle/>
          <a:p>
            <a:fld id="{4DD88279-111C-E543-AF8D-11038D34C377}" type="slidenum">
              <a:rPr lang="en-US" smtClean="0"/>
              <a:t>6</a:t>
            </a:fld>
            <a:endParaRPr lang="en-US"/>
          </a:p>
        </p:txBody>
      </p:sp>
    </p:spTree>
    <p:extLst>
      <p:ext uri="{BB962C8B-B14F-4D97-AF65-F5344CB8AC3E}">
        <p14:creationId xmlns:p14="http://schemas.microsoft.com/office/powerpoint/2010/main" val="911696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KVM is an open-source virtualization technology built into Linux which allows the host machine to run a virtual machine on it. KVM allows the simulation to fast-forward through the application by running the instructions directly on the virtual machine. This can be utilized in CPU-GPU simulations to fast forward through CPU code and only simulate the kernels running on the GPU on a timing model</a:t>
            </a:r>
          </a:p>
        </p:txBody>
      </p:sp>
      <p:sp>
        <p:nvSpPr>
          <p:cNvPr id="4" name="Slide Number Placeholder 3"/>
          <p:cNvSpPr>
            <a:spLocks noGrp="1"/>
          </p:cNvSpPr>
          <p:nvPr>
            <p:ph type="sldNum" sz="quarter" idx="5"/>
          </p:nvPr>
        </p:nvSpPr>
        <p:spPr/>
        <p:txBody>
          <a:bodyPr/>
          <a:lstStyle/>
          <a:p>
            <a:fld id="{4DD88279-111C-E543-AF8D-11038D34C377}" type="slidenum">
              <a:rPr lang="en-US" smtClean="0"/>
              <a:t>7</a:t>
            </a:fld>
            <a:endParaRPr lang="en-US"/>
          </a:p>
        </p:txBody>
      </p:sp>
    </p:spTree>
    <p:extLst>
      <p:ext uri="{BB962C8B-B14F-4D97-AF65-F5344CB8AC3E}">
        <p14:creationId xmlns:p14="http://schemas.microsoft.com/office/powerpoint/2010/main" val="340097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plan to use this feature as a base for our work to speed up CPU-GPU simulations	</a:t>
            </a:r>
          </a:p>
        </p:txBody>
      </p:sp>
      <p:sp>
        <p:nvSpPr>
          <p:cNvPr id="4" name="Slide Number Placeholder 3"/>
          <p:cNvSpPr>
            <a:spLocks noGrp="1"/>
          </p:cNvSpPr>
          <p:nvPr>
            <p:ph type="sldNum" sz="quarter" idx="5"/>
          </p:nvPr>
        </p:nvSpPr>
        <p:spPr/>
        <p:txBody>
          <a:bodyPr/>
          <a:lstStyle/>
          <a:p>
            <a:fld id="{4DD88279-111C-E543-AF8D-11038D34C377}" type="slidenum">
              <a:rPr lang="en-US" smtClean="0"/>
              <a:t>8</a:t>
            </a:fld>
            <a:endParaRPr lang="en-US"/>
          </a:p>
        </p:txBody>
      </p:sp>
    </p:spTree>
    <p:extLst>
      <p:ext uri="{BB962C8B-B14F-4D97-AF65-F5344CB8AC3E}">
        <p14:creationId xmlns:p14="http://schemas.microsoft.com/office/powerpoint/2010/main" val="162215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main observations drive our proposal. First, not all parts of the application are equally interesting. Usually, some code regions of a workload are of more interest to the architect than the others. Second, applications are simulated multiple times when evaluating new ideas. The key insight from this that our proposal makes use of is that the less interesting regions of an application can be run with low fidelity and the more important regions can be run with high fidelity without affecting the quality of the simulation results. And the KVM CPU support can come in handy</a:t>
            </a:r>
          </a:p>
        </p:txBody>
      </p:sp>
      <p:sp>
        <p:nvSpPr>
          <p:cNvPr id="4" name="Slide Number Placeholder 3"/>
          <p:cNvSpPr>
            <a:spLocks noGrp="1"/>
          </p:cNvSpPr>
          <p:nvPr>
            <p:ph type="sldNum" sz="quarter" idx="5"/>
          </p:nvPr>
        </p:nvSpPr>
        <p:spPr/>
        <p:txBody>
          <a:bodyPr/>
          <a:lstStyle/>
          <a:p>
            <a:fld id="{4DD88279-111C-E543-AF8D-11038D34C377}" type="slidenum">
              <a:rPr lang="en-US" smtClean="0"/>
              <a:t>9</a:t>
            </a:fld>
            <a:endParaRPr lang="en-US"/>
          </a:p>
        </p:txBody>
      </p:sp>
    </p:spTree>
    <p:extLst>
      <p:ext uri="{BB962C8B-B14F-4D97-AF65-F5344CB8AC3E}">
        <p14:creationId xmlns:p14="http://schemas.microsoft.com/office/powerpoint/2010/main" val="1834048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_r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A194C-A4B8-2148-8BE0-5451BAAC534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0" y="-8234"/>
            <a:ext cx="12192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p:nvSpPr>
        <p:spPr>
          <a:xfrm>
            <a:off x="0" y="1024128"/>
            <a:ext cx="11163300" cy="5825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F2563031-4D5F-6F49-9B43-B75A2450ABBB}"/>
              </a:ext>
            </a:extLst>
          </p:cNvPr>
          <p:cNvSpPr>
            <a:spLocks noGrp="1"/>
          </p:cNvSpPr>
          <p:nvPr>
            <p:ph type="body" sz="quarter" idx="12" hasCustomPrompt="1"/>
          </p:nvPr>
        </p:nvSpPr>
        <p:spPr>
          <a:xfrm>
            <a:off x="1485900" y="2514600"/>
            <a:ext cx="8279202" cy="1367286"/>
          </a:xfrm>
        </p:spPr>
        <p:txBody>
          <a:bodyPr bIns="0" anchor="b" anchorCtr="0">
            <a:noAutofit/>
          </a:bodyPr>
          <a:lstStyle>
            <a:lvl1pPr marL="0" indent="0">
              <a:buNone/>
              <a:defRPr sz="4000" b="1">
                <a:solidFill>
                  <a:schemeClr val="bg1"/>
                </a:solidFill>
              </a:defRPr>
            </a:lvl1pPr>
            <a:lvl2pPr>
              <a:defRPr sz="3600"/>
            </a:lvl2pPr>
            <a:lvl3pPr>
              <a:defRPr sz="3600"/>
            </a:lvl3pPr>
            <a:lvl4pPr>
              <a:defRPr sz="3600"/>
            </a:lvl4pPr>
            <a:lvl5pPr>
              <a:defRPr sz="3600"/>
            </a:lvl5pPr>
          </a:lstStyle>
          <a:p>
            <a:pPr lvl="0"/>
            <a:r>
              <a:rPr lang="en-US"/>
              <a:t>Insert Section Header Title</a:t>
            </a:r>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485900" y="4226928"/>
            <a:ext cx="5264150" cy="354459"/>
          </a:xfrm>
        </p:spPr>
        <p:txBody>
          <a:bodyPr>
            <a:noAutofit/>
          </a:bodyPr>
          <a:lstStyle>
            <a:lvl1pPr marL="0" indent="0">
              <a:buNone/>
              <a:defRPr sz="2300">
                <a:solidFill>
                  <a:schemeClr val="tx1">
                    <a:lumMod val="10000"/>
                    <a:lumOff val="90000"/>
                  </a:schemeClr>
                </a:solidFill>
              </a:defRPr>
            </a:lvl1pPr>
            <a:lvl2pPr>
              <a:defRPr sz="2100"/>
            </a:lvl2pPr>
            <a:lvl3pPr>
              <a:defRPr sz="2100"/>
            </a:lvl3pPr>
            <a:lvl4pPr>
              <a:defRPr sz="2100"/>
            </a:lvl4pPr>
            <a:lvl5pPr>
              <a:defRPr sz="2100"/>
            </a:lvl5pPr>
          </a:lstStyle>
          <a:p>
            <a:pPr lvl="0"/>
            <a:r>
              <a:rPr lang="en-US"/>
              <a:t>Insert subtitle if needed</a:t>
            </a:r>
          </a:p>
        </p:txBody>
      </p:sp>
      <p:sp>
        <p:nvSpPr>
          <p:cNvPr id="13" name="Freeform 12">
            <a:extLst>
              <a:ext uri="{FF2B5EF4-FFF2-40B4-BE49-F238E27FC236}">
                <a16:creationId xmlns:a16="http://schemas.microsoft.com/office/drawing/2014/main" id="{A2A8E911-3157-1444-8D3E-B3404B047192}"/>
              </a:ext>
            </a:extLst>
          </p:cNvPr>
          <p:cNvSpPr/>
          <p:nvPr/>
        </p:nvSpPr>
        <p:spPr>
          <a:xfrm>
            <a:off x="8714232" y="1024128"/>
            <a:ext cx="2449068"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B6B6D0D8-B441-B94F-81C3-D858DB039304}"/>
              </a:ext>
            </a:extLst>
          </p:cNvPr>
          <p:cNvSpPr/>
          <p:nvPr/>
        </p:nvSpPr>
        <p:spPr>
          <a:xfrm>
            <a:off x="11507059" y="0"/>
            <a:ext cx="570641"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C54FEC2B-37AF-0F44-BE06-966950F82A61}"/>
              </a:ext>
            </a:extLst>
          </p:cNvPr>
          <p:cNvPicPr>
            <a:picLocks noChangeAspect="1"/>
          </p:cNvPicPr>
          <p:nvPr/>
        </p:nvPicPr>
        <p:blipFill>
          <a:blip r:embed="rId3"/>
          <a:stretch>
            <a:fillRect/>
          </a:stretch>
        </p:blipFill>
        <p:spPr>
          <a:xfrm>
            <a:off x="11564318" y="222225"/>
            <a:ext cx="456122" cy="716763"/>
          </a:xfrm>
          <a:prstGeom prst="rect">
            <a:avLst/>
          </a:prstGeom>
        </p:spPr>
      </p:pic>
      <p:sp>
        <p:nvSpPr>
          <p:cNvPr id="14" name="Rectangle 13">
            <a:extLst>
              <a:ext uri="{FF2B5EF4-FFF2-40B4-BE49-F238E27FC236}">
                <a16:creationId xmlns:a16="http://schemas.microsoft.com/office/drawing/2014/main" id="{8EB6C9F2-5465-8D47-8351-B6B681C458B1}"/>
              </a:ext>
              <a:ext uri="{C183D7F6-B498-43B3-948B-1728B52AA6E4}">
                <adec:decorative xmlns:adec="http://schemas.microsoft.com/office/drawing/2017/decorative" val="1"/>
              </a:ext>
            </a:extLst>
          </p:cNvPr>
          <p:cNvSpPr/>
          <p:nvPr/>
        </p:nvSpPr>
        <p:spPr>
          <a:xfrm>
            <a:off x="1485900" y="4007404"/>
            <a:ext cx="471523" cy="9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90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nd-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p:nvSpPr>
        <p:spPr>
          <a:xfrm>
            <a:off x="0" y="-993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UW–Madison logo in white text on a red background">
            <a:extLst>
              <a:ext uri="{FF2B5EF4-FFF2-40B4-BE49-F238E27FC236}">
                <a16:creationId xmlns:a16="http://schemas.microsoft.com/office/drawing/2014/main" id="{9442AFA6-CAED-D743-9BD0-FB7276EC21DE}"/>
              </a:ext>
            </a:extLst>
          </p:cNvPr>
          <p:cNvPicPr>
            <a:picLocks noChangeAspect="1"/>
          </p:cNvPicPr>
          <p:nvPr/>
        </p:nvPicPr>
        <p:blipFill>
          <a:blip r:embed="rId2"/>
          <a:stretch>
            <a:fillRect/>
          </a:stretch>
        </p:blipFill>
        <p:spPr>
          <a:xfrm>
            <a:off x="4557092" y="2911281"/>
            <a:ext cx="3077817" cy="1035438"/>
          </a:xfrm>
          <a:prstGeom prst="rect">
            <a:avLst/>
          </a:prstGeom>
        </p:spPr>
      </p:pic>
    </p:spTree>
    <p:extLst>
      <p:ext uri="{BB962C8B-B14F-4D97-AF65-F5344CB8AC3E}">
        <p14:creationId xmlns:p14="http://schemas.microsoft.com/office/powerpoint/2010/main" val="401756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nd-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p:nvSpPr>
        <p:spPr>
          <a:xfrm>
            <a:off x="0" y="-9939"/>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UW–Madison logo with white text on a black background">
            <a:extLst>
              <a:ext uri="{FF2B5EF4-FFF2-40B4-BE49-F238E27FC236}">
                <a16:creationId xmlns:a16="http://schemas.microsoft.com/office/drawing/2014/main" id="{9442AFA6-CAED-D743-9BD0-FB7276EC21DE}"/>
              </a:ext>
            </a:extLst>
          </p:cNvPr>
          <p:cNvPicPr>
            <a:picLocks noChangeAspect="1"/>
          </p:cNvPicPr>
          <p:nvPr/>
        </p:nvPicPr>
        <p:blipFill>
          <a:blip r:embed="rId2"/>
          <a:stretch>
            <a:fillRect/>
          </a:stretch>
        </p:blipFill>
        <p:spPr>
          <a:xfrm>
            <a:off x="4557092" y="2911281"/>
            <a:ext cx="3077817" cy="1035438"/>
          </a:xfrm>
          <a:prstGeom prst="rect">
            <a:avLst/>
          </a:prstGeom>
        </p:spPr>
      </p:pic>
    </p:spTree>
    <p:extLst>
      <p:ext uri="{BB962C8B-B14F-4D97-AF65-F5344CB8AC3E}">
        <p14:creationId xmlns:p14="http://schemas.microsoft.com/office/powerpoint/2010/main" val="295235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_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0"/>
              </a:ext>
            </a:extLst>
          </p:cNvPr>
          <p:cNvSpPr/>
          <p:nvPr/>
        </p:nvSpPr>
        <p:spPr>
          <a:xfrm>
            <a:off x="851888" y="3218871"/>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6">
            <a:extLst>
              <a:ext uri="{FF2B5EF4-FFF2-40B4-BE49-F238E27FC236}">
                <a16:creationId xmlns:a16="http://schemas.microsoft.com/office/drawing/2014/main" id="{3EF2B24F-1619-BE4B-A7F6-731536B35259}"/>
              </a:ext>
            </a:extLst>
          </p:cNvPr>
          <p:cNvSpPr>
            <a:spLocks noGrp="1"/>
          </p:cNvSpPr>
          <p:nvPr>
            <p:ph type="body" sz="quarter" idx="11" hasCustomPrompt="1"/>
          </p:nvPr>
        </p:nvSpPr>
        <p:spPr>
          <a:xfrm>
            <a:off x="852523" y="905691"/>
            <a:ext cx="8334246" cy="2106570"/>
          </a:xfrm>
        </p:spPr>
        <p:txBody>
          <a:bodyPr bIns="0" anchor="b">
            <a:normAutofit/>
          </a:bodyPr>
          <a:lstStyle>
            <a:lvl1pPr marL="0" indent="0" algn="l">
              <a:buNone/>
              <a:defRPr sz="4000" b="1">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pPr lvl="0"/>
            <a:r>
              <a:rPr lang="en-US"/>
              <a:t>Insert Presentation Title in title or sentence case</a:t>
            </a:r>
          </a:p>
        </p:txBody>
      </p:sp>
      <p:sp>
        <p:nvSpPr>
          <p:cNvPr id="11" name="Rectangle 10">
            <a:extLst>
              <a:ext uri="{FF2B5EF4-FFF2-40B4-BE49-F238E27FC236}">
                <a16:creationId xmlns:a16="http://schemas.microsoft.com/office/drawing/2014/main" id="{A91AB265-C0D2-A543-B156-B0221787BF01}"/>
              </a:ext>
              <a:ext uri="{C183D7F6-B498-43B3-948B-1728B52AA6E4}">
                <adec:decorative xmlns:adec="http://schemas.microsoft.com/office/drawing/2017/decorative" val="1"/>
              </a:ext>
            </a:extLst>
          </p:cNvPr>
          <p:cNvSpPr/>
          <p:nvPr/>
        </p:nvSpPr>
        <p:spPr>
          <a:xfrm>
            <a:off x="0" y="5733906"/>
            <a:ext cx="12192000" cy="1124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851889" y="3519488"/>
            <a:ext cx="8334246" cy="701877"/>
          </a:xfrm>
        </p:spPr>
        <p:txBody>
          <a:bodyPr anchor="t">
            <a:noAutofit/>
          </a:bodyPr>
          <a:lstStyle>
            <a:lvl1pPr marL="0" indent="0">
              <a:buNone/>
              <a:defRPr sz="2300">
                <a:solidFill>
                  <a:schemeClr val="tx1">
                    <a:lumMod val="75000"/>
                    <a:lumOff val="25000"/>
                  </a:schemeClr>
                </a:solidFill>
              </a:defRPr>
            </a:lvl1pPr>
          </a:lstStyle>
          <a:p>
            <a:pPr lvl="0"/>
            <a:r>
              <a:rPr lang="en-US"/>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851889" y="5953913"/>
            <a:ext cx="10311412" cy="523088"/>
          </a:xfrm>
        </p:spPr>
        <p:txBody>
          <a:bodyPr anchor="t" anchorCtr="0">
            <a:normAutofit/>
          </a:bodyPr>
          <a:lstStyle>
            <a:lvl1pPr marL="0" indent="0">
              <a:buNone/>
              <a:defRPr sz="1800" b="1">
                <a:solidFill>
                  <a:schemeClr val="bg1"/>
                </a:solidFill>
              </a:defRPr>
            </a:lvl1pPr>
          </a:lstStyle>
          <a:p>
            <a:pPr lvl="0"/>
            <a:r>
              <a:rPr lang="en-US"/>
              <a:t>Insert name, position, unit/faculty</a:t>
            </a:r>
          </a:p>
        </p:txBody>
      </p:sp>
      <p:sp>
        <p:nvSpPr>
          <p:cNvPr id="2" name="Footer Placeholder 1">
            <a:extLst>
              <a:ext uri="{FF2B5EF4-FFF2-40B4-BE49-F238E27FC236}">
                <a16:creationId xmlns:a16="http://schemas.microsoft.com/office/drawing/2014/main" id="{5C8E2EBB-FB76-3902-D5A4-AF8455BE9C55}"/>
              </a:ext>
            </a:extLst>
          </p:cNvPr>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143826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1C6F3-8D05-7245-98E0-6A89EF37B52B}"/>
              </a:ext>
              <a:ext uri="{C183D7F6-B498-43B3-948B-1728B52AA6E4}">
                <adec:decorative xmlns:adec="http://schemas.microsoft.com/office/drawing/2017/decorative" val="1"/>
              </a:ext>
            </a:extLst>
          </p:cNvPr>
          <p:cNvSpPr/>
          <p:nvPr/>
        </p:nvSpPr>
        <p:spPr>
          <a:xfrm>
            <a:off x="0" y="0"/>
            <a:ext cx="12192000" cy="57339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p:nvSpPr>
        <p:spPr>
          <a:xfrm>
            <a:off x="851888" y="3218871"/>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6">
            <a:extLst>
              <a:ext uri="{FF2B5EF4-FFF2-40B4-BE49-F238E27FC236}">
                <a16:creationId xmlns:a16="http://schemas.microsoft.com/office/drawing/2014/main" id="{3EF2B24F-1619-BE4B-A7F6-731536B35259}"/>
              </a:ext>
            </a:extLst>
          </p:cNvPr>
          <p:cNvSpPr>
            <a:spLocks noGrp="1"/>
          </p:cNvSpPr>
          <p:nvPr>
            <p:ph type="body" sz="quarter" idx="11" hasCustomPrompt="1"/>
          </p:nvPr>
        </p:nvSpPr>
        <p:spPr>
          <a:xfrm>
            <a:off x="852523" y="905691"/>
            <a:ext cx="8334246" cy="2106570"/>
          </a:xfrm>
        </p:spPr>
        <p:txBody>
          <a:bodyPr bIns="0" anchor="b">
            <a:normAutofit/>
          </a:bodyPr>
          <a:lstStyle>
            <a:lvl1pPr marL="0" indent="0" algn="l">
              <a:buNone/>
              <a:defRPr sz="4000" b="1">
                <a:solidFill>
                  <a:schemeClr val="bg1"/>
                </a:solidFill>
                <a:latin typeface="Red Hat Display" panose="02010303040201060303" pitchFamily="2" charset="0"/>
                <a:ea typeface="Red Hat Display" panose="02010303040201060303" pitchFamily="2" charset="0"/>
                <a:cs typeface="Red Hat Display" panose="02010303040201060303" pitchFamily="2" charset="0"/>
              </a:defRPr>
            </a:lvl1pPr>
          </a:lstStyle>
          <a:p>
            <a:pPr lvl="0"/>
            <a:r>
              <a:rPr lang="en-US"/>
              <a:t>Insert Presentation Title in title or sentence case</a:t>
            </a:r>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851889" y="3519488"/>
            <a:ext cx="8334246" cy="701877"/>
          </a:xfrm>
        </p:spPr>
        <p:txBody>
          <a:bodyPr anchor="t">
            <a:noAutofit/>
          </a:bodyPr>
          <a:lstStyle>
            <a:lvl1pPr marL="0" indent="0">
              <a:buNone/>
              <a:defRPr sz="2300">
                <a:solidFill>
                  <a:schemeClr val="tx1">
                    <a:lumMod val="25000"/>
                    <a:lumOff val="75000"/>
                  </a:schemeClr>
                </a:solidFill>
              </a:defRPr>
            </a:lvl1pPr>
          </a:lstStyle>
          <a:p>
            <a:pPr lvl="0"/>
            <a:r>
              <a:rPr lang="en-US"/>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851889" y="5953913"/>
            <a:ext cx="10311412" cy="523088"/>
          </a:xfrm>
        </p:spPr>
        <p:txBody>
          <a:bodyPr anchor="t" anchorCtr="0">
            <a:normAutofit/>
          </a:bodyPr>
          <a:lstStyle>
            <a:lvl1pPr marL="0" indent="0">
              <a:buNone/>
              <a:defRPr sz="1800" b="1">
                <a:solidFill>
                  <a:schemeClr val="tx1">
                    <a:lumMod val="90000"/>
                    <a:lumOff val="10000"/>
                  </a:schemeClr>
                </a:solidFill>
              </a:defRPr>
            </a:lvl1pPr>
          </a:lstStyle>
          <a:p>
            <a:pPr lvl="0"/>
            <a:r>
              <a:rPr lang="en-US"/>
              <a:t>Insert name, position, unit/faculty</a:t>
            </a:r>
          </a:p>
        </p:txBody>
      </p:sp>
      <p:sp>
        <p:nvSpPr>
          <p:cNvPr id="8" name="Rectangle 7">
            <a:extLst>
              <a:ext uri="{FF2B5EF4-FFF2-40B4-BE49-F238E27FC236}">
                <a16:creationId xmlns:a16="http://schemas.microsoft.com/office/drawing/2014/main" id="{DBD50E08-9389-704F-B967-8B33E01F63EE}"/>
              </a:ext>
            </a:extLst>
          </p:cNvPr>
          <p:cNvSpPr/>
          <p:nvPr/>
        </p:nvSpPr>
        <p:spPr>
          <a:xfrm>
            <a:off x="11506200" y="9797"/>
            <a:ext cx="570641"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10;&#10;Description automatically generated">
            <a:extLst>
              <a:ext uri="{FF2B5EF4-FFF2-40B4-BE49-F238E27FC236}">
                <a16:creationId xmlns:a16="http://schemas.microsoft.com/office/drawing/2014/main" id="{DA47717F-59FB-F445-B50C-D4B473F1A79E}"/>
              </a:ext>
            </a:extLst>
          </p:cNvPr>
          <p:cNvPicPr>
            <a:picLocks noChangeAspect="1"/>
          </p:cNvPicPr>
          <p:nvPr/>
        </p:nvPicPr>
        <p:blipFill>
          <a:blip r:embed="rId2"/>
          <a:stretch>
            <a:fillRect/>
          </a:stretch>
        </p:blipFill>
        <p:spPr>
          <a:xfrm>
            <a:off x="11563459" y="232022"/>
            <a:ext cx="456122" cy="716763"/>
          </a:xfrm>
          <a:prstGeom prst="rect">
            <a:avLst/>
          </a:prstGeom>
        </p:spPr>
      </p:pic>
    </p:spTree>
    <p:extLst>
      <p:ext uri="{BB962C8B-B14F-4D97-AF65-F5344CB8AC3E}">
        <p14:creationId xmlns:p14="http://schemas.microsoft.com/office/powerpoint/2010/main" val="187670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_blac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ECEB0E-880C-6049-9B69-BA2FEE34566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0" y="-8234"/>
            <a:ext cx="12192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p:nvSpPr>
        <p:spPr>
          <a:xfrm>
            <a:off x="0" y="1024128"/>
            <a:ext cx="11163300" cy="58338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F2563031-4D5F-6F49-9B43-B75A2450ABBB}"/>
              </a:ext>
            </a:extLst>
          </p:cNvPr>
          <p:cNvSpPr>
            <a:spLocks noGrp="1"/>
          </p:cNvSpPr>
          <p:nvPr>
            <p:ph type="body" sz="quarter" idx="12" hasCustomPrompt="1"/>
          </p:nvPr>
        </p:nvSpPr>
        <p:spPr>
          <a:xfrm>
            <a:off x="1485900" y="2514600"/>
            <a:ext cx="8279202" cy="1367286"/>
          </a:xfrm>
        </p:spPr>
        <p:txBody>
          <a:bodyPr bIns="0" anchor="b" anchorCtr="0">
            <a:noAutofit/>
          </a:bodyPr>
          <a:lstStyle>
            <a:lvl1pPr marL="0" indent="0">
              <a:buNone/>
              <a:defRPr sz="4000" b="1">
                <a:solidFill>
                  <a:schemeClr val="bg1"/>
                </a:solidFill>
              </a:defRPr>
            </a:lvl1pPr>
            <a:lvl2pPr>
              <a:defRPr sz="3600"/>
            </a:lvl2pPr>
            <a:lvl3pPr>
              <a:defRPr sz="3600"/>
            </a:lvl3pPr>
            <a:lvl4pPr>
              <a:defRPr sz="3600"/>
            </a:lvl4pPr>
            <a:lvl5pPr>
              <a:defRPr sz="3600"/>
            </a:lvl5pPr>
          </a:lstStyle>
          <a:p>
            <a:pPr lvl="0"/>
            <a:r>
              <a:rPr lang="en-US"/>
              <a:t>Insert Section Header Title</a:t>
            </a:r>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485900" y="4226928"/>
            <a:ext cx="5264150" cy="354459"/>
          </a:xfrm>
        </p:spPr>
        <p:txBody>
          <a:bodyPr>
            <a:noAutofit/>
          </a:bodyPr>
          <a:lstStyle>
            <a:lvl1pPr marL="0" indent="0">
              <a:buNone/>
              <a:defRPr sz="2300">
                <a:solidFill>
                  <a:schemeClr val="tx1">
                    <a:lumMod val="25000"/>
                    <a:lumOff val="75000"/>
                  </a:schemeClr>
                </a:solidFill>
              </a:defRPr>
            </a:lvl1pPr>
            <a:lvl2pPr>
              <a:defRPr sz="2100"/>
            </a:lvl2pPr>
            <a:lvl3pPr>
              <a:defRPr sz="2100"/>
            </a:lvl3pPr>
            <a:lvl4pPr>
              <a:defRPr sz="2100"/>
            </a:lvl4pPr>
            <a:lvl5pPr>
              <a:defRPr sz="2100"/>
            </a:lvl5pPr>
          </a:lstStyle>
          <a:p>
            <a:pPr lvl="0"/>
            <a:r>
              <a:rPr lang="en-US"/>
              <a:t>Insert subtitle if needed</a:t>
            </a:r>
          </a:p>
        </p:txBody>
      </p:sp>
      <p:sp>
        <p:nvSpPr>
          <p:cNvPr id="6" name="Rectangle 5">
            <a:extLst>
              <a:ext uri="{FF2B5EF4-FFF2-40B4-BE49-F238E27FC236}">
                <a16:creationId xmlns:a16="http://schemas.microsoft.com/office/drawing/2014/main" id="{2783DD59-F90E-824A-BBB1-FEED68A85CFA}"/>
              </a:ext>
            </a:extLst>
          </p:cNvPr>
          <p:cNvSpPr/>
          <p:nvPr/>
        </p:nvSpPr>
        <p:spPr>
          <a:xfrm>
            <a:off x="11507059" y="0"/>
            <a:ext cx="570641"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FB906E23-D9AF-EB4E-BF01-60C6ADFFAA28}"/>
              </a:ext>
            </a:extLst>
          </p:cNvPr>
          <p:cNvPicPr>
            <a:picLocks noChangeAspect="1"/>
          </p:cNvPicPr>
          <p:nvPr/>
        </p:nvPicPr>
        <p:blipFill>
          <a:blip r:embed="rId3"/>
          <a:stretch>
            <a:fillRect/>
          </a:stretch>
        </p:blipFill>
        <p:spPr>
          <a:xfrm>
            <a:off x="11564318" y="222225"/>
            <a:ext cx="456122" cy="716763"/>
          </a:xfrm>
          <a:prstGeom prst="rect">
            <a:avLst/>
          </a:prstGeom>
        </p:spPr>
      </p:pic>
      <p:sp>
        <p:nvSpPr>
          <p:cNvPr id="8" name="Rectangle 7">
            <a:extLst>
              <a:ext uri="{FF2B5EF4-FFF2-40B4-BE49-F238E27FC236}">
                <a16:creationId xmlns:a16="http://schemas.microsoft.com/office/drawing/2014/main" id="{211E94CE-F71B-1944-B826-00353C8726F4}"/>
              </a:ext>
              <a:ext uri="{C183D7F6-B498-43B3-948B-1728B52AA6E4}">
                <adec:decorative xmlns:adec="http://schemas.microsoft.com/office/drawing/2017/decorative" val="1"/>
              </a:ext>
            </a:extLst>
          </p:cNvPr>
          <p:cNvSpPr/>
          <p:nvPr/>
        </p:nvSpPr>
        <p:spPr>
          <a:xfrm>
            <a:off x="1485900" y="4007404"/>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0FF968CE-35E2-E543-8D71-1D8778441684}"/>
              </a:ext>
            </a:extLst>
          </p:cNvPr>
          <p:cNvSpPr/>
          <p:nvPr/>
        </p:nvSpPr>
        <p:spPr>
          <a:xfrm>
            <a:off x="8714232" y="1024128"/>
            <a:ext cx="2449068"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386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1 column">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p:nvSpPr>
        <p:spPr>
          <a:xfrm>
            <a:off x="495300" y="1625704"/>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8DB8662E-61A8-0447-B3BD-A6CA86FA07AC}"/>
              </a:ext>
            </a:extLst>
          </p:cNvPr>
          <p:cNvSpPr>
            <a:spLocks noGrp="1"/>
          </p:cNvSpPr>
          <p:nvPr>
            <p:ph type="body" sz="quarter" idx="12" hasCustomPrompt="1"/>
          </p:nvPr>
        </p:nvSpPr>
        <p:spPr>
          <a:xfrm>
            <a:off x="495300" y="457200"/>
            <a:ext cx="10668000" cy="1066800"/>
          </a:xfrm>
        </p:spPr>
        <p:txBody>
          <a:bodyPr bIns="0" anchor="b" anchorCtr="0">
            <a:normAutofit/>
          </a:bodyPr>
          <a:lstStyle>
            <a:lvl1pPr marL="0" indent="0">
              <a:buNone/>
              <a:defRPr sz="3400" b="1">
                <a:solidFill>
                  <a:schemeClr val="tx1">
                    <a:lumMod val="90000"/>
                    <a:lumOff val="10000"/>
                  </a:schemeClr>
                </a:solidFill>
              </a:defRPr>
            </a:lvl1pPr>
            <a:lvl2pPr>
              <a:defRPr sz="3200" b="1"/>
            </a:lvl2pPr>
            <a:lvl3pPr>
              <a:defRPr sz="3200" b="1"/>
            </a:lvl3pPr>
            <a:lvl4pPr>
              <a:defRPr sz="3200" b="1"/>
            </a:lvl4pPr>
            <a:lvl5pPr>
              <a:defRPr sz="3200" b="1"/>
            </a:lvl5pPr>
          </a:lstStyle>
          <a:p>
            <a:pPr lvl="0"/>
            <a:r>
              <a:rPr lang="en-US"/>
              <a:t>Insert slide title</a:t>
            </a:r>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485900" y="1840447"/>
            <a:ext cx="9677400" cy="4446053"/>
          </a:xfrm>
        </p:spPr>
        <p:txBody>
          <a:bodyPr>
            <a:normAutofit/>
          </a:bodyPr>
          <a:lstStyle>
            <a:lvl1pPr marL="228600" indent="-228600">
              <a:buFont typeface="Arial" panose="020B0604020202020204" pitchFamily="34" charset="0"/>
              <a:buChar char="•"/>
              <a:tabLst/>
              <a:defRPr sz="2600">
                <a:solidFill>
                  <a:schemeClr val="tx1">
                    <a:lumMod val="90000"/>
                    <a:lumOff val="10000"/>
                  </a:schemeClr>
                </a:solidFill>
              </a:defRPr>
            </a:lvl1pPr>
            <a:lvl2pPr>
              <a:defRPr sz="2100"/>
            </a:lvl2pPr>
            <a:lvl3pPr>
              <a:defRPr sz="2100"/>
            </a:lvl3pPr>
            <a:lvl4pPr>
              <a:defRPr sz="2100"/>
            </a:lvl4pPr>
            <a:lvl5pPr>
              <a:defRPr sz="2100"/>
            </a:lvl5pPr>
          </a:lstStyle>
          <a:p>
            <a:pPr lvl="0"/>
            <a:r>
              <a:rPr lang="en-US"/>
              <a:t>Bulleted list</a:t>
            </a:r>
          </a:p>
          <a:p>
            <a:pPr lvl="0"/>
            <a:r>
              <a:rPr lang="en-US"/>
              <a:t>Bulleted list</a:t>
            </a:r>
          </a:p>
          <a:p>
            <a:pPr lvl="0"/>
            <a:r>
              <a:rPr lang="en-US"/>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0" y="6498902"/>
            <a:ext cx="6345327" cy="350865"/>
          </a:xfrm>
          <a:solidFill>
            <a:schemeClr val="accent1"/>
          </a:solidFill>
          <a:ln>
            <a:noFill/>
          </a:ln>
        </p:spPr>
        <p:txBody>
          <a:bodyPr wrap="none" lIns="274320" tIns="64008" rIns="91440" bIns="91440" anchor="ctr" anchorCtr="0">
            <a:sp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Insert presentation topic or department/unit name (text box will expand to fit)</a:t>
            </a:r>
          </a:p>
        </p:txBody>
      </p:sp>
      <p:sp>
        <p:nvSpPr>
          <p:cNvPr id="3" name="TextBox 2">
            <a:extLst>
              <a:ext uri="{FF2B5EF4-FFF2-40B4-BE49-F238E27FC236}">
                <a16:creationId xmlns:a16="http://schemas.microsoft.com/office/drawing/2014/main" id="{184B4FB6-8DB2-113B-8446-B0E2F0A77A4D}"/>
              </a:ext>
            </a:extLst>
          </p:cNvPr>
          <p:cNvSpPr txBox="1"/>
          <p:nvPr userDrawn="1"/>
        </p:nvSpPr>
        <p:spPr>
          <a:xfrm>
            <a:off x="11524129" y="6498902"/>
            <a:ext cx="667871" cy="369332"/>
          </a:xfrm>
          <a:prstGeom prst="rect">
            <a:avLst/>
          </a:prstGeom>
          <a:noFill/>
        </p:spPr>
        <p:txBody>
          <a:bodyPr wrap="square" rtlCol="0">
            <a:spAutoFit/>
          </a:bodyPr>
          <a:lstStyle/>
          <a:p>
            <a:fld id="{D4A95DCA-F487-E140-9C78-EF35906C45C0}" type="slidenum">
              <a:rPr lang="en-US" smtClean="0"/>
              <a:t>‹#›</a:t>
            </a:fld>
            <a:endParaRPr lang="en-US" dirty="0"/>
          </a:p>
        </p:txBody>
      </p:sp>
    </p:spTree>
    <p:extLst>
      <p:ext uri="{BB962C8B-B14F-4D97-AF65-F5344CB8AC3E}">
        <p14:creationId xmlns:p14="http://schemas.microsoft.com/office/powerpoint/2010/main" val="91443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2 column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p:nvSpPr>
        <p:spPr>
          <a:xfrm>
            <a:off x="495300" y="1625704"/>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8DB8662E-61A8-0447-B3BD-A6CA86FA07AC}"/>
              </a:ext>
              <a:ext uri="{C183D7F6-B498-43B3-948B-1728B52AA6E4}">
                <adec:decorative xmlns:adec="http://schemas.microsoft.com/office/drawing/2017/decorative" val="0"/>
              </a:ext>
            </a:extLst>
          </p:cNvPr>
          <p:cNvSpPr>
            <a:spLocks noGrp="1"/>
          </p:cNvSpPr>
          <p:nvPr>
            <p:ph type="body" sz="quarter" idx="12" hasCustomPrompt="1"/>
          </p:nvPr>
        </p:nvSpPr>
        <p:spPr>
          <a:xfrm>
            <a:off x="495300" y="457200"/>
            <a:ext cx="10668000" cy="1066800"/>
          </a:xfrm>
        </p:spPr>
        <p:txBody>
          <a:bodyPr bIns="0" anchor="b" anchorCtr="0">
            <a:normAutofit/>
          </a:bodyPr>
          <a:lstStyle>
            <a:lvl1pPr marL="0" indent="0">
              <a:buNone/>
              <a:defRPr sz="3400" b="1"/>
            </a:lvl1pPr>
            <a:lvl2pPr>
              <a:defRPr sz="3200" b="1"/>
            </a:lvl2pPr>
            <a:lvl3pPr>
              <a:defRPr sz="3200" b="1"/>
            </a:lvl3pPr>
            <a:lvl4pPr>
              <a:defRPr sz="3200" b="1"/>
            </a:lvl4pPr>
            <a:lvl5pPr>
              <a:defRPr sz="3200" b="1"/>
            </a:lvl5pPr>
          </a:lstStyle>
          <a:p>
            <a:pPr lvl="0"/>
            <a:r>
              <a:rPr lang="en-US"/>
              <a:t>Insert slide title</a:t>
            </a:r>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485900" y="1840447"/>
            <a:ext cx="4482548" cy="4446053"/>
          </a:xfrm>
        </p:spPr>
        <p:txBody>
          <a:bodyPr>
            <a:normAutofit/>
          </a:bodyPr>
          <a:lstStyle>
            <a:lvl1pPr marL="228600" indent="-228600">
              <a:buFont typeface="Arial" panose="020B0604020202020204" pitchFamily="34" charset="0"/>
              <a:buChar char="•"/>
              <a:tabLst/>
              <a:defRPr sz="2600">
                <a:solidFill>
                  <a:schemeClr val="tx1"/>
                </a:solidFill>
              </a:defRPr>
            </a:lvl1pPr>
            <a:lvl2pPr>
              <a:defRPr sz="2100"/>
            </a:lvl2pPr>
            <a:lvl3pPr>
              <a:defRPr sz="2100"/>
            </a:lvl3pPr>
            <a:lvl4pPr>
              <a:defRPr sz="2100"/>
            </a:lvl4pPr>
            <a:lvl5pPr>
              <a:defRPr sz="2100"/>
            </a:lvl5pPr>
          </a:lstStyle>
          <a:p>
            <a:pPr lvl="0"/>
            <a:r>
              <a:rPr lang="en-US"/>
              <a:t>Bulleted list</a:t>
            </a:r>
          </a:p>
          <a:p>
            <a:pPr lvl="0"/>
            <a:r>
              <a:rPr lang="en-US"/>
              <a:t>Bulleted list</a:t>
            </a:r>
          </a:p>
          <a:p>
            <a:pPr lvl="0"/>
            <a:r>
              <a:rPr lang="en-US"/>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0" y="6498902"/>
            <a:ext cx="6345327" cy="350865"/>
          </a:xfrm>
          <a:solidFill>
            <a:schemeClr val="accent1"/>
          </a:solidFill>
          <a:ln>
            <a:noFill/>
          </a:ln>
        </p:spPr>
        <p:txBody>
          <a:bodyPr wrap="none" lIns="274320" tIns="64008" rIns="91440" bIns="91440" anchor="ctr" anchorCtr="0">
            <a:sp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Insert presentation topic or department/unit name (text box will expand to fit)</a:t>
            </a:r>
          </a:p>
        </p:txBody>
      </p:sp>
      <p:sp>
        <p:nvSpPr>
          <p:cNvPr id="8" name="Content Placeholder 10">
            <a:extLst>
              <a:ext uri="{FF2B5EF4-FFF2-40B4-BE49-F238E27FC236}">
                <a16:creationId xmlns:a16="http://schemas.microsoft.com/office/drawing/2014/main" id="{B0DEE38D-2FF0-2A49-A7D1-AF607FA3AB7A}"/>
              </a:ext>
            </a:extLst>
          </p:cNvPr>
          <p:cNvSpPr>
            <a:spLocks noGrp="1"/>
          </p:cNvSpPr>
          <p:nvPr>
            <p:ph sz="quarter" idx="15" hasCustomPrompt="1"/>
          </p:nvPr>
        </p:nvSpPr>
        <p:spPr>
          <a:xfrm>
            <a:off x="6223554" y="1840447"/>
            <a:ext cx="4939746" cy="4446053"/>
          </a:xfrm>
        </p:spPr>
        <p:txBody>
          <a:bodyPr>
            <a:normAutofit/>
          </a:bodyPr>
          <a:lstStyle>
            <a:lvl1pPr marL="228600" indent="-228600">
              <a:buFont typeface="Arial" panose="020B0604020202020204" pitchFamily="34" charset="0"/>
              <a:buChar char="•"/>
              <a:tabLst/>
              <a:defRPr sz="2600">
                <a:solidFill>
                  <a:schemeClr val="tx1"/>
                </a:solidFill>
              </a:defRPr>
            </a:lvl1pPr>
            <a:lvl2pPr>
              <a:defRPr sz="2100"/>
            </a:lvl2pPr>
            <a:lvl3pPr>
              <a:defRPr sz="2100"/>
            </a:lvl3pPr>
            <a:lvl4pPr>
              <a:defRPr sz="2100"/>
            </a:lvl4pPr>
            <a:lvl5pPr>
              <a:defRPr sz="2100"/>
            </a:lvl5pPr>
          </a:lstStyle>
          <a:p>
            <a:pPr lvl="0"/>
            <a:r>
              <a:rPr lang="en-US"/>
              <a:t>Bulleted list</a:t>
            </a:r>
          </a:p>
          <a:p>
            <a:pPr lvl="0"/>
            <a:r>
              <a:rPr lang="en-US"/>
              <a:t>Bulleted list</a:t>
            </a:r>
          </a:p>
          <a:p>
            <a:pPr lvl="0"/>
            <a:r>
              <a:rPr lang="en-US"/>
              <a:t>Bulleted list</a:t>
            </a:r>
          </a:p>
        </p:txBody>
      </p:sp>
      <p:sp>
        <p:nvSpPr>
          <p:cNvPr id="4" name="TextBox 3">
            <a:extLst>
              <a:ext uri="{FF2B5EF4-FFF2-40B4-BE49-F238E27FC236}">
                <a16:creationId xmlns:a16="http://schemas.microsoft.com/office/drawing/2014/main" id="{D940ADED-FE47-6685-9E2E-DA62C7B3403D}"/>
              </a:ext>
            </a:extLst>
          </p:cNvPr>
          <p:cNvSpPr txBox="1"/>
          <p:nvPr userDrawn="1"/>
        </p:nvSpPr>
        <p:spPr>
          <a:xfrm>
            <a:off x="11524129" y="6498902"/>
            <a:ext cx="667871" cy="369332"/>
          </a:xfrm>
          <a:prstGeom prst="rect">
            <a:avLst/>
          </a:prstGeom>
          <a:noFill/>
        </p:spPr>
        <p:txBody>
          <a:bodyPr wrap="square" rtlCol="0">
            <a:spAutoFit/>
          </a:bodyPr>
          <a:lstStyle/>
          <a:p>
            <a:fld id="{D4A95DCA-F487-E140-9C78-EF35906C45C0}" type="slidenum">
              <a:rPr lang="en-US" smtClean="0"/>
              <a:t>‹#›</a:t>
            </a:fld>
            <a:endParaRPr lang="en-US" dirty="0"/>
          </a:p>
        </p:txBody>
      </p:sp>
    </p:spTree>
    <p:extLst>
      <p:ext uri="{BB962C8B-B14F-4D97-AF65-F5344CB8AC3E}">
        <p14:creationId xmlns:p14="http://schemas.microsoft.com/office/powerpoint/2010/main" val="238183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10668000" cy="1066800"/>
          </a:xfr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0884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0881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19B7B280-83F6-2D4D-A58C-F992E3D9B809}" type="slidenum">
              <a:rPr lang="en-US" smtClean="0"/>
              <a:t>‹#›</a:t>
            </a:fld>
            <a:endParaRPr lang="en-US"/>
          </a:p>
        </p:txBody>
      </p:sp>
    </p:spTree>
    <p:extLst>
      <p:ext uri="{BB962C8B-B14F-4D97-AF65-F5344CB8AC3E}">
        <p14:creationId xmlns:p14="http://schemas.microsoft.com/office/powerpoint/2010/main" val="75358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457200"/>
            <a:ext cx="10668000" cy="1066800"/>
          </a:xfrm>
          <a:prstGeom prst="rect">
            <a:avLst/>
          </a:prstGeom>
        </p:spPr>
        <p:txBody>
          <a:bodyPr vert="horz" lIns="0" tIns="45720" rIns="0" bIns="0" rtlCol="0" anchor="b" anchorCtr="0">
            <a:normAutofit/>
          </a:bodyPr>
          <a:lstStyle/>
          <a:p>
            <a:r>
              <a:rPr lang="en-US"/>
              <a:t>Click to edit Master title style</a:t>
            </a:r>
          </a:p>
        </p:txBody>
      </p:sp>
      <p:sp>
        <p:nvSpPr>
          <p:cNvPr id="3" name="Text Placeholder 2"/>
          <p:cNvSpPr>
            <a:spLocks noGrp="1"/>
          </p:cNvSpPr>
          <p:nvPr>
            <p:ph type="body" idx="1"/>
          </p:nvPr>
        </p:nvSpPr>
        <p:spPr>
          <a:xfrm>
            <a:off x="1485900" y="1828799"/>
            <a:ext cx="9677400" cy="4457701"/>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0" y="6505057"/>
            <a:ext cx="1060586" cy="344710"/>
          </a:xfrm>
          <a:prstGeom prst="rect">
            <a:avLst/>
          </a:prstGeom>
          <a:solidFill>
            <a:schemeClr val="accent1"/>
          </a:solidFill>
          <a:ln>
            <a:noFill/>
          </a:ln>
        </p:spPr>
        <p:txBody>
          <a:bodyPr vert="horz" wrap="square" lIns="91440" tIns="64008" rIns="91440" bIns="64008" rtlCol="0" anchor="ctr">
            <a:spAutoFit/>
          </a:bodyPr>
          <a:lstStyle>
            <a:lvl1pPr algn="ctr">
              <a:defRPr sz="1400" b="0" i="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a:p>
        </p:txBody>
      </p:sp>
      <p:sp>
        <p:nvSpPr>
          <p:cNvPr id="7" name="Rectangle 6">
            <a:extLst>
              <a:ext uri="{FF2B5EF4-FFF2-40B4-BE49-F238E27FC236}">
                <a16:creationId xmlns:a16="http://schemas.microsoft.com/office/drawing/2014/main" id="{EF1B1986-83A7-3542-BAD9-60B6AA5AD8E5}"/>
              </a:ext>
              <a:ext uri="{C183D7F6-B498-43B3-948B-1728B52AA6E4}">
                <adec:decorative xmlns:adec="http://schemas.microsoft.com/office/drawing/2017/decorative" val="1"/>
              </a:ext>
            </a:extLst>
          </p:cNvPr>
          <p:cNvSpPr/>
          <p:nvPr/>
        </p:nvSpPr>
        <p:spPr>
          <a:xfrm>
            <a:off x="11507059" y="0"/>
            <a:ext cx="570641"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W–Madison red crest logo&#10;">
            <a:extLst>
              <a:ext uri="{FF2B5EF4-FFF2-40B4-BE49-F238E27FC236}">
                <a16:creationId xmlns:a16="http://schemas.microsoft.com/office/drawing/2014/main" id="{0E552B7F-AB27-DB49-8004-05CB28567967}"/>
              </a:ext>
            </a:extLst>
          </p:cNvPr>
          <p:cNvPicPr>
            <a:picLocks noChangeAspect="1"/>
          </p:cNvPicPr>
          <p:nvPr/>
        </p:nvPicPr>
        <p:blipFill>
          <a:blip r:embed="rId13"/>
          <a:stretch>
            <a:fillRect/>
          </a:stretch>
        </p:blipFill>
        <p:spPr>
          <a:xfrm>
            <a:off x="11564318" y="222225"/>
            <a:ext cx="456122" cy="716763"/>
          </a:xfrm>
          <a:prstGeom prst="rect">
            <a:avLst/>
          </a:prstGeom>
        </p:spPr>
      </p:pic>
    </p:spTree>
    <p:extLst>
      <p:ext uri="{BB962C8B-B14F-4D97-AF65-F5344CB8AC3E}">
        <p14:creationId xmlns:p14="http://schemas.microsoft.com/office/powerpoint/2010/main" val="396731998"/>
      </p:ext>
    </p:extLst>
  </p:cSld>
  <p:clrMap bg1="lt1" tx1="dk1" bg2="lt2" tx2="dk2" accent1="accent1" accent2="accent2" accent3="accent3" accent4="accent4" accent5="accent5" accent6="accent6" hlink="hlink" folHlink="folHlink"/>
  <p:sldLayoutIdLst>
    <p:sldLayoutId id="2147483776" r:id="rId1"/>
    <p:sldLayoutId id="2147483772" r:id="rId2"/>
    <p:sldLayoutId id="2147483773" r:id="rId3"/>
    <p:sldLayoutId id="2147483777" r:id="rId4"/>
    <p:sldLayoutId id="2147483774" r:id="rId5"/>
    <p:sldLayoutId id="2147483775" r:id="rId6"/>
    <p:sldLayoutId id="2147483778" r:id="rId7"/>
    <p:sldLayoutId id="2147483779" r:id="rId8"/>
    <p:sldLayoutId id="2147483782" r:id="rId9"/>
    <p:sldLayoutId id="2147483780" r:id="rId10"/>
    <p:sldLayoutId id="2147483781" r:id="rId11"/>
  </p:sldLayoutIdLst>
  <p:hf hdr="0" ftr="0" dt="0"/>
  <p:txStyles>
    <p:titleStyle>
      <a:lvl1pPr algn="l" defTabSz="914400" rtl="0" eaLnBrk="1" latinLnBrk="0" hangingPunct="1">
        <a:lnSpc>
          <a:spcPct val="90000"/>
        </a:lnSpc>
        <a:spcBef>
          <a:spcPct val="0"/>
        </a:spcBef>
        <a:buNone/>
        <a:defRPr sz="3200" b="1" i="0" kern="1200">
          <a:solidFill>
            <a:schemeClr val="tx1"/>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176213" indent="-176213" algn="l" defTabSz="914400" rtl="0" eaLnBrk="1" latinLnBrk="0" hangingPunct="1">
        <a:lnSpc>
          <a:spcPct val="90000"/>
        </a:lnSpc>
        <a:spcBef>
          <a:spcPts val="1000"/>
        </a:spcBef>
        <a:buClr>
          <a:schemeClr val="accent1"/>
        </a:buClr>
        <a:buSzPct val="90000"/>
        <a:buFont typeface="Arial" panose="020B0604020202020204" pitchFamily="34" charset="0"/>
        <a:buChar char="•"/>
        <a:tabLst/>
        <a:defRPr sz="26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1pPr>
      <a:lvl2pPr marL="635000" indent="-177800" algn="l" defTabSz="914400" rtl="0" eaLnBrk="1" latinLnBrk="0" hangingPunct="1">
        <a:lnSpc>
          <a:spcPct val="90000"/>
        </a:lnSpc>
        <a:spcBef>
          <a:spcPts val="500"/>
        </a:spcBef>
        <a:buFont typeface="Arial" panose="020B0604020202020204" pitchFamily="34" charset="0"/>
        <a:buChar char="•"/>
        <a:tabLst/>
        <a:defRPr sz="21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1092200" indent="-177800" algn="l" defTabSz="914400" rtl="0" eaLnBrk="1" latinLnBrk="0" hangingPunct="1">
        <a:lnSpc>
          <a:spcPct val="90000"/>
        </a:lnSpc>
        <a:spcBef>
          <a:spcPts val="500"/>
        </a:spcBef>
        <a:buFont typeface="Arial" panose="020B0604020202020204" pitchFamily="34" charset="0"/>
        <a:buChar char="•"/>
        <a:tabLst/>
        <a:defRPr sz="20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543050" indent="-171450"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2001838" indent="-173038"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p15:clr>
            <a:srgbClr val="F26B43"/>
          </p15:clr>
        </p15:guide>
        <p15:guide id="2" pos="72">
          <p15:clr>
            <a:srgbClr val="F26B43"/>
          </p15:clr>
        </p15:guide>
        <p15:guide id="3" pos="7608">
          <p15:clr>
            <a:srgbClr val="F26B43"/>
          </p15:clr>
        </p15:guide>
        <p15:guide id="4" pos="312">
          <p15:clr>
            <a:srgbClr val="F26B43"/>
          </p15:clr>
        </p15:guide>
        <p15:guide id="5" pos="7248">
          <p15:clr>
            <a:srgbClr val="F26B43"/>
          </p15:clr>
        </p15:guide>
        <p15:guide id="6" orient="horz" pos="4248">
          <p15:clr>
            <a:srgbClr val="F26B43"/>
          </p15:clr>
        </p15:guide>
        <p15:guide id="7" orient="horz" pos="288">
          <p15:clr>
            <a:srgbClr val="F26B43"/>
          </p15:clr>
        </p15:guide>
        <p15:guide id="8" orient="horz" pos="960">
          <p15:clr>
            <a:srgbClr val="F26B43"/>
          </p15:clr>
        </p15:guide>
        <p15:guide id="9" pos="7032">
          <p15:clr>
            <a:srgbClr val="F26B43"/>
          </p15:clr>
        </p15:guide>
        <p15:guide id="10" pos="936">
          <p15:clr>
            <a:srgbClr val="F26B43"/>
          </p15:clr>
        </p15:guide>
        <p15:guide id="11" orient="horz" pos="1152">
          <p15:clr>
            <a:srgbClr val="F26B43"/>
          </p15:clr>
        </p15:guide>
        <p15:guide id="12" orient="horz" pos="3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6211C56-4C71-28A6-DE37-1FF083D6F768}"/>
              </a:ext>
            </a:extLst>
          </p:cNvPr>
          <p:cNvSpPr>
            <a:spLocks noGrp="1"/>
          </p:cNvSpPr>
          <p:nvPr>
            <p:ph type="body" sz="quarter" idx="12"/>
          </p:nvPr>
        </p:nvSpPr>
        <p:spPr>
          <a:xfrm>
            <a:off x="1485900" y="2514600"/>
            <a:ext cx="8279202" cy="1367286"/>
          </a:xfrm>
        </p:spPr>
        <p:txBody>
          <a:bodyPr/>
          <a:lstStyle/>
          <a:p>
            <a:r>
              <a:rPr lang="en-US" b="1" i="0" u="none" strike="noStrike">
                <a:solidFill>
                  <a:srgbClr val="212529"/>
                </a:solidFill>
                <a:effectLst/>
                <a:latin typeface="Open Sans" panose="020B0606030504020204" pitchFamily="34" charset="0"/>
              </a:rPr>
              <a:t>Improving gem5’s GPUFS Support</a:t>
            </a:r>
            <a:endParaRPr lang="en-US"/>
          </a:p>
        </p:txBody>
      </p:sp>
      <p:sp>
        <p:nvSpPr>
          <p:cNvPr id="10" name="Text Placeholder 2">
            <a:extLst>
              <a:ext uri="{FF2B5EF4-FFF2-40B4-BE49-F238E27FC236}">
                <a16:creationId xmlns:a16="http://schemas.microsoft.com/office/drawing/2014/main" id="{5826CC12-0293-8507-4989-8B79AE6BF98F}"/>
              </a:ext>
            </a:extLst>
          </p:cNvPr>
          <p:cNvSpPr>
            <a:spLocks noGrp="1"/>
          </p:cNvSpPr>
          <p:nvPr>
            <p:ph type="body" sz="quarter" idx="13"/>
          </p:nvPr>
        </p:nvSpPr>
        <p:spPr>
          <a:xfrm>
            <a:off x="1485900" y="4226928"/>
            <a:ext cx="8743950" cy="354459"/>
          </a:xfrm>
        </p:spPr>
        <p:txBody>
          <a:bodyPr/>
          <a:lstStyle/>
          <a:p>
            <a:r>
              <a:rPr lang="en-US" b="1"/>
              <a:t>Vishnu Ramadas</a:t>
            </a:r>
            <a:r>
              <a:rPr lang="en-US"/>
              <a:t>*, Matthew Poremba^, Bradford M. Beckmann^, and Matthew D. Sinclair*^</a:t>
            </a:r>
          </a:p>
          <a:p>
            <a:r>
              <a:rPr lang="en-US"/>
              <a:t>*University of Wisconsin-Madison, ^AMD Research</a:t>
            </a:r>
          </a:p>
          <a:p>
            <a:r>
              <a:rPr lang="en-US" err="1"/>
              <a:t>vramadas@wisc.edu</a:t>
            </a:r>
            <a:endParaRPr lang="en-US"/>
          </a:p>
        </p:txBody>
      </p:sp>
    </p:spTree>
    <p:extLst>
      <p:ext uri="{BB962C8B-B14F-4D97-AF65-F5344CB8AC3E}">
        <p14:creationId xmlns:p14="http://schemas.microsoft.com/office/powerpoint/2010/main" val="245759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402CC4-1772-C380-F962-FC642BC023CE}"/>
              </a:ext>
            </a:extLst>
          </p:cNvPr>
          <p:cNvSpPr>
            <a:spLocks noGrp="1"/>
          </p:cNvSpPr>
          <p:nvPr>
            <p:ph type="body" sz="quarter" idx="12"/>
          </p:nvPr>
        </p:nvSpPr>
        <p:spPr/>
        <p:txBody>
          <a:bodyPr/>
          <a:lstStyle/>
          <a:p>
            <a:r>
              <a:rPr lang="en-US" dirty="0"/>
              <a:t>Mixed Fidelity for Less Important Application Phases</a:t>
            </a:r>
          </a:p>
        </p:txBody>
      </p:sp>
      <p:sp>
        <p:nvSpPr>
          <p:cNvPr id="4" name="Text Placeholder 3">
            <a:extLst>
              <a:ext uri="{FF2B5EF4-FFF2-40B4-BE49-F238E27FC236}">
                <a16:creationId xmlns:a16="http://schemas.microsoft.com/office/drawing/2014/main" id="{AAB3E04C-91DE-59C4-1545-1F2F9304B229}"/>
              </a:ext>
            </a:extLst>
          </p:cNvPr>
          <p:cNvSpPr>
            <a:spLocks noGrp="1"/>
          </p:cNvSpPr>
          <p:nvPr>
            <p:ph type="body" sz="quarter" idx="14"/>
          </p:nvPr>
        </p:nvSpPr>
        <p:spPr>
          <a:xfrm>
            <a:off x="0" y="6498293"/>
            <a:ext cx="3144130" cy="352084"/>
          </a:xfrm>
        </p:spPr>
        <p:txBody>
          <a:bodyPr/>
          <a:lstStyle/>
          <a:p>
            <a:r>
              <a:rPr lang="en-US" dirty="0"/>
              <a:t>Improving gem5’s GPUFS Support</a:t>
            </a:r>
          </a:p>
        </p:txBody>
      </p:sp>
      <p:grpSp>
        <p:nvGrpSpPr>
          <p:cNvPr id="5" name="Group 4">
            <a:extLst>
              <a:ext uri="{FF2B5EF4-FFF2-40B4-BE49-F238E27FC236}">
                <a16:creationId xmlns:a16="http://schemas.microsoft.com/office/drawing/2014/main" id="{AD16C0BE-3EE6-ACE3-58B3-DE0194EE99C1}"/>
              </a:ext>
            </a:extLst>
          </p:cNvPr>
          <p:cNvGrpSpPr/>
          <p:nvPr/>
        </p:nvGrpSpPr>
        <p:grpSpPr>
          <a:xfrm>
            <a:off x="495300" y="2737919"/>
            <a:ext cx="11015082" cy="3051177"/>
            <a:chOff x="-1121215" y="1602180"/>
            <a:chExt cx="14129811" cy="3835891"/>
          </a:xfrm>
        </p:grpSpPr>
        <p:sp>
          <p:nvSpPr>
            <p:cNvPr id="6" name="Content Placeholder 2">
              <a:extLst>
                <a:ext uri="{FF2B5EF4-FFF2-40B4-BE49-F238E27FC236}">
                  <a16:creationId xmlns:a16="http://schemas.microsoft.com/office/drawing/2014/main" id="{4E7E4FAA-58FA-409C-CD69-831838F9B52F}"/>
                </a:ext>
              </a:extLst>
            </p:cNvPr>
            <p:cNvSpPr txBox="1">
              <a:spLocks/>
            </p:cNvSpPr>
            <p:nvPr/>
          </p:nvSpPr>
          <p:spPr>
            <a:xfrm>
              <a:off x="1989758" y="1602180"/>
              <a:ext cx="11018838"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800" kern="1200" spc="0" baseline="0">
                  <a:solidFill>
                    <a:srgbClr val="000000"/>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600" kern="1200" spc="0" baseline="0">
                  <a:solidFill>
                    <a:srgbClr val="000000"/>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200" kern="1200" spc="0" baseline="0">
                  <a:solidFill>
                    <a:srgbClr val="000000"/>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100" kern="1200" spc="0" baseline="0">
                  <a:solidFill>
                    <a:srgbClr val="000000"/>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1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
                  <a:srgbClr val="898892"/>
                </a:buClr>
                <a:buSzPct val="60000"/>
                <a:buFont typeface=".PingFang SC Regular"/>
                <a:buNone/>
                <a:tabLst/>
                <a:defRPr/>
              </a:pPr>
              <a:r>
                <a:rPr kumimoji="0" lang="en-US" sz="1800" b="0" i="0" u="none" strike="noStrike" kern="1200" cap="none" spc="0" normalizeH="0" baseline="0" noProof="0">
                  <a:ln>
                    <a:noFill/>
                  </a:ln>
                  <a:solidFill>
                    <a:srgbClr val="000000"/>
                  </a:solidFill>
                  <a:effectLst/>
                  <a:uLnTx/>
                  <a:uFillTx/>
                  <a:latin typeface="Arial" panose="020B0604020202020204"/>
                  <a:ea typeface="+mn-ea"/>
                  <a:cs typeface="Segoe UI" panose="020B0502040204020203" pitchFamily="34" charset="0"/>
                </a:rPr>
                <a:t>Simulated system</a:t>
              </a:r>
            </a:p>
          </p:txBody>
        </p:sp>
        <p:sp>
          <p:nvSpPr>
            <p:cNvPr id="7" name="Rectangle 6">
              <a:extLst>
                <a:ext uri="{FF2B5EF4-FFF2-40B4-BE49-F238E27FC236}">
                  <a16:creationId xmlns:a16="http://schemas.microsoft.com/office/drawing/2014/main" id="{1B5A0716-C9F3-AEB5-BEFA-0EF2C73CC2F9}"/>
                </a:ext>
              </a:extLst>
            </p:cNvPr>
            <p:cNvSpPr/>
            <p:nvPr/>
          </p:nvSpPr>
          <p:spPr bwMode="auto">
            <a:xfrm>
              <a:off x="2155746" y="2077504"/>
              <a:ext cx="1735837" cy="200025"/>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8" name="Rectangle 7">
              <a:extLst>
                <a:ext uri="{FF2B5EF4-FFF2-40B4-BE49-F238E27FC236}">
                  <a16:creationId xmlns:a16="http://schemas.microsoft.com/office/drawing/2014/main" id="{3B1F919F-20C2-6F4D-35CE-45E412E527AE}"/>
                </a:ext>
              </a:extLst>
            </p:cNvPr>
            <p:cNvSpPr/>
            <p:nvPr/>
          </p:nvSpPr>
          <p:spPr bwMode="auto">
            <a:xfrm>
              <a:off x="4196383" y="2429929"/>
              <a:ext cx="1735837" cy="200025"/>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9" name="Rectangle 8">
              <a:extLst>
                <a:ext uri="{FF2B5EF4-FFF2-40B4-BE49-F238E27FC236}">
                  <a16:creationId xmlns:a16="http://schemas.microsoft.com/office/drawing/2014/main" id="{064ADAA7-BA9D-3B12-7A77-E1FFF4AE63A0}"/>
                </a:ext>
              </a:extLst>
            </p:cNvPr>
            <p:cNvSpPr/>
            <p:nvPr/>
          </p:nvSpPr>
          <p:spPr bwMode="auto">
            <a:xfrm>
              <a:off x="6280071" y="2067979"/>
              <a:ext cx="1735837" cy="200025"/>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10" name="Rectangle 9">
              <a:extLst>
                <a:ext uri="{FF2B5EF4-FFF2-40B4-BE49-F238E27FC236}">
                  <a16:creationId xmlns:a16="http://schemas.microsoft.com/office/drawing/2014/main" id="{EE4125B9-0C9F-AC92-2445-CE1A6E350502}"/>
                </a:ext>
              </a:extLst>
            </p:cNvPr>
            <p:cNvSpPr/>
            <p:nvPr/>
          </p:nvSpPr>
          <p:spPr bwMode="auto">
            <a:xfrm>
              <a:off x="8320708" y="2420404"/>
              <a:ext cx="1735837" cy="200025"/>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9CBA2FE0-D514-80D1-FE3E-26E760056D25}"/>
                </a:ext>
              </a:extLst>
            </p:cNvPr>
            <p:cNvCxnSpPr>
              <a:cxnSpLocks/>
            </p:cNvCxnSpPr>
            <p:nvPr/>
          </p:nvCxnSpPr>
          <p:spPr>
            <a:xfrm>
              <a:off x="2155746" y="2883768"/>
              <a:ext cx="8174615" cy="0"/>
            </a:xfrm>
            <a:prstGeom prst="straightConnector1">
              <a:avLst/>
            </a:prstGeom>
            <a:noFill/>
            <a:ln w="9525" cap="flat" cmpd="sng" algn="ctr">
              <a:solidFill>
                <a:srgbClr val="000000"/>
              </a:solidFill>
              <a:prstDash val="solid"/>
              <a:headEnd type="none" w="lg" len="med"/>
              <a:tailEnd type="triangle"/>
            </a:ln>
            <a:effectLst/>
          </p:spPr>
        </p:cxnSp>
        <p:sp>
          <p:nvSpPr>
            <p:cNvPr id="16" name="TextBox 15">
              <a:extLst>
                <a:ext uri="{FF2B5EF4-FFF2-40B4-BE49-F238E27FC236}">
                  <a16:creationId xmlns:a16="http://schemas.microsoft.com/office/drawing/2014/main" id="{EEAE5226-2BD7-2362-3FAC-5EC2C873C39E}"/>
                </a:ext>
              </a:extLst>
            </p:cNvPr>
            <p:cNvSpPr txBox="1"/>
            <p:nvPr/>
          </p:nvSpPr>
          <p:spPr>
            <a:xfrm>
              <a:off x="9908033" y="2969152"/>
              <a:ext cx="504369" cy="276999"/>
            </a:xfrm>
            <a:prstGeom prst="rect">
              <a:avLst/>
            </a:prstGeom>
            <a:noFill/>
          </p:spPr>
          <p:txBody>
            <a:bodyPr wrap="none" lIns="0" tIns="0" rIns="0" bIns="0" rtlCol="0">
              <a:spAutoFit/>
            </a:bodyPr>
            <a:lstStyle/>
            <a:p>
              <a:pPr>
                <a:buClr>
                  <a:srgbClr val="898892"/>
                </a:buClr>
                <a:buSzPct val="60000"/>
              </a:pPr>
              <a:r>
                <a:rPr lang="en-US">
                  <a:solidFill>
                    <a:srgbClr val="000000"/>
                  </a:solidFill>
                  <a:latin typeface="Arial" panose="020B0604020202020204"/>
                </a:rPr>
                <a:t>Time</a:t>
              </a:r>
            </a:p>
          </p:txBody>
        </p:sp>
        <p:cxnSp>
          <p:nvCxnSpPr>
            <p:cNvPr id="17" name="Straight Arrow Connector 16">
              <a:extLst>
                <a:ext uri="{FF2B5EF4-FFF2-40B4-BE49-F238E27FC236}">
                  <a16:creationId xmlns:a16="http://schemas.microsoft.com/office/drawing/2014/main" id="{14BC4754-9578-44F8-9867-798C840414A2}"/>
                </a:ext>
              </a:extLst>
            </p:cNvPr>
            <p:cNvCxnSpPr>
              <a:cxnSpLocks/>
              <a:stCxn id="7" idx="3"/>
              <a:endCxn id="8" idx="1"/>
            </p:cNvCxnSpPr>
            <p:nvPr/>
          </p:nvCxnSpPr>
          <p:spPr>
            <a:xfrm>
              <a:off x="3891583" y="2177517"/>
              <a:ext cx="304800" cy="352425"/>
            </a:xfrm>
            <a:prstGeom prst="straightConnector1">
              <a:avLst/>
            </a:prstGeom>
            <a:noFill/>
            <a:ln w="9525" cap="flat" cmpd="sng" algn="ctr">
              <a:solidFill>
                <a:srgbClr val="000000"/>
              </a:solidFill>
              <a:prstDash val="solid"/>
              <a:headEnd type="none" w="lg" len="med"/>
              <a:tailEnd type="triangle"/>
            </a:ln>
            <a:effectLst/>
          </p:spPr>
        </p:cxnSp>
        <p:sp>
          <p:nvSpPr>
            <p:cNvPr id="18" name="TextBox 17">
              <a:extLst>
                <a:ext uri="{FF2B5EF4-FFF2-40B4-BE49-F238E27FC236}">
                  <a16:creationId xmlns:a16="http://schemas.microsoft.com/office/drawing/2014/main" id="{A4240AE7-34F5-300E-6A92-07ACFD26FC7A}"/>
                </a:ext>
              </a:extLst>
            </p:cNvPr>
            <p:cNvSpPr txBox="1"/>
            <p:nvPr/>
          </p:nvSpPr>
          <p:spPr>
            <a:xfrm>
              <a:off x="3292015" y="2406017"/>
              <a:ext cx="799046" cy="44737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000000"/>
                  </a:solidFill>
                  <a:latin typeface="Arial" panose="020B0604020202020204"/>
                </a:rPr>
                <a:t>kernel</a:t>
              </a:r>
            </a:p>
            <a:p>
              <a:pPr algn="ctr">
                <a:lnSpc>
                  <a:spcPts val="1600"/>
                </a:lnSpc>
                <a:buClr>
                  <a:srgbClr val="898892"/>
                </a:buClr>
                <a:buSzPct val="60000"/>
              </a:pPr>
              <a:r>
                <a:rPr lang="en-US">
                  <a:solidFill>
                    <a:srgbClr val="000000"/>
                  </a:solidFill>
                  <a:latin typeface="Arial" panose="020B0604020202020204"/>
                </a:rPr>
                <a:t>launch</a:t>
              </a:r>
            </a:p>
          </p:txBody>
        </p:sp>
        <p:cxnSp>
          <p:nvCxnSpPr>
            <p:cNvPr id="19" name="Straight Arrow Connector 18">
              <a:extLst>
                <a:ext uri="{FF2B5EF4-FFF2-40B4-BE49-F238E27FC236}">
                  <a16:creationId xmlns:a16="http://schemas.microsoft.com/office/drawing/2014/main" id="{277F98D8-CB62-801C-0187-F7ED742BA77C}"/>
                </a:ext>
              </a:extLst>
            </p:cNvPr>
            <p:cNvCxnSpPr>
              <a:cxnSpLocks/>
              <a:stCxn id="8" idx="3"/>
              <a:endCxn id="9" idx="1"/>
            </p:cNvCxnSpPr>
            <p:nvPr/>
          </p:nvCxnSpPr>
          <p:spPr>
            <a:xfrm flipV="1">
              <a:off x="5932220" y="2167992"/>
              <a:ext cx="347851" cy="361950"/>
            </a:xfrm>
            <a:prstGeom prst="straightConnector1">
              <a:avLst/>
            </a:prstGeom>
            <a:noFill/>
            <a:ln w="9525" cap="flat" cmpd="sng" algn="ctr">
              <a:solidFill>
                <a:srgbClr val="000000"/>
              </a:solidFill>
              <a:prstDash val="solid"/>
              <a:headEnd type="none" w="lg" len="med"/>
              <a:tailEnd type="triangle"/>
            </a:ln>
            <a:effectLst/>
          </p:spPr>
        </p:cxnSp>
        <p:sp>
          <p:nvSpPr>
            <p:cNvPr id="20" name="TextBox 19">
              <a:extLst>
                <a:ext uri="{FF2B5EF4-FFF2-40B4-BE49-F238E27FC236}">
                  <a16:creationId xmlns:a16="http://schemas.microsoft.com/office/drawing/2014/main" id="{504D9DA2-8254-05E3-AAB8-2611A4D8FA8F}"/>
                </a:ext>
              </a:extLst>
            </p:cNvPr>
            <p:cNvSpPr txBox="1"/>
            <p:nvPr/>
          </p:nvSpPr>
          <p:spPr>
            <a:xfrm>
              <a:off x="5851740" y="2424770"/>
              <a:ext cx="1311642" cy="44737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000000"/>
                  </a:solidFill>
                  <a:latin typeface="Arial" panose="020B0604020202020204"/>
                </a:rPr>
                <a:t>kernel</a:t>
              </a:r>
            </a:p>
            <a:p>
              <a:pPr algn="ctr">
                <a:lnSpc>
                  <a:spcPts val="1600"/>
                </a:lnSpc>
                <a:buClr>
                  <a:srgbClr val="898892"/>
                </a:buClr>
                <a:buSzPct val="60000"/>
              </a:pPr>
              <a:r>
                <a:rPr lang="en-US">
                  <a:solidFill>
                    <a:srgbClr val="000000"/>
                  </a:solidFill>
                  <a:latin typeface="Arial" panose="020B0604020202020204"/>
                </a:rPr>
                <a:t>completion</a:t>
              </a:r>
            </a:p>
          </p:txBody>
        </p:sp>
        <p:cxnSp>
          <p:nvCxnSpPr>
            <p:cNvPr id="21" name="Straight Arrow Connector 20">
              <a:extLst>
                <a:ext uri="{FF2B5EF4-FFF2-40B4-BE49-F238E27FC236}">
                  <a16:creationId xmlns:a16="http://schemas.microsoft.com/office/drawing/2014/main" id="{1E5EDF0B-5B0B-7B38-2D1A-BD5A6FF8F640}"/>
                </a:ext>
              </a:extLst>
            </p:cNvPr>
            <p:cNvCxnSpPr>
              <a:cxnSpLocks/>
              <a:stCxn id="9" idx="3"/>
              <a:endCxn id="10" idx="1"/>
            </p:cNvCxnSpPr>
            <p:nvPr/>
          </p:nvCxnSpPr>
          <p:spPr>
            <a:xfrm>
              <a:off x="8015908" y="2167992"/>
              <a:ext cx="304800" cy="352425"/>
            </a:xfrm>
            <a:prstGeom prst="straightConnector1">
              <a:avLst/>
            </a:prstGeom>
            <a:noFill/>
            <a:ln w="9525" cap="flat" cmpd="sng" algn="ctr">
              <a:solidFill>
                <a:srgbClr val="000000"/>
              </a:solidFill>
              <a:prstDash val="solid"/>
              <a:headEnd type="none" w="lg" len="med"/>
              <a:tailEnd type="triangle"/>
            </a:ln>
            <a:effectLst/>
          </p:spPr>
        </p:cxnSp>
        <p:sp>
          <p:nvSpPr>
            <p:cNvPr id="22" name="TextBox 21">
              <a:extLst>
                <a:ext uri="{FF2B5EF4-FFF2-40B4-BE49-F238E27FC236}">
                  <a16:creationId xmlns:a16="http://schemas.microsoft.com/office/drawing/2014/main" id="{A1E9D523-1E6E-F347-7388-7893609CFEE6}"/>
                </a:ext>
              </a:extLst>
            </p:cNvPr>
            <p:cNvSpPr txBox="1"/>
            <p:nvPr/>
          </p:nvSpPr>
          <p:spPr>
            <a:xfrm>
              <a:off x="7312555" y="2336302"/>
              <a:ext cx="865622" cy="447373"/>
            </a:xfrm>
            <a:prstGeom prst="rect">
              <a:avLst/>
            </a:prstGeom>
            <a:noFill/>
          </p:spPr>
          <p:txBody>
            <a:bodyPr wrap="square" lIns="0" tIns="0" rIns="0" bIns="0" rtlCol="0">
              <a:spAutoFit/>
            </a:bodyPr>
            <a:lstStyle/>
            <a:p>
              <a:pPr algn="ctr">
                <a:lnSpc>
                  <a:spcPts val="1600"/>
                </a:lnSpc>
                <a:buClr>
                  <a:srgbClr val="898892"/>
                </a:buClr>
                <a:buSzPct val="60000"/>
              </a:pPr>
              <a:r>
                <a:rPr lang="en-US">
                  <a:solidFill>
                    <a:srgbClr val="000000"/>
                  </a:solidFill>
                  <a:latin typeface="Arial" panose="020B0604020202020204"/>
                </a:rPr>
                <a:t>kernel</a:t>
              </a:r>
            </a:p>
            <a:p>
              <a:pPr algn="ctr">
                <a:lnSpc>
                  <a:spcPts val="1600"/>
                </a:lnSpc>
                <a:buClr>
                  <a:srgbClr val="898892"/>
                </a:buClr>
                <a:buSzPct val="60000"/>
              </a:pPr>
              <a:r>
                <a:rPr lang="en-US">
                  <a:solidFill>
                    <a:srgbClr val="000000"/>
                  </a:solidFill>
                  <a:latin typeface="Arial" panose="020B0604020202020204"/>
                </a:rPr>
                <a:t>launch</a:t>
              </a:r>
            </a:p>
          </p:txBody>
        </p:sp>
        <p:sp>
          <p:nvSpPr>
            <p:cNvPr id="29" name="TextBox 28">
              <a:extLst>
                <a:ext uri="{FF2B5EF4-FFF2-40B4-BE49-F238E27FC236}">
                  <a16:creationId xmlns:a16="http://schemas.microsoft.com/office/drawing/2014/main" id="{BE57B4DF-9CBE-22AF-C495-14D1309BE574}"/>
                </a:ext>
              </a:extLst>
            </p:cNvPr>
            <p:cNvSpPr txBox="1"/>
            <p:nvPr/>
          </p:nvSpPr>
          <p:spPr>
            <a:xfrm>
              <a:off x="1520574" y="2087590"/>
              <a:ext cx="572901" cy="22438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007C97">
                      <a:lumMod val="75000"/>
                    </a:srgbClr>
                  </a:solidFill>
                  <a:latin typeface="Arial" panose="020B0604020202020204"/>
                </a:rPr>
                <a:t>CPU</a:t>
              </a:r>
            </a:p>
          </p:txBody>
        </p:sp>
        <p:sp>
          <p:nvSpPr>
            <p:cNvPr id="30" name="TextBox 29">
              <a:extLst>
                <a:ext uri="{FF2B5EF4-FFF2-40B4-BE49-F238E27FC236}">
                  <a16:creationId xmlns:a16="http://schemas.microsoft.com/office/drawing/2014/main" id="{1A7DCA60-7F3A-46DD-99FA-4F7F83B47D46}"/>
                </a:ext>
              </a:extLst>
            </p:cNvPr>
            <p:cNvSpPr txBox="1"/>
            <p:nvPr/>
          </p:nvSpPr>
          <p:spPr>
            <a:xfrm>
              <a:off x="1593583" y="2424770"/>
              <a:ext cx="587978" cy="22438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F26520">
                      <a:lumMod val="75000"/>
                    </a:srgbClr>
                  </a:solidFill>
                  <a:latin typeface="Arial" panose="020B0604020202020204"/>
                </a:rPr>
                <a:t>GPU</a:t>
              </a:r>
              <a:endParaRPr lang="en-US" sz="1400">
                <a:solidFill>
                  <a:srgbClr val="F26520">
                    <a:lumMod val="75000"/>
                  </a:srgbClr>
                </a:solidFill>
                <a:latin typeface="Arial" panose="020B0604020202020204"/>
              </a:endParaRPr>
            </a:p>
          </p:txBody>
        </p:sp>
        <p:grpSp>
          <p:nvGrpSpPr>
            <p:cNvPr id="33" name="Group 32">
              <a:extLst>
                <a:ext uri="{FF2B5EF4-FFF2-40B4-BE49-F238E27FC236}">
                  <a16:creationId xmlns:a16="http://schemas.microsoft.com/office/drawing/2014/main" id="{ACBDF96F-26A8-4693-CB70-7BA94F98CDD3}"/>
                </a:ext>
              </a:extLst>
            </p:cNvPr>
            <p:cNvGrpSpPr/>
            <p:nvPr/>
          </p:nvGrpSpPr>
          <p:grpSpPr>
            <a:xfrm>
              <a:off x="1689438" y="3705525"/>
              <a:ext cx="8922006" cy="1732546"/>
              <a:chOff x="1323209" y="3418553"/>
              <a:chExt cx="8922006" cy="1732546"/>
            </a:xfrm>
          </p:grpSpPr>
          <p:cxnSp>
            <p:nvCxnSpPr>
              <p:cNvPr id="38" name="Straight Arrow Connector 37">
                <a:extLst>
                  <a:ext uri="{FF2B5EF4-FFF2-40B4-BE49-F238E27FC236}">
                    <a16:creationId xmlns:a16="http://schemas.microsoft.com/office/drawing/2014/main" id="{F4623B27-420B-9C70-653B-55CE65D7AC79}"/>
                  </a:ext>
                </a:extLst>
              </p:cNvPr>
              <p:cNvCxnSpPr>
                <a:cxnSpLocks/>
              </p:cNvCxnSpPr>
              <p:nvPr/>
            </p:nvCxnSpPr>
            <p:spPr>
              <a:xfrm>
                <a:off x="1828935" y="4853792"/>
                <a:ext cx="8205764" cy="0"/>
              </a:xfrm>
              <a:prstGeom prst="straightConnector1">
                <a:avLst/>
              </a:prstGeom>
              <a:noFill/>
              <a:ln w="9525" cap="flat" cmpd="sng" algn="ctr">
                <a:solidFill>
                  <a:srgbClr val="000000"/>
                </a:solidFill>
                <a:prstDash val="solid"/>
                <a:headEnd type="none" w="lg" len="med"/>
                <a:tailEnd type="triangle"/>
              </a:ln>
              <a:effectLst/>
            </p:spPr>
          </p:cxnSp>
          <p:sp>
            <p:nvSpPr>
              <p:cNvPr id="39" name="TextBox 38">
                <a:extLst>
                  <a:ext uri="{FF2B5EF4-FFF2-40B4-BE49-F238E27FC236}">
                    <a16:creationId xmlns:a16="http://schemas.microsoft.com/office/drawing/2014/main" id="{5F00B410-0197-CB52-A1E1-3684B7007406}"/>
                  </a:ext>
                </a:extLst>
              </p:cNvPr>
              <p:cNvSpPr txBox="1"/>
              <p:nvPr/>
            </p:nvSpPr>
            <p:spPr>
              <a:xfrm>
                <a:off x="9163765" y="4874100"/>
                <a:ext cx="108145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898892"/>
                  </a:buClr>
                  <a:buSzPct val="60000"/>
                  <a:buFontTx/>
                  <a:buNone/>
                  <a:tabLst/>
                  <a:defRPr/>
                </a:pPr>
                <a:r>
                  <a:rPr kumimoji="0" lang="en-US" sz="1800" b="0" i="0" u="none" strike="noStrike" kern="0" cap="none" spc="0" normalizeH="0" baseline="0" noProof="0">
                    <a:ln>
                      <a:noFill/>
                    </a:ln>
                    <a:solidFill>
                      <a:srgbClr val="000000"/>
                    </a:solidFill>
                    <a:effectLst/>
                    <a:uLnTx/>
                    <a:uFillTx/>
                    <a:latin typeface="Arial" panose="020B0604020202020204"/>
                  </a:rPr>
                  <a:t>Wall Clock</a:t>
                </a:r>
              </a:p>
            </p:txBody>
          </p:sp>
          <p:sp>
            <p:nvSpPr>
              <p:cNvPr id="40" name="Rectangle 39">
                <a:extLst>
                  <a:ext uri="{FF2B5EF4-FFF2-40B4-BE49-F238E27FC236}">
                    <a16:creationId xmlns:a16="http://schemas.microsoft.com/office/drawing/2014/main" id="{6CEE32EB-B8DE-2691-F0AF-C36A69949CA6}"/>
                  </a:ext>
                </a:extLst>
              </p:cNvPr>
              <p:cNvSpPr/>
              <p:nvPr/>
            </p:nvSpPr>
            <p:spPr bwMode="auto">
              <a:xfrm>
                <a:off x="1793982" y="3900623"/>
                <a:ext cx="182881" cy="201168"/>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41" name="Rectangle 40">
                <a:extLst>
                  <a:ext uri="{FF2B5EF4-FFF2-40B4-BE49-F238E27FC236}">
                    <a16:creationId xmlns:a16="http://schemas.microsoft.com/office/drawing/2014/main" id="{9BC003CD-A1D7-B69E-E8FA-9C56BDDA9DF7}"/>
                  </a:ext>
                </a:extLst>
              </p:cNvPr>
              <p:cNvSpPr/>
              <p:nvPr/>
            </p:nvSpPr>
            <p:spPr bwMode="auto">
              <a:xfrm>
                <a:off x="2797519" y="3909589"/>
                <a:ext cx="182881" cy="218196"/>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42" name="Rectangle 41">
                <a:extLst>
                  <a:ext uri="{FF2B5EF4-FFF2-40B4-BE49-F238E27FC236}">
                    <a16:creationId xmlns:a16="http://schemas.microsoft.com/office/drawing/2014/main" id="{D5385993-8ED7-07A3-D23B-838F76836CBB}"/>
                  </a:ext>
                </a:extLst>
              </p:cNvPr>
              <p:cNvSpPr/>
              <p:nvPr/>
            </p:nvSpPr>
            <p:spPr bwMode="auto">
              <a:xfrm>
                <a:off x="3818679" y="4410328"/>
                <a:ext cx="1735839" cy="201168"/>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43" name="Rectangle 42">
                <a:extLst>
                  <a:ext uri="{FF2B5EF4-FFF2-40B4-BE49-F238E27FC236}">
                    <a16:creationId xmlns:a16="http://schemas.microsoft.com/office/drawing/2014/main" id="{F9FD6D4D-BAB9-5AB7-AD0A-7D893E6E6359}"/>
                  </a:ext>
                </a:extLst>
              </p:cNvPr>
              <p:cNvSpPr/>
              <p:nvPr/>
            </p:nvSpPr>
            <p:spPr bwMode="auto">
              <a:xfrm>
                <a:off x="2251834" y="3903067"/>
                <a:ext cx="182881" cy="197580"/>
              </a:xfrm>
              <a:prstGeom prst="rect">
                <a:avLst/>
              </a:prstGeom>
              <a:pattFill prst="wdUpDiag">
                <a:fgClr>
                  <a:srgbClr val="007C97"/>
                </a:fgClr>
                <a:bgClr>
                  <a:srgbClr val="F26520"/>
                </a:bgClr>
              </a:patt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cxnSp>
            <p:nvCxnSpPr>
              <p:cNvPr id="44" name="Straight Arrow Connector 43">
                <a:extLst>
                  <a:ext uri="{FF2B5EF4-FFF2-40B4-BE49-F238E27FC236}">
                    <a16:creationId xmlns:a16="http://schemas.microsoft.com/office/drawing/2014/main" id="{26C7D7C1-1977-CEFD-5304-540FD84DD636}"/>
                  </a:ext>
                </a:extLst>
              </p:cNvPr>
              <p:cNvCxnSpPr>
                <a:cxnSpLocks/>
                <a:stCxn id="40" idx="3"/>
                <a:endCxn id="43" idx="1"/>
              </p:cNvCxnSpPr>
              <p:nvPr/>
            </p:nvCxnSpPr>
            <p:spPr>
              <a:xfrm>
                <a:off x="1976863" y="4001208"/>
                <a:ext cx="274971" cy="650"/>
              </a:xfrm>
              <a:prstGeom prst="straightConnector1">
                <a:avLst/>
              </a:prstGeom>
              <a:noFill/>
              <a:ln w="9525" cap="flat" cmpd="sng" algn="ctr">
                <a:solidFill>
                  <a:srgbClr val="000000"/>
                </a:solidFill>
                <a:prstDash val="solid"/>
                <a:headEnd type="none" w="lg" len="med"/>
                <a:tailEnd type="triangle"/>
              </a:ln>
              <a:effectLst/>
            </p:spPr>
          </p:cxnSp>
          <p:cxnSp>
            <p:nvCxnSpPr>
              <p:cNvPr id="45" name="Straight Arrow Connector 44">
                <a:extLst>
                  <a:ext uri="{FF2B5EF4-FFF2-40B4-BE49-F238E27FC236}">
                    <a16:creationId xmlns:a16="http://schemas.microsoft.com/office/drawing/2014/main" id="{A0565550-951C-84E1-6BAF-FBA4330F573E}"/>
                  </a:ext>
                </a:extLst>
              </p:cNvPr>
              <p:cNvCxnSpPr>
                <a:cxnSpLocks/>
                <a:stCxn id="43" idx="3"/>
              </p:cNvCxnSpPr>
              <p:nvPr/>
            </p:nvCxnSpPr>
            <p:spPr>
              <a:xfrm flipV="1">
                <a:off x="2434714" y="4001206"/>
                <a:ext cx="298602" cy="651"/>
              </a:xfrm>
              <a:prstGeom prst="straightConnector1">
                <a:avLst/>
              </a:prstGeom>
              <a:noFill/>
              <a:ln w="9525" cap="flat" cmpd="sng" algn="ctr">
                <a:solidFill>
                  <a:srgbClr val="000000"/>
                </a:solidFill>
                <a:prstDash val="solid"/>
                <a:headEnd type="none" w="lg" len="med"/>
                <a:tailEnd type="triangle"/>
              </a:ln>
              <a:effectLst/>
            </p:spPr>
          </p:cxnSp>
          <p:cxnSp>
            <p:nvCxnSpPr>
              <p:cNvPr id="46" name="Straight Arrow Connector 45">
                <a:extLst>
                  <a:ext uri="{FF2B5EF4-FFF2-40B4-BE49-F238E27FC236}">
                    <a16:creationId xmlns:a16="http://schemas.microsoft.com/office/drawing/2014/main" id="{610DE219-7023-2F63-C182-175EA720C82D}"/>
                  </a:ext>
                </a:extLst>
              </p:cNvPr>
              <p:cNvCxnSpPr>
                <a:cxnSpLocks/>
                <a:stCxn id="41" idx="3"/>
                <a:endCxn id="42" idx="1"/>
              </p:cNvCxnSpPr>
              <p:nvPr/>
            </p:nvCxnSpPr>
            <p:spPr>
              <a:xfrm>
                <a:off x="2980400" y="4018688"/>
                <a:ext cx="838280" cy="492225"/>
              </a:xfrm>
              <a:prstGeom prst="straightConnector1">
                <a:avLst/>
              </a:prstGeom>
              <a:noFill/>
              <a:ln w="9525" cap="flat" cmpd="sng" algn="ctr">
                <a:solidFill>
                  <a:srgbClr val="000000"/>
                </a:solidFill>
                <a:prstDash val="solid"/>
                <a:headEnd type="none" w="lg" len="med"/>
                <a:tailEnd type="triangle"/>
              </a:ln>
              <a:effectLst/>
            </p:spPr>
          </p:cxnSp>
          <p:sp>
            <p:nvSpPr>
              <p:cNvPr id="47" name="TextBox 46">
                <a:extLst>
                  <a:ext uri="{FF2B5EF4-FFF2-40B4-BE49-F238E27FC236}">
                    <a16:creationId xmlns:a16="http://schemas.microsoft.com/office/drawing/2014/main" id="{3438D91E-95C8-D4A6-8FD8-6B35BC742D56}"/>
                  </a:ext>
                </a:extLst>
              </p:cNvPr>
              <p:cNvSpPr txBox="1"/>
              <p:nvPr/>
            </p:nvSpPr>
            <p:spPr>
              <a:xfrm>
                <a:off x="1443189" y="3437958"/>
                <a:ext cx="942863" cy="445980"/>
              </a:xfrm>
              <a:prstGeom prst="rect">
                <a:avLst/>
              </a:prstGeom>
              <a:noFill/>
            </p:spPr>
            <p:txBody>
              <a:bodyPr wrap="squar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kernel</a:t>
                </a:r>
              </a:p>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launch</a:t>
                </a:r>
              </a:p>
            </p:txBody>
          </p:sp>
          <p:sp>
            <p:nvSpPr>
              <p:cNvPr id="48" name="TextBox 47">
                <a:extLst>
                  <a:ext uri="{FF2B5EF4-FFF2-40B4-BE49-F238E27FC236}">
                    <a16:creationId xmlns:a16="http://schemas.microsoft.com/office/drawing/2014/main" id="{56B77B39-CFBA-FC60-22E3-9AF2DE63B3F4}"/>
                  </a:ext>
                </a:extLst>
              </p:cNvPr>
              <p:cNvSpPr txBox="1"/>
              <p:nvPr/>
            </p:nvSpPr>
            <p:spPr>
              <a:xfrm>
                <a:off x="2431686" y="3418553"/>
                <a:ext cx="894075" cy="445978"/>
              </a:xfrm>
              <a:prstGeom prst="rect">
                <a:avLst/>
              </a:prstGeom>
              <a:noFill/>
            </p:spPr>
            <p:txBody>
              <a:bodyPr wrap="squar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kernel</a:t>
                </a:r>
              </a:p>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comp.</a:t>
                </a:r>
              </a:p>
            </p:txBody>
          </p:sp>
          <p:sp>
            <p:nvSpPr>
              <p:cNvPr id="49" name="TextBox 48">
                <a:extLst>
                  <a:ext uri="{FF2B5EF4-FFF2-40B4-BE49-F238E27FC236}">
                    <a16:creationId xmlns:a16="http://schemas.microsoft.com/office/drawing/2014/main" id="{77890934-8529-E4C8-536D-B5284B0A8225}"/>
                  </a:ext>
                </a:extLst>
              </p:cNvPr>
              <p:cNvSpPr txBox="1"/>
              <p:nvPr/>
            </p:nvSpPr>
            <p:spPr>
              <a:xfrm>
                <a:off x="3253071" y="3676412"/>
                <a:ext cx="1095966" cy="447373"/>
              </a:xfrm>
              <a:prstGeom prst="rect">
                <a:avLst/>
              </a:prstGeom>
              <a:noFill/>
            </p:spPr>
            <p:txBody>
              <a:bodyPr wrap="squar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kernel</a:t>
                </a:r>
              </a:p>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launch</a:t>
                </a:r>
              </a:p>
            </p:txBody>
          </p:sp>
          <p:sp>
            <p:nvSpPr>
              <p:cNvPr id="50" name="TextBox 49">
                <a:extLst>
                  <a:ext uri="{FF2B5EF4-FFF2-40B4-BE49-F238E27FC236}">
                    <a16:creationId xmlns:a16="http://schemas.microsoft.com/office/drawing/2014/main" id="{9F882A28-1360-EAC3-8EE2-CCE32CA34E0F}"/>
                  </a:ext>
                </a:extLst>
              </p:cNvPr>
              <p:cNvSpPr txBox="1"/>
              <p:nvPr/>
            </p:nvSpPr>
            <p:spPr>
              <a:xfrm>
                <a:off x="1323209" y="3916096"/>
                <a:ext cx="379911" cy="205184"/>
              </a:xfrm>
              <a:prstGeom prst="rect">
                <a:avLst/>
              </a:prstGeom>
              <a:noFill/>
            </p:spPr>
            <p:txBody>
              <a:bodyPr wrap="non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sz="1400" b="0" i="0" u="none" strike="noStrike" kern="0" cap="none" spc="0" normalizeH="0" baseline="0" noProof="0">
                    <a:ln>
                      <a:noFill/>
                    </a:ln>
                    <a:solidFill>
                      <a:srgbClr val="007C97">
                        <a:lumMod val="75000"/>
                      </a:srgbClr>
                    </a:solidFill>
                    <a:effectLst/>
                    <a:uLnTx/>
                    <a:uFillTx/>
                    <a:latin typeface="Arial" panose="020B0604020202020204"/>
                  </a:rPr>
                  <a:t>CPU</a:t>
                </a:r>
              </a:p>
            </p:txBody>
          </p:sp>
          <p:sp>
            <p:nvSpPr>
              <p:cNvPr id="51" name="TextBox 50">
                <a:extLst>
                  <a:ext uri="{FF2B5EF4-FFF2-40B4-BE49-F238E27FC236}">
                    <a16:creationId xmlns:a16="http://schemas.microsoft.com/office/drawing/2014/main" id="{412432B6-B377-9FD6-CCEA-B1B7E5D2184E}"/>
                  </a:ext>
                </a:extLst>
              </p:cNvPr>
              <p:cNvSpPr txBox="1"/>
              <p:nvPr/>
            </p:nvSpPr>
            <p:spPr>
              <a:xfrm>
                <a:off x="1326244" y="4417548"/>
                <a:ext cx="389530" cy="205184"/>
              </a:xfrm>
              <a:prstGeom prst="rect">
                <a:avLst/>
              </a:prstGeom>
              <a:noFill/>
            </p:spPr>
            <p:txBody>
              <a:bodyPr wrap="non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sz="1400" b="0" i="0" u="none" strike="noStrike" kern="0" cap="none" spc="0" normalizeH="0" baseline="0" noProof="0">
                    <a:ln>
                      <a:noFill/>
                    </a:ln>
                    <a:solidFill>
                      <a:srgbClr val="F26520">
                        <a:lumMod val="75000"/>
                      </a:srgbClr>
                    </a:solidFill>
                    <a:effectLst/>
                    <a:uLnTx/>
                    <a:uFillTx/>
                    <a:latin typeface="Arial" panose="020B0604020202020204"/>
                  </a:rPr>
                  <a:t>GPU</a:t>
                </a:r>
              </a:p>
            </p:txBody>
          </p:sp>
        </p:grpSp>
        <p:sp>
          <p:nvSpPr>
            <p:cNvPr id="34" name="TextBox 33">
              <a:extLst>
                <a:ext uri="{FF2B5EF4-FFF2-40B4-BE49-F238E27FC236}">
                  <a16:creationId xmlns:a16="http://schemas.microsoft.com/office/drawing/2014/main" id="{24B91A7E-7B7B-FD42-3C1E-DCF9776DA4D7}"/>
                </a:ext>
              </a:extLst>
            </p:cNvPr>
            <p:cNvSpPr txBox="1"/>
            <p:nvPr/>
          </p:nvSpPr>
          <p:spPr>
            <a:xfrm>
              <a:off x="-1121215" y="3912418"/>
              <a:ext cx="2149628" cy="602072"/>
            </a:xfrm>
            <a:prstGeom prst="rect">
              <a:avLst/>
            </a:prstGeom>
            <a:noFill/>
          </p:spPr>
          <p:txBody>
            <a:bodyPr wrap="square" lIns="0" tIns="0" rIns="0" bIns="0" rtlCol="0">
              <a:spAutoFit/>
            </a:bodyPr>
            <a:lstStyle/>
            <a:p>
              <a:pPr algn="ctr">
                <a:buClr>
                  <a:srgbClr val="898892"/>
                </a:buClr>
                <a:buSzPct val="60000"/>
              </a:pPr>
              <a:r>
                <a:rPr lang="en-US">
                  <a:solidFill>
                    <a:srgbClr val="000000"/>
                  </a:solidFill>
                  <a:latin typeface="Arial" panose="020B0604020202020204"/>
                </a:rPr>
                <a:t>functional only</a:t>
              </a:r>
            </a:p>
            <a:p>
              <a:pPr algn="ctr">
                <a:buClr>
                  <a:srgbClr val="898892"/>
                </a:buClr>
                <a:buSzPct val="60000"/>
              </a:pPr>
              <a:r>
                <a:rPr lang="en-US">
                  <a:solidFill>
                    <a:srgbClr val="000000"/>
                  </a:solidFill>
                  <a:latin typeface="Arial" panose="020B0604020202020204"/>
                </a:rPr>
                <a:t>simulation</a:t>
              </a:r>
            </a:p>
          </p:txBody>
        </p:sp>
        <p:sp>
          <p:nvSpPr>
            <p:cNvPr id="35" name="TextBox 34">
              <a:extLst>
                <a:ext uri="{FF2B5EF4-FFF2-40B4-BE49-F238E27FC236}">
                  <a16:creationId xmlns:a16="http://schemas.microsoft.com/office/drawing/2014/main" id="{D24E7504-654E-8738-F48B-D1751C2B6F88}"/>
                </a:ext>
              </a:extLst>
            </p:cNvPr>
            <p:cNvSpPr txBox="1"/>
            <p:nvPr/>
          </p:nvSpPr>
          <p:spPr>
            <a:xfrm>
              <a:off x="-1121215" y="4740143"/>
              <a:ext cx="2407610" cy="696477"/>
            </a:xfrm>
            <a:prstGeom prst="rect">
              <a:avLst/>
            </a:prstGeom>
            <a:noFill/>
          </p:spPr>
          <p:txBody>
            <a:bodyPr wrap="square" lIns="0" tIns="0" rIns="0" bIns="0" rtlCol="0">
              <a:spAutoFit/>
            </a:bodyPr>
            <a:lstStyle/>
            <a:p>
              <a:pPr algn="ctr">
                <a:buClr>
                  <a:srgbClr val="898892"/>
                </a:buClr>
                <a:buSzPct val="60000"/>
              </a:pPr>
              <a:r>
                <a:rPr lang="en-US" err="1">
                  <a:solidFill>
                    <a:srgbClr val="000000"/>
                  </a:solidFill>
                  <a:latin typeface="Arial" panose="020B0604020202020204"/>
                </a:rPr>
                <a:t>functional+timing</a:t>
              </a:r>
              <a:endParaRPr lang="en-US">
                <a:solidFill>
                  <a:srgbClr val="000000"/>
                </a:solidFill>
                <a:latin typeface="Arial" panose="020B0604020202020204"/>
              </a:endParaRPr>
            </a:p>
            <a:p>
              <a:pPr algn="ctr">
                <a:buClr>
                  <a:srgbClr val="898892"/>
                </a:buClr>
                <a:buSzPct val="60000"/>
              </a:pPr>
              <a:r>
                <a:rPr lang="en-US">
                  <a:solidFill>
                    <a:srgbClr val="000000"/>
                  </a:solidFill>
                  <a:latin typeface="Arial" panose="020B0604020202020204"/>
                </a:rPr>
                <a:t>simulation</a:t>
              </a:r>
            </a:p>
          </p:txBody>
        </p:sp>
        <p:sp>
          <p:nvSpPr>
            <p:cNvPr id="36" name="Arrow: Down 94">
              <a:extLst>
                <a:ext uri="{FF2B5EF4-FFF2-40B4-BE49-F238E27FC236}">
                  <a16:creationId xmlns:a16="http://schemas.microsoft.com/office/drawing/2014/main" id="{2A997B76-2774-37F8-F9C7-0AE6441D6533}"/>
                </a:ext>
              </a:extLst>
            </p:cNvPr>
            <p:cNvSpPr/>
            <p:nvPr/>
          </p:nvSpPr>
          <p:spPr bwMode="auto">
            <a:xfrm rot="16200000">
              <a:off x="1460973" y="4796746"/>
              <a:ext cx="158326" cy="160601"/>
            </a:xfrm>
            <a:prstGeom prst="downArrow">
              <a:avLst/>
            </a:prstGeom>
            <a:solidFill>
              <a:srgbClr val="32313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37" name="Arrow: Down 95">
              <a:extLst>
                <a:ext uri="{FF2B5EF4-FFF2-40B4-BE49-F238E27FC236}">
                  <a16:creationId xmlns:a16="http://schemas.microsoft.com/office/drawing/2014/main" id="{51643D4E-8CA8-F34E-EEFB-49788B65584A}"/>
                </a:ext>
              </a:extLst>
            </p:cNvPr>
            <p:cNvSpPr/>
            <p:nvPr/>
          </p:nvSpPr>
          <p:spPr bwMode="auto">
            <a:xfrm rot="16200000">
              <a:off x="1460973" y="4212316"/>
              <a:ext cx="158326" cy="160601"/>
            </a:xfrm>
            <a:prstGeom prst="downArrow">
              <a:avLst/>
            </a:prstGeom>
            <a:solidFill>
              <a:srgbClr val="32313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grpSp>
      <p:sp>
        <p:nvSpPr>
          <p:cNvPr id="52" name="Content Placeholder 2">
            <a:extLst>
              <a:ext uri="{FF2B5EF4-FFF2-40B4-BE49-F238E27FC236}">
                <a16:creationId xmlns:a16="http://schemas.microsoft.com/office/drawing/2014/main" id="{12D94604-379B-C1E7-0886-0675F5983FDD}"/>
              </a:ext>
            </a:extLst>
          </p:cNvPr>
          <p:cNvSpPr txBox="1">
            <a:spLocks/>
          </p:cNvSpPr>
          <p:nvPr/>
        </p:nvSpPr>
        <p:spPr>
          <a:xfrm>
            <a:off x="358550" y="1792237"/>
            <a:ext cx="11430000" cy="1091474"/>
          </a:xfrm>
          <a:prstGeom prst="rect">
            <a:avLst/>
          </a:prstGeom>
        </p:spPr>
        <p:txBody>
          <a:bodyPr/>
          <a:lstStyle>
            <a:lvl1pPr marL="176213" indent="-176213" algn="l" defTabSz="914400" rtl="0" eaLnBrk="1" latinLnBrk="0" hangingPunct="1">
              <a:lnSpc>
                <a:spcPct val="90000"/>
              </a:lnSpc>
              <a:spcBef>
                <a:spcPts val="1000"/>
              </a:spcBef>
              <a:buClr>
                <a:schemeClr val="accent1"/>
              </a:buClr>
              <a:buSzPct val="90000"/>
              <a:buFont typeface="Arial" panose="020B0604020202020204" pitchFamily="34" charset="0"/>
              <a:buChar char="•"/>
              <a:tabLst/>
              <a:defRPr sz="26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1pPr>
            <a:lvl2pPr marL="635000" indent="-177800" algn="l" defTabSz="914400" rtl="0" eaLnBrk="1" latinLnBrk="0" hangingPunct="1">
              <a:lnSpc>
                <a:spcPct val="90000"/>
              </a:lnSpc>
              <a:spcBef>
                <a:spcPts val="500"/>
              </a:spcBef>
              <a:buFont typeface="Arial" panose="020B0604020202020204" pitchFamily="34" charset="0"/>
              <a:buChar char="•"/>
              <a:tabLst/>
              <a:defRPr sz="21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1092200" indent="-177800" algn="l" defTabSz="914400" rtl="0" eaLnBrk="1" latinLnBrk="0" hangingPunct="1">
              <a:lnSpc>
                <a:spcPct val="90000"/>
              </a:lnSpc>
              <a:spcBef>
                <a:spcPts val="500"/>
              </a:spcBef>
              <a:buFont typeface="Arial" panose="020B0604020202020204" pitchFamily="34" charset="0"/>
              <a:buChar char="•"/>
              <a:tabLst/>
              <a:defRPr sz="20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543050" indent="-171450"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2001838" indent="-173038"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May not want to fully simulate certain phases of applications </a:t>
            </a:r>
          </a:p>
          <a:p>
            <a:r>
              <a:rPr lang="en-US" dirty="0"/>
              <a:t>Solution: leverage gem5’s KVM CPU to functionally simulate these phases</a:t>
            </a:r>
          </a:p>
        </p:txBody>
      </p:sp>
    </p:spTree>
    <p:extLst>
      <p:ext uri="{BB962C8B-B14F-4D97-AF65-F5344CB8AC3E}">
        <p14:creationId xmlns:p14="http://schemas.microsoft.com/office/powerpoint/2010/main" val="45735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2CA041CB-B1C0-9C5E-BB13-492DCF917018}"/>
              </a:ext>
            </a:extLst>
          </p:cNvPr>
          <p:cNvSpPr>
            <a:spLocks noGrp="1"/>
          </p:cNvSpPr>
          <p:nvPr>
            <p:ph type="body" sz="quarter" idx="12"/>
          </p:nvPr>
        </p:nvSpPr>
        <p:spPr/>
        <p:txBody>
          <a:bodyPr/>
          <a:lstStyle/>
          <a:p>
            <a:r>
              <a:rPr lang="en-US" dirty="0"/>
              <a:t>Outline</a:t>
            </a:r>
          </a:p>
        </p:txBody>
      </p:sp>
      <p:sp>
        <p:nvSpPr>
          <p:cNvPr id="10" name="Content Placeholder 2">
            <a:extLst>
              <a:ext uri="{FF2B5EF4-FFF2-40B4-BE49-F238E27FC236}">
                <a16:creationId xmlns:a16="http://schemas.microsoft.com/office/drawing/2014/main" id="{3810EE42-C4A7-884C-CD25-9D2EA936BEF9}"/>
              </a:ext>
            </a:extLst>
          </p:cNvPr>
          <p:cNvSpPr>
            <a:spLocks noGrp="1"/>
          </p:cNvSpPr>
          <p:nvPr>
            <p:ph sz="quarter" idx="13"/>
          </p:nvPr>
        </p:nvSpPr>
        <p:spPr>
          <a:xfrm>
            <a:off x="495300" y="1840447"/>
            <a:ext cx="10668000" cy="4446053"/>
          </a:xfrm>
        </p:spPr>
        <p:txBody>
          <a:bodyPr/>
          <a:lstStyle/>
          <a:p>
            <a:r>
              <a:rPr lang="en-US" dirty="0">
                <a:solidFill>
                  <a:schemeClr val="tx1">
                    <a:lumMod val="25000"/>
                    <a:lumOff val="75000"/>
                  </a:schemeClr>
                </a:solidFill>
              </a:rPr>
              <a:t>Introduction</a:t>
            </a:r>
          </a:p>
          <a:p>
            <a:r>
              <a:rPr lang="en-US" dirty="0">
                <a:solidFill>
                  <a:schemeClr val="tx1">
                    <a:lumMod val="25000"/>
                    <a:lumOff val="75000"/>
                  </a:schemeClr>
                </a:solidFill>
              </a:rPr>
              <a:t>Proposal</a:t>
            </a:r>
          </a:p>
          <a:p>
            <a:r>
              <a:rPr lang="en-US" b="1" dirty="0"/>
              <a:t>Progress</a:t>
            </a:r>
          </a:p>
          <a:p>
            <a:r>
              <a:rPr lang="en-US" dirty="0"/>
              <a:t>Conclusion and Future Work</a:t>
            </a:r>
          </a:p>
        </p:txBody>
      </p:sp>
      <p:sp>
        <p:nvSpPr>
          <p:cNvPr id="6" name="Text Placeholder 5">
            <a:extLst>
              <a:ext uri="{FF2B5EF4-FFF2-40B4-BE49-F238E27FC236}">
                <a16:creationId xmlns:a16="http://schemas.microsoft.com/office/drawing/2014/main" id="{A161B1B1-4190-B339-A24D-A366A562179B}"/>
              </a:ext>
            </a:extLst>
          </p:cNvPr>
          <p:cNvSpPr>
            <a:spLocks noGrp="1"/>
          </p:cNvSpPr>
          <p:nvPr>
            <p:ph type="body" sz="quarter" idx="14"/>
          </p:nvPr>
        </p:nvSpPr>
        <p:spPr>
          <a:xfrm>
            <a:off x="0" y="6498293"/>
            <a:ext cx="3144130" cy="352084"/>
          </a:xfrm>
        </p:spPr>
        <p:txBody>
          <a:bodyPr/>
          <a:lstStyle/>
          <a:p>
            <a:r>
              <a:rPr lang="en-US" dirty="0"/>
              <a:t>Improving gem5’s GPUFS Support</a:t>
            </a:r>
          </a:p>
        </p:txBody>
      </p:sp>
    </p:spTree>
    <p:extLst>
      <p:ext uri="{BB962C8B-B14F-4D97-AF65-F5344CB8AC3E}">
        <p14:creationId xmlns:p14="http://schemas.microsoft.com/office/powerpoint/2010/main" val="197949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402CC4-1772-C380-F962-FC642BC023CE}"/>
              </a:ext>
            </a:extLst>
          </p:cNvPr>
          <p:cNvSpPr>
            <a:spLocks noGrp="1"/>
          </p:cNvSpPr>
          <p:nvPr>
            <p:ph type="body" sz="quarter" idx="12"/>
          </p:nvPr>
        </p:nvSpPr>
        <p:spPr/>
        <p:txBody>
          <a:bodyPr/>
          <a:lstStyle/>
          <a:p>
            <a:r>
              <a:rPr lang="en-US" dirty="0"/>
              <a:t>Using KVM CPUs : How Much Does This Help?</a:t>
            </a:r>
          </a:p>
        </p:txBody>
      </p:sp>
      <p:sp>
        <p:nvSpPr>
          <p:cNvPr id="4" name="Text Placeholder 3">
            <a:extLst>
              <a:ext uri="{FF2B5EF4-FFF2-40B4-BE49-F238E27FC236}">
                <a16:creationId xmlns:a16="http://schemas.microsoft.com/office/drawing/2014/main" id="{AAB3E04C-91DE-59C4-1545-1F2F9304B229}"/>
              </a:ext>
            </a:extLst>
          </p:cNvPr>
          <p:cNvSpPr>
            <a:spLocks noGrp="1"/>
          </p:cNvSpPr>
          <p:nvPr>
            <p:ph type="body" sz="quarter" idx="14"/>
          </p:nvPr>
        </p:nvSpPr>
        <p:spPr>
          <a:xfrm>
            <a:off x="0" y="6498293"/>
            <a:ext cx="3144130" cy="352084"/>
          </a:xfrm>
        </p:spPr>
        <p:txBody>
          <a:bodyPr/>
          <a:lstStyle/>
          <a:p>
            <a:r>
              <a:rPr lang="en-US" dirty="0"/>
              <a:t>Improving gem5’s GPUFS Support</a:t>
            </a:r>
          </a:p>
        </p:txBody>
      </p:sp>
      <p:grpSp>
        <p:nvGrpSpPr>
          <p:cNvPr id="5" name="Group 4">
            <a:extLst>
              <a:ext uri="{FF2B5EF4-FFF2-40B4-BE49-F238E27FC236}">
                <a16:creationId xmlns:a16="http://schemas.microsoft.com/office/drawing/2014/main" id="{AD16C0BE-3EE6-ACE3-58B3-DE0194EE99C1}"/>
              </a:ext>
            </a:extLst>
          </p:cNvPr>
          <p:cNvGrpSpPr/>
          <p:nvPr/>
        </p:nvGrpSpPr>
        <p:grpSpPr>
          <a:xfrm>
            <a:off x="495300" y="2737919"/>
            <a:ext cx="11015082" cy="3051177"/>
            <a:chOff x="-1121215" y="1602180"/>
            <a:chExt cx="14129811" cy="3835891"/>
          </a:xfrm>
        </p:grpSpPr>
        <p:sp>
          <p:nvSpPr>
            <p:cNvPr id="6" name="Content Placeholder 2">
              <a:extLst>
                <a:ext uri="{FF2B5EF4-FFF2-40B4-BE49-F238E27FC236}">
                  <a16:creationId xmlns:a16="http://schemas.microsoft.com/office/drawing/2014/main" id="{4E7E4FAA-58FA-409C-CD69-831838F9B52F}"/>
                </a:ext>
              </a:extLst>
            </p:cNvPr>
            <p:cNvSpPr txBox="1">
              <a:spLocks/>
            </p:cNvSpPr>
            <p:nvPr/>
          </p:nvSpPr>
          <p:spPr>
            <a:xfrm>
              <a:off x="1989758" y="1602180"/>
              <a:ext cx="11018838"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800" kern="1200" spc="0" baseline="0">
                  <a:solidFill>
                    <a:srgbClr val="000000"/>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600" kern="1200" spc="0" baseline="0">
                  <a:solidFill>
                    <a:srgbClr val="000000"/>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200" kern="1200" spc="0" baseline="0">
                  <a:solidFill>
                    <a:srgbClr val="000000"/>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100" kern="1200" spc="0" baseline="0">
                  <a:solidFill>
                    <a:srgbClr val="000000"/>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1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
                  <a:srgbClr val="898892"/>
                </a:buClr>
                <a:buSzPct val="60000"/>
                <a:buFont typeface=".PingFang SC Regular"/>
                <a:buNone/>
                <a:tabLst/>
                <a:defRPr/>
              </a:pPr>
              <a:r>
                <a:rPr kumimoji="0" lang="en-US" sz="1800" b="0" i="0" u="none" strike="noStrike" kern="1200" cap="none" spc="0" normalizeH="0" baseline="0" noProof="0">
                  <a:ln>
                    <a:noFill/>
                  </a:ln>
                  <a:solidFill>
                    <a:srgbClr val="000000"/>
                  </a:solidFill>
                  <a:effectLst/>
                  <a:uLnTx/>
                  <a:uFillTx/>
                  <a:latin typeface="Arial" panose="020B0604020202020204"/>
                  <a:ea typeface="+mn-ea"/>
                  <a:cs typeface="Segoe UI" panose="020B0502040204020203" pitchFamily="34" charset="0"/>
                </a:rPr>
                <a:t>Simulated system</a:t>
              </a:r>
            </a:p>
          </p:txBody>
        </p:sp>
        <p:sp>
          <p:nvSpPr>
            <p:cNvPr id="7" name="Rectangle 6">
              <a:extLst>
                <a:ext uri="{FF2B5EF4-FFF2-40B4-BE49-F238E27FC236}">
                  <a16:creationId xmlns:a16="http://schemas.microsoft.com/office/drawing/2014/main" id="{1B5A0716-C9F3-AEB5-BEFA-0EF2C73CC2F9}"/>
                </a:ext>
              </a:extLst>
            </p:cNvPr>
            <p:cNvSpPr/>
            <p:nvPr/>
          </p:nvSpPr>
          <p:spPr bwMode="auto">
            <a:xfrm>
              <a:off x="2155746" y="2077504"/>
              <a:ext cx="1735837" cy="200025"/>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8" name="Rectangle 7">
              <a:extLst>
                <a:ext uri="{FF2B5EF4-FFF2-40B4-BE49-F238E27FC236}">
                  <a16:creationId xmlns:a16="http://schemas.microsoft.com/office/drawing/2014/main" id="{3B1F919F-20C2-6F4D-35CE-45E412E527AE}"/>
                </a:ext>
              </a:extLst>
            </p:cNvPr>
            <p:cNvSpPr/>
            <p:nvPr/>
          </p:nvSpPr>
          <p:spPr bwMode="auto">
            <a:xfrm>
              <a:off x="4196383" y="2429929"/>
              <a:ext cx="1735837" cy="200025"/>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9" name="Rectangle 8">
              <a:extLst>
                <a:ext uri="{FF2B5EF4-FFF2-40B4-BE49-F238E27FC236}">
                  <a16:creationId xmlns:a16="http://schemas.microsoft.com/office/drawing/2014/main" id="{064ADAA7-BA9D-3B12-7A77-E1FFF4AE63A0}"/>
                </a:ext>
              </a:extLst>
            </p:cNvPr>
            <p:cNvSpPr/>
            <p:nvPr/>
          </p:nvSpPr>
          <p:spPr bwMode="auto">
            <a:xfrm>
              <a:off x="6280071" y="2067979"/>
              <a:ext cx="1735837" cy="200025"/>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10" name="Rectangle 9">
              <a:extLst>
                <a:ext uri="{FF2B5EF4-FFF2-40B4-BE49-F238E27FC236}">
                  <a16:creationId xmlns:a16="http://schemas.microsoft.com/office/drawing/2014/main" id="{EE4125B9-0C9F-AC92-2445-CE1A6E350502}"/>
                </a:ext>
              </a:extLst>
            </p:cNvPr>
            <p:cNvSpPr/>
            <p:nvPr/>
          </p:nvSpPr>
          <p:spPr bwMode="auto">
            <a:xfrm>
              <a:off x="8320708" y="2420404"/>
              <a:ext cx="1735837" cy="200025"/>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9CBA2FE0-D514-80D1-FE3E-26E760056D25}"/>
                </a:ext>
              </a:extLst>
            </p:cNvPr>
            <p:cNvCxnSpPr>
              <a:cxnSpLocks/>
            </p:cNvCxnSpPr>
            <p:nvPr/>
          </p:nvCxnSpPr>
          <p:spPr>
            <a:xfrm>
              <a:off x="2155746" y="2883768"/>
              <a:ext cx="8174615" cy="0"/>
            </a:xfrm>
            <a:prstGeom prst="straightConnector1">
              <a:avLst/>
            </a:prstGeom>
            <a:noFill/>
            <a:ln w="9525" cap="flat" cmpd="sng" algn="ctr">
              <a:solidFill>
                <a:srgbClr val="000000"/>
              </a:solidFill>
              <a:prstDash val="solid"/>
              <a:headEnd type="none" w="lg" len="med"/>
              <a:tailEnd type="triangle"/>
            </a:ln>
            <a:effectLst/>
          </p:spPr>
        </p:cxnSp>
        <p:sp>
          <p:nvSpPr>
            <p:cNvPr id="16" name="TextBox 15">
              <a:extLst>
                <a:ext uri="{FF2B5EF4-FFF2-40B4-BE49-F238E27FC236}">
                  <a16:creationId xmlns:a16="http://schemas.microsoft.com/office/drawing/2014/main" id="{EEAE5226-2BD7-2362-3FAC-5EC2C873C39E}"/>
                </a:ext>
              </a:extLst>
            </p:cNvPr>
            <p:cNvSpPr txBox="1"/>
            <p:nvPr/>
          </p:nvSpPr>
          <p:spPr>
            <a:xfrm>
              <a:off x="9908033" y="2969152"/>
              <a:ext cx="504369" cy="276999"/>
            </a:xfrm>
            <a:prstGeom prst="rect">
              <a:avLst/>
            </a:prstGeom>
            <a:noFill/>
          </p:spPr>
          <p:txBody>
            <a:bodyPr wrap="none" lIns="0" tIns="0" rIns="0" bIns="0" rtlCol="0">
              <a:spAutoFit/>
            </a:bodyPr>
            <a:lstStyle/>
            <a:p>
              <a:pPr>
                <a:buClr>
                  <a:srgbClr val="898892"/>
                </a:buClr>
                <a:buSzPct val="60000"/>
              </a:pPr>
              <a:r>
                <a:rPr lang="en-US">
                  <a:solidFill>
                    <a:srgbClr val="000000"/>
                  </a:solidFill>
                  <a:latin typeface="Arial" panose="020B0604020202020204"/>
                </a:rPr>
                <a:t>Time</a:t>
              </a:r>
            </a:p>
          </p:txBody>
        </p:sp>
        <p:cxnSp>
          <p:nvCxnSpPr>
            <p:cNvPr id="17" name="Straight Arrow Connector 16">
              <a:extLst>
                <a:ext uri="{FF2B5EF4-FFF2-40B4-BE49-F238E27FC236}">
                  <a16:creationId xmlns:a16="http://schemas.microsoft.com/office/drawing/2014/main" id="{14BC4754-9578-44F8-9867-798C840414A2}"/>
                </a:ext>
              </a:extLst>
            </p:cNvPr>
            <p:cNvCxnSpPr>
              <a:cxnSpLocks/>
              <a:stCxn id="7" idx="3"/>
              <a:endCxn id="8" idx="1"/>
            </p:cNvCxnSpPr>
            <p:nvPr/>
          </p:nvCxnSpPr>
          <p:spPr>
            <a:xfrm>
              <a:off x="3891583" y="2177517"/>
              <a:ext cx="304800" cy="352425"/>
            </a:xfrm>
            <a:prstGeom prst="straightConnector1">
              <a:avLst/>
            </a:prstGeom>
            <a:noFill/>
            <a:ln w="9525" cap="flat" cmpd="sng" algn="ctr">
              <a:solidFill>
                <a:srgbClr val="000000"/>
              </a:solidFill>
              <a:prstDash val="solid"/>
              <a:headEnd type="none" w="lg" len="med"/>
              <a:tailEnd type="triangle"/>
            </a:ln>
            <a:effectLst/>
          </p:spPr>
        </p:cxnSp>
        <p:sp>
          <p:nvSpPr>
            <p:cNvPr id="18" name="TextBox 17">
              <a:extLst>
                <a:ext uri="{FF2B5EF4-FFF2-40B4-BE49-F238E27FC236}">
                  <a16:creationId xmlns:a16="http://schemas.microsoft.com/office/drawing/2014/main" id="{A4240AE7-34F5-300E-6A92-07ACFD26FC7A}"/>
                </a:ext>
              </a:extLst>
            </p:cNvPr>
            <p:cNvSpPr txBox="1"/>
            <p:nvPr/>
          </p:nvSpPr>
          <p:spPr>
            <a:xfrm>
              <a:off x="3292015" y="2406017"/>
              <a:ext cx="799046" cy="44737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000000"/>
                  </a:solidFill>
                  <a:latin typeface="Arial" panose="020B0604020202020204"/>
                </a:rPr>
                <a:t>kernel</a:t>
              </a:r>
            </a:p>
            <a:p>
              <a:pPr algn="ctr">
                <a:lnSpc>
                  <a:spcPts val="1600"/>
                </a:lnSpc>
                <a:buClr>
                  <a:srgbClr val="898892"/>
                </a:buClr>
                <a:buSzPct val="60000"/>
              </a:pPr>
              <a:r>
                <a:rPr lang="en-US">
                  <a:solidFill>
                    <a:srgbClr val="000000"/>
                  </a:solidFill>
                  <a:latin typeface="Arial" panose="020B0604020202020204"/>
                </a:rPr>
                <a:t>launch</a:t>
              </a:r>
            </a:p>
          </p:txBody>
        </p:sp>
        <p:cxnSp>
          <p:nvCxnSpPr>
            <p:cNvPr id="19" name="Straight Arrow Connector 18">
              <a:extLst>
                <a:ext uri="{FF2B5EF4-FFF2-40B4-BE49-F238E27FC236}">
                  <a16:creationId xmlns:a16="http://schemas.microsoft.com/office/drawing/2014/main" id="{277F98D8-CB62-801C-0187-F7ED742BA77C}"/>
                </a:ext>
              </a:extLst>
            </p:cNvPr>
            <p:cNvCxnSpPr>
              <a:cxnSpLocks/>
              <a:stCxn id="8" idx="3"/>
              <a:endCxn id="9" idx="1"/>
            </p:cNvCxnSpPr>
            <p:nvPr/>
          </p:nvCxnSpPr>
          <p:spPr>
            <a:xfrm flipV="1">
              <a:off x="5932220" y="2167992"/>
              <a:ext cx="347851" cy="361950"/>
            </a:xfrm>
            <a:prstGeom prst="straightConnector1">
              <a:avLst/>
            </a:prstGeom>
            <a:noFill/>
            <a:ln w="9525" cap="flat" cmpd="sng" algn="ctr">
              <a:solidFill>
                <a:srgbClr val="000000"/>
              </a:solidFill>
              <a:prstDash val="solid"/>
              <a:headEnd type="none" w="lg" len="med"/>
              <a:tailEnd type="triangle"/>
            </a:ln>
            <a:effectLst/>
          </p:spPr>
        </p:cxnSp>
        <p:sp>
          <p:nvSpPr>
            <p:cNvPr id="20" name="TextBox 19">
              <a:extLst>
                <a:ext uri="{FF2B5EF4-FFF2-40B4-BE49-F238E27FC236}">
                  <a16:creationId xmlns:a16="http://schemas.microsoft.com/office/drawing/2014/main" id="{504D9DA2-8254-05E3-AAB8-2611A4D8FA8F}"/>
                </a:ext>
              </a:extLst>
            </p:cNvPr>
            <p:cNvSpPr txBox="1"/>
            <p:nvPr/>
          </p:nvSpPr>
          <p:spPr>
            <a:xfrm>
              <a:off x="5851740" y="2424770"/>
              <a:ext cx="1311642" cy="44737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000000"/>
                  </a:solidFill>
                  <a:latin typeface="Arial" panose="020B0604020202020204"/>
                </a:rPr>
                <a:t>kernel</a:t>
              </a:r>
            </a:p>
            <a:p>
              <a:pPr algn="ctr">
                <a:lnSpc>
                  <a:spcPts val="1600"/>
                </a:lnSpc>
                <a:buClr>
                  <a:srgbClr val="898892"/>
                </a:buClr>
                <a:buSzPct val="60000"/>
              </a:pPr>
              <a:r>
                <a:rPr lang="en-US">
                  <a:solidFill>
                    <a:srgbClr val="000000"/>
                  </a:solidFill>
                  <a:latin typeface="Arial" panose="020B0604020202020204"/>
                </a:rPr>
                <a:t>completion</a:t>
              </a:r>
            </a:p>
          </p:txBody>
        </p:sp>
        <p:cxnSp>
          <p:nvCxnSpPr>
            <p:cNvPr id="21" name="Straight Arrow Connector 20">
              <a:extLst>
                <a:ext uri="{FF2B5EF4-FFF2-40B4-BE49-F238E27FC236}">
                  <a16:creationId xmlns:a16="http://schemas.microsoft.com/office/drawing/2014/main" id="{1E5EDF0B-5B0B-7B38-2D1A-BD5A6FF8F640}"/>
                </a:ext>
              </a:extLst>
            </p:cNvPr>
            <p:cNvCxnSpPr>
              <a:cxnSpLocks/>
              <a:stCxn id="9" idx="3"/>
              <a:endCxn id="10" idx="1"/>
            </p:cNvCxnSpPr>
            <p:nvPr/>
          </p:nvCxnSpPr>
          <p:spPr>
            <a:xfrm>
              <a:off x="8015908" y="2167992"/>
              <a:ext cx="304800" cy="352425"/>
            </a:xfrm>
            <a:prstGeom prst="straightConnector1">
              <a:avLst/>
            </a:prstGeom>
            <a:noFill/>
            <a:ln w="9525" cap="flat" cmpd="sng" algn="ctr">
              <a:solidFill>
                <a:srgbClr val="000000"/>
              </a:solidFill>
              <a:prstDash val="solid"/>
              <a:headEnd type="none" w="lg" len="med"/>
              <a:tailEnd type="triangle"/>
            </a:ln>
            <a:effectLst/>
          </p:spPr>
        </p:cxnSp>
        <p:sp>
          <p:nvSpPr>
            <p:cNvPr id="22" name="TextBox 21">
              <a:extLst>
                <a:ext uri="{FF2B5EF4-FFF2-40B4-BE49-F238E27FC236}">
                  <a16:creationId xmlns:a16="http://schemas.microsoft.com/office/drawing/2014/main" id="{A1E9D523-1E6E-F347-7388-7893609CFEE6}"/>
                </a:ext>
              </a:extLst>
            </p:cNvPr>
            <p:cNvSpPr txBox="1"/>
            <p:nvPr/>
          </p:nvSpPr>
          <p:spPr>
            <a:xfrm>
              <a:off x="7312555" y="2336302"/>
              <a:ext cx="865622" cy="447373"/>
            </a:xfrm>
            <a:prstGeom prst="rect">
              <a:avLst/>
            </a:prstGeom>
            <a:noFill/>
          </p:spPr>
          <p:txBody>
            <a:bodyPr wrap="square" lIns="0" tIns="0" rIns="0" bIns="0" rtlCol="0">
              <a:spAutoFit/>
            </a:bodyPr>
            <a:lstStyle/>
            <a:p>
              <a:pPr algn="ctr">
                <a:lnSpc>
                  <a:spcPts val="1600"/>
                </a:lnSpc>
                <a:buClr>
                  <a:srgbClr val="898892"/>
                </a:buClr>
                <a:buSzPct val="60000"/>
              </a:pPr>
              <a:r>
                <a:rPr lang="en-US">
                  <a:solidFill>
                    <a:srgbClr val="000000"/>
                  </a:solidFill>
                  <a:latin typeface="Arial" panose="020B0604020202020204"/>
                </a:rPr>
                <a:t>kernel</a:t>
              </a:r>
            </a:p>
            <a:p>
              <a:pPr algn="ctr">
                <a:lnSpc>
                  <a:spcPts val="1600"/>
                </a:lnSpc>
                <a:buClr>
                  <a:srgbClr val="898892"/>
                </a:buClr>
                <a:buSzPct val="60000"/>
              </a:pPr>
              <a:r>
                <a:rPr lang="en-US">
                  <a:solidFill>
                    <a:srgbClr val="000000"/>
                  </a:solidFill>
                  <a:latin typeface="Arial" panose="020B0604020202020204"/>
                </a:rPr>
                <a:t>launch</a:t>
              </a:r>
            </a:p>
          </p:txBody>
        </p:sp>
        <p:sp>
          <p:nvSpPr>
            <p:cNvPr id="29" name="TextBox 28">
              <a:extLst>
                <a:ext uri="{FF2B5EF4-FFF2-40B4-BE49-F238E27FC236}">
                  <a16:creationId xmlns:a16="http://schemas.microsoft.com/office/drawing/2014/main" id="{BE57B4DF-9CBE-22AF-C495-14D1309BE574}"/>
                </a:ext>
              </a:extLst>
            </p:cNvPr>
            <p:cNvSpPr txBox="1"/>
            <p:nvPr/>
          </p:nvSpPr>
          <p:spPr>
            <a:xfrm>
              <a:off x="1520574" y="2087590"/>
              <a:ext cx="572901" cy="22438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007C97">
                      <a:lumMod val="75000"/>
                    </a:srgbClr>
                  </a:solidFill>
                  <a:latin typeface="Arial" panose="020B0604020202020204"/>
                </a:rPr>
                <a:t>CPU</a:t>
              </a:r>
            </a:p>
          </p:txBody>
        </p:sp>
        <p:sp>
          <p:nvSpPr>
            <p:cNvPr id="30" name="TextBox 29">
              <a:extLst>
                <a:ext uri="{FF2B5EF4-FFF2-40B4-BE49-F238E27FC236}">
                  <a16:creationId xmlns:a16="http://schemas.microsoft.com/office/drawing/2014/main" id="{1A7DCA60-7F3A-46DD-99FA-4F7F83B47D46}"/>
                </a:ext>
              </a:extLst>
            </p:cNvPr>
            <p:cNvSpPr txBox="1"/>
            <p:nvPr/>
          </p:nvSpPr>
          <p:spPr>
            <a:xfrm>
              <a:off x="1593583" y="2424770"/>
              <a:ext cx="587978" cy="22438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F26520">
                      <a:lumMod val="75000"/>
                    </a:srgbClr>
                  </a:solidFill>
                  <a:latin typeface="Arial" panose="020B0604020202020204"/>
                </a:rPr>
                <a:t>GPU</a:t>
              </a:r>
              <a:endParaRPr lang="en-US" sz="1400">
                <a:solidFill>
                  <a:srgbClr val="F26520">
                    <a:lumMod val="75000"/>
                  </a:srgbClr>
                </a:solidFill>
                <a:latin typeface="Arial" panose="020B0604020202020204"/>
              </a:endParaRPr>
            </a:p>
          </p:txBody>
        </p:sp>
        <p:grpSp>
          <p:nvGrpSpPr>
            <p:cNvPr id="33" name="Group 32">
              <a:extLst>
                <a:ext uri="{FF2B5EF4-FFF2-40B4-BE49-F238E27FC236}">
                  <a16:creationId xmlns:a16="http://schemas.microsoft.com/office/drawing/2014/main" id="{ACBDF96F-26A8-4693-CB70-7BA94F98CDD3}"/>
                </a:ext>
              </a:extLst>
            </p:cNvPr>
            <p:cNvGrpSpPr/>
            <p:nvPr/>
          </p:nvGrpSpPr>
          <p:grpSpPr>
            <a:xfrm>
              <a:off x="1689438" y="3657771"/>
              <a:ext cx="8922006" cy="1780300"/>
              <a:chOff x="1323209" y="3370799"/>
              <a:chExt cx="8922006" cy="1780300"/>
            </a:xfrm>
          </p:grpSpPr>
          <p:cxnSp>
            <p:nvCxnSpPr>
              <p:cNvPr id="38" name="Straight Arrow Connector 37">
                <a:extLst>
                  <a:ext uri="{FF2B5EF4-FFF2-40B4-BE49-F238E27FC236}">
                    <a16:creationId xmlns:a16="http://schemas.microsoft.com/office/drawing/2014/main" id="{F4623B27-420B-9C70-653B-55CE65D7AC79}"/>
                  </a:ext>
                </a:extLst>
              </p:cNvPr>
              <p:cNvCxnSpPr>
                <a:cxnSpLocks/>
              </p:cNvCxnSpPr>
              <p:nvPr/>
            </p:nvCxnSpPr>
            <p:spPr>
              <a:xfrm>
                <a:off x="1828935" y="4853792"/>
                <a:ext cx="8205764" cy="0"/>
              </a:xfrm>
              <a:prstGeom prst="straightConnector1">
                <a:avLst/>
              </a:prstGeom>
              <a:noFill/>
              <a:ln w="9525" cap="flat" cmpd="sng" algn="ctr">
                <a:solidFill>
                  <a:srgbClr val="000000"/>
                </a:solidFill>
                <a:prstDash val="solid"/>
                <a:headEnd type="none" w="lg" len="med"/>
                <a:tailEnd type="triangle"/>
              </a:ln>
              <a:effectLst/>
            </p:spPr>
          </p:cxnSp>
          <p:sp>
            <p:nvSpPr>
              <p:cNvPr id="39" name="TextBox 38">
                <a:extLst>
                  <a:ext uri="{FF2B5EF4-FFF2-40B4-BE49-F238E27FC236}">
                    <a16:creationId xmlns:a16="http://schemas.microsoft.com/office/drawing/2014/main" id="{5F00B410-0197-CB52-A1E1-3684B7007406}"/>
                  </a:ext>
                </a:extLst>
              </p:cNvPr>
              <p:cNvSpPr txBox="1"/>
              <p:nvPr/>
            </p:nvSpPr>
            <p:spPr>
              <a:xfrm>
                <a:off x="9163765" y="4874100"/>
                <a:ext cx="108145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898892"/>
                  </a:buClr>
                  <a:buSzPct val="60000"/>
                  <a:buFontTx/>
                  <a:buNone/>
                  <a:tabLst/>
                  <a:defRPr/>
                </a:pPr>
                <a:r>
                  <a:rPr kumimoji="0" lang="en-US" sz="1800" b="0" i="0" u="none" strike="noStrike" kern="0" cap="none" spc="0" normalizeH="0" baseline="0" noProof="0">
                    <a:ln>
                      <a:noFill/>
                    </a:ln>
                    <a:solidFill>
                      <a:srgbClr val="000000"/>
                    </a:solidFill>
                    <a:effectLst/>
                    <a:uLnTx/>
                    <a:uFillTx/>
                    <a:latin typeface="Arial" panose="020B0604020202020204"/>
                  </a:rPr>
                  <a:t>Wall Clock</a:t>
                </a:r>
              </a:p>
            </p:txBody>
          </p:sp>
          <p:sp>
            <p:nvSpPr>
              <p:cNvPr id="40" name="Rectangle 39">
                <a:extLst>
                  <a:ext uri="{FF2B5EF4-FFF2-40B4-BE49-F238E27FC236}">
                    <a16:creationId xmlns:a16="http://schemas.microsoft.com/office/drawing/2014/main" id="{6CEE32EB-B8DE-2691-F0AF-C36A69949CA6}"/>
                  </a:ext>
                </a:extLst>
              </p:cNvPr>
              <p:cNvSpPr/>
              <p:nvPr/>
            </p:nvSpPr>
            <p:spPr bwMode="auto">
              <a:xfrm>
                <a:off x="1793982" y="3900623"/>
                <a:ext cx="182881" cy="201168"/>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41" name="Rectangle 40">
                <a:extLst>
                  <a:ext uri="{FF2B5EF4-FFF2-40B4-BE49-F238E27FC236}">
                    <a16:creationId xmlns:a16="http://schemas.microsoft.com/office/drawing/2014/main" id="{9BC003CD-A1D7-B69E-E8FA-9C56BDDA9DF7}"/>
                  </a:ext>
                </a:extLst>
              </p:cNvPr>
              <p:cNvSpPr/>
              <p:nvPr/>
            </p:nvSpPr>
            <p:spPr bwMode="auto">
              <a:xfrm>
                <a:off x="4413289" y="3846082"/>
                <a:ext cx="182881" cy="218196"/>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42" name="Rectangle 41">
                <a:extLst>
                  <a:ext uri="{FF2B5EF4-FFF2-40B4-BE49-F238E27FC236}">
                    <a16:creationId xmlns:a16="http://schemas.microsoft.com/office/drawing/2014/main" id="{D5385993-8ED7-07A3-D23B-838F76836CBB}"/>
                  </a:ext>
                </a:extLst>
              </p:cNvPr>
              <p:cNvSpPr/>
              <p:nvPr/>
            </p:nvSpPr>
            <p:spPr bwMode="auto">
              <a:xfrm>
                <a:off x="4907239" y="4365638"/>
                <a:ext cx="1735839" cy="201168"/>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47" name="TextBox 46">
                <a:extLst>
                  <a:ext uri="{FF2B5EF4-FFF2-40B4-BE49-F238E27FC236}">
                    <a16:creationId xmlns:a16="http://schemas.microsoft.com/office/drawing/2014/main" id="{3438D91E-95C8-D4A6-8FD8-6B35BC742D56}"/>
                  </a:ext>
                </a:extLst>
              </p:cNvPr>
              <p:cNvSpPr txBox="1"/>
              <p:nvPr/>
            </p:nvSpPr>
            <p:spPr>
              <a:xfrm>
                <a:off x="1443189" y="3437958"/>
                <a:ext cx="942863" cy="445980"/>
              </a:xfrm>
              <a:prstGeom prst="rect">
                <a:avLst/>
              </a:prstGeom>
              <a:noFill/>
            </p:spPr>
            <p:txBody>
              <a:bodyPr wrap="squar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kernel</a:t>
                </a:r>
              </a:p>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launch</a:t>
                </a:r>
              </a:p>
            </p:txBody>
          </p:sp>
          <p:sp>
            <p:nvSpPr>
              <p:cNvPr id="48" name="TextBox 47">
                <a:extLst>
                  <a:ext uri="{FF2B5EF4-FFF2-40B4-BE49-F238E27FC236}">
                    <a16:creationId xmlns:a16="http://schemas.microsoft.com/office/drawing/2014/main" id="{56B77B39-CFBA-FC60-22E3-9AF2DE63B3F4}"/>
                  </a:ext>
                </a:extLst>
              </p:cNvPr>
              <p:cNvSpPr txBox="1"/>
              <p:nvPr/>
            </p:nvSpPr>
            <p:spPr>
              <a:xfrm>
                <a:off x="3677753" y="3370799"/>
                <a:ext cx="894075" cy="445977"/>
              </a:xfrm>
              <a:prstGeom prst="rect">
                <a:avLst/>
              </a:prstGeom>
              <a:noFill/>
            </p:spPr>
            <p:txBody>
              <a:bodyPr wrap="squar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dirty="0">
                    <a:ln>
                      <a:noFill/>
                    </a:ln>
                    <a:solidFill>
                      <a:srgbClr val="000000"/>
                    </a:solidFill>
                    <a:effectLst/>
                    <a:uLnTx/>
                    <a:uFillTx/>
                    <a:latin typeface="Arial" panose="020B0604020202020204"/>
                  </a:rPr>
                  <a:t>kernel</a:t>
                </a:r>
              </a:p>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dirty="0">
                    <a:ln>
                      <a:noFill/>
                    </a:ln>
                    <a:solidFill>
                      <a:srgbClr val="000000"/>
                    </a:solidFill>
                    <a:effectLst/>
                    <a:uLnTx/>
                    <a:uFillTx/>
                    <a:latin typeface="Arial" panose="020B0604020202020204"/>
                  </a:rPr>
                  <a:t>comp.</a:t>
                </a:r>
              </a:p>
            </p:txBody>
          </p:sp>
          <p:sp>
            <p:nvSpPr>
              <p:cNvPr id="49" name="TextBox 48">
                <a:extLst>
                  <a:ext uri="{FF2B5EF4-FFF2-40B4-BE49-F238E27FC236}">
                    <a16:creationId xmlns:a16="http://schemas.microsoft.com/office/drawing/2014/main" id="{77890934-8529-E4C8-536D-B5284B0A8225}"/>
                  </a:ext>
                </a:extLst>
              </p:cNvPr>
              <p:cNvSpPr txBox="1"/>
              <p:nvPr/>
            </p:nvSpPr>
            <p:spPr>
              <a:xfrm>
                <a:off x="4679192" y="3683632"/>
                <a:ext cx="1095966" cy="447373"/>
              </a:xfrm>
              <a:prstGeom prst="rect">
                <a:avLst/>
              </a:prstGeom>
              <a:noFill/>
            </p:spPr>
            <p:txBody>
              <a:bodyPr wrap="squar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kernel</a:t>
                </a:r>
              </a:p>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launch</a:t>
                </a:r>
              </a:p>
            </p:txBody>
          </p:sp>
          <p:sp>
            <p:nvSpPr>
              <p:cNvPr id="50" name="TextBox 49">
                <a:extLst>
                  <a:ext uri="{FF2B5EF4-FFF2-40B4-BE49-F238E27FC236}">
                    <a16:creationId xmlns:a16="http://schemas.microsoft.com/office/drawing/2014/main" id="{9F882A28-1360-EAC3-8EE2-CCE32CA34E0F}"/>
                  </a:ext>
                </a:extLst>
              </p:cNvPr>
              <p:cNvSpPr txBox="1"/>
              <p:nvPr/>
            </p:nvSpPr>
            <p:spPr>
              <a:xfrm>
                <a:off x="1323209" y="3916096"/>
                <a:ext cx="379911" cy="205184"/>
              </a:xfrm>
              <a:prstGeom prst="rect">
                <a:avLst/>
              </a:prstGeom>
              <a:noFill/>
            </p:spPr>
            <p:txBody>
              <a:bodyPr wrap="non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sz="1400" b="0" i="0" u="none" strike="noStrike" kern="0" cap="none" spc="0" normalizeH="0" baseline="0" noProof="0">
                    <a:ln>
                      <a:noFill/>
                    </a:ln>
                    <a:solidFill>
                      <a:srgbClr val="007C97">
                        <a:lumMod val="75000"/>
                      </a:srgbClr>
                    </a:solidFill>
                    <a:effectLst/>
                    <a:uLnTx/>
                    <a:uFillTx/>
                    <a:latin typeface="Arial" panose="020B0604020202020204"/>
                  </a:rPr>
                  <a:t>CPU</a:t>
                </a:r>
              </a:p>
            </p:txBody>
          </p:sp>
          <p:sp>
            <p:nvSpPr>
              <p:cNvPr id="51" name="TextBox 50">
                <a:extLst>
                  <a:ext uri="{FF2B5EF4-FFF2-40B4-BE49-F238E27FC236}">
                    <a16:creationId xmlns:a16="http://schemas.microsoft.com/office/drawing/2014/main" id="{412432B6-B377-9FD6-CCEA-B1B7E5D2184E}"/>
                  </a:ext>
                </a:extLst>
              </p:cNvPr>
              <p:cNvSpPr txBox="1"/>
              <p:nvPr/>
            </p:nvSpPr>
            <p:spPr>
              <a:xfrm>
                <a:off x="1326244" y="4417548"/>
                <a:ext cx="389530" cy="205184"/>
              </a:xfrm>
              <a:prstGeom prst="rect">
                <a:avLst/>
              </a:prstGeom>
              <a:noFill/>
            </p:spPr>
            <p:txBody>
              <a:bodyPr wrap="non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sz="1400" b="0" i="0" u="none" strike="noStrike" kern="0" cap="none" spc="0" normalizeH="0" baseline="0" noProof="0">
                    <a:ln>
                      <a:noFill/>
                    </a:ln>
                    <a:solidFill>
                      <a:srgbClr val="F26520">
                        <a:lumMod val="75000"/>
                      </a:srgbClr>
                    </a:solidFill>
                    <a:effectLst/>
                    <a:uLnTx/>
                    <a:uFillTx/>
                    <a:latin typeface="Arial" panose="020B0604020202020204"/>
                  </a:rPr>
                  <a:t>GPU</a:t>
                </a:r>
              </a:p>
            </p:txBody>
          </p:sp>
        </p:grpSp>
        <p:sp>
          <p:nvSpPr>
            <p:cNvPr id="34" name="TextBox 33">
              <a:extLst>
                <a:ext uri="{FF2B5EF4-FFF2-40B4-BE49-F238E27FC236}">
                  <a16:creationId xmlns:a16="http://schemas.microsoft.com/office/drawing/2014/main" id="{24B91A7E-7B7B-FD42-3C1E-DCF9776DA4D7}"/>
                </a:ext>
              </a:extLst>
            </p:cNvPr>
            <p:cNvSpPr txBox="1"/>
            <p:nvPr/>
          </p:nvSpPr>
          <p:spPr>
            <a:xfrm>
              <a:off x="-1121215" y="3912418"/>
              <a:ext cx="2149628" cy="602072"/>
            </a:xfrm>
            <a:prstGeom prst="rect">
              <a:avLst/>
            </a:prstGeom>
            <a:noFill/>
          </p:spPr>
          <p:txBody>
            <a:bodyPr wrap="square" lIns="0" tIns="0" rIns="0" bIns="0" rtlCol="0">
              <a:spAutoFit/>
            </a:bodyPr>
            <a:lstStyle/>
            <a:p>
              <a:pPr algn="ctr">
                <a:buClr>
                  <a:srgbClr val="898892"/>
                </a:buClr>
                <a:buSzPct val="60000"/>
              </a:pPr>
              <a:r>
                <a:rPr lang="en-US">
                  <a:solidFill>
                    <a:srgbClr val="000000"/>
                  </a:solidFill>
                  <a:latin typeface="Arial" panose="020B0604020202020204"/>
                </a:rPr>
                <a:t>functional only</a:t>
              </a:r>
            </a:p>
            <a:p>
              <a:pPr algn="ctr">
                <a:buClr>
                  <a:srgbClr val="898892"/>
                </a:buClr>
                <a:buSzPct val="60000"/>
              </a:pPr>
              <a:r>
                <a:rPr lang="en-US">
                  <a:solidFill>
                    <a:srgbClr val="000000"/>
                  </a:solidFill>
                  <a:latin typeface="Arial" panose="020B0604020202020204"/>
                </a:rPr>
                <a:t>simulation</a:t>
              </a:r>
            </a:p>
          </p:txBody>
        </p:sp>
        <p:sp>
          <p:nvSpPr>
            <p:cNvPr id="35" name="TextBox 34">
              <a:extLst>
                <a:ext uri="{FF2B5EF4-FFF2-40B4-BE49-F238E27FC236}">
                  <a16:creationId xmlns:a16="http://schemas.microsoft.com/office/drawing/2014/main" id="{D24E7504-654E-8738-F48B-D1751C2B6F88}"/>
                </a:ext>
              </a:extLst>
            </p:cNvPr>
            <p:cNvSpPr txBox="1"/>
            <p:nvPr/>
          </p:nvSpPr>
          <p:spPr>
            <a:xfrm>
              <a:off x="-1121215" y="4740143"/>
              <a:ext cx="2407610" cy="696477"/>
            </a:xfrm>
            <a:prstGeom prst="rect">
              <a:avLst/>
            </a:prstGeom>
            <a:noFill/>
          </p:spPr>
          <p:txBody>
            <a:bodyPr wrap="square" lIns="0" tIns="0" rIns="0" bIns="0" rtlCol="0">
              <a:spAutoFit/>
            </a:bodyPr>
            <a:lstStyle/>
            <a:p>
              <a:pPr algn="ctr">
                <a:buClr>
                  <a:srgbClr val="898892"/>
                </a:buClr>
                <a:buSzPct val="60000"/>
              </a:pPr>
              <a:r>
                <a:rPr lang="en-US" err="1">
                  <a:solidFill>
                    <a:srgbClr val="000000"/>
                  </a:solidFill>
                  <a:latin typeface="Arial" panose="020B0604020202020204"/>
                </a:rPr>
                <a:t>functional+timing</a:t>
              </a:r>
              <a:endParaRPr lang="en-US">
                <a:solidFill>
                  <a:srgbClr val="000000"/>
                </a:solidFill>
                <a:latin typeface="Arial" panose="020B0604020202020204"/>
              </a:endParaRPr>
            </a:p>
            <a:p>
              <a:pPr algn="ctr">
                <a:buClr>
                  <a:srgbClr val="898892"/>
                </a:buClr>
                <a:buSzPct val="60000"/>
              </a:pPr>
              <a:r>
                <a:rPr lang="en-US">
                  <a:solidFill>
                    <a:srgbClr val="000000"/>
                  </a:solidFill>
                  <a:latin typeface="Arial" panose="020B0604020202020204"/>
                </a:rPr>
                <a:t>simulation</a:t>
              </a:r>
            </a:p>
          </p:txBody>
        </p:sp>
        <p:sp>
          <p:nvSpPr>
            <p:cNvPr id="36" name="Arrow: Down 94">
              <a:extLst>
                <a:ext uri="{FF2B5EF4-FFF2-40B4-BE49-F238E27FC236}">
                  <a16:creationId xmlns:a16="http://schemas.microsoft.com/office/drawing/2014/main" id="{2A997B76-2774-37F8-F9C7-0AE6441D6533}"/>
                </a:ext>
              </a:extLst>
            </p:cNvPr>
            <p:cNvSpPr/>
            <p:nvPr/>
          </p:nvSpPr>
          <p:spPr bwMode="auto">
            <a:xfrm rot="16200000">
              <a:off x="1460973" y="4796746"/>
              <a:ext cx="158326" cy="160601"/>
            </a:xfrm>
            <a:prstGeom prst="downArrow">
              <a:avLst/>
            </a:prstGeom>
            <a:solidFill>
              <a:srgbClr val="32313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37" name="Arrow: Down 95">
              <a:extLst>
                <a:ext uri="{FF2B5EF4-FFF2-40B4-BE49-F238E27FC236}">
                  <a16:creationId xmlns:a16="http://schemas.microsoft.com/office/drawing/2014/main" id="{51643D4E-8CA8-F34E-EEFB-49788B65584A}"/>
                </a:ext>
              </a:extLst>
            </p:cNvPr>
            <p:cNvSpPr/>
            <p:nvPr/>
          </p:nvSpPr>
          <p:spPr bwMode="auto">
            <a:xfrm rot="16200000">
              <a:off x="1460973" y="4212316"/>
              <a:ext cx="158326" cy="160601"/>
            </a:xfrm>
            <a:prstGeom prst="downArrow">
              <a:avLst/>
            </a:prstGeom>
            <a:solidFill>
              <a:srgbClr val="32313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grpSp>
      <p:sp>
        <p:nvSpPr>
          <p:cNvPr id="52" name="Content Placeholder 2">
            <a:extLst>
              <a:ext uri="{FF2B5EF4-FFF2-40B4-BE49-F238E27FC236}">
                <a16:creationId xmlns:a16="http://schemas.microsoft.com/office/drawing/2014/main" id="{12D94604-379B-C1E7-0886-0675F5983FDD}"/>
              </a:ext>
            </a:extLst>
          </p:cNvPr>
          <p:cNvSpPr txBox="1">
            <a:spLocks/>
          </p:cNvSpPr>
          <p:nvPr/>
        </p:nvSpPr>
        <p:spPr>
          <a:xfrm>
            <a:off x="495300" y="1813020"/>
            <a:ext cx="11293250" cy="1070690"/>
          </a:xfrm>
          <a:prstGeom prst="rect">
            <a:avLst/>
          </a:prstGeom>
        </p:spPr>
        <p:txBody>
          <a:bodyPr/>
          <a:lstStyle>
            <a:lvl1pPr marL="176213" indent="-176213" algn="l" defTabSz="914400" rtl="0" eaLnBrk="1" latinLnBrk="0" hangingPunct="1">
              <a:lnSpc>
                <a:spcPct val="90000"/>
              </a:lnSpc>
              <a:spcBef>
                <a:spcPts val="1000"/>
              </a:spcBef>
              <a:buClr>
                <a:schemeClr val="accent1"/>
              </a:buClr>
              <a:buSzPct val="90000"/>
              <a:buFont typeface="Arial" panose="020B0604020202020204" pitchFamily="34" charset="0"/>
              <a:buChar char="•"/>
              <a:tabLst/>
              <a:defRPr sz="26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1pPr>
            <a:lvl2pPr marL="635000" indent="-177800" algn="l" defTabSz="914400" rtl="0" eaLnBrk="1" latinLnBrk="0" hangingPunct="1">
              <a:lnSpc>
                <a:spcPct val="90000"/>
              </a:lnSpc>
              <a:spcBef>
                <a:spcPts val="500"/>
              </a:spcBef>
              <a:buFont typeface="Arial" panose="020B0604020202020204" pitchFamily="34" charset="0"/>
              <a:buChar char="•"/>
              <a:tabLst/>
              <a:defRPr sz="21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1092200" indent="-177800" algn="l" defTabSz="914400" rtl="0" eaLnBrk="1" latinLnBrk="0" hangingPunct="1">
              <a:lnSpc>
                <a:spcPct val="90000"/>
              </a:lnSpc>
              <a:spcBef>
                <a:spcPts val="500"/>
              </a:spcBef>
              <a:buFont typeface="Arial" panose="020B0604020202020204" pitchFamily="34" charset="0"/>
              <a:buChar char="•"/>
              <a:tabLst/>
              <a:defRPr sz="20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543050" indent="-171450"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2001838" indent="-173038"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Step : Utilized KVM support to fast forward through CPU code</a:t>
            </a:r>
          </a:p>
        </p:txBody>
      </p:sp>
      <p:sp>
        <p:nvSpPr>
          <p:cNvPr id="11" name="Rectangle 10">
            <a:extLst>
              <a:ext uri="{FF2B5EF4-FFF2-40B4-BE49-F238E27FC236}">
                <a16:creationId xmlns:a16="http://schemas.microsoft.com/office/drawing/2014/main" id="{681AB1E1-45ED-F38F-037F-F0800687DD04}"/>
              </a:ext>
            </a:extLst>
          </p:cNvPr>
          <p:cNvSpPr/>
          <p:nvPr/>
        </p:nvSpPr>
        <p:spPr bwMode="auto">
          <a:xfrm>
            <a:off x="3439115" y="5164773"/>
            <a:ext cx="1353195" cy="159106"/>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cxnSp>
        <p:nvCxnSpPr>
          <p:cNvPr id="12" name="Straight Arrow Connector 11">
            <a:extLst>
              <a:ext uri="{FF2B5EF4-FFF2-40B4-BE49-F238E27FC236}">
                <a16:creationId xmlns:a16="http://schemas.microsoft.com/office/drawing/2014/main" id="{BC786D27-A490-52E1-4DF2-2381C6D5E42D}"/>
              </a:ext>
            </a:extLst>
          </p:cNvPr>
          <p:cNvCxnSpPr>
            <a:cxnSpLocks/>
            <a:stCxn id="40" idx="3"/>
            <a:endCxn id="11" idx="1"/>
          </p:cNvCxnSpPr>
          <p:nvPr/>
        </p:nvCxnSpPr>
        <p:spPr>
          <a:xfrm>
            <a:off x="3195946" y="4874440"/>
            <a:ext cx="243169" cy="369886"/>
          </a:xfrm>
          <a:prstGeom prst="straightConnector1">
            <a:avLst/>
          </a:prstGeom>
          <a:noFill/>
          <a:ln w="9525" cap="flat" cmpd="sng" algn="ctr">
            <a:solidFill>
              <a:srgbClr val="000000"/>
            </a:solidFill>
            <a:prstDash val="solid"/>
            <a:headEnd type="none" w="lg" len="med"/>
            <a:tailEnd type="triangle"/>
          </a:ln>
          <a:effectLst/>
        </p:spPr>
      </p:cxnSp>
      <p:cxnSp>
        <p:nvCxnSpPr>
          <p:cNvPr id="13" name="Straight Arrow Connector 12">
            <a:extLst>
              <a:ext uri="{FF2B5EF4-FFF2-40B4-BE49-F238E27FC236}">
                <a16:creationId xmlns:a16="http://schemas.microsoft.com/office/drawing/2014/main" id="{A351FF64-9F6C-0273-D0B1-B85859D58B24}"/>
              </a:ext>
            </a:extLst>
          </p:cNvPr>
          <p:cNvCxnSpPr>
            <a:cxnSpLocks/>
            <a:stCxn id="11" idx="3"/>
            <a:endCxn id="41" idx="1"/>
          </p:cNvCxnSpPr>
          <p:nvPr/>
        </p:nvCxnSpPr>
        <p:spPr>
          <a:xfrm flipV="1">
            <a:off x="4792310" y="4837828"/>
            <a:ext cx="302985" cy="406498"/>
          </a:xfrm>
          <a:prstGeom prst="straightConnector1">
            <a:avLst/>
          </a:prstGeom>
          <a:noFill/>
          <a:ln w="9525" cap="flat" cmpd="sng" algn="ctr">
            <a:solidFill>
              <a:srgbClr val="000000"/>
            </a:solidFill>
            <a:prstDash val="solid"/>
            <a:headEnd type="none" w="lg" len="med"/>
            <a:tailEnd type="triangle"/>
          </a:ln>
          <a:effectLst/>
        </p:spPr>
      </p:cxnSp>
      <p:cxnSp>
        <p:nvCxnSpPr>
          <p:cNvPr id="24" name="Straight Arrow Connector 23">
            <a:extLst>
              <a:ext uri="{FF2B5EF4-FFF2-40B4-BE49-F238E27FC236}">
                <a16:creationId xmlns:a16="http://schemas.microsoft.com/office/drawing/2014/main" id="{24BA70E4-51D4-8A8B-2335-6243170151F4}"/>
              </a:ext>
            </a:extLst>
          </p:cNvPr>
          <p:cNvCxnSpPr>
            <a:cxnSpLocks/>
            <a:stCxn id="41" idx="3"/>
          </p:cNvCxnSpPr>
          <p:nvPr/>
        </p:nvCxnSpPr>
        <p:spPr>
          <a:xfrm>
            <a:off x="5237862" y="4837828"/>
            <a:ext cx="219407" cy="343176"/>
          </a:xfrm>
          <a:prstGeom prst="straightConnector1">
            <a:avLst/>
          </a:prstGeom>
          <a:noFill/>
          <a:ln w="9525" cap="flat" cmpd="sng" algn="ctr">
            <a:solidFill>
              <a:srgbClr val="000000"/>
            </a:solidFill>
            <a:prstDash val="solid"/>
            <a:headEnd type="none" w="lg" len="med"/>
            <a:tailEnd type="triangle"/>
          </a:ln>
          <a:effectLst/>
        </p:spPr>
      </p:cxnSp>
    </p:spTree>
    <p:extLst>
      <p:ext uri="{BB962C8B-B14F-4D97-AF65-F5344CB8AC3E}">
        <p14:creationId xmlns:p14="http://schemas.microsoft.com/office/powerpoint/2010/main" val="179908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F3F11-1063-1116-89CB-098060D0BE0D}"/>
              </a:ext>
            </a:extLst>
          </p:cNvPr>
          <p:cNvSpPr>
            <a:spLocks noGrp="1"/>
          </p:cNvSpPr>
          <p:nvPr>
            <p:ph type="body" sz="quarter" idx="12"/>
          </p:nvPr>
        </p:nvSpPr>
        <p:spPr/>
        <p:txBody>
          <a:bodyPr/>
          <a:lstStyle/>
          <a:p>
            <a:r>
              <a:rPr lang="en-US" dirty="0"/>
              <a:t>Using KVM CPUs : How Much Does This Help?</a:t>
            </a:r>
          </a:p>
        </p:txBody>
      </p:sp>
      <p:sp>
        <p:nvSpPr>
          <p:cNvPr id="3" name="Content Placeholder 2">
            <a:extLst>
              <a:ext uri="{FF2B5EF4-FFF2-40B4-BE49-F238E27FC236}">
                <a16:creationId xmlns:a16="http://schemas.microsoft.com/office/drawing/2014/main" id="{A89698B0-7FC4-2068-5FDB-9781EB45A7CA}"/>
              </a:ext>
            </a:extLst>
          </p:cNvPr>
          <p:cNvSpPr>
            <a:spLocks noGrp="1"/>
          </p:cNvSpPr>
          <p:nvPr>
            <p:ph sz="quarter" idx="13"/>
          </p:nvPr>
        </p:nvSpPr>
        <p:spPr>
          <a:xfrm>
            <a:off x="495300" y="1840447"/>
            <a:ext cx="10668000" cy="4446053"/>
          </a:xfrm>
        </p:spPr>
        <p:txBody>
          <a:bodyPr>
            <a:normAutofit/>
          </a:bodyPr>
          <a:lstStyle/>
          <a:p>
            <a:r>
              <a:rPr lang="en-US" dirty="0"/>
              <a:t>Cycle Level GPU Simulation : 10-50 KIPS</a:t>
            </a:r>
          </a:p>
          <a:p>
            <a:endParaRPr lang="en-US" dirty="0"/>
          </a:p>
          <a:p>
            <a:r>
              <a:rPr lang="en-US" dirty="0"/>
              <a:t>Functional KVM Simulation : 100s MIPS</a:t>
            </a:r>
          </a:p>
          <a:p>
            <a:pPr lvl="1"/>
            <a:r>
              <a:rPr lang="en-US" dirty="0"/>
              <a:t>KVM CPU emulating GPU : 10s MIPS</a:t>
            </a:r>
          </a:p>
          <a:p>
            <a:pPr lvl="1"/>
            <a:endParaRPr lang="en-US" dirty="0"/>
          </a:p>
          <a:p>
            <a:r>
              <a:rPr lang="en-US" dirty="0"/>
              <a:t>Conservative speedup for a kernel containing 2B SIMD instructions:</a:t>
            </a:r>
          </a:p>
          <a:p>
            <a:pPr lvl="1"/>
            <a:r>
              <a:rPr lang="en-US" dirty="0"/>
              <a:t>11 hours of cycle-level GPU simulation</a:t>
            </a:r>
          </a:p>
          <a:p>
            <a:pPr lvl="1"/>
            <a:r>
              <a:rPr lang="en-US" dirty="0"/>
              <a:t>3 minutes to execute on KVM CPU – single threaded</a:t>
            </a:r>
          </a:p>
        </p:txBody>
      </p:sp>
      <p:sp>
        <p:nvSpPr>
          <p:cNvPr id="4" name="Text Placeholder 3">
            <a:extLst>
              <a:ext uri="{FF2B5EF4-FFF2-40B4-BE49-F238E27FC236}">
                <a16:creationId xmlns:a16="http://schemas.microsoft.com/office/drawing/2014/main" id="{091D7EDF-3119-6982-F9F3-132D81ACEEC8}"/>
              </a:ext>
            </a:extLst>
          </p:cNvPr>
          <p:cNvSpPr>
            <a:spLocks noGrp="1"/>
          </p:cNvSpPr>
          <p:nvPr>
            <p:ph type="body" sz="quarter" idx="14"/>
          </p:nvPr>
        </p:nvSpPr>
        <p:spPr>
          <a:xfrm>
            <a:off x="0" y="6498293"/>
            <a:ext cx="3144130" cy="352084"/>
          </a:xfrm>
        </p:spPr>
        <p:txBody>
          <a:bodyPr/>
          <a:lstStyle/>
          <a:p>
            <a:r>
              <a:rPr lang="en-US" dirty="0"/>
              <a:t>Improving gem5’s GPUFS Support</a:t>
            </a:r>
          </a:p>
        </p:txBody>
      </p:sp>
      <p:sp>
        <p:nvSpPr>
          <p:cNvPr id="49" name="TextBox 48">
            <a:extLst>
              <a:ext uri="{FF2B5EF4-FFF2-40B4-BE49-F238E27FC236}">
                <a16:creationId xmlns:a16="http://schemas.microsoft.com/office/drawing/2014/main" id="{D35E9C2D-8CB5-7CBF-FEEC-13BC2DF69E06}"/>
              </a:ext>
            </a:extLst>
          </p:cNvPr>
          <p:cNvSpPr txBox="1"/>
          <p:nvPr/>
        </p:nvSpPr>
        <p:spPr>
          <a:xfrm>
            <a:off x="1349188" y="5763280"/>
            <a:ext cx="9493624" cy="523220"/>
          </a:xfrm>
          <a:prstGeom prst="rect">
            <a:avLst/>
          </a:prstGeom>
          <a:noFill/>
        </p:spPr>
        <p:txBody>
          <a:bodyPr wrap="square" rtlCol="0">
            <a:spAutoFit/>
          </a:bodyPr>
          <a:lstStyle/>
          <a:p>
            <a:pPr algn="ctr"/>
            <a:r>
              <a:rPr lang="en-US" sz="2800" b="1" dirty="0">
                <a:solidFill>
                  <a:schemeClr val="accent2"/>
                </a:solidFill>
                <a:latin typeface="Myriad Pro"/>
              </a:rPr>
              <a:t>On-going Work: full set of results for GPU workloads</a:t>
            </a:r>
            <a:r>
              <a:rPr lang="en-US" sz="2800" dirty="0">
                <a:latin typeface="Myriad Pro"/>
              </a:rPr>
              <a:t> </a:t>
            </a:r>
            <a:endParaRPr lang="en-US" sz="2800" b="1" dirty="0">
              <a:solidFill>
                <a:srgbClr val="D25000"/>
              </a:solidFill>
              <a:latin typeface="Arial Narrow" panose="020B0606020202030204" pitchFamily="34" charset="0"/>
            </a:endParaRPr>
          </a:p>
        </p:txBody>
      </p:sp>
    </p:spTree>
    <p:extLst>
      <p:ext uri="{BB962C8B-B14F-4D97-AF65-F5344CB8AC3E}">
        <p14:creationId xmlns:p14="http://schemas.microsoft.com/office/powerpoint/2010/main" val="22265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C35428-A80D-21F4-F8D1-07A944AF5585}"/>
              </a:ext>
            </a:extLst>
          </p:cNvPr>
          <p:cNvSpPr>
            <a:spLocks noGrp="1"/>
          </p:cNvSpPr>
          <p:nvPr>
            <p:ph type="body" sz="quarter" idx="12"/>
          </p:nvPr>
        </p:nvSpPr>
        <p:spPr/>
        <p:txBody>
          <a:bodyPr/>
          <a:lstStyle/>
          <a:p>
            <a:r>
              <a:rPr lang="en-US" dirty="0"/>
              <a:t>Further Refinement : Checkpoints</a:t>
            </a:r>
          </a:p>
        </p:txBody>
      </p:sp>
      <p:sp>
        <p:nvSpPr>
          <p:cNvPr id="3" name="Content Placeholder 2">
            <a:extLst>
              <a:ext uri="{FF2B5EF4-FFF2-40B4-BE49-F238E27FC236}">
                <a16:creationId xmlns:a16="http://schemas.microsoft.com/office/drawing/2014/main" id="{4589F0E3-4A54-1D49-811F-DAF78EFCDC51}"/>
              </a:ext>
            </a:extLst>
          </p:cNvPr>
          <p:cNvSpPr>
            <a:spLocks noGrp="1"/>
          </p:cNvSpPr>
          <p:nvPr>
            <p:ph sz="quarter" idx="13"/>
          </p:nvPr>
        </p:nvSpPr>
        <p:spPr>
          <a:xfrm>
            <a:off x="495300" y="1840447"/>
            <a:ext cx="10668000" cy="4446053"/>
          </a:xfrm>
        </p:spPr>
        <p:txBody>
          <a:bodyPr>
            <a:normAutofit lnSpcReduction="10000"/>
          </a:bodyPr>
          <a:lstStyle/>
          <a:p>
            <a:r>
              <a:rPr lang="en-US" dirty="0"/>
              <a:t>Users often simulate the same application many times</a:t>
            </a:r>
          </a:p>
          <a:p>
            <a:endParaRPr lang="en-US" dirty="0"/>
          </a:p>
          <a:p>
            <a:r>
              <a:rPr lang="en-US" dirty="0"/>
              <a:t>Can speedup the execution by not redoing the less important parts</a:t>
            </a:r>
          </a:p>
          <a:p>
            <a:endParaRPr lang="en-US" dirty="0"/>
          </a:p>
          <a:p>
            <a:r>
              <a:rPr lang="en-US" dirty="0"/>
              <a:t>Solution: create checkpoints (ala CPU </a:t>
            </a:r>
            <a:r>
              <a:rPr lang="en-US" dirty="0" err="1"/>
              <a:t>SimPoints</a:t>
            </a:r>
            <a:r>
              <a:rPr lang="en-US" dirty="0"/>
              <a:t>)</a:t>
            </a:r>
          </a:p>
          <a:p>
            <a:pPr lvl="1"/>
            <a:r>
              <a:rPr lang="en-US" dirty="0"/>
              <a:t>Capture the state of the execution when a checkpoint is taken</a:t>
            </a:r>
          </a:p>
          <a:p>
            <a:pPr lvl="1"/>
            <a:r>
              <a:rPr lang="en-US" dirty="0"/>
              <a:t>Restore this state the next time the application is run</a:t>
            </a:r>
          </a:p>
          <a:p>
            <a:pPr lvl="1"/>
            <a:r>
              <a:rPr lang="en-US" dirty="0"/>
              <a:t>Resume execution from the next instruction after restoration</a:t>
            </a:r>
          </a:p>
          <a:p>
            <a:endParaRPr lang="en-US" dirty="0"/>
          </a:p>
          <a:p>
            <a:r>
              <a:rPr lang="en-US" dirty="0"/>
              <a:t>Previously only possible for CPUs</a:t>
            </a:r>
          </a:p>
          <a:p>
            <a:pPr lvl="1"/>
            <a:r>
              <a:rPr lang="en-US" dirty="0"/>
              <a:t>Added support in GPUs, leveraging gem5’s FS mode and m5 operations</a:t>
            </a:r>
          </a:p>
        </p:txBody>
      </p:sp>
      <p:sp>
        <p:nvSpPr>
          <p:cNvPr id="4" name="Text Placeholder 3">
            <a:extLst>
              <a:ext uri="{FF2B5EF4-FFF2-40B4-BE49-F238E27FC236}">
                <a16:creationId xmlns:a16="http://schemas.microsoft.com/office/drawing/2014/main" id="{8D5092F9-2623-6BD1-DE13-A1E5B5B53437}"/>
              </a:ext>
            </a:extLst>
          </p:cNvPr>
          <p:cNvSpPr>
            <a:spLocks noGrp="1"/>
          </p:cNvSpPr>
          <p:nvPr>
            <p:ph type="body" sz="quarter" idx="14"/>
          </p:nvPr>
        </p:nvSpPr>
        <p:spPr>
          <a:xfrm>
            <a:off x="0" y="6498293"/>
            <a:ext cx="3144130" cy="352084"/>
          </a:xfrm>
        </p:spPr>
        <p:txBody>
          <a:bodyPr/>
          <a:lstStyle/>
          <a:p>
            <a:r>
              <a:rPr lang="en-US" dirty="0"/>
              <a:t>Improving gem5’s GPUFS Support</a:t>
            </a:r>
            <a:endParaRPr lang="en-US" dirty="0">
              <a:latin typeface="Red Hat Text"/>
            </a:endParaRPr>
          </a:p>
        </p:txBody>
      </p:sp>
    </p:spTree>
    <p:extLst>
      <p:ext uri="{BB962C8B-B14F-4D97-AF65-F5344CB8AC3E}">
        <p14:creationId xmlns:p14="http://schemas.microsoft.com/office/powerpoint/2010/main" val="16395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DEAF5C-87A4-3AE2-EE54-7A7EAE1F2CCC}"/>
              </a:ext>
            </a:extLst>
          </p:cNvPr>
          <p:cNvSpPr>
            <a:spLocks noGrp="1"/>
          </p:cNvSpPr>
          <p:nvPr>
            <p:ph type="body" sz="quarter" idx="12"/>
          </p:nvPr>
        </p:nvSpPr>
        <p:spPr/>
        <p:txBody>
          <a:bodyPr/>
          <a:lstStyle/>
          <a:p>
            <a:r>
              <a:rPr lang="en-US" dirty="0"/>
              <a:t>Can We Do Even Better (Faster)?</a:t>
            </a:r>
          </a:p>
        </p:txBody>
      </p:sp>
      <p:sp>
        <p:nvSpPr>
          <p:cNvPr id="3" name="Content Placeholder 2">
            <a:extLst>
              <a:ext uri="{FF2B5EF4-FFF2-40B4-BE49-F238E27FC236}">
                <a16:creationId xmlns:a16="http://schemas.microsoft.com/office/drawing/2014/main" id="{FD6AA03F-4932-D8E6-5E04-52D72984E70F}"/>
              </a:ext>
            </a:extLst>
          </p:cNvPr>
          <p:cNvSpPr>
            <a:spLocks noGrp="1"/>
          </p:cNvSpPr>
          <p:nvPr>
            <p:ph sz="quarter" idx="13"/>
          </p:nvPr>
        </p:nvSpPr>
        <p:spPr>
          <a:xfrm>
            <a:off x="495300" y="1840447"/>
            <a:ext cx="10668000" cy="4446053"/>
          </a:xfrm>
        </p:spPr>
        <p:txBody>
          <a:bodyPr>
            <a:normAutofit/>
          </a:bodyPr>
          <a:lstStyle/>
          <a:p>
            <a:r>
              <a:rPr lang="en-US" dirty="0"/>
              <a:t>Current Task: convert less-important GPU kernels into CPU code</a:t>
            </a:r>
          </a:p>
          <a:p>
            <a:endParaRPr lang="en-US" dirty="0"/>
          </a:p>
          <a:p>
            <a:r>
              <a:rPr lang="en-US" dirty="0"/>
              <a:t>Update LLVM GPU backend to emit CPU code for kernels</a:t>
            </a:r>
          </a:p>
          <a:p>
            <a:endParaRPr lang="en-US" dirty="0"/>
          </a:p>
          <a:p>
            <a:r>
              <a:rPr lang="en-US" dirty="0"/>
              <a:t>Use KVM CPU (low fidelity) or another CPU model (medium fidelity)</a:t>
            </a:r>
          </a:p>
          <a:p>
            <a:endParaRPr lang="en-US" dirty="0"/>
          </a:p>
          <a:p>
            <a:r>
              <a:rPr lang="en-US" dirty="0"/>
              <a:t>Most important phases get max fidelity, others get less fidelity</a:t>
            </a:r>
          </a:p>
          <a:p>
            <a:pPr marL="0" indent="0">
              <a:buNone/>
            </a:pPr>
            <a:endParaRPr lang="en-US" dirty="0"/>
          </a:p>
          <a:p>
            <a:pPr lvl="1"/>
            <a:endParaRPr lang="en-US" dirty="0"/>
          </a:p>
          <a:p>
            <a:pPr lvl="1"/>
            <a:endParaRPr lang="en-US" dirty="0"/>
          </a:p>
        </p:txBody>
      </p:sp>
      <p:sp>
        <p:nvSpPr>
          <p:cNvPr id="4" name="Text Placeholder 3">
            <a:extLst>
              <a:ext uri="{FF2B5EF4-FFF2-40B4-BE49-F238E27FC236}">
                <a16:creationId xmlns:a16="http://schemas.microsoft.com/office/drawing/2014/main" id="{B5FE87E0-B45B-8B17-2E16-713FBA0B5090}"/>
              </a:ext>
            </a:extLst>
          </p:cNvPr>
          <p:cNvSpPr>
            <a:spLocks noGrp="1"/>
          </p:cNvSpPr>
          <p:nvPr>
            <p:ph type="body" sz="quarter" idx="14"/>
          </p:nvPr>
        </p:nvSpPr>
        <p:spPr>
          <a:xfrm>
            <a:off x="0" y="6498293"/>
            <a:ext cx="3144130" cy="352084"/>
          </a:xfrm>
        </p:spPr>
        <p:txBody>
          <a:bodyPr/>
          <a:lstStyle/>
          <a:p>
            <a:r>
              <a:rPr lang="en-US" dirty="0"/>
              <a:t>Improving gem5’s GPUFS Support</a:t>
            </a:r>
          </a:p>
        </p:txBody>
      </p:sp>
    </p:spTree>
    <p:extLst>
      <p:ext uri="{BB962C8B-B14F-4D97-AF65-F5344CB8AC3E}">
        <p14:creationId xmlns:p14="http://schemas.microsoft.com/office/powerpoint/2010/main" val="22743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402CC4-1772-C380-F962-FC642BC023CE}"/>
              </a:ext>
            </a:extLst>
          </p:cNvPr>
          <p:cNvSpPr>
            <a:spLocks noGrp="1"/>
          </p:cNvSpPr>
          <p:nvPr>
            <p:ph type="body" sz="quarter" idx="12"/>
          </p:nvPr>
        </p:nvSpPr>
        <p:spPr/>
        <p:txBody>
          <a:bodyPr/>
          <a:lstStyle/>
          <a:p>
            <a:r>
              <a:rPr lang="en-US" dirty="0"/>
              <a:t>Can We Do Even Better (Faster)?</a:t>
            </a:r>
          </a:p>
        </p:txBody>
      </p:sp>
      <p:sp>
        <p:nvSpPr>
          <p:cNvPr id="4" name="Text Placeholder 3">
            <a:extLst>
              <a:ext uri="{FF2B5EF4-FFF2-40B4-BE49-F238E27FC236}">
                <a16:creationId xmlns:a16="http://schemas.microsoft.com/office/drawing/2014/main" id="{AAB3E04C-91DE-59C4-1545-1F2F9304B229}"/>
              </a:ext>
            </a:extLst>
          </p:cNvPr>
          <p:cNvSpPr>
            <a:spLocks noGrp="1"/>
          </p:cNvSpPr>
          <p:nvPr>
            <p:ph type="body" sz="quarter" idx="14"/>
          </p:nvPr>
        </p:nvSpPr>
        <p:spPr>
          <a:xfrm>
            <a:off x="0" y="6498293"/>
            <a:ext cx="3144130" cy="352084"/>
          </a:xfrm>
        </p:spPr>
        <p:txBody>
          <a:bodyPr/>
          <a:lstStyle/>
          <a:p>
            <a:r>
              <a:rPr lang="en-US" dirty="0"/>
              <a:t>Improving gem5’s GPUFS Support</a:t>
            </a:r>
          </a:p>
        </p:txBody>
      </p:sp>
      <p:grpSp>
        <p:nvGrpSpPr>
          <p:cNvPr id="5" name="Group 4">
            <a:extLst>
              <a:ext uri="{FF2B5EF4-FFF2-40B4-BE49-F238E27FC236}">
                <a16:creationId xmlns:a16="http://schemas.microsoft.com/office/drawing/2014/main" id="{AD16C0BE-3EE6-ACE3-58B3-DE0194EE99C1}"/>
              </a:ext>
            </a:extLst>
          </p:cNvPr>
          <p:cNvGrpSpPr/>
          <p:nvPr/>
        </p:nvGrpSpPr>
        <p:grpSpPr>
          <a:xfrm>
            <a:off x="495300" y="2737919"/>
            <a:ext cx="11015082" cy="3051177"/>
            <a:chOff x="-1121215" y="1602180"/>
            <a:chExt cx="14129811" cy="3835891"/>
          </a:xfrm>
        </p:grpSpPr>
        <p:sp>
          <p:nvSpPr>
            <p:cNvPr id="6" name="Content Placeholder 2">
              <a:extLst>
                <a:ext uri="{FF2B5EF4-FFF2-40B4-BE49-F238E27FC236}">
                  <a16:creationId xmlns:a16="http://schemas.microsoft.com/office/drawing/2014/main" id="{4E7E4FAA-58FA-409C-CD69-831838F9B52F}"/>
                </a:ext>
              </a:extLst>
            </p:cNvPr>
            <p:cNvSpPr txBox="1">
              <a:spLocks/>
            </p:cNvSpPr>
            <p:nvPr/>
          </p:nvSpPr>
          <p:spPr>
            <a:xfrm>
              <a:off x="1989758" y="1602180"/>
              <a:ext cx="11018838"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800" kern="1200" spc="0" baseline="0">
                  <a:solidFill>
                    <a:srgbClr val="000000"/>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600" kern="1200" spc="0" baseline="0">
                  <a:solidFill>
                    <a:srgbClr val="000000"/>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200" kern="1200" spc="0" baseline="0">
                  <a:solidFill>
                    <a:srgbClr val="000000"/>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100" kern="1200" spc="0" baseline="0">
                  <a:solidFill>
                    <a:srgbClr val="000000"/>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60000"/>
                <a:buFont typeface=".PingFang SC Regular"/>
                <a:buChar char="◢"/>
                <a:tabLst/>
                <a:defRPr sz="11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
                  <a:srgbClr val="898892"/>
                </a:buClr>
                <a:buSzPct val="60000"/>
                <a:buFont typeface=".PingFang SC Regular"/>
                <a:buNone/>
                <a:tabLst/>
                <a:defRPr/>
              </a:pPr>
              <a:r>
                <a:rPr kumimoji="0" lang="en-US" sz="1800" b="0" i="0" u="none" strike="noStrike" kern="1200" cap="none" spc="0" normalizeH="0" baseline="0" noProof="0">
                  <a:ln>
                    <a:noFill/>
                  </a:ln>
                  <a:solidFill>
                    <a:srgbClr val="000000"/>
                  </a:solidFill>
                  <a:effectLst/>
                  <a:uLnTx/>
                  <a:uFillTx/>
                  <a:latin typeface="Arial" panose="020B0604020202020204"/>
                  <a:ea typeface="+mn-ea"/>
                  <a:cs typeface="Segoe UI" panose="020B0502040204020203" pitchFamily="34" charset="0"/>
                </a:rPr>
                <a:t>Simulated system</a:t>
              </a:r>
            </a:p>
          </p:txBody>
        </p:sp>
        <p:sp>
          <p:nvSpPr>
            <p:cNvPr id="7" name="Rectangle 6">
              <a:extLst>
                <a:ext uri="{FF2B5EF4-FFF2-40B4-BE49-F238E27FC236}">
                  <a16:creationId xmlns:a16="http://schemas.microsoft.com/office/drawing/2014/main" id="{1B5A0716-C9F3-AEB5-BEFA-0EF2C73CC2F9}"/>
                </a:ext>
              </a:extLst>
            </p:cNvPr>
            <p:cNvSpPr/>
            <p:nvPr/>
          </p:nvSpPr>
          <p:spPr bwMode="auto">
            <a:xfrm>
              <a:off x="2155746" y="2077504"/>
              <a:ext cx="1735837" cy="200025"/>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8" name="Rectangle 7">
              <a:extLst>
                <a:ext uri="{FF2B5EF4-FFF2-40B4-BE49-F238E27FC236}">
                  <a16:creationId xmlns:a16="http://schemas.microsoft.com/office/drawing/2014/main" id="{3B1F919F-20C2-6F4D-35CE-45E412E527AE}"/>
                </a:ext>
              </a:extLst>
            </p:cNvPr>
            <p:cNvSpPr/>
            <p:nvPr/>
          </p:nvSpPr>
          <p:spPr bwMode="auto">
            <a:xfrm>
              <a:off x="4196383" y="2429929"/>
              <a:ext cx="1735837" cy="200025"/>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9" name="Rectangle 8">
              <a:extLst>
                <a:ext uri="{FF2B5EF4-FFF2-40B4-BE49-F238E27FC236}">
                  <a16:creationId xmlns:a16="http://schemas.microsoft.com/office/drawing/2014/main" id="{064ADAA7-BA9D-3B12-7A77-E1FFF4AE63A0}"/>
                </a:ext>
              </a:extLst>
            </p:cNvPr>
            <p:cNvSpPr/>
            <p:nvPr/>
          </p:nvSpPr>
          <p:spPr bwMode="auto">
            <a:xfrm>
              <a:off x="6280071" y="2067979"/>
              <a:ext cx="1735837" cy="200025"/>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10" name="Rectangle 9">
              <a:extLst>
                <a:ext uri="{FF2B5EF4-FFF2-40B4-BE49-F238E27FC236}">
                  <a16:creationId xmlns:a16="http://schemas.microsoft.com/office/drawing/2014/main" id="{EE4125B9-0C9F-AC92-2445-CE1A6E350502}"/>
                </a:ext>
              </a:extLst>
            </p:cNvPr>
            <p:cNvSpPr/>
            <p:nvPr/>
          </p:nvSpPr>
          <p:spPr bwMode="auto">
            <a:xfrm>
              <a:off x="8320708" y="2420404"/>
              <a:ext cx="1735837" cy="200025"/>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9CBA2FE0-D514-80D1-FE3E-26E760056D25}"/>
                </a:ext>
              </a:extLst>
            </p:cNvPr>
            <p:cNvCxnSpPr>
              <a:cxnSpLocks/>
            </p:cNvCxnSpPr>
            <p:nvPr/>
          </p:nvCxnSpPr>
          <p:spPr>
            <a:xfrm>
              <a:off x="2155746" y="2883768"/>
              <a:ext cx="8174615" cy="0"/>
            </a:xfrm>
            <a:prstGeom prst="straightConnector1">
              <a:avLst/>
            </a:prstGeom>
            <a:noFill/>
            <a:ln w="9525" cap="flat" cmpd="sng" algn="ctr">
              <a:solidFill>
                <a:srgbClr val="000000"/>
              </a:solidFill>
              <a:prstDash val="solid"/>
              <a:headEnd type="none" w="lg" len="med"/>
              <a:tailEnd type="triangle"/>
            </a:ln>
            <a:effectLst/>
          </p:spPr>
        </p:cxnSp>
        <p:sp>
          <p:nvSpPr>
            <p:cNvPr id="16" name="TextBox 15">
              <a:extLst>
                <a:ext uri="{FF2B5EF4-FFF2-40B4-BE49-F238E27FC236}">
                  <a16:creationId xmlns:a16="http://schemas.microsoft.com/office/drawing/2014/main" id="{EEAE5226-2BD7-2362-3FAC-5EC2C873C39E}"/>
                </a:ext>
              </a:extLst>
            </p:cNvPr>
            <p:cNvSpPr txBox="1"/>
            <p:nvPr/>
          </p:nvSpPr>
          <p:spPr>
            <a:xfrm>
              <a:off x="9908033" y="2969152"/>
              <a:ext cx="504369" cy="276999"/>
            </a:xfrm>
            <a:prstGeom prst="rect">
              <a:avLst/>
            </a:prstGeom>
            <a:noFill/>
          </p:spPr>
          <p:txBody>
            <a:bodyPr wrap="none" lIns="0" tIns="0" rIns="0" bIns="0" rtlCol="0">
              <a:spAutoFit/>
            </a:bodyPr>
            <a:lstStyle/>
            <a:p>
              <a:pPr>
                <a:buClr>
                  <a:srgbClr val="898892"/>
                </a:buClr>
                <a:buSzPct val="60000"/>
              </a:pPr>
              <a:r>
                <a:rPr lang="en-US">
                  <a:solidFill>
                    <a:srgbClr val="000000"/>
                  </a:solidFill>
                  <a:latin typeface="Arial" panose="020B0604020202020204"/>
                </a:rPr>
                <a:t>Time</a:t>
              </a:r>
            </a:p>
          </p:txBody>
        </p:sp>
        <p:cxnSp>
          <p:nvCxnSpPr>
            <p:cNvPr id="17" name="Straight Arrow Connector 16">
              <a:extLst>
                <a:ext uri="{FF2B5EF4-FFF2-40B4-BE49-F238E27FC236}">
                  <a16:creationId xmlns:a16="http://schemas.microsoft.com/office/drawing/2014/main" id="{14BC4754-9578-44F8-9867-798C840414A2}"/>
                </a:ext>
              </a:extLst>
            </p:cNvPr>
            <p:cNvCxnSpPr>
              <a:cxnSpLocks/>
              <a:stCxn id="7" idx="3"/>
              <a:endCxn id="8" idx="1"/>
            </p:cNvCxnSpPr>
            <p:nvPr/>
          </p:nvCxnSpPr>
          <p:spPr>
            <a:xfrm>
              <a:off x="3891583" y="2177517"/>
              <a:ext cx="304800" cy="352425"/>
            </a:xfrm>
            <a:prstGeom prst="straightConnector1">
              <a:avLst/>
            </a:prstGeom>
            <a:noFill/>
            <a:ln w="9525" cap="flat" cmpd="sng" algn="ctr">
              <a:solidFill>
                <a:srgbClr val="000000"/>
              </a:solidFill>
              <a:prstDash val="solid"/>
              <a:headEnd type="none" w="lg" len="med"/>
              <a:tailEnd type="triangle"/>
            </a:ln>
            <a:effectLst/>
          </p:spPr>
        </p:cxnSp>
        <p:sp>
          <p:nvSpPr>
            <p:cNvPr id="18" name="TextBox 17">
              <a:extLst>
                <a:ext uri="{FF2B5EF4-FFF2-40B4-BE49-F238E27FC236}">
                  <a16:creationId xmlns:a16="http://schemas.microsoft.com/office/drawing/2014/main" id="{A4240AE7-34F5-300E-6A92-07ACFD26FC7A}"/>
                </a:ext>
              </a:extLst>
            </p:cNvPr>
            <p:cNvSpPr txBox="1"/>
            <p:nvPr/>
          </p:nvSpPr>
          <p:spPr>
            <a:xfrm>
              <a:off x="3292015" y="2406017"/>
              <a:ext cx="799046" cy="44737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000000"/>
                  </a:solidFill>
                  <a:latin typeface="Arial" panose="020B0604020202020204"/>
                </a:rPr>
                <a:t>kernel</a:t>
              </a:r>
            </a:p>
            <a:p>
              <a:pPr algn="ctr">
                <a:lnSpc>
                  <a:spcPts val="1600"/>
                </a:lnSpc>
                <a:buClr>
                  <a:srgbClr val="898892"/>
                </a:buClr>
                <a:buSzPct val="60000"/>
              </a:pPr>
              <a:r>
                <a:rPr lang="en-US">
                  <a:solidFill>
                    <a:srgbClr val="000000"/>
                  </a:solidFill>
                  <a:latin typeface="Arial" panose="020B0604020202020204"/>
                </a:rPr>
                <a:t>launch</a:t>
              </a:r>
            </a:p>
          </p:txBody>
        </p:sp>
        <p:cxnSp>
          <p:nvCxnSpPr>
            <p:cNvPr id="19" name="Straight Arrow Connector 18">
              <a:extLst>
                <a:ext uri="{FF2B5EF4-FFF2-40B4-BE49-F238E27FC236}">
                  <a16:creationId xmlns:a16="http://schemas.microsoft.com/office/drawing/2014/main" id="{277F98D8-CB62-801C-0187-F7ED742BA77C}"/>
                </a:ext>
              </a:extLst>
            </p:cNvPr>
            <p:cNvCxnSpPr>
              <a:cxnSpLocks/>
              <a:stCxn id="8" idx="3"/>
              <a:endCxn id="9" idx="1"/>
            </p:cNvCxnSpPr>
            <p:nvPr/>
          </p:nvCxnSpPr>
          <p:spPr>
            <a:xfrm flipV="1">
              <a:off x="5932220" y="2167992"/>
              <a:ext cx="347851" cy="361950"/>
            </a:xfrm>
            <a:prstGeom prst="straightConnector1">
              <a:avLst/>
            </a:prstGeom>
            <a:noFill/>
            <a:ln w="9525" cap="flat" cmpd="sng" algn="ctr">
              <a:solidFill>
                <a:srgbClr val="000000"/>
              </a:solidFill>
              <a:prstDash val="solid"/>
              <a:headEnd type="none" w="lg" len="med"/>
              <a:tailEnd type="triangle"/>
            </a:ln>
            <a:effectLst/>
          </p:spPr>
        </p:cxnSp>
        <p:sp>
          <p:nvSpPr>
            <p:cNvPr id="20" name="TextBox 19">
              <a:extLst>
                <a:ext uri="{FF2B5EF4-FFF2-40B4-BE49-F238E27FC236}">
                  <a16:creationId xmlns:a16="http://schemas.microsoft.com/office/drawing/2014/main" id="{504D9DA2-8254-05E3-AAB8-2611A4D8FA8F}"/>
                </a:ext>
              </a:extLst>
            </p:cNvPr>
            <p:cNvSpPr txBox="1"/>
            <p:nvPr/>
          </p:nvSpPr>
          <p:spPr>
            <a:xfrm>
              <a:off x="5851740" y="2424770"/>
              <a:ext cx="1311642" cy="44737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000000"/>
                  </a:solidFill>
                  <a:latin typeface="Arial" panose="020B0604020202020204"/>
                </a:rPr>
                <a:t>kernel</a:t>
              </a:r>
            </a:p>
            <a:p>
              <a:pPr algn="ctr">
                <a:lnSpc>
                  <a:spcPts val="1600"/>
                </a:lnSpc>
                <a:buClr>
                  <a:srgbClr val="898892"/>
                </a:buClr>
                <a:buSzPct val="60000"/>
              </a:pPr>
              <a:r>
                <a:rPr lang="en-US">
                  <a:solidFill>
                    <a:srgbClr val="000000"/>
                  </a:solidFill>
                  <a:latin typeface="Arial" panose="020B0604020202020204"/>
                </a:rPr>
                <a:t>completion</a:t>
              </a:r>
            </a:p>
          </p:txBody>
        </p:sp>
        <p:cxnSp>
          <p:nvCxnSpPr>
            <p:cNvPr id="21" name="Straight Arrow Connector 20">
              <a:extLst>
                <a:ext uri="{FF2B5EF4-FFF2-40B4-BE49-F238E27FC236}">
                  <a16:creationId xmlns:a16="http://schemas.microsoft.com/office/drawing/2014/main" id="{1E5EDF0B-5B0B-7B38-2D1A-BD5A6FF8F640}"/>
                </a:ext>
              </a:extLst>
            </p:cNvPr>
            <p:cNvCxnSpPr>
              <a:cxnSpLocks/>
              <a:stCxn id="9" idx="3"/>
              <a:endCxn id="10" idx="1"/>
            </p:cNvCxnSpPr>
            <p:nvPr/>
          </p:nvCxnSpPr>
          <p:spPr>
            <a:xfrm>
              <a:off x="8015908" y="2167992"/>
              <a:ext cx="304800" cy="352425"/>
            </a:xfrm>
            <a:prstGeom prst="straightConnector1">
              <a:avLst/>
            </a:prstGeom>
            <a:noFill/>
            <a:ln w="9525" cap="flat" cmpd="sng" algn="ctr">
              <a:solidFill>
                <a:srgbClr val="000000"/>
              </a:solidFill>
              <a:prstDash val="solid"/>
              <a:headEnd type="none" w="lg" len="med"/>
              <a:tailEnd type="triangle"/>
            </a:ln>
            <a:effectLst/>
          </p:spPr>
        </p:cxnSp>
        <p:sp>
          <p:nvSpPr>
            <p:cNvPr id="22" name="TextBox 21">
              <a:extLst>
                <a:ext uri="{FF2B5EF4-FFF2-40B4-BE49-F238E27FC236}">
                  <a16:creationId xmlns:a16="http://schemas.microsoft.com/office/drawing/2014/main" id="{A1E9D523-1E6E-F347-7388-7893609CFEE6}"/>
                </a:ext>
              </a:extLst>
            </p:cNvPr>
            <p:cNvSpPr txBox="1"/>
            <p:nvPr/>
          </p:nvSpPr>
          <p:spPr>
            <a:xfrm>
              <a:off x="7312555" y="2336302"/>
              <a:ext cx="865622" cy="447373"/>
            </a:xfrm>
            <a:prstGeom prst="rect">
              <a:avLst/>
            </a:prstGeom>
            <a:noFill/>
          </p:spPr>
          <p:txBody>
            <a:bodyPr wrap="square" lIns="0" tIns="0" rIns="0" bIns="0" rtlCol="0">
              <a:spAutoFit/>
            </a:bodyPr>
            <a:lstStyle/>
            <a:p>
              <a:pPr algn="ctr">
                <a:lnSpc>
                  <a:spcPts val="1600"/>
                </a:lnSpc>
                <a:buClr>
                  <a:srgbClr val="898892"/>
                </a:buClr>
                <a:buSzPct val="60000"/>
              </a:pPr>
              <a:r>
                <a:rPr lang="en-US">
                  <a:solidFill>
                    <a:srgbClr val="000000"/>
                  </a:solidFill>
                  <a:latin typeface="Arial" panose="020B0604020202020204"/>
                </a:rPr>
                <a:t>kernel</a:t>
              </a:r>
            </a:p>
            <a:p>
              <a:pPr algn="ctr">
                <a:lnSpc>
                  <a:spcPts val="1600"/>
                </a:lnSpc>
                <a:buClr>
                  <a:srgbClr val="898892"/>
                </a:buClr>
                <a:buSzPct val="60000"/>
              </a:pPr>
              <a:r>
                <a:rPr lang="en-US">
                  <a:solidFill>
                    <a:srgbClr val="000000"/>
                  </a:solidFill>
                  <a:latin typeface="Arial" panose="020B0604020202020204"/>
                </a:rPr>
                <a:t>launch</a:t>
              </a:r>
            </a:p>
          </p:txBody>
        </p:sp>
        <p:sp>
          <p:nvSpPr>
            <p:cNvPr id="29" name="TextBox 28">
              <a:extLst>
                <a:ext uri="{FF2B5EF4-FFF2-40B4-BE49-F238E27FC236}">
                  <a16:creationId xmlns:a16="http://schemas.microsoft.com/office/drawing/2014/main" id="{BE57B4DF-9CBE-22AF-C495-14D1309BE574}"/>
                </a:ext>
              </a:extLst>
            </p:cNvPr>
            <p:cNvSpPr txBox="1"/>
            <p:nvPr/>
          </p:nvSpPr>
          <p:spPr>
            <a:xfrm>
              <a:off x="1520574" y="2087590"/>
              <a:ext cx="572901" cy="22438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007C97">
                      <a:lumMod val="75000"/>
                    </a:srgbClr>
                  </a:solidFill>
                  <a:latin typeface="Arial" panose="020B0604020202020204"/>
                </a:rPr>
                <a:t>CPU</a:t>
              </a:r>
            </a:p>
          </p:txBody>
        </p:sp>
        <p:sp>
          <p:nvSpPr>
            <p:cNvPr id="30" name="TextBox 29">
              <a:extLst>
                <a:ext uri="{FF2B5EF4-FFF2-40B4-BE49-F238E27FC236}">
                  <a16:creationId xmlns:a16="http://schemas.microsoft.com/office/drawing/2014/main" id="{1A7DCA60-7F3A-46DD-99FA-4F7F83B47D46}"/>
                </a:ext>
              </a:extLst>
            </p:cNvPr>
            <p:cNvSpPr txBox="1"/>
            <p:nvPr/>
          </p:nvSpPr>
          <p:spPr>
            <a:xfrm>
              <a:off x="1593583" y="2424770"/>
              <a:ext cx="587978" cy="224383"/>
            </a:xfrm>
            <a:prstGeom prst="rect">
              <a:avLst/>
            </a:prstGeom>
            <a:noFill/>
          </p:spPr>
          <p:txBody>
            <a:bodyPr wrap="none" lIns="0" tIns="0" rIns="0" bIns="0" rtlCol="0">
              <a:spAutoFit/>
            </a:bodyPr>
            <a:lstStyle/>
            <a:p>
              <a:pPr algn="ctr">
                <a:lnSpc>
                  <a:spcPts val="1600"/>
                </a:lnSpc>
                <a:buClr>
                  <a:srgbClr val="898892"/>
                </a:buClr>
                <a:buSzPct val="60000"/>
              </a:pPr>
              <a:r>
                <a:rPr lang="en-US">
                  <a:solidFill>
                    <a:srgbClr val="F26520">
                      <a:lumMod val="75000"/>
                    </a:srgbClr>
                  </a:solidFill>
                  <a:latin typeface="Arial" panose="020B0604020202020204"/>
                </a:rPr>
                <a:t>GPU</a:t>
              </a:r>
              <a:endParaRPr lang="en-US" sz="1400">
                <a:solidFill>
                  <a:srgbClr val="F26520">
                    <a:lumMod val="75000"/>
                  </a:srgbClr>
                </a:solidFill>
                <a:latin typeface="Arial" panose="020B0604020202020204"/>
              </a:endParaRPr>
            </a:p>
          </p:txBody>
        </p:sp>
        <p:grpSp>
          <p:nvGrpSpPr>
            <p:cNvPr id="33" name="Group 32">
              <a:extLst>
                <a:ext uri="{FF2B5EF4-FFF2-40B4-BE49-F238E27FC236}">
                  <a16:creationId xmlns:a16="http://schemas.microsoft.com/office/drawing/2014/main" id="{ACBDF96F-26A8-4693-CB70-7BA94F98CDD3}"/>
                </a:ext>
              </a:extLst>
            </p:cNvPr>
            <p:cNvGrpSpPr/>
            <p:nvPr/>
          </p:nvGrpSpPr>
          <p:grpSpPr>
            <a:xfrm>
              <a:off x="1689438" y="3705525"/>
              <a:ext cx="8922006" cy="1732546"/>
              <a:chOff x="1323209" y="3418553"/>
              <a:chExt cx="8922006" cy="1732546"/>
            </a:xfrm>
          </p:grpSpPr>
          <p:cxnSp>
            <p:nvCxnSpPr>
              <p:cNvPr id="38" name="Straight Arrow Connector 37">
                <a:extLst>
                  <a:ext uri="{FF2B5EF4-FFF2-40B4-BE49-F238E27FC236}">
                    <a16:creationId xmlns:a16="http://schemas.microsoft.com/office/drawing/2014/main" id="{F4623B27-420B-9C70-653B-55CE65D7AC79}"/>
                  </a:ext>
                </a:extLst>
              </p:cNvPr>
              <p:cNvCxnSpPr>
                <a:cxnSpLocks/>
              </p:cNvCxnSpPr>
              <p:nvPr/>
            </p:nvCxnSpPr>
            <p:spPr>
              <a:xfrm>
                <a:off x="1828935" y="4853792"/>
                <a:ext cx="8205764" cy="0"/>
              </a:xfrm>
              <a:prstGeom prst="straightConnector1">
                <a:avLst/>
              </a:prstGeom>
              <a:noFill/>
              <a:ln w="9525" cap="flat" cmpd="sng" algn="ctr">
                <a:solidFill>
                  <a:srgbClr val="000000"/>
                </a:solidFill>
                <a:prstDash val="solid"/>
                <a:headEnd type="none" w="lg" len="med"/>
                <a:tailEnd type="triangle"/>
              </a:ln>
              <a:effectLst/>
            </p:spPr>
          </p:cxnSp>
          <p:sp>
            <p:nvSpPr>
              <p:cNvPr id="39" name="TextBox 38">
                <a:extLst>
                  <a:ext uri="{FF2B5EF4-FFF2-40B4-BE49-F238E27FC236}">
                    <a16:creationId xmlns:a16="http://schemas.microsoft.com/office/drawing/2014/main" id="{5F00B410-0197-CB52-A1E1-3684B7007406}"/>
                  </a:ext>
                </a:extLst>
              </p:cNvPr>
              <p:cNvSpPr txBox="1"/>
              <p:nvPr/>
            </p:nvSpPr>
            <p:spPr>
              <a:xfrm>
                <a:off x="9163765" y="4874100"/>
                <a:ext cx="108145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898892"/>
                  </a:buClr>
                  <a:buSzPct val="60000"/>
                  <a:buFontTx/>
                  <a:buNone/>
                  <a:tabLst/>
                  <a:defRPr/>
                </a:pPr>
                <a:r>
                  <a:rPr kumimoji="0" lang="en-US" sz="1800" b="0" i="0" u="none" strike="noStrike" kern="0" cap="none" spc="0" normalizeH="0" baseline="0" noProof="0">
                    <a:ln>
                      <a:noFill/>
                    </a:ln>
                    <a:solidFill>
                      <a:srgbClr val="000000"/>
                    </a:solidFill>
                    <a:effectLst/>
                    <a:uLnTx/>
                    <a:uFillTx/>
                    <a:latin typeface="Arial" panose="020B0604020202020204"/>
                  </a:rPr>
                  <a:t>Wall Clock</a:t>
                </a:r>
              </a:p>
            </p:txBody>
          </p:sp>
          <p:sp>
            <p:nvSpPr>
              <p:cNvPr id="40" name="Rectangle 39">
                <a:extLst>
                  <a:ext uri="{FF2B5EF4-FFF2-40B4-BE49-F238E27FC236}">
                    <a16:creationId xmlns:a16="http://schemas.microsoft.com/office/drawing/2014/main" id="{6CEE32EB-B8DE-2691-F0AF-C36A69949CA6}"/>
                  </a:ext>
                </a:extLst>
              </p:cNvPr>
              <p:cNvSpPr/>
              <p:nvPr/>
            </p:nvSpPr>
            <p:spPr bwMode="auto">
              <a:xfrm>
                <a:off x="1793982" y="3900623"/>
                <a:ext cx="182881" cy="201168"/>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41" name="Rectangle 40">
                <a:extLst>
                  <a:ext uri="{FF2B5EF4-FFF2-40B4-BE49-F238E27FC236}">
                    <a16:creationId xmlns:a16="http://schemas.microsoft.com/office/drawing/2014/main" id="{9BC003CD-A1D7-B69E-E8FA-9C56BDDA9DF7}"/>
                  </a:ext>
                </a:extLst>
              </p:cNvPr>
              <p:cNvSpPr/>
              <p:nvPr/>
            </p:nvSpPr>
            <p:spPr bwMode="auto">
              <a:xfrm>
                <a:off x="2797519" y="3909589"/>
                <a:ext cx="182881" cy="218196"/>
              </a:xfrm>
              <a:prstGeom prst="rect">
                <a:avLst/>
              </a:prstGeom>
              <a:solidFill>
                <a:srgbClr val="007C9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42" name="Rectangle 41">
                <a:extLst>
                  <a:ext uri="{FF2B5EF4-FFF2-40B4-BE49-F238E27FC236}">
                    <a16:creationId xmlns:a16="http://schemas.microsoft.com/office/drawing/2014/main" id="{D5385993-8ED7-07A3-D23B-838F76836CBB}"/>
                  </a:ext>
                </a:extLst>
              </p:cNvPr>
              <p:cNvSpPr/>
              <p:nvPr/>
            </p:nvSpPr>
            <p:spPr bwMode="auto">
              <a:xfrm>
                <a:off x="3818679" y="4410328"/>
                <a:ext cx="1735839" cy="201168"/>
              </a:xfrm>
              <a:prstGeom prst="rect">
                <a:avLst/>
              </a:prstGeom>
              <a:solidFill>
                <a:srgbClr val="F2652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43" name="Rectangle 42">
                <a:extLst>
                  <a:ext uri="{FF2B5EF4-FFF2-40B4-BE49-F238E27FC236}">
                    <a16:creationId xmlns:a16="http://schemas.microsoft.com/office/drawing/2014/main" id="{F9FD6D4D-BAB9-5AB7-AD0A-7D893E6E6359}"/>
                  </a:ext>
                </a:extLst>
              </p:cNvPr>
              <p:cNvSpPr/>
              <p:nvPr/>
            </p:nvSpPr>
            <p:spPr bwMode="auto">
              <a:xfrm>
                <a:off x="2251834" y="3903067"/>
                <a:ext cx="182881" cy="197580"/>
              </a:xfrm>
              <a:prstGeom prst="rect">
                <a:avLst/>
              </a:prstGeom>
              <a:pattFill prst="wdUpDiag">
                <a:fgClr>
                  <a:srgbClr val="007C97"/>
                </a:fgClr>
                <a:bgClr>
                  <a:srgbClr val="F26520"/>
                </a:bgClr>
              </a:patt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cxnSp>
            <p:nvCxnSpPr>
              <p:cNvPr id="44" name="Straight Arrow Connector 43">
                <a:extLst>
                  <a:ext uri="{FF2B5EF4-FFF2-40B4-BE49-F238E27FC236}">
                    <a16:creationId xmlns:a16="http://schemas.microsoft.com/office/drawing/2014/main" id="{26C7D7C1-1977-CEFD-5304-540FD84DD636}"/>
                  </a:ext>
                </a:extLst>
              </p:cNvPr>
              <p:cNvCxnSpPr>
                <a:cxnSpLocks/>
                <a:stCxn id="40" idx="3"/>
                <a:endCxn id="43" idx="1"/>
              </p:cNvCxnSpPr>
              <p:nvPr/>
            </p:nvCxnSpPr>
            <p:spPr>
              <a:xfrm>
                <a:off x="1976863" y="4001208"/>
                <a:ext cx="274971" cy="650"/>
              </a:xfrm>
              <a:prstGeom prst="straightConnector1">
                <a:avLst/>
              </a:prstGeom>
              <a:noFill/>
              <a:ln w="9525" cap="flat" cmpd="sng" algn="ctr">
                <a:solidFill>
                  <a:srgbClr val="000000"/>
                </a:solidFill>
                <a:prstDash val="solid"/>
                <a:headEnd type="none" w="lg" len="med"/>
                <a:tailEnd type="triangle"/>
              </a:ln>
              <a:effectLst/>
            </p:spPr>
          </p:cxnSp>
          <p:cxnSp>
            <p:nvCxnSpPr>
              <p:cNvPr id="45" name="Straight Arrow Connector 44">
                <a:extLst>
                  <a:ext uri="{FF2B5EF4-FFF2-40B4-BE49-F238E27FC236}">
                    <a16:creationId xmlns:a16="http://schemas.microsoft.com/office/drawing/2014/main" id="{A0565550-951C-84E1-6BAF-FBA4330F573E}"/>
                  </a:ext>
                </a:extLst>
              </p:cNvPr>
              <p:cNvCxnSpPr>
                <a:cxnSpLocks/>
                <a:stCxn id="43" idx="3"/>
              </p:cNvCxnSpPr>
              <p:nvPr/>
            </p:nvCxnSpPr>
            <p:spPr>
              <a:xfrm flipV="1">
                <a:off x="2434714" y="4001206"/>
                <a:ext cx="298602" cy="651"/>
              </a:xfrm>
              <a:prstGeom prst="straightConnector1">
                <a:avLst/>
              </a:prstGeom>
              <a:noFill/>
              <a:ln w="9525" cap="flat" cmpd="sng" algn="ctr">
                <a:solidFill>
                  <a:srgbClr val="000000"/>
                </a:solidFill>
                <a:prstDash val="solid"/>
                <a:headEnd type="none" w="lg" len="med"/>
                <a:tailEnd type="triangle"/>
              </a:ln>
              <a:effectLst/>
            </p:spPr>
          </p:cxnSp>
          <p:cxnSp>
            <p:nvCxnSpPr>
              <p:cNvPr id="46" name="Straight Arrow Connector 45">
                <a:extLst>
                  <a:ext uri="{FF2B5EF4-FFF2-40B4-BE49-F238E27FC236}">
                    <a16:creationId xmlns:a16="http://schemas.microsoft.com/office/drawing/2014/main" id="{610DE219-7023-2F63-C182-175EA720C82D}"/>
                  </a:ext>
                </a:extLst>
              </p:cNvPr>
              <p:cNvCxnSpPr>
                <a:cxnSpLocks/>
                <a:stCxn id="41" idx="3"/>
                <a:endCxn id="42" idx="1"/>
              </p:cNvCxnSpPr>
              <p:nvPr/>
            </p:nvCxnSpPr>
            <p:spPr>
              <a:xfrm>
                <a:off x="2980400" y="4018688"/>
                <a:ext cx="838280" cy="492225"/>
              </a:xfrm>
              <a:prstGeom prst="straightConnector1">
                <a:avLst/>
              </a:prstGeom>
              <a:noFill/>
              <a:ln w="9525" cap="flat" cmpd="sng" algn="ctr">
                <a:solidFill>
                  <a:srgbClr val="000000"/>
                </a:solidFill>
                <a:prstDash val="solid"/>
                <a:headEnd type="none" w="lg" len="med"/>
                <a:tailEnd type="triangle"/>
              </a:ln>
              <a:effectLst/>
            </p:spPr>
          </p:cxnSp>
          <p:sp>
            <p:nvSpPr>
              <p:cNvPr id="47" name="TextBox 46">
                <a:extLst>
                  <a:ext uri="{FF2B5EF4-FFF2-40B4-BE49-F238E27FC236}">
                    <a16:creationId xmlns:a16="http://schemas.microsoft.com/office/drawing/2014/main" id="{3438D91E-95C8-D4A6-8FD8-6B35BC742D56}"/>
                  </a:ext>
                </a:extLst>
              </p:cNvPr>
              <p:cNvSpPr txBox="1"/>
              <p:nvPr/>
            </p:nvSpPr>
            <p:spPr>
              <a:xfrm>
                <a:off x="1443189" y="3437958"/>
                <a:ext cx="942863" cy="445980"/>
              </a:xfrm>
              <a:prstGeom prst="rect">
                <a:avLst/>
              </a:prstGeom>
              <a:noFill/>
            </p:spPr>
            <p:txBody>
              <a:bodyPr wrap="squar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kernel</a:t>
                </a:r>
              </a:p>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launch</a:t>
                </a:r>
              </a:p>
            </p:txBody>
          </p:sp>
          <p:sp>
            <p:nvSpPr>
              <p:cNvPr id="48" name="TextBox 47">
                <a:extLst>
                  <a:ext uri="{FF2B5EF4-FFF2-40B4-BE49-F238E27FC236}">
                    <a16:creationId xmlns:a16="http://schemas.microsoft.com/office/drawing/2014/main" id="{56B77B39-CFBA-FC60-22E3-9AF2DE63B3F4}"/>
                  </a:ext>
                </a:extLst>
              </p:cNvPr>
              <p:cNvSpPr txBox="1"/>
              <p:nvPr/>
            </p:nvSpPr>
            <p:spPr>
              <a:xfrm>
                <a:off x="2431686" y="3418553"/>
                <a:ext cx="894075" cy="445978"/>
              </a:xfrm>
              <a:prstGeom prst="rect">
                <a:avLst/>
              </a:prstGeom>
              <a:noFill/>
            </p:spPr>
            <p:txBody>
              <a:bodyPr wrap="squar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kernel</a:t>
                </a:r>
              </a:p>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comp.</a:t>
                </a:r>
              </a:p>
            </p:txBody>
          </p:sp>
          <p:sp>
            <p:nvSpPr>
              <p:cNvPr id="49" name="TextBox 48">
                <a:extLst>
                  <a:ext uri="{FF2B5EF4-FFF2-40B4-BE49-F238E27FC236}">
                    <a16:creationId xmlns:a16="http://schemas.microsoft.com/office/drawing/2014/main" id="{77890934-8529-E4C8-536D-B5284B0A8225}"/>
                  </a:ext>
                </a:extLst>
              </p:cNvPr>
              <p:cNvSpPr txBox="1"/>
              <p:nvPr/>
            </p:nvSpPr>
            <p:spPr>
              <a:xfrm>
                <a:off x="3253071" y="3676412"/>
                <a:ext cx="1095966" cy="447373"/>
              </a:xfrm>
              <a:prstGeom prst="rect">
                <a:avLst/>
              </a:prstGeom>
              <a:noFill/>
            </p:spPr>
            <p:txBody>
              <a:bodyPr wrap="squar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kernel</a:t>
                </a:r>
              </a:p>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b="0" i="0" u="none" strike="noStrike" kern="0" cap="none" spc="0" normalizeH="0" baseline="0" noProof="0">
                    <a:ln>
                      <a:noFill/>
                    </a:ln>
                    <a:solidFill>
                      <a:srgbClr val="000000"/>
                    </a:solidFill>
                    <a:effectLst/>
                    <a:uLnTx/>
                    <a:uFillTx/>
                    <a:latin typeface="Arial" panose="020B0604020202020204"/>
                  </a:rPr>
                  <a:t>launch</a:t>
                </a:r>
              </a:p>
            </p:txBody>
          </p:sp>
          <p:sp>
            <p:nvSpPr>
              <p:cNvPr id="50" name="TextBox 49">
                <a:extLst>
                  <a:ext uri="{FF2B5EF4-FFF2-40B4-BE49-F238E27FC236}">
                    <a16:creationId xmlns:a16="http://schemas.microsoft.com/office/drawing/2014/main" id="{9F882A28-1360-EAC3-8EE2-CCE32CA34E0F}"/>
                  </a:ext>
                </a:extLst>
              </p:cNvPr>
              <p:cNvSpPr txBox="1"/>
              <p:nvPr/>
            </p:nvSpPr>
            <p:spPr>
              <a:xfrm>
                <a:off x="1323209" y="3916096"/>
                <a:ext cx="379911" cy="205184"/>
              </a:xfrm>
              <a:prstGeom prst="rect">
                <a:avLst/>
              </a:prstGeom>
              <a:noFill/>
            </p:spPr>
            <p:txBody>
              <a:bodyPr wrap="non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sz="1400" b="0" i="0" u="none" strike="noStrike" kern="0" cap="none" spc="0" normalizeH="0" baseline="0" noProof="0">
                    <a:ln>
                      <a:noFill/>
                    </a:ln>
                    <a:solidFill>
                      <a:srgbClr val="007C97">
                        <a:lumMod val="75000"/>
                      </a:srgbClr>
                    </a:solidFill>
                    <a:effectLst/>
                    <a:uLnTx/>
                    <a:uFillTx/>
                    <a:latin typeface="Arial" panose="020B0604020202020204"/>
                  </a:rPr>
                  <a:t>CPU</a:t>
                </a:r>
              </a:p>
            </p:txBody>
          </p:sp>
          <p:sp>
            <p:nvSpPr>
              <p:cNvPr id="51" name="TextBox 50">
                <a:extLst>
                  <a:ext uri="{FF2B5EF4-FFF2-40B4-BE49-F238E27FC236}">
                    <a16:creationId xmlns:a16="http://schemas.microsoft.com/office/drawing/2014/main" id="{412432B6-B377-9FD6-CCEA-B1B7E5D2184E}"/>
                  </a:ext>
                </a:extLst>
              </p:cNvPr>
              <p:cNvSpPr txBox="1"/>
              <p:nvPr/>
            </p:nvSpPr>
            <p:spPr>
              <a:xfrm>
                <a:off x="1326244" y="4417548"/>
                <a:ext cx="389530" cy="205184"/>
              </a:xfrm>
              <a:prstGeom prst="rect">
                <a:avLst/>
              </a:prstGeom>
              <a:noFill/>
            </p:spPr>
            <p:txBody>
              <a:bodyPr wrap="none" lIns="0" tIns="0" rIns="0" bIns="0" rtlCol="0">
                <a:spAutoFit/>
              </a:bodyPr>
              <a:lstStyle/>
              <a:p>
                <a:pPr marL="0" marR="0" lvl="0" indent="0" algn="ctr" defTabSz="914400" eaLnBrk="1" fontAlgn="auto" latinLnBrk="0" hangingPunct="1">
                  <a:lnSpc>
                    <a:spcPts val="1600"/>
                  </a:lnSpc>
                  <a:spcBef>
                    <a:spcPts val="0"/>
                  </a:spcBef>
                  <a:spcAft>
                    <a:spcPts val="0"/>
                  </a:spcAft>
                  <a:buClr>
                    <a:srgbClr val="898892"/>
                  </a:buClr>
                  <a:buSzPct val="60000"/>
                  <a:buFontTx/>
                  <a:buNone/>
                  <a:tabLst/>
                  <a:defRPr/>
                </a:pPr>
                <a:r>
                  <a:rPr kumimoji="0" lang="en-US" sz="1400" b="0" i="0" u="none" strike="noStrike" kern="0" cap="none" spc="0" normalizeH="0" baseline="0" noProof="0">
                    <a:ln>
                      <a:noFill/>
                    </a:ln>
                    <a:solidFill>
                      <a:srgbClr val="F26520">
                        <a:lumMod val="75000"/>
                      </a:srgbClr>
                    </a:solidFill>
                    <a:effectLst/>
                    <a:uLnTx/>
                    <a:uFillTx/>
                    <a:latin typeface="Arial" panose="020B0604020202020204"/>
                  </a:rPr>
                  <a:t>GPU</a:t>
                </a:r>
              </a:p>
            </p:txBody>
          </p:sp>
        </p:grpSp>
        <p:sp>
          <p:nvSpPr>
            <p:cNvPr id="34" name="TextBox 33">
              <a:extLst>
                <a:ext uri="{FF2B5EF4-FFF2-40B4-BE49-F238E27FC236}">
                  <a16:creationId xmlns:a16="http://schemas.microsoft.com/office/drawing/2014/main" id="{24B91A7E-7B7B-FD42-3C1E-DCF9776DA4D7}"/>
                </a:ext>
              </a:extLst>
            </p:cNvPr>
            <p:cNvSpPr txBox="1"/>
            <p:nvPr/>
          </p:nvSpPr>
          <p:spPr>
            <a:xfrm>
              <a:off x="-1121215" y="3912418"/>
              <a:ext cx="2149628" cy="602072"/>
            </a:xfrm>
            <a:prstGeom prst="rect">
              <a:avLst/>
            </a:prstGeom>
            <a:noFill/>
          </p:spPr>
          <p:txBody>
            <a:bodyPr wrap="square" lIns="0" tIns="0" rIns="0" bIns="0" rtlCol="0">
              <a:spAutoFit/>
            </a:bodyPr>
            <a:lstStyle/>
            <a:p>
              <a:pPr algn="ctr">
                <a:buClr>
                  <a:srgbClr val="898892"/>
                </a:buClr>
                <a:buSzPct val="60000"/>
              </a:pPr>
              <a:r>
                <a:rPr lang="en-US">
                  <a:solidFill>
                    <a:srgbClr val="000000"/>
                  </a:solidFill>
                  <a:latin typeface="Arial" panose="020B0604020202020204"/>
                </a:rPr>
                <a:t>functional only</a:t>
              </a:r>
            </a:p>
            <a:p>
              <a:pPr algn="ctr">
                <a:buClr>
                  <a:srgbClr val="898892"/>
                </a:buClr>
                <a:buSzPct val="60000"/>
              </a:pPr>
              <a:r>
                <a:rPr lang="en-US">
                  <a:solidFill>
                    <a:srgbClr val="000000"/>
                  </a:solidFill>
                  <a:latin typeface="Arial" panose="020B0604020202020204"/>
                </a:rPr>
                <a:t>simulation</a:t>
              </a:r>
            </a:p>
          </p:txBody>
        </p:sp>
        <p:sp>
          <p:nvSpPr>
            <p:cNvPr id="35" name="TextBox 34">
              <a:extLst>
                <a:ext uri="{FF2B5EF4-FFF2-40B4-BE49-F238E27FC236}">
                  <a16:creationId xmlns:a16="http://schemas.microsoft.com/office/drawing/2014/main" id="{D24E7504-654E-8738-F48B-D1751C2B6F88}"/>
                </a:ext>
              </a:extLst>
            </p:cNvPr>
            <p:cNvSpPr txBox="1"/>
            <p:nvPr/>
          </p:nvSpPr>
          <p:spPr>
            <a:xfrm>
              <a:off x="-1121215" y="4740143"/>
              <a:ext cx="2407610" cy="696477"/>
            </a:xfrm>
            <a:prstGeom prst="rect">
              <a:avLst/>
            </a:prstGeom>
            <a:noFill/>
          </p:spPr>
          <p:txBody>
            <a:bodyPr wrap="square" lIns="0" tIns="0" rIns="0" bIns="0" rtlCol="0">
              <a:spAutoFit/>
            </a:bodyPr>
            <a:lstStyle/>
            <a:p>
              <a:pPr algn="ctr">
                <a:buClr>
                  <a:srgbClr val="898892"/>
                </a:buClr>
                <a:buSzPct val="60000"/>
              </a:pPr>
              <a:r>
                <a:rPr lang="en-US" err="1">
                  <a:solidFill>
                    <a:srgbClr val="000000"/>
                  </a:solidFill>
                  <a:latin typeface="Arial" panose="020B0604020202020204"/>
                </a:rPr>
                <a:t>functional+timing</a:t>
              </a:r>
              <a:endParaRPr lang="en-US">
                <a:solidFill>
                  <a:srgbClr val="000000"/>
                </a:solidFill>
                <a:latin typeface="Arial" panose="020B0604020202020204"/>
              </a:endParaRPr>
            </a:p>
            <a:p>
              <a:pPr algn="ctr">
                <a:buClr>
                  <a:srgbClr val="898892"/>
                </a:buClr>
                <a:buSzPct val="60000"/>
              </a:pPr>
              <a:r>
                <a:rPr lang="en-US">
                  <a:solidFill>
                    <a:srgbClr val="000000"/>
                  </a:solidFill>
                  <a:latin typeface="Arial" panose="020B0604020202020204"/>
                </a:rPr>
                <a:t>simulation</a:t>
              </a:r>
            </a:p>
          </p:txBody>
        </p:sp>
        <p:sp>
          <p:nvSpPr>
            <p:cNvPr id="36" name="Arrow: Down 94">
              <a:extLst>
                <a:ext uri="{FF2B5EF4-FFF2-40B4-BE49-F238E27FC236}">
                  <a16:creationId xmlns:a16="http://schemas.microsoft.com/office/drawing/2014/main" id="{2A997B76-2774-37F8-F9C7-0AE6441D6533}"/>
                </a:ext>
              </a:extLst>
            </p:cNvPr>
            <p:cNvSpPr/>
            <p:nvPr/>
          </p:nvSpPr>
          <p:spPr bwMode="auto">
            <a:xfrm rot="16200000">
              <a:off x="1460973" y="4796746"/>
              <a:ext cx="158326" cy="160601"/>
            </a:xfrm>
            <a:prstGeom prst="downArrow">
              <a:avLst/>
            </a:prstGeom>
            <a:solidFill>
              <a:srgbClr val="32313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37" name="Arrow: Down 95">
              <a:extLst>
                <a:ext uri="{FF2B5EF4-FFF2-40B4-BE49-F238E27FC236}">
                  <a16:creationId xmlns:a16="http://schemas.microsoft.com/office/drawing/2014/main" id="{51643D4E-8CA8-F34E-EEFB-49788B65584A}"/>
                </a:ext>
              </a:extLst>
            </p:cNvPr>
            <p:cNvSpPr/>
            <p:nvPr/>
          </p:nvSpPr>
          <p:spPr bwMode="auto">
            <a:xfrm rot="16200000">
              <a:off x="1460973" y="4212316"/>
              <a:ext cx="158326" cy="160601"/>
            </a:xfrm>
            <a:prstGeom prst="downArrow">
              <a:avLst/>
            </a:prstGeom>
            <a:solidFill>
              <a:srgbClr val="32313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grpSp>
      <p:sp>
        <p:nvSpPr>
          <p:cNvPr id="52" name="Content Placeholder 2">
            <a:extLst>
              <a:ext uri="{FF2B5EF4-FFF2-40B4-BE49-F238E27FC236}">
                <a16:creationId xmlns:a16="http://schemas.microsoft.com/office/drawing/2014/main" id="{12D94604-379B-C1E7-0886-0675F5983FDD}"/>
              </a:ext>
            </a:extLst>
          </p:cNvPr>
          <p:cNvSpPr txBox="1">
            <a:spLocks/>
          </p:cNvSpPr>
          <p:nvPr/>
        </p:nvSpPr>
        <p:spPr>
          <a:xfrm>
            <a:off x="358550" y="1813019"/>
            <a:ext cx="11430000" cy="1070691"/>
          </a:xfrm>
          <a:prstGeom prst="rect">
            <a:avLst/>
          </a:prstGeom>
        </p:spPr>
        <p:txBody>
          <a:bodyPr/>
          <a:lstStyle>
            <a:lvl1pPr marL="176213" indent="-176213" algn="l" defTabSz="914400" rtl="0" eaLnBrk="1" latinLnBrk="0" hangingPunct="1">
              <a:lnSpc>
                <a:spcPct val="90000"/>
              </a:lnSpc>
              <a:spcBef>
                <a:spcPts val="1000"/>
              </a:spcBef>
              <a:buClr>
                <a:schemeClr val="accent1"/>
              </a:buClr>
              <a:buSzPct val="90000"/>
              <a:buFont typeface="Arial" panose="020B0604020202020204" pitchFamily="34" charset="0"/>
              <a:buChar char="•"/>
              <a:tabLst/>
              <a:defRPr sz="26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1pPr>
            <a:lvl2pPr marL="635000" indent="-177800" algn="l" defTabSz="914400" rtl="0" eaLnBrk="1" latinLnBrk="0" hangingPunct="1">
              <a:lnSpc>
                <a:spcPct val="90000"/>
              </a:lnSpc>
              <a:spcBef>
                <a:spcPts val="500"/>
              </a:spcBef>
              <a:buFont typeface="Arial" panose="020B0604020202020204" pitchFamily="34" charset="0"/>
              <a:buChar char="•"/>
              <a:tabLst/>
              <a:defRPr sz="21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1092200" indent="-177800" algn="l" defTabSz="914400" rtl="0" eaLnBrk="1" latinLnBrk="0" hangingPunct="1">
              <a:lnSpc>
                <a:spcPct val="90000"/>
              </a:lnSpc>
              <a:spcBef>
                <a:spcPts val="500"/>
              </a:spcBef>
              <a:buFont typeface="Arial" panose="020B0604020202020204" pitchFamily="34" charset="0"/>
              <a:buChar char="•"/>
              <a:tabLst/>
              <a:defRPr sz="20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543050" indent="-171450"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2001838" indent="-173038"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Functionally simulate GPU kernels on CPU </a:t>
            </a:r>
          </a:p>
          <a:p>
            <a:r>
              <a:rPr lang="en-US" dirty="0"/>
              <a:t>Preliminary results : only 1.58x – 3x slower on KVM vs bare metal (1 thread)</a:t>
            </a:r>
          </a:p>
        </p:txBody>
      </p:sp>
      <p:sp>
        <p:nvSpPr>
          <p:cNvPr id="3" name="TextBox 2">
            <a:extLst>
              <a:ext uri="{FF2B5EF4-FFF2-40B4-BE49-F238E27FC236}">
                <a16:creationId xmlns:a16="http://schemas.microsoft.com/office/drawing/2014/main" id="{ED918E69-C2F9-7F75-86F2-BFBD5E8DAE36}"/>
              </a:ext>
            </a:extLst>
          </p:cNvPr>
          <p:cNvSpPr txBox="1"/>
          <p:nvPr/>
        </p:nvSpPr>
        <p:spPr>
          <a:xfrm>
            <a:off x="1485900" y="5975073"/>
            <a:ext cx="8955722" cy="523220"/>
          </a:xfrm>
          <a:prstGeom prst="rect">
            <a:avLst/>
          </a:prstGeom>
          <a:noFill/>
        </p:spPr>
        <p:txBody>
          <a:bodyPr wrap="square" rtlCol="0">
            <a:spAutoFit/>
          </a:bodyPr>
          <a:lstStyle/>
          <a:p>
            <a:pPr algn="ctr"/>
            <a:r>
              <a:rPr lang="en-US" sz="2800" b="1" dirty="0">
                <a:solidFill>
                  <a:schemeClr val="accent2"/>
                </a:solidFill>
                <a:latin typeface="Myriad Pro"/>
              </a:rPr>
              <a:t>Mixed Fidelity makes gem5 </a:t>
            </a:r>
            <a:r>
              <a:rPr lang="en-US" sz="2800" b="1" u="sng" dirty="0">
                <a:solidFill>
                  <a:schemeClr val="accent2"/>
                </a:solidFill>
                <a:latin typeface="Myriad Pro"/>
              </a:rPr>
              <a:t>much</a:t>
            </a:r>
            <a:r>
              <a:rPr lang="en-US" sz="2800" b="1" dirty="0">
                <a:solidFill>
                  <a:schemeClr val="accent2"/>
                </a:solidFill>
                <a:latin typeface="Myriad Pro"/>
              </a:rPr>
              <a:t> closer to real HW</a:t>
            </a:r>
            <a:endParaRPr lang="en-US" sz="2800" b="1" dirty="0">
              <a:solidFill>
                <a:schemeClr val="accent2"/>
              </a:solidFill>
              <a:latin typeface="Arial Narrow" panose="020B0606020202030204" pitchFamily="34" charset="0"/>
            </a:endParaRPr>
          </a:p>
        </p:txBody>
      </p:sp>
    </p:spTree>
    <p:extLst>
      <p:ext uri="{BB962C8B-B14F-4D97-AF65-F5344CB8AC3E}">
        <p14:creationId xmlns:p14="http://schemas.microsoft.com/office/powerpoint/2010/main" val="312694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2CA041CB-B1C0-9C5E-BB13-492DCF917018}"/>
              </a:ext>
            </a:extLst>
          </p:cNvPr>
          <p:cNvSpPr>
            <a:spLocks noGrp="1"/>
          </p:cNvSpPr>
          <p:nvPr>
            <p:ph type="body" sz="quarter" idx="12"/>
          </p:nvPr>
        </p:nvSpPr>
        <p:spPr/>
        <p:txBody>
          <a:bodyPr/>
          <a:lstStyle/>
          <a:p>
            <a:r>
              <a:rPr lang="en-US" dirty="0"/>
              <a:t>Outline</a:t>
            </a:r>
          </a:p>
        </p:txBody>
      </p:sp>
      <p:sp>
        <p:nvSpPr>
          <p:cNvPr id="10" name="Content Placeholder 2">
            <a:extLst>
              <a:ext uri="{FF2B5EF4-FFF2-40B4-BE49-F238E27FC236}">
                <a16:creationId xmlns:a16="http://schemas.microsoft.com/office/drawing/2014/main" id="{3810EE42-C4A7-884C-CD25-9D2EA936BEF9}"/>
              </a:ext>
            </a:extLst>
          </p:cNvPr>
          <p:cNvSpPr>
            <a:spLocks noGrp="1"/>
          </p:cNvSpPr>
          <p:nvPr>
            <p:ph sz="quarter" idx="13"/>
          </p:nvPr>
        </p:nvSpPr>
        <p:spPr>
          <a:xfrm>
            <a:off x="495300" y="1840447"/>
            <a:ext cx="10668000" cy="4446053"/>
          </a:xfrm>
        </p:spPr>
        <p:txBody>
          <a:bodyPr/>
          <a:lstStyle/>
          <a:p>
            <a:r>
              <a:rPr lang="en-US" dirty="0">
                <a:solidFill>
                  <a:schemeClr val="tx1">
                    <a:lumMod val="25000"/>
                    <a:lumOff val="75000"/>
                  </a:schemeClr>
                </a:solidFill>
              </a:rPr>
              <a:t>Introduction</a:t>
            </a:r>
          </a:p>
          <a:p>
            <a:r>
              <a:rPr lang="en-US" dirty="0">
                <a:solidFill>
                  <a:schemeClr val="tx1">
                    <a:lumMod val="25000"/>
                    <a:lumOff val="75000"/>
                  </a:schemeClr>
                </a:solidFill>
              </a:rPr>
              <a:t>Proposal</a:t>
            </a:r>
          </a:p>
          <a:p>
            <a:r>
              <a:rPr lang="en-US" dirty="0">
                <a:solidFill>
                  <a:schemeClr val="tx1">
                    <a:lumMod val="25000"/>
                    <a:lumOff val="75000"/>
                  </a:schemeClr>
                </a:solidFill>
              </a:rPr>
              <a:t>Progress</a:t>
            </a:r>
          </a:p>
          <a:p>
            <a:r>
              <a:rPr lang="en-US" b="1" dirty="0"/>
              <a:t>Conclusion and Future Work</a:t>
            </a:r>
          </a:p>
        </p:txBody>
      </p:sp>
      <p:sp>
        <p:nvSpPr>
          <p:cNvPr id="6" name="Text Placeholder 5">
            <a:extLst>
              <a:ext uri="{FF2B5EF4-FFF2-40B4-BE49-F238E27FC236}">
                <a16:creationId xmlns:a16="http://schemas.microsoft.com/office/drawing/2014/main" id="{A161B1B1-4190-B339-A24D-A366A562179B}"/>
              </a:ext>
            </a:extLst>
          </p:cNvPr>
          <p:cNvSpPr>
            <a:spLocks noGrp="1"/>
          </p:cNvSpPr>
          <p:nvPr>
            <p:ph type="body" sz="quarter" idx="14"/>
          </p:nvPr>
        </p:nvSpPr>
        <p:spPr>
          <a:xfrm>
            <a:off x="0" y="6498293"/>
            <a:ext cx="3144130" cy="352084"/>
          </a:xfrm>
        </p:spPr>
        <p:txBody>
          <a:bodyPr/>
          <a:lstStyle/>
          <a:p>
            <a:r>
              <a:rPr lang="en-US" dirty="0"/>
              <a:t>Improving gem5’s GPUFS Support</a:t>
            </a:r>
          </a:p>
        </p:txBody>
      </p:sp>
    </p:spTree>
    <p:extLst>
      <p:ext uri="{BB962C8B-B14F-4D97-AF65-F5344CB8AC3E}">
        <p14:creationId xmlns:p14="http://schemas.microsoft.com/office/powerpoint/2010/main" val="2707715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F021957F-568D-7714-5AAA-537C7C72D461}"/>
              </a:ext>
            </a:extLst>
          </p:cNvPr>
          <p:cNvSpPr>
            <a:spLocks noGrp="1"/>
          </p:cNvSpPr>
          <p:nvPr>
            <p:ph type="body" sz="quarter" idx="12"/>
          </p:nvPr>
        </p:nvSpPr>
        <p:spPr>
          <a:xfrm>
            <a:off x="495300" y="457200"/>
            <a:ext cx="10668000" cy="1066800"/>
          </a:xfrm>
        </p:spPr>
        <p:txBody>
          <a:bodyPr/>
          <a:lstStyle/>
          <a:p>
            <a:r>
              <a:rPr lang="en-US" dirty="0"/>
              <a:t>Conclusion and Future Work</a:t>
            </a:r>
          </a:p>
        </p:txBody>
      </p:sp>
      <p:sp>
        <p:nvSpPr>
          <p:cNvPr id="12" name="Content Placeholder 2">
            <a:extLst>
              <a:ext uri="{FF2B5EF4-FFF2-40B4-BE49-F238E27FC236}">
                <a16:creationId xmlns:a16="http://schemas.microsoft.com/office/drawing/2014/main" id="{753F502F-5EC0-583A-A083-C5C868E4A12C}"/>
              </a:ext>
            </a:extLst>
          </p:cNvPr>
          <p:cNvSpPr>
            <a:spLocks noGrp="1"/>
          </p:cNvSpPr>
          <p:nvPr>
            <p:ph sz="quarter" idx="13"/>
          </p:nvPr>
        </p:nvSpPr>
        <p:spPr>
          <a:xfrm>
            <a:off x="495300" y="1840447"/>
            <a:ext cx="11211596" cy="4446053"/>
          </a:xfrm>
        </p:spPr>
        <p:txBody>
          <a:bodyPr>
            <a:normAutofit fontScale="92500" lnSpcReduction="20000"/>
          </a:bodyPr>
          <a:lstStyle/>
          <a:p>
            <a:r>
              <a:rPr lang="en-US" dirty="0"/>
              <a:t>Large-scale applications that run on the GPU models take extremely large simulation times</a:t>
            </a:r>
          </a:p>
          <a:p>
            <a:endParaRPr lang="en-US" dirty="0"/>
          </a:p>
          <a:p>
            <a:r>
              <a:rPr lang="en-US" dirty="0"/>
              <a:t>Our updates are the first in a series to significantly reduce runtime for such workloads</a:t>
            </a:r>
          </a:p>
          <a:p>
            <a:pPr marL="0" indent="0">
              <a:buNone/>
            </a:pPr>
            <a:endParaRPr lang="en-US" dirty="0"/>
          </a:p>
          <a:p>
            <a:r>
              <a:rPr lang="en-US" dirty="0"/>
              <a:t>Significantly improves usability and reduce barriers to entry for simulation</a:t>
            </a:r>
          </a:p>
          <a:p>
            <a:endParaRPr lang="en-US" dirty="0"/>
          </a:p>
          <a:p>
            <a:r>
              <a:rPr lang="en-US" dirty="0"/>
              <a:t>Future Work</a:t>
            </a:r>
          </a:p>
          <a:p>
            <a:pPr lvl="1"/>
            <a:r>
              <a:rPr lang="en-US" dirty="0"/>
              <a:t>Profile ML workloads to find regions that can be annotated for checkpointing</a:t>
            </a:r>
          </a:p>
          <a:p>
            <a:pPr lvl="1"/>
            <a:r>
              <a:rPr lang="en-US" dirty="0"/>
              <a:t>Integrate other accelerators into mainline gem5</a:t>
            </a:r>
          </a:p>
          <a:p>
            <a:pPr lvl="1"/>
            <a:r>
              <a:rPr lang="en-US" dirty="0"/>
              <a:t>Support accelerator fast-forwarding and checkpointing </a:t>
            </a:r>
          </a:p>
          <a:p>
            <a:pPr lvl="1"/>
            <a:r>
              <a:rPr lang="en-US" dirty="0"/>
              <a:t>Additional publicly available applications and resources</a:t>
            </a:r>
          </a:p>
          <a:p>
            <a:endParaRPr lang="en-US" dirty="0"/>
          </a:p>
        </p:txBody>
      </p:sp>
      <p:sp>
        <p:nvSpPr>
          <p:cNvPr id="14" name="Text Placeholder 3">
            <a:extLst>
              <a:ext uri="{FF2B5EF4-FFF2-40B4-BE49-F238E27FC236}">
                <a16:creationId xmlns:a16="http://schemas.microsoft.com/office/drawing/2014/main" id="{C69563FB-31BF-88EA-FD53-563FFE6D6D1A}"/>
              </a:ext>
            </a:extLst>
          </p:cNvPr>
          <p:cNvSpPr>
            <a:spLocks noGrp="1"/>
          </p:cNvSpPr>
          <p:nvPr>
            <p:ph type="body" sz="quarter" idx="14"/>
          </p:nvPr>
        </p:nvSpPr>
        <p:spPr>
          <a:xfrm>
            <a:off x="0" y="6498293"/>
            <a:ext cx="3144130" cy="352084"/>
          </a:xfrm>
        </p:spPr>
        <p:txBody>
          <a:bodyPr/>
          <a:lstStyle/>
          <a:p>
            <a:r>
              <a:rPr lang="en-US"/>
              <a:t>Improving gem5’s GPUFS Support</a:t>
            </a:r>
          </a:p>
        </p:txBody>
      </p:sp>
    </p:spTree>
    <p:extLst>
      <p:ext uri="{BB962C8B-B14F-4D97-AF65-F5344CB8AC3E}">
        <p14:creationId xmlns:p14="http://schemas.microsoft.com/office/powerpoint/2010/main" val="224748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47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2CA041CB-B1C0-9C5E-BB13-492DCF917018}"/>
              </a:ext>
            </a:extLst>
          </p:cNvPr>
          <p:cNvSpPr>
            <a:spLocks noGrp="1"/>
          </p:cNvSpPr>
          <p:nvPr>
            <p:ph type="body" sz="quarter" idx="12"/>
          </p:nvPr>
        </p:nvSpPr>
        <p:spPr/>
        <p:txBody>
          <a:bodyPr/>
          <a:lstStyle/>
          <a:p>
            <a:r>
              <a:rPr lang="en-US" dirty="0"/>
              <a:t>Outline</a:t>
            </a:r>
          </a:p>
        </p:txBody>
      </p:sp>
      <p:sp>
        <p:nvSpPr>
          <p:cNvPr id="10" name="Content Placeholder 2">
            <a:extLst>
              <a:ext uri="{FF2B5EF4-FFF2-40B4-BE49-F238E27FC236}">
                <a16:creationId xmlns:a16="http://schemas.microsoft.com/office/drawing/2014/main" id="{3810EE42-C4A7-884C-CD25-9D2EA936BEF9}"/>
              </a:ext>
            </a:extLst>
          </p:cNvPr>
          <p:cNvSpPr>
            <a:spLocks noGrp="1"/>
          </p:cNvSpPr>
          <p:nvPr>
            <p:ph sz="quarter" idx="13"/>
          </p:nvPr>
        </p:nvSpPr>
        <p:spPr>
          <a:xfrm>
            <a:off x="495300" y="1840447"/>
            <a:ext cx="10668000" cy="4446053"/>
          </a:xfrm>
        </p:spPr>
        <p:txBody>
          <a:bodyPr/>
          <a:lstStyle/>
          <a:p>
            <a:r>
              <a:rPr lang="en-US" dirty="0"/>
              <a:t>Introduction</a:t>
            </a:r>
          </a:p>
          <a:p>
            <a:r>
              <a:rPr lang="en-US" dirty="0"/>
              <a:t>Proposal</a:t>
            </a:r>
          </a:p>
          <a:p>
            <a:r>
              <a:rPr lang="en-US" dirty="0"/>
              <a:t>Progress</a:t>
            </a:r>
          </a:p>
          <a:p>
            <a:r>
              <a:rPr lang="en-US" dirty="0"/>
              <a:t>Conclusion and Future Work</a:t>
            </a:r>
          </a:p>
        </p:txBody>
      </p:sp>
      <p:sp>
        <p:nvSpPr>
          <p:cNvPr id="6" name="Text Placeholder 5">
            <a:extLst>
              <a:ext uri="{FF2B5EF4-FFF2-40B4-BE49-F238E27FC236}">
                <a16:creationId xmlns:a16="http://schemas.microsoft.com/office/drawing/2014/main" id="{A161B1B1-4190-B339-A24D-A366A562179B}"/>
              </a:ext>
            </a:extLst>
          </p:cNvPr>
          <p:cNvSpPr>
            <a:spLocks noGrp="1"/>
          </p:cNvSpPr>
          <p:nvPr>
            <p:ph type="body" sz="quarter" idx="14"/>
          </p:nvPr>
        </p:nvSpPr>
        <p:spPr>
          <a:xfrm>
            <a:off x="0" y="6498293"/>
            <a:ext cx="3144130" cy="352084"/>
          </a:xfrm>
        </p:spPr>
        <p:txBody>
          <a:bodyPr/>
          <a:lstStyle/>
          <a:p>
            <a:r>
              <a:rPr lang="en-US" dirty="0"/>
              <a:t>Improving gem5’s GPUFS Support</a:t>
            </a:r>
          </a:p>
        </p:txBody>
      </p:sp>
    </p:spTree>
    <p:extLst>
      <p:ext uri="{BB962C8B-B14F-4D97-AF65-F5344CB8AC3E}">
        <p14:creationId xmlns:p14="http://schemas.microsoft.com/office/powerpoint/2010/main" val="339547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B425DDB0-5463-F2E9-54B9-A35C42FC8939}"/>
              </a:ext>
            </a:extLst>
          </p:cNvPr>
          <p:cNvSpPr>
            <a:spLocks noGrp="1"/>
          </p:cNvSpPr>
          <p:nvPr>
            <p:ph type="body" sz="quarter" idx="12"/>
          </p:nvPr>
        </p:nvSpPr>
        <p:spPr>
          <a:xfrm>
            <a:off x="495300" y="457200"/>
            <a:ext cx="10668000" cy="1066800"/>
          </a:xfrm>
        </p:spPr>
        <p:txBody>
          <a:bodyPr/>
          <a:lstStyle/>
          <a:p>
            <a:r>
              <a:rPr lang="en-US"/>
              <a:t>Introduction : Challenges in Application Scaling</a:t>
            </a:r>
          </a:p>
        </p:txBody>
      </p:sp>
      <p:sp>
        <p:nvSpPr>
          <p:cNvPr id="12" name="Text Placeholder 3">
            <a:extLst>
              <a:ext uri="{FF2B5EF4-FFF2-40B4-BE49-F238E27FC236}">
                <a16:creationId xmlns:a16="http://schemas.microsoft.com/office/drawing/2014/main" id="{B349A4F5-2E11-E71E-4A6E-8337FF9BEE08}"/>
              </a:ext>
            </a:extLst>
          </p:cNvPr>
          <p:cNvSpPr>
            <a:spLocks noGrp="1"/>
          </p:cNvSpPr>
          <p:nvPr>
            <p:ph type="body" sz="quarter" idx="14"/>
          </p:nvPr>
        </p:nvSpPr>
        <p:spPr>
          <a:xfrm>
            <a:off x="0" y="6498293"/>
            <a:ext cx="3144130" cy="352084"/>
          </a:xfrm>
        </p:spPr>
        <p:txBody>
          <a:bodyPr/>
          <a:lstStyle/>
          <a:p>
            <a:r>
              <a:rPr lang="en-US" dirty="0"/>
              <a:t>Improving gem5’s GPUFS Support</a:t>
            </a:r>
          </a:p>
        </p:txBody>
      </p:sp>
      <p:pic>
        <p:nvPicPr>
          <p:cNvPr id="4" name="Picture 2" descr="What Is a Transformer Model? | NVIDIA Blogs">
            <a:extLst>
              <a:ext uri="{FF2B5EF4-FFF2-40B4-BE49-F238E27FC236}">
                <a16:creationId xmlns:a16="http://schemas.microsoft.com/office/drawing/2014/main" id="{0DFF841C-EBA2-3B49-B2B5-FA26D8230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644" y="1558722"/>
            <a:ext cx="4324035" cy="36420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9E24381-BAE5-F403-6BDF-63960AE99459}"/>
              </a:ext>
            </a:extLst>
          </p:cNvPr>
          <p:cNvSpPr txBox="1"/>
          <p:nvPr/>
        </p:nvSpPr>
        <p:spPr>
          <a:xfrm>
            <a:off x="660842" y="5856493"/>
            <a:ext cx="11368970" cy="646331"/>
          </a:xfrm>
          <a:prstGeom prst="rect">
            <a:avLst/>
          </a:prstGeom>
          <a:noFill/>
        </p:spPr>
        <p:txBody>
          <a:bodyPr wrap="square" rtlCol="0">
            <a:spAutoFit/>
          </a:bodyPr>
          <a:lstStyle/>
          <a:p>
            <a:r>
              <a:rPr lang="en-US" sz="1200" dirty="0">
                <a:solidFill>
                  <a:schemeClr val="bg2">
                    <a:lumMod val="50000"/>
                  </a:schemeClr>
                </a:solidFill>
              </a:rPr>
              <a:t>Source:</a:t>
            </a:r>
          </a:p>
          <a:p>
            <a:r>
              <a:rPr lang="en-US" sz="1200" dirty="0">
                <a:solidFill>
                  <a:schemeClr val="bg2">
                    <a:lumMod val="50000"/>
                  </a:schemeClr>
                </a:solidFill>
              </a:rPr>
              <a:t>1. https://</a:t>
            </a:r>
            <a:r>
              <a:rPr lang="en-US" sz="1200" dirty="0" err="1">
                <a:solidFill>
                  <a:schemeClr val="bg2">
                    <a:lumMod val="50000"/>
                  </a:schemeClr>
                </a:solidFill>
              </a:rPr>
              <a:t>developer.nvidia.com</a:t>
            </a:r>
            <a:r>
              <a:rPr lang="en-US" sz="1200" dirty="0">
                <a:solidFill>
                  <a:schemeClr val="bg2">
                    <a:lumMod val="50000"/>
                  </a:schemeClr>
                </a:solidFill>
              </a:rPr>
              <a:t>/blog/using-deepspeed-and-megatron-to-train-megatron-turing-nlg-530b-the-worlds-largest-and-most-powerful-generative-language-model/</a:t>
            </a:r>
            <a:br>
              <a:rPr lang="en-US" sz="1200" dirty="0">
                <a:solidFill>
                  <a:schemeClr val="bg2">
                    <a:lumMod val="50000"/>
                  </a:schemeClr>
                </a:solidFill>
              </a:rPr>
            </a:br>
            <a:r>
              <a:rPr lang="en-US" sz="1200" dirty="0">
                <a:solidFill>
                  <a:schemeClr val="bg2">
                    <a:lumMod val="50000"/>
                  </a:schemeClr>
                </a:solidFill>
              </a:rPr>
              <a:t>2. https://</a:t>
            </a:r>
            <a:r>
              <a:rPr lang="en-US" sz="1200" dirty="0" err="1">
                <a:solidFill>
                  <a:schemeClr val="bg2">
                    <a:lumMod val="50000"/>
                  </a:schemeClr>
                </a:solidFill>
              </a:rPr>
              <a:t>blogs.nvidia.com</a:t>
            </a:r>
            <a:r>
              <a:rPr lang="en-US" sz="1200" dirty="0">
                <a:solidFill>
                  <a:schemeClr val="bg2">
                    <a:lumMod val="50000"/>
                  </a:schemeClr>
                </a:solidFill>
              </a:rPr>
              <a:t>/blog/2022/03/25/what-is-a-transformer-model/</a:t>
            </a:r>
          </a:p>
        </p:txBody>
      </p:sp>
      <p:sp>
        <p:nvSpPr>
          <p:cNvPr id="13" name="TextBox 12">
            <a:extLst>
              <a:ext uri="{FF2B5EF4-FFF2-40B4-BE49-F238E27FC236}">
                <a16:creationId xmlns:a16="http://schemas.microsoft.com/office/drawing/2014/main" id="{4811B7D9-2F70-FE6B-8149-CDA759561D31}"/>
              </a:ext>
            </a:extLst>
          </p:cNvPr>
          <p:cNvSpPr txBox="1"/>
          <p:nvPr/>
        </p:nvSpPr>
        <p:spPr>
          <a:xfrm>
            <a:off x="1532964" y="5223752"/>
            <a:ext cx="9452715" cy="369332"/>
          </a:xfrm>
          <a:prstGeom prst="rect">
            <a:avLst/>
          </a:prstGeom>
          <a:noFill/>
        </p:spPr>
        <p:txBody>
          <a:bodyPr wrap="square">
            <a:spAutoFit/>
          </a:bodyPr>
          <a:lstStyle/>
          <a:p>
            <a:pPr algn="ctr"/>
            <a:r>
              <a:rPr lang="en-US" sz="1800" b="1" dirty="0">
                <a:solidFill>
                  <a:srgbClr val="D25000"/>
                </a:solidFill>
                <a:latin typeface="Red Hat Text" panose="02010303040201060303" pitchFamily="2" charset="0"/>
                <a:ea typeface="Red Hat Text" panose="02010303040201060303" pitchFamily="2" charset="0"/>
                <a:cs typeface="Red Hat Text" panose="02010303040201060303" pitchFamily="2" charset="0"/>
              </a:rPr>
              <a:t>Simulating entire workloads would take months (or years) in modern gem5</a:t>
            </a:r>
          </a:p>
        </p:txBody>
      </p:sp>
      <p:sp>
        <p:nvSpPr>
          <p:cNvPr id="2" name="TextBox 1">
            <a:extLst>
              <a:ext uri="{FF2B5EF4-FFF2-40B4-BE49-F238E27FC236}">
                <a16:creationId xmlns:a16="http://schemas.microsoft.com/office/drawing/2014/main" id="{ED4C4A87-D594-5721-13AF-B002610B1849}"/>
              </a:ext>
            </a:extLst>
          </p:cNvPr>
          <p:cNvSpPr txBox="1"/>
          <p:nvPr/>
        </p:nvSpPr>
        <p:spPr>
          <a:xfrm>
            <a:off x="1532964" y="5707104"/>
            <a:ext cx="9452715" cy="646331"/>
          </a:xfrm>
          <a:prstGeom prst="rect">
            <a:avLst/>
          </a:prstGeom>
          <a:noFill/>
        </p:spPr>
        <p:txBody>
          <a:bodyPr wrap="square" rtlCol="0">
            <a:spAutoFit/>
          </a:bodyPr>
          <a:lstStyle/>
          <a:p>
            <a:pPr algn="ctr"/>
            <a:r>
              <a:rPr lang="en-US" b="1" dirty="0">
                <a:solidFill>
                  <a:srgbClr val="D25000"/>
                </a:solidFill>
                <a:latin typeface="Red Hat Text" panose="02010303040201060303" pitchFamily="2" charset="0"/>
                <a:ea typeface="Red Hat Text" panose="02010303040201060303" pitchFamily="2" charset="0"/>
                <a:cs typeface="Red Hat Text" panose="02010303040201060303" pitchFamily="2" charset="0"/>
              </a:rPr>
              <a:t>How do we make it faster?</a:t>
            </a:r>
            <a:endParaRPr lang="en-US" sz="1800" b="1" dirty="0">
              <a:solidFill>
                <a:srgbClr val="D25000"/>
              </a:solidFill>
              <a:latin typeface="Red Hat Text" panose="02010303040201060303" pitchFamily="2" charset="0"/>
              <a:ea typeface="Red Hat Text" panose="02010303040201060303" pitchFamily="2" charset="0"/>
              <a:cs typeface="Red Hat Text" panose="02010303040201060303" pitchFamily="2" charset="0"/>
            </a:endParaRPr>
          </a:p>
          <a:p>
            <a:pPr algn="ctr"/>
            <a:endParaRPr lang="en-US" dirty="0"/>
          </a:p>
        </p:txBody>
      </p:sp>
      <p:graphicFrame>
        <p:nvGraphicFramePr>
          <p:cNvPr id="11" name="Chart 10">
            <a:extLst>
              <a:ext uri="{FF2B5EF4-FFF2-40B4-BE49-F238E27FC236}">
                <a16:creationId xmlns:a16="http://schemas.microsoft.com/office/drawing/2014/main" id="{6217D5CF-9679-8F45-B7FC-C7D9670B3CD0}"/>
              </a:ext>
            </a:extLst>
          </p:cNvPr>
          <p:cNvGraphicFramePr>
            <a:graphicFrameLocks/>
          </p:cNvGraphicFramePr>
          <p:nvPr>
            <p:extLst>
              <p:ext uri="{D42A27DB-BD31-4B8C-83A1-F6EECF244321}">
                <p14:modId xmlns:p14="http://schemas.microsoft.com/office/powerpoint/2010/main" val="3114055928"/>
              </p:ext>
            </p:extLst>
          </p:nvPr>
        </p:nvGraphicFramePr>
        <p:xfrm>
          <a:off x="1532964" y="1600648"/>
          <a:ext cx="4563035" cy="36000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7893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D36CA4-FA35-CDF8-F031-5A369421D7C5}"/>
              </a:ext>
            </a:extLst>
          </p:cNvPr>
          <p:cNvSpPr>
            <a:spLocks noGrp="1"/>
          </p:cNvSpPr>
          <p:nvPr>
            <p:ph type="body" sz="quarter" idx="12"/>
          </p:nvPr>
        </p:nvSpPr>
        <p:spPr/>
        <p:txBody>
          <a:bodyPr/>
          <a:lstStyle/>
          <a:p>
            <a:r>
              <a:rPr lang="en-US" dirty="0"/>
              <a:t>Introduction : Prior CPU-GPU Support in gem5</a:t>
            </a:r>
          </a:p>
        </p:txBody>
      </p:sp>
      <p:sp>
        <p:nvSpPr>
          <p:cNvPr id="4" name="Text Placeholder 3">
            <a:extLst>
              <a:ext uri="{FF2B5EF4-FFF2-40B4-BE49-F238E27FC236}">
                <a16:creationId xmlns:a16="http://schemas.microsoft.com/office/drawing/2014/main" id="{30EDDB09-E82C-9510-65FE-F5AB5AB19A68}"/>
              </a:ext>
            </a:extLst>
          </p:cNvPr>
          <p:cNvSpPr>
            <a:spLocks noGrp="1"/>
          </p:cNvSpPr>
          <p:nvPr>
            <p:ph type="body" sz="quarter" idx="14"/>
          </p:nvPr>
        </p:nvSpPr>
        <p:spPr>
          <a:xfrm>
            <a:off x="0" y="6498293"/>
            <a:ext cx="3144130" cy="352084"/>
          </a:xfrm>
        </p:spPr>
        <p:txBody>
          <a:bodyPr/>
          <a:lstStyle/>
          <a:p>
            <a:r>
              <a:rPr lang="en-US" dirty="0"/>
              <a:t>Improving gem5’s GPUFS Support</a:t>
            </a:r>
          </a:p>
        </p:txBody>
      </p:sp>
      <p:pic>
        <p:nvPicPr>
          <p:cNvPr id="5" name="Content Placeholder 10">
            <a:extLst>
              <a:ext uri="{FF2B5EF4-FFF2-40B4-BE49-F238E27FC236}">
                <a16:creationId xmlns:a16="http://schemas.microsoft.com/office/drawing/2014/main" id="{4366EF05-7283-FCA2-9B7A-F5CAF147284E}"/>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1485900" y="1662217"/>
            <a:ext cx="4283835" cy="4110245"/>
          </a:xfrm>
          <a:prstGeom prst="rect">
            <a:avLst/>
          </a:prstGeom>
          <a:noFill/>
          <a:ln>
            <a:noFill/>
          </a:ln>
        </p:spPr>
      </p:pic>
      <p:sp>
        <p:nvSpPr>
          <p:cNvPr id="6" name="Content Placeholder 4">
            <a:extLst>
              <a:ext uri="{FF2B5EF4-FFF2-40B4-BE49-F238E27FC236}">
                <a16:creationId xmlns:a16="http://schemas.microsoft.com/office/drawing/2014/main" id="{A1CA7155-D6FE-102B-7780-BA386A175B8C}"/>
              </a:ext>
            </a:extLst>
          </p:cNvPr>
          <p:cNvSpPr txBox="1">
            <a:spLocks/>
          </p:cNvSpPr>
          <p:nvPr/>
        </p:nvSpPr>
        <p:spPr>
          <a:xfrm>
            <a:off x="6223554" y="1840448"/>
            <a:ext cx="5367432" cy="4135350"/>
          </a:xfrm>
          <a:prstGeom prst="rect">
            <a:avLst/>
          </a:prstGeom>
        </p:spPr>
        <p:txBody>
          <a:bodyPr>
            <a:normAutofit/>
          </a:bodyPr>
          <a:lstStyle>
            <a:lvl1pPr marL="176213" indent="-176213" algn="l" defTabSz="914400" rtl="0" eaLnBrk="1" latinLnBrk="0" hangingPunct="1">
              <a:lnSpc>
                <a:spcPct val="90000"/>
              </a:lnSpc>
              <a:spcBef>
                <a:spcPts val="1000"/>
              </a:spcBef>
              <a:buClr>
                <a:schemeClr val="accent1"/>
              </a:buClr>
              <a:buSzPct val="90000"/>
              <a:buFont typeface="Arial" panose="020B0604020202020204" pitchFamily="34" charset="0"/>
              <a:buChar char="•"/>
              <a:tabLst/>
              <a:defRPr sz="26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1pPr>
            <a:lvl2pPr marL="635000" indent="-177800" algn="l" defTabSz="914400" rtl="0" eaLnBrk="1" latinLnBrk="0" hangingPunct="1">
              <a:lnSpc>
                <a:spcPct val="90000"/>
              </a:lnSpc>
              <a:spcBef>
                <a:spcPts val="500"/>
              </a:spcBef>
              <a:buFont typeface="Arial" panose="020B0604020202020204" pitchFamily="34" charset="0"/>
              <a:buChar char="•"/>
              <a:tabLst/>
              <a:defRPr sz="21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1092200" indent="-177800" algn="l" defTabSz="914400" rtl="0" eaLnBrk="1" latinLnBrk="0" hangingPunct="1">
              <a:lnSpc>
                <a:spcPct val="90000"/>
              </a:lnSpc>
              <a:spcBef>
                <a:spcPts val="500"/>
              </a:spcBef>
              <a:buFont typeface="Arial" panose="020B0604020202020204" pitchFamily="34" charset="0"/>
              <a:buChar char="•"/>
              <a:tabLst/>
              <a:defRPr sz="20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543050" indent="-171450"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2001838" indent="-173038"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yriad Pro"/>
              </a:rPr>
              <a:t>Execution-driven, cycle-level</a:t>
            </a:r>
            <a:endParaRPr lang="en-US" sz="2400" dirty="0"/>
          </a:p>
          <a:p>
            <a:pPr lvl="1">
              <a:buFont typeface="Wingdings" panose="020B0604020202020204" pitchFamily="34" charset="0"/>
              <a:buChar char="§"/>
            </a:pPr>
            <a:r>
              <a:rPr lang="en-US" sz="2000" dirty="0">
                <a:latin typeface="Myriad Pro"/>
              </a:rPr>
              <a:t>Models complex CPUs &amp; GPUs</a:t>
            </a:r>
          </a:p>
          <a:p>
            <a:pPr lvl="1">
              <a:buFont typeface="Wingdings" panose="020B0604020202020204" pitchFamily="34" charset="0"/>
              <a:buChar char="§"/>
            </a:pPr>
            <a:r>
              <a:rPr lang="en-US" sz="2000" dirty="0">
                <a:latin typeface="Myriad Pro"/>
              </a:rPr>
              <a:t>Rapid prototyping of new features</a:t>
            </a:r>
          </a:p>
          <a:p>
            <a:pPr lvl="1">
              <a:buFont typeface="Wingdings" panose="020B0604020202020204" pitchFamily="34" charset="0"/>
              <a:buChar char="§"/>
            </a:pPr>
            <a:r>
              <a:rPr lang="en-US" sz="2000" dirty="0">
                <a:latin typeface="Myriad Pro"/>
              </a:rPr>
              <a:t>Validate simulation with execute-in-execute</a:t>
            </a:r>
          </a:p>
          <a:p>
            <a:pPr lvl="1">
              <a:buFont typeface="Wingdings" panose="020B0604020202020204" pitchFamily="34" charset="0"/>
              <a:buChar char="§"/>
            </a:pPr>
            <a:endParaRPr lang="en-US" sz="2000" dirty="0"/>
          </a:p>
          <a:p>
            <a:r>
              <a:rPr lang="en-US" sz="2400" dirty="0">
                <a:latin typeface="Myriad Pro"/>
              </a:rPr>
              <a:t>Prior work [Gutierrez et al. HPCA '18]</a:t>
            </a:r>
            <a:endParaRPr lang="en-US" sz="2400" dirty="0"/>
          </a:p>
          <a:p>
            <a:pPr lvl="1">
              <a:buFont typeface="Wingdings" panose="020B0604020202020204" pitchFamily="34" charset="0"/>
              <a:buChar char="§"/>
            </a:pPr>
            <a:r>
              <a:rPr lang="en-US" sz="2000" dirty="0">
                <a:latin typeface="Myriad Pro"/>
              </a:rPr>
              <a:t>Runs unmodified </a:t>
            </a:r>
            <a:r>
              <a:rPr lang="en-US" sz="2000" dirty="0" err="1">
                <a:latin typeface="Myriad Pro"/>
              </a:rPr>
              <a:t>ROCm</a:t>
            </a:r>
            <a:r>
              <a:rPr lang="en-US" sz="2000" dirty="0">
                <a:latin typeface="Myriad Pro"/>
              </a:rPr>
              <a:t> 1.6 user stack</a:t>
            </a:r>
          </a:p>
          <a:p>
            <a:pPr lvl="1">
              <a:buFont typeface="Wingdings" panose="020B0604020202020204" pitchFamily="34" charset="0"/>
              <a:buChar char="§"/>
            </a:pPr>
            <a:r>
              <a:rPr lang="en-US" sz="2000" dirty="0">
                <a:latin typeface="Myriad Pro"/>
              </a:rPr>
              <a:t>Simulates HIP and HCC applications</a:t>
            </a:r>
          </a:p>
          <a:p>
            <a:pPr lvl="1">
              <a:buFont typeface="Wingdings" panose="020B0604020202020204" pitchFamily="34" charset="0"/>
              <a:buChar char="§"/>
            </a:pPr>
            <a:r>
              <a:rPr lang="en-US" sz="2000" dirty="0">
                <a:latin typeface="Myriad Pro"/>
              </a:rPr>
              <a:t>HCC/HIP are AMD’s GPGPU languages</a:t>
            </a:r>
          </a:p>
          <a:p>
            <a:pPr>
              <a:buFont typeface="Wingdings" panose="020B0604020202020204" pitchFamily="34" charset="0"/>
              <a:buChar char="§"/>
            </a:pPr>
            <a:endParaRPr lang="en-US" sz="2500" dirty="0">
              <a:latin typeface="Myriad Pro"/>
            </a:endParaRPr>
          </a:p>
          <a:p>
            <a:endParaRPr lang="en-US" dirty="0"/>
          </a:p>
        </p:txBody>
      </p:sp>
      <p:sp>
        <p:nvSpPr>
          <p:cNvPr id="7" name="TextBox 6">
            <a:extLst>
              <a:ext uri="{FF2B5EF4-FFF2-40B4-BE49-F238E27FC236}">
                <a16:creationId xmlns:a16="http://schemas.microsoft.com/office/drawing/2014/main" id="{738BEA25-3CE0-B6FF-A13F-C8DD06ED909B}"/>
              </a:ext>
            </a:extLst>
          </p:cNvPr>
          <p:cNvSpPr txBox="1"/>
          <p:nvPr/>
        </p:nvSpPr>
        <p:spPr>
          <a:xfrm>
            <a:off x="435735" y="5910679"/>
            <a:ext cx="10668000" cy="523220"/>
          </a:xfrm>
          <a:prstGeom prst="rect">
            <a:avLst/>
          </a:prstGeom>
          <a:noFill/>
        </p:spPr>
        <p:txBody>
          <a:bodyPr wrap="square" rtlCol="0">
            <a:spAutoFit/>
          </a:bodyPr>
          <a:lstStyle/>
          <a:p>
            <a:pPr algn="ctr"/>
            <a:r>
              <a:rPr lang="en-US" sz="2800" b="1" dirty="0">
                <a:latin typeface="Myriad Pro"/>
              </a:rPr>
              <a:t>Solid foundation, but does not support ML workloads</a:t>
            </a:r>
            <a:endParaRPr lang="en-US" sz="2800" b="1" dirty="0">
              <a:latin typeface="Arial Narrow" pitchFamily="34" charset="0"/>
            </a:endParaRPr>
          </a:p>
        </p:txBody>
      </p:sp>
    </p:spTree>
    <p:extLst>
      <p:ext uri="{BB962C8B-B14F-4D97-AF65-F5344CB8AC3E}">
        <p14:creationId xmlns:p14="http://schemas.microsoft.com/office/powerpoint/2010/main" val="150897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962B0162-D3F5-863E-31FB-58E1561EDD98}"/>
              </a:ext>
            </a:extLst>
          </p:cNvPr>
          <p:cNvSpPr>
            <a:spLocks noGrp="1"/>
          </p:cNvSpPr>
          <p:nvPr>
            <p:ph type="body" sz="quarter" idx="12"/>
          </p:nvPr>
        </p:nvSpPr>
        <p:spPr>
          <a:xfrm>
            <a:off x="495300" y="457200"/>
            <a:ext cx="10668000" cy="1066800"/>
          </a:xfrm>
        </p:spPr>
        <p:txBody>
          <a:bodyPr/>
          <a:lstStyle/>
          <a:p>
            <a:r>
              <a:rPr lang="en-US" dirty="0"/>
              <a:t>Introduction : ML Support in gem5 CPU-GPU system</a:t>
            </a:r>
          </a:p>
        </p:txBody>
      </p:sp>
      <p:pic>
        <p:nvPicPr>
          <p:cNvPr id="7" name="Content Placeholder 6">
            <a:extLst>
              <a:ext uri="{FF2B5EF4-FFF2-40B4-BE49-F238E27FC236}">
                <a16:creationId xmlns:a16="http://schemas.microsoft.com/office/drawing/2014/main" id="{FD3162BD-2D92-DB96-D71B-9E4A98141606}"/>
              </a:ext>
            </a:extLst>
          </p:cNvPr>
          <p:cNvPicPr>
            <a:picLocks noGrp="1" noChangeAspect="1"/>
          </p:cNvPicPr>
          <p:nvPr>
            <p:ph sz="quarter" idx="13"/>
          </p:nvPr>
        </p:nvPicPr>
        <p:blipFill>
          <a:blip r:embed="rId3"/>
          <a:stretch>
            <a:fillRect/>
          </a:stretch>
        </p:blipFill>
        <p:spPr>
          <a:xfrm>
            <a:off x="2006104" y="1839913"/>
            <a:ext cx="8636992" cy="4446587"/>
          </a:xfrm>
        </p:spPr>
      </p:pic>
      <p:sp>
        <p:nvSpPr>
          <p:cNvPr id="14" name="Text Placeholder 3">
            <a:extLst>
              <a:ext uri="{FF2B5EF4-FFF2-40B4-BE49-F238E27FC236}">
                <a16:creationId xmlns:a16="http://schemas.microsoft.com/office/drawing/2014/main" id="{846CE77B-6B91-0DA5-6128-2E51AD4137F1}"/>
              </a:ext>
            </a:extLst>
          </p:cNvPr>
          <p:cNvSpPr>
            <a:spLocks noGrp="1"/>
          </p:cNvSpPr>
          <p:nvPr>
            <p:ph type="body" sz="quarter" idx="14"/>
          </p:nvPr>
        </p:nvSpPr>
        <p:spPr>
          <a:xfrm>
            <a:off x="0" y="6498293"/>
            <a:ext cx="3144130" cy="352084"/>
          </a:xfrm>
        </p:spPr>
        <p:txBody>
          <a:bodyPr/>
          <a:lstStyle/>
          <a:p>
            <a:r>
              <a:rPr lang="en-US" dirty="0"/>
              <a:t>Improving gem5’s GPUFS Support</a:t>
            </a:r>
          </a:p>
        </p:txBody>
      </p:sp>
      <p:sp>
        <p:nvSpPr>
          <p:cNvPr id="9" name="TextBox 8">
            <a:extLst>
              <a:ext uri="{FF2B5EF4-FFF2-40B4-BE49-F238E27FC236}">
                <a16:creationId xmlns:a16="http://schemas.microsoft.com/office/drawing/2014/main" id="{8F726837-9B96-CF81-0C88-A926EB432671}"/>
              </a:ext>
            </a:extLst>
          </p:cNvPr>
          <p:cNvSpPr txBox="1"/>
          <p:nvPr/>
        </p:nvSpPr>
        <p:spPr>
          <a:xfrm>
            <a:off x="-128789" y="5248124"/>
            <a:ext cx="7384098" cy="892552"/>
          </a:xfrm>
          <a:prstGeom prst="rect">
            <a:avLst/>
          </a:prstGeom>
          <a:noFill/>
        </p:spPr>
        <p:txBody>
          <a:bodyPr wrap="square" rtlCol="0">
            <a:spAutoFit/>
          </a:bodyPr>
          <a:lstStyle/>
          <a:p>
            <a:pPr algn="ctr"/>
            <a:r>
              <a:rPr lang="en-US" sz="2800" b="1" dirty="0">
                <a:latin typeface="Myriad Pro"/>
              </a:rPr>
              <a:t>We have started to add this support</a:t>
            </a:r>
          </a:p>
          <a:p>
            <a:pPr algn="ctr"/>
            <a:r>
              <a:rPr lang="en-US" sz="2400" b="1" dirty="0">
                <a:latin typeface="Myriad Pro"/>
              </a:rPr>
              <a:t>[Alsop IISWC ‘19], [</a:t>
            </a:r>
            <a:r>
              <a:rPr lang="en-US" sz="2400" b="1" dirty="0" err="1">
                <a:latin typeface="Myriad Pro"/>
              </a:rPr>
              <a:t>Roarty</a:t>
            </a:r>
            <a:r>
              <a:rPr lang="en-US" sz="2400" b="1" dirty="0">
                <a:latin typeface="Myriad Pro"/>
              </a:rPr>
              <a:t> gem5 Workshop ‘21]</a:t>
            </a:r>
            <a:endParaRPr lang="en-US" sz="2400" b="1" dirty="0">
              <a:latin typeface="Arial Narrow" pitchFamily="34" charset="0"/>
            </a:endParaRPr>
          </a:p>
        </p:txBody>
      </p:sp>
    </p:spTree>
    <p:extLst>
      <p:ext uri="{BB962C8B-B14F-4D97-AF65-F5344CB8AC3E}">
        <p14:creationId xmlns:p14="http://schemas.microsoft.com/office/powerpoint/2010/main" val="9578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B5F4DA-897C-5D8D-BED5-3C434D48E54B}"/>
              </a:ext>
            </a:extLst>
          </p:cNvPr>
          <p:cNvSpPr>
            <a:spLocks noGrp="1"/>
          </p:cNvSpPr>
          <p:nvPr>
            <p:ph type="body" sz="quarter" idx="12"/>
          </p:nvPr>
        </p:nvSpPr>
        <p:spPr/>
        <p:txBody>
          <a:bodyPr/>
          <a:lstStyle/>
          <a:p>
            <a:r>
              <a:rPr lang="en-US" dirty="0"/>
              <a:t>Introduction : GPUFS Support</a:t>
            </a:r>
          </a:p>
        </p:txBody>
      </p:sp>
      <p:sp>
        <p:nvSpPr>
          <p:cNvPr id="3" name="Content Placeholder 2">
            <a:extLst>
              <a:ext uri="{FF2B5EF4-FFF2-40B4-BE49-F238E27FC236}">
                <a16:creationId xmlns:a16="http://schemas.microsoft.com/office/drawing/2014/main" id="{7DD9117D-E34C-B052-9A43-2532DEE38AB2}"/>
              </a:ext>
            </a:extLst>
          </p:cNvPr>
          <p:cNvSpPr>
            <a:spLocks noGrp="1"/>
          </p:cNvSpPr>
          <p:nvPr>
            <p:ph sz="quarter" idx="13"/>
          </p:nvPr>
        </p:nvSpPr>
        <p:spPr>
          <a:xfrm>
            <a:off x="495300" y="1840447"/>
            <a:ext cx="10668000" cy="4446053"/>
          </a:xfrm>
        </p:spPr>
        <p:txBody>
          <a:bodyPr>
            <a:normAutofit fontScale="92500"/>
          </a:bodyPr>
          <a:lstStyle/>
          <a:p>
            <a:r>
              <a:rPr lang="en-US" dirty="0"/>
              <a:t>Introduced in gem5 v22.0</a:t>
            </a:r>
          </a:p>
          <a:p>
            <a:pPr lvl="1"/>
            <a:r>
              <a:rPr lang="en-US" dirty="0"/>
              <a:t>Previously only supported SE mode with </a:t>
            </a:r>
            <a:r>
              <a:rPr lang="en-US" dirty="0" err="1"/>
              <a:t>ROCm</a:t>
            </a:r>
            <a:r>
              <a:rPr lang="en-US" dirty="0"/>
              <a:t> 4.0</a:t>
            </a:r>
          </a:p>
          <a:p>
            <a:pPr lvl="1"/>
            <a:r>
              <a:rPr lang="en-US" dirty="0"/>
              <a:t>FS mode supports </a:t>
            </a:r>
            <a:r>
              <a:rPr lang="en-US" dirty="0" err="1"/>
              <a:t>ROCm</a:t>
            </a:r>
            <a:r>
              <a:rPr lang="en-US" dirty="0"/>
              <a:t> 4.2</a:t>
            </a:r>
          </a:p>
          <a:p>
            <a:endParaRPr lang="en-US" dirty="0"/>
          </a:p>
          <a:p>
            <a:r>
              <a:rPr lang="en-US" dirty="0"/>
              <a:t>Running in SE mode required either a specific host environment containing the </a:t>
            </a:r>
            <a:r>
              <a:rPr lang="en-US" dirty="0" err="1"/>
              <a:t>ROCm</a:t>
            </a:r>
            <a:r>
              <a:rPr lang="en-US" dirty="0"/>
              <a:t> stack or a Docker container that encapsulated this environment</a:t>
            </a:r>
          </a:p>
          <a:p>
            <a:pPr lvl="1"/>
            <a:r>
              <a:rPr lang="en-US" dirty="0"/>
              <a:t>GPUFS removes all </a:t>
            </a:r>
            <a:r>
              <a:rPr lang="en-US"/>
              <a:t>host requirements</a:t>
            </a:r>
            <a:endParaRPr lang="en-US" dirty="0"/>
          </a:p>
          <a:p>
            <a:pPr lvl="1"/>
            <a:endParaRPr lang="en-US" dirty="0"/>
          </a:p>
          <a:p>
            <a:r>
              <a:rPr lang="en-US" dirty="0"/>
              <a:t>Improves simulation speed by functionally simulating memory copies</a:t>
            </a:r>
          </a:p>
          <a:p>
            <a:pPr marL="0" indent="0">
              <a:buNone/>
            </a:pPr>
            <a:endParaRPr lang="en-US" dirty="0"/>
          </a:p>
          <a:p>
            <a:r>
              <a:rPr lang="en-US" dirty="0"/>
              <a:t>Adds KVM CPU-GPU support</a:t>
            </a:r>
          </a:p>
          <a:p>
            <a:endParaRPr lang="en-US" dirty="0"/>
          </a:p>
        </p:txBody>
      </p:sp>
      <p:sp>
        <p:nvSpPr>
          <p:cNvPr id="4" name="Text Placeholder 3">
            <a:extLst>
              <a:ext uri="{FF2B5EF4-FFF2-40B4-BE49-F238E27FC236}">
                <a16:creationId xmlns:a16="http://schemas.microsoft.com/office/drawing/2014/main" id="{675C4A5E-7755-FD62-06E1-B1D7858D849E}"/>
              </a:ext>
            </a:extLst>
          </p:cNvPr>
          <p:cNvSpPr>
            <a:spLocks noGrp="1"/>
          </p:cNvSpPr>
          <p:nvPr>
            <p:ph type="body" sz="quarter" idx="14"/>
          </p:nvPr>
        </p:nvSpPr>
        <p:spPr>
          <a:xfrm>
            <a:off x="0" y="6498293"/>
            <a:ext cx="3144130" cy="352084"/>
          </a:xfrm>
        </p:spPr>
        <p:txBody>
          <a:bodyPr/>
          <a:lstStyle/>
          <a:p>
            <a:r>
              <a:rPr lang="en-US" dirty="0"/>
              <a:t>Improving gem5’s GPUFS Support</a:t>
            </a:r>
          </a:p>
        </p:txBody>
      </p:sp>
    </p:spTree>
    <p:extLst>
      <p:ext uri="{BB962C8B-B14F-4D97-AF65-F5344CB8AC3E}">
        <p14:creationId xmlns:p14="http://schemas.microsoft.com/office/powerpoint/2010/main" val="151005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F3F11-1063-1116-89CB-098060D0BE0D}"/>
              </a:ext>
            </a:extLst>
          </p:cNvPr>
          <p:cNvSpPr>
            <a:spLocks noGrp="1"/>
          </p:cNvSpPr>
          <p:nvPr>
            <p:ph type="body" sz="quarter" idx="12"/>
          </p:nvPr>
        </p:nvSpPr>
        <p:spPr/>
        <p:txBody>
          <a:bodyPr/>
          <a:lstStyle/>
          <a:p>
            <a:r>
              <a:rPr lang="en-US" dirty="0"/>
              <a:t>Introduction : What is KVM CPU</a:t>
            </a:r>
          </a:p>
        </p:txBody>
      </p:sp>
      <p:sp>
        <p:nvSpPr>
          <p:cNvPr id="3" name="Content Placeholder 2">
            <a:extLst>
              <a:ext uri="{FF2B5EF4-FFF2-40B4-BE49-F238E27FC236}">
                <a16:creationId xmlns:a16="http://schemas.microsoft.com/office/drawing/2014/main" id="{A89698B0-7FC4-2068-5FDB-9781EB45A7CA}"/>
              </a:ext>
            </a:extLst>
          </p:cNvPr>
          <p:cNvSpPr>
            <a:spLocks noGrp="1"/>
          </p:cNvSpPr>
          <p:nvPr>
            <p:ph sz="quarter" idx="13"/>
          </p:nvPr>
        </p:nvSpPr>
        <p:spPr>
          <a:xfrm>
            <a:off x="495300" y="1840447"/>
            <a:ext cx="10668000" cy="4446053"/>
          </a:xfrm>
        </p:spPr>
        <p:txBody>
          <a:bodyPr/>
          <a:lstStyle/>
          <a:p>
            <a:r>
              <a:rPr lang="en-US" dirty="0"/>
              <a:t>Kernel-based Virtual Machine (KVM):</a:t>
            </a:r>
          </a:p>
          <a:p>
            <a:pPr lvl="1"/>
            <a:r>
              <a:rPr lang="en-US" dirty="0"/>
              <a:t>Open-source virtualization technology built into Linux. Turns Linux into a hypervisor that allows the host machine to run a virtual machine</a:t>
            </a:r>
          </a:p>
          <a:p>
            <a:endParaRPr lang="en-US" dirty="0"/>
          </a:p>
          <a:p>
            <a:r>
              <a:rPr lang="en-US" dirty="0"/>
              <a:t>KVM CPU allows simulation to fast-forward by running the CPU instructions directly on the virtual machine, instead of timing CPU models</a:t>
            </a:r>
          </a:p>
          <a:p>
            <a:pPr lvl="1"/>
            <a:r>
              <a:rPr lang="en-US" dirty="0"/>
              <a:t>Requires the application binary to be compiled for the host machine architecture</a:t>
            </a:r>
          </a:p>
          <a:p>
            <a:pPr lvl="1"/>
            <a:endParaRPr lang="en-US" dirty="0"/>
          </a:p>
          <a:p>
            <a:r>
              <a:rPr lang="en-US" dirty="0"/>
              <a:t>Can be used in CPU-GPU systems to fast forward through CPU code</a:t>
            </a:r>
          </a:p>
        </p:txBody>
      </p:sp>
      <p:sp>
        <p:nvSpPr>
          <p:cNvPr id="4" name="Text Placeholder 3">
            <a:extLst>
              <a:ext uri="{FF2B5EF4-FFF2-40B4-BE49-F238E27FC236}">
                <a16:creationId xmlns:a16="http://schemas.microsoft.com/office/drawing/2014/main" id="{091D7EDF-3119-6982-F9F3-132D81ACEEC8}"/>
              </a:ext>
            </a:extLst>
          </p:cNvPr>
          <p:cNvSpPr>
            <a:spLocks noGrp="1"/>
          </p:cNvSpPr>
          <p:nvPr>
            <p:ph type="body" sz="quarter" idx="14"/>
          </p:nvPr>
        </p:nvSpPr>
        <p:spPr>
          <a:xfrm>
            <a:off x="0" y="6498293"/>
            <a:ext cx="3144130" cy="352084"/>
          </a:xfrm>
        </p:spPr>
        <p:txBody>
          <a:bodyPr/>
          <a:lstStyle/>
          <a:p>
            <a:r>
              <a:rPr lang="en-US" dirty="0"/>
              <a:t>Improving gem5’s GPUFS Support</a:t>
            </a:r>
          </a:p>
        </p:txBody>
      </p:sp>
    </p:spTree>
    <p:extLst>
      <p:ext uri="{BB962C8B-B14F-4D97-AF65-F5344CB8AC3E}">
        <p14:creationId xmlns:p14="http://schemas.microsoft.com/office/powerpoint/2010/main" val="15234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2CA041CB-B1C0-9C5E-BB13-492DCF917018}"/>
              </a:ext>
            </a:extLst>
          </p:cNvPr>
          <p:cNvSpPr>
            <a:spLocks noGrp="1"/>
          </p:cNvSpPr>
          <p:nvPr>
            <p:ph type="body" sz="quarter" idx="12"/>
          </p:nvPr>
        </p:nvSpPr>
        <p:spPr/>
        <p:txBody>
          <a:bodyPr/>
          <a:lstStyle/>
          <a:p>
            <a:r>
              <a:rPr lang="en-US" dirty="0"/>
              <a:t>Outline</a:t>
            </a:r>
          </a:p>
        </p:txBody>
      </p:sp>
      <p:sp>
        <p:nvSpPr>
          <p:cNvPr id="10" name="Content Placeholder 2">
            <a:extLst>
              <a:ext uri="{FF2B5EF4-FFF2-40B4-BE49-F238E27FC236}">
                <a16:creationId xmlns:a16="http://schemas.microsoft.com/office/drawing/2014/main" id="{3810EE42-C4A7-884C-CD25-9D2EA936BEF9}"/>
              </a:ext>
            </a:extLst>
          </p:cNvPr>
          <p:cNvSpPr>
            <a:spLocks noGrp="1"/>
          </p:cNvSpPr>
          <p:nvPr>
            <p:ph sz="quarter" idx="13"/>
          </p:nvPr>
        </p:nvSpPr>
        <p:spPr>
          <a:xfrm>
            <a:off x="495300" y="1840447"/>
            <a:ext cx="10668000" cy="4446053"/>
          </a:xfrm>
        </p:spPr>
        <p:txBody>
          <a:bodyPr/>
          <a:lstStyle/>
          <a:p>
            <a:r>
              <a:rPr lang="en-US" dirty="0">
                <a:solidFill>
                  <a:schemeClr val="tx1">
                    <a:lumMod val="25000"/>
                    <a:lumOff val="75000"/>
                  </a:schemeClr>
                </a:solidFill>
              </a:rPr>
              <a:t>Introduction</a:t>
            </a:r>
          </a:p>
          <a:p>
            <a:r>
              <a:rPr lang="en-US" b="1" dirty="0"/>
              <a:t>Proposal</a:t>
            </a:r>
          </a:p>
          <a:p>
            <a:r>
              <a:rPr lang="en-US" dirty="0"/>
              <a:t>Progress</a:t>
            </a:r>
          </a:p>
          <a:p>
            <a:r>
              <a:rPr lang="en-US" dirty="0"/>
              <a:t>Conclusion and Future Work</a:t>
            </a:r>
          </a:p>
        </p:txBody>
      </p:sp>
      <p:sp>
        <p:nvSpPr>
          <p:cNvPr id="6" name="Text Placeholder 5">
            <a:extLst>
              <a:ext uri="{FF2B5EF4-FFF2-40B4-BE49-F238E27FC236}">
                <a16:creationId xmlns:a16="http://schemas.microsoft.com/office/drawing/2014/main" id="{A161B1B1-4190-B339-A24D-A366A562179B}"/>
              </a:ext>
            </a:extLst>
          </p:cNvPr>
          <p:cNvSpPr>
            <a:spLocks noGrp="1"/>
          </p:cNvSpPr>
          <p:nvPr>
            <p:ph type="body" sz="quarter" idx="14"/>
          </p:nvPr>
        </p:nvSpPr>
        <p:spPr>
          <a:xfrm>
            <a:off x="0" y="6498293"/>
            <a:ext cx="3144130" cy="352084"/>
          </a:xfrm>
        </p:spPr>
        <p:txBody>
          <a:bodyPr/>
          <a:lstStyle/>
          <a:p>
            <a:r>
              <a:rPr lang="en-US" dirty="0"/>
              <a:t>Improving gem5’s GPUFS Support</a:t>
            </a:r>
          </a:p>
        </p:txBody>
      </p:sp>
    </p:spTree>
    <p:extLst>
      <p:ext uri="{BB962C8B-B14F-4D97-AF65-F5344CB8AC3E}">
        <p14:creationId xmlns:p14="http://schemas.microsoft.com/office/powerpoint/2010/main" val="255728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85AC2C-3480-1AD0-5693-57DEF294A9D8}"/>
              </a:ext>
            </a:extLst>
          </p:cNvPr>
          <p:cNvSpPr>
            <a:spLocks noGrp="1"/>
          </p:cNvSpPr>
          <p:nvPr>
            <p:ph type="body" sz="quarter" idx="12"/>
          </p:nvPr>
        </p:nvSpPr>
        <p:spPr/>
        <p:txBody>
          <a:bodyPr/>
          <a:lstStyle/>
          <a:p>
            <a:r>
              <a:rPr lang="en-US" dirty="0"/>
              <a:t>Our Vision to Run Large-Scale Workloads </a:t>
            </a:r>
          </a:p>
        </p:txBody>
      </p:sp>
      <p:sp>
        <p:nvSpPr>
          <p:cNvPr id="4" name="Text Placeholder 3">
            <a:extLst>
              <a:ext uri="{FF2B5EF4-FFF2-40B4-BE49-F238E27FC236}">
                <a16:creationId xmlns:a16="http://schemas.microsoft.com/office/drawing/2014/main" id="{1227D795-83BD-BA77-E3B9-C85AA2CCEE53}"/>
              </a:ext>
            </a:extLst>
          </p:cNvPr>
          <p:cNvSpPr>
            <a:spLocks noGrp="1"/>
          </p:cNvSpPr>
          <p:nvPr>
            <p:ph type="body" sz="quarter" idx="14"/>
          </p:nvPr>
        </p:nvSpPr>
        <p:spPr>
          <a:xfrm>
            <a:off x="0" y="6498293"/>
            <a:ext cx="3144130" cy="352084"/>
          </a:xfrm>
        </p:spPr>
        <p:txBody>
          <a:bodyPr/>
          <a:lstStyle/>
          <a:p>
            <a:r>
              <a:rPr lang="en-US" dirty="0"/>
              <a:t>Improving gem5’s GPUFS Support</a:t>
            </a:r>
          </a:p>
        </p:txBody>
      </p:sp>
      <p:sp>
        <p:nvSpPr>
          <p:cNvPr id="8" name="Content Placeholder 2">
            <a:extLst>
              <a:ext uri="{FF2B5EF4-FFF2-40B4-BE49-F238E27FC236}">
                <a16:creationId xmlns:a16="http://schemas.microsoft.com/office/drawing/2014/main" id="{BA28AFD9-346E-C59F-D4F2-584FF04AD4FC}"/>
              </a:ext>
            </a:extLst>
          </p:cNvPr>
          <p:cNvSpPr>
            <a:spLocks noGrp="1"/>
          </p:cNvSpPr>
          <p:nvPr>
            <p:ph sz="quarter" idx="13"/>
          </p:nvPr>
        </p:nvSpPr>
        <p:spPr>
          <a:xfrm>
            <a:off x="495300" y="1840447"/>
            <a:ext cx="10668000" cy="4446053"/>
          </a:xfrm>
        </p:spPr>
        <p:txBody>
          <a:bodyPr>
            <a:normAutofit/>
          </a:bodyPr>
          <a:lstStyle/>
          <a:p>
            <a:r>
              <a:rPr lang="en-US" dirty="0"/>
              <a:t>Not all parts of the application are equally interesting</a:t>
            </a:r>
          </a:p>
          <a:p>
            <a:pPr lvl="1"/>
            <a:r>
              <a:rPr lang="en-US" dirty="0"/>
              <a:t>Some functions/code blocks are “more important” to its behavior</a:t>
            </a:r>
          </a:p>
          <a:p>
            <a:endParaRPr lang="en-US" dirty="0"/>
          </a:p>
          <a:p>
            <a:r>
              <a:rPr lang="en-US" dirty="0"/>
              <a:t>Applications are simulated multiple times when evaluating new ideas</a:t>
            </a:r>
          </a:p>
          <a:p>
            <a:endParaRPr lang="en-US" dirty="0"/>
          </a:p>
          <a:p>
            <a:r>
              <a:rPr lang="en-US" b="1" dirty="0"/>
              <a:t>Key Insight </a:t>
            </a:r>
            <a:r>
              <a:rPr lang="en-US" dirty="0"/>
              <a:t>– some regions of the application can be run with low fidelity without affecting the way the other parts interact with the underlying hardware</a:t>
            </a:r>
          </a:p>
          <a:p>
            <a:pPr lvl="1"/>
            <a:r>
              <a:rPr lang="en-US" dirty="0"/>
              <a:t>Can use KVM CPU support in GPUFS to do this</a:t>
            </a:r>
          </a:p>
          <a:p>
            <a:pPr marL="0" indent="0">
              <a:buNone/>
            </a:pPr>
            <a:endParaRPr lang="en-US" dirty="0"/>
          </a:p>
        </p:txBody>
      </p:sp>
    </p:spTree>
    <p:extLst>
      <p:ext uri="{BB962C8B-B14F-4D97-AF65-F5344CB8AC3E}">
        <p14:creationId xmlns:p14="http://schemas.microsoft.com/office/powerpoint/2010/main" val="1749263215"/>
      </p:ext>
    </p:extLst>
  </p:cSld>
  <p:clrMapOvr>
    <a:masterClrMapping/>
  </p:clrMapOvr>
</p:sld>
</file>

<file path=ppt/theme/theme1.xml><?xml version="1.0" encoding="utf-8"?>
<a:theme xmlns:a="http://schemas.openxmlformats.org/drawingml/2006/main" name="UW Madison Text">
  <a:themeElements>
    <a:clrScheme name="UW-Madison theme1">
      <a:dk1>
        <a:srgbClr val="202020"/>
      </a:dk1>
      <a:lt1>
        <a:srgbClr val="FFFFFF"/>
      </a:lt1>
      <a:dk2>
        <a:srgbClr val="101010"/>
      </a:dk2>
      <a:lt2>
        <a:srgbClr val="DADFE1"/>
      </a:lt2>
      <a:accent1>
        <a:srgbClr val="C5050C"/>
      </a:accent1>
      <a:accent2>
        <a:srgbClr val="C5050C"/>
      </a:accent2>
      <a:accent3>
        <a:srgbClr val="9B0000"/>
      </a:accent3>
      <a:accent4>
        <a:srgbClr val="FCCB51"/>
      </a:accent4>
      <a:accent5>
        <a:srgbClr val="80B3AE"/>
      </a:accent5>
      <a:accent6>
        <a:srgbClr val="ADADAD"/>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 Madison Text" id="{6ED3CC72-47B9-0543-A2E6-77902886B0C5}" vid="{04D584EF-299B-FF4D-82F0-28CBDD1432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 Madison Data</Template>
  <TotalTime>5840</TotalTime>
  <Words>2156</Words>
  <Application>Microsoft Macintosh PowerPoint</Application>
  <PresentationFormat>Widescreen</PresentationFormat>
  <Paragraphs>258</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.PingFang SC Regular</vt:lpstr>
      <vt:lpstr>Arial</vt:lpstr>
      <vt:lpstr>Arial Narrow</vt:lpstr>
      <vt:lpstr>Calibri</vt:lpstr>
      <vt:lpstr>Myriad Pro</vt:lpstr>
      <vt:lpstr>Open Sans</vt:lpstr>
      <vt:lpstr>Red Hat Display</vt:lpstr>
      <vt:lpstr>Red Hat Text</vt:lpstr>
      <vt:lpstr>Wingdings</vt:lpstr>
      <vt:lpstr>UW Madison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RAMADAS</dc:creator>
  <cp:lastModifiedBy>Bobby Bruce</cp:lastModifiedBy>
  <cp:revision>4</cp:revision>
  <dcterms:created xsi:type="dcterms:W3CDTF">2023-05-26T13:13:48Z</dcterms:created>
  <dcterms:modified xsi:type="dcterms:W3CDTF">2023-06-17T11:52:04Z</dcterms:modified>
</cp:coreProperties>
</file>