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60" d="100"/>
          <a:sy n="60" d="100"/>
        </p:scale>
        <p:origin x="80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noRot="1" noChangeAspect="1"/>
          </p:cNvSpPr>
          <p:nvPr>
            <p:ph type="sldImg"/>
          </p:nvPr>
        </p:nvSpPr>
        <p:spPr>
          <a:prstGeom prst="rect">
            <a:avLst/>
          </a:prstGeom>
        </p:spPr>
        <p:txBody>
          <a:bodyPr/>
          <a:lstStyle/>
          <a:p>
            <a:endParaRPr/>
          </a:p>
        </p:txBody>
      </p:sp>
      <p:sp>
        <p:nvSpPr>
          <p:cNvPr id="199" name="Shape 199"/>
          <p:cNvSpPr>
            <a:spLocks noGrp="1"/>
          </p:cNvSpPr>
          <p:nvPr>
            <p:ph type="body" sz="quarter" idx="1"/>
          </p:nvPr>
        </p:nvSpPr>
        <p:spPr>
          <a:prstGeom prst="rect">
            <a:avLst/>
          </a:prstGeom>
        </p:spPr>
        <p:txBody>
          <a:bodyPr/>
          <a:lstStyle/>
          <a:p>
            <a:r>
              <a:t>To tolerate instruction cache miss latency modern processors implement decoupled front-end. What is a decoupled frontend? I’m going to show it by modifying a traditional front-end. Here is a traditional frontend pipeline. In this design address generation unit is inside Instruction Fetch Unit. Which feeds fetch engine with a PC of next instruction to fetch from I-Cache. In a decoupled front-end address generation unit is decoupled from Instruction Fetch Unit. &lt;click&gt;.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hape 252"/>
          <p:cNvSpPr>
            <a:spLocks noGrp="1" noRot="1" noChangeAspect="1"/>
          </p:cNvSpPr>
          <p:nvPr>
            <p:ph type="sldImg"/>
          </p:nvPr>
        </p:nvSpPr>
        <p:spPr>
          <a:prstGeom prst="rect">
            <a:avLst/>
          </a:prstGeom>
        </p:spPr>
        <p:txBody>
          <a:bodyPr/>
          <a:lstStyle/>
          <a:p>
            <a:endParaRPr/>
          </a:p>
        </p:txBody>
      </p:sp>
      <p:sp>
        <p:nvSpPr>
          <p:cNvPr id="253" name="Shape 253"/>
          <p:cNvSpPr>
            <a:spLocks noGrp="1"/>
          </p:cNvSpPr>
          <p:nvPr>
            <p:ph type="body" sz="quarter" idx="1"/>
          </p:nvPr>
        </p:nvSpPr>
        <p:spPr>
          <a:prstGeom prst="rect">
            <a:avLst/>
          </a:prstGeom>
        </p:spPr>
        <p:txBody>
          <a:bodyPr/>
          <a:lstStyle/>
          <a:p>
            <a:r>
              <a:t>Now, a Fetch Target Queue is inserted in between IAG and IFU. Each entry of FTQ represents a basic block. Prefetch engine takes entries from FTQ and issues prefetch requests to Instruction Cache. Even fetch is stalling Address generation unit keeps feeding FTQ with addresses in the predicted path. If we have perfect prediction front-end would never stall. Unfortunately that is not the case. Due to this design I-Cache misses have unequal costs.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prstGeom prst="rect">
            <a:avLst/>
          </a:prstGeom>
        </p:spPr>
        <p:txBody>
          <a:bodyPr/>
          <a:lstStyle/>
          <a:p>
            <a:endParaRPr/>
          </a:p>
        </p:txBody>
      </p:sp>
      <p:sp>
        <p:nvSpPr>
          <p:cNvPr id="266" name="Shape 266"/>
          <p:cNvSpPr>
            <a:spLocks noGrp="1"/>
          </p:cNvSpPr>
          <p:nvPr>
            <p:ph type="body" sz="quarter" idx="1"/>
          </p:nvPr>
        </p:nvSpPr>
        <p:spPr>
          <a:prstGeom prst="rect">
            <a:avLst/>
          </a:prstGeom>
        </p:spPr>
        <p:txBody>
          <a:bodyPr/>
          <a:lstStyle/>
          <a:p>
            <a:r>
              <a:t>Talk about how squash works.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Bowl with salmon cakes, salad, and humm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umm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tinyurl.com/yjsc2aw4" TargetMode="External"/><Relationship Id="rId2" Type="http://schemas.openxmlformats.org/officeDocument/2006/relationships/hyperlink" Target="https://github.com/PrincetonUniversity/gem5_FDIP" TargetMode="Externa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Modern Front-end Support in gem5"/>
          <p:cNvSpPr txBox="1">
            <a:spLocks noGrp="1"/>
          </p:cNvSpPr>
          <p:nvPr>
            <p:ph type="ctrTitle"/>
          </p:nvPr>
        </p:nvSpPr>
        <p:spPr>
          <a:prstGeom prst="rect">
            <a:avLst/>
          </a:prstGeom>
        </p:spPr>
        <p:txBody>
          <a:bodyPr/>
          <a:lstStyle/>
          <a:p>
            <a:r>
              <a:t>Modern Front-end Support in gem5</a:t>
            </a:r>
          </a:p>
        </p:txBody>
      </p:sp>
      <p:sp>
        <p:nvSpPr>
          <p:cNvPr id="152" name="Bhargav Reddy Godala, Nayana Prasad Nagendra, Ishita Chaturvedi, Simone Campanoni, David I. August"/>
          <p:cNvSpPr txBox="1">
            <a:spLocks noGrp="1"/>
          </p:cNvSpPr>
          <p:nvPr>
            <p:ph type="subTitle" sz="quarter" idx="1"/>
          </p:nvPr>
        </p:nvSpPr>
        <p:spPr>
          <a:prstGeom prst="rect">
            <a:avLst/>
          </a:prstGeom>
        </p:spPr>
        <p:txBody>
          <a:bodyPr/>
          <a:lstStyle/>
          <a:p>
            <a:r>
              <a:rPr>
                <a:solidFill>
                  <a:schemeClr val="accent5"/>
                </a:solidFill>
              </a:rPr>
              <a:t>Bhargav Reddy Godala</a:t>
            </a:r>
            <a:r>
              <a:t>, Nayana Prasad Nagendra, Ishita Chaturvedi, Simone Campanoni, David I. August</a:t>
            </a:r>
          </a:p>
        </p:txBody>
      </p:sp>
      <p:pic>
        <p:nvPicPr>
          <p:cNvPr id="153" name="Image" descr="Image"/>
          <p:cNvPicPr>
            <a:picLocks noChangeAspect="1"/>
          </p:cNvPicPr>
          <p:nvPr/>
        </p:nvPicPr>
        <p:blipFill>
          <a:blip r:embed="rId2"/>
          <a:stretch>
            <a:fillRect/>
          </a:stretch>
        </p:blipFill>
        <p:spPr>
          <a:xfrm>
            <a:off x="11997301" y="9198771"/>
            <a:ext cx="773907" cy="1905001"/>
          </a:xfrm>
          <a:prstGeom prst="rect">
            <a:avLst/>
          </a:prstGeom>
          <a:ln w="12700">
            <a:miter lim="400000"/>
          </a:ln>
        </p:spPr>
      </p:pic>
      <p:pic>
        <p:nvPicPr>
          <p:cNvPr id="154" name="Image" descr="Image"/>
          <p:cNvPicPr>
            <a:picLocks noChangeAspect="1"/>
          </p:cNvPicPr>
          <p:nvPr/>
        </p:nvPicPr>
        <p:blipFill>
          <a:blip r:embed="rId3"/>
          <a:stretch>
            <a:fillRect/>
          </a:stretch>
        </p:blipFill>
        <p:spPr>
          <a:xfrm>
            <a:off x="8263476" y="9219846"/>
            <a:ext cx="1333893" cy="1862851"/>
          </a:xfrm>
          <a:prstGeom prst="rect">
            <a:avLst/>
          </a:prstGeom>
          <a:ln w="12700">
            <a:miter lim="400000"/>
          </a:ln>
        </p:spPr>
      </p:pic>
      <p:pic>
        <p:nvPicPr>
          <p:cNvPr id="155" name="Arcana Logo.png" descr="Arcana Logo.png"/>
          <p:cNvPicPr>
            <a:picLocks noChangeAspect="1"/>
          </p:cNvPicPr>
          <p:nvPr/>
        </p:nvPicPr>
        <p:blipFill>
          <a:blip r:embed="rId4"/>
          <a:stretch>
            <a:fillRect/>
          </a:stretch>
        </p:blipFill>
        <p:spPr>
          <a:xfrm>
            <a:off x="14779640" y="9174400"/>
            <a:ext cx="1862851" cy="1862851"/>
          </a:xfrm>
          <a:prstGeom prst="rect">
            <a:avLst/>
          </a:prstGeom>
          <a:ln w="12700">
            <a:miter lim="400000"/>
          </a:ln>
        </p:spPr>
      </p:pic>
      <p:sp>
        <p:nvSpPr>
          <p:cNvPr id="156" name="PRINCETON…"/>
          <p:cNvSpPr txBox="1"/>
          <p:nvPr/>
        </p:nvSpPr>
        <p:spPr>
          <a:xfrm>
            <a:off x="7373972" y="11225007"/>
            <a:ext cx="3112901" cy="9552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2800">
                <a:solidFill>
                  <a:srgbClr val="000000"/>
                </a:solidFill>
              </a:defRPr>
            </a:pPr>
            <a:r>
              <a:t>PRINCETON</a:t>
            </a:r>
          </a:p>
          <a:p>
            <a:pPr>
              <a:defRPr sz="2800">
                <a:solidFill>
                  <a:srgbClr val="000000"/>
                </a:solidFill>
              </a:defRPr>
            </a:pPr>
            <a:r>
              <a:t>UNIVERSITY</a:t>
            </a:r>
          </a:p>
        </p:txBody>
      </p:sp>
      <p:sp>
        <p:nvSpPr>
          <p:cNvPr id="157" name="Liberty Research Group"/>
          <p:cNvSpPr txBox="1"/>
          <p:nvPr/>
        </p:nvSpPr>
        <p:spPr>
          <a:xfrm>
            <a:off x="11036224" y="11225007"/>
            <a:ext cx="2750326" cy="9552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800">
                <a:solidFill>
                  <a:srgbClr val="000000"/>
                </a:solidFill>
              </a:defRPr>
            </a:lvl1pPr>
          </a:lstStyle>
          <a:p>
            <a:r>
              <a:t>Liberty Research Group</a:t>
            </a:r>
          </a:p>
        </p:txBody>
      </p:sp>
      <p:sp>
        <p:nvSpPr>
          <p:cNvPr id="158" name="Arcana Research Group"/>
          <p:cNvSpPr txBox="1"/>
          <p:nvPr/>
        </p:nvSpPr>
        <p:spPr>
          <a:xfrm>
            <a:off x="14259703" y="11225007"/>
            <a:ext cx="2750326" cy="9552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800">
                <a:solidFill>
                  <a:srgbClr val="000000"/>
                </a:solidFill>
              </a:defRPr>
            </a:lvl1pPr>
          </a:lstStyle>
          <a:p>
            <a:r>
              <a:t>Arcana Research Group</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Modified Fetch Stage"/>
          <p:cNvSpPr txBox="1">
            <a:spLocks noGrp="1"/>
          </p:cNvSpPr>
          <p:nvPr>
            <p:ph type="title"/>
          </p:nvPr>
        </p:nvSpPr>
        <p:spPr>
          <a:prstGeom prst="rect">
            <a:avLst/>
          </a:prstGeom>
        </p:spPr>
        <p:txBody>
          <a:bodyPr/>
          <a:lstStyle/>
          <a:p>
            <a:r>
              <a:t>Modified Fetch Stage</a:t>
            </a:r>
          </a:p>
        </p:txBody>
      </p:sp>
      <p:pic>
        <p:nvPicPr>
          <p:cNvPr id="314" name="new fetch algorithm.png" descr="new fetch algorithm.png"/>
          <p:cNvPicPr>
            <a:picLocks noChangeAspect="1"/>
          </p:cNvPicPr>
          <p:nvPr/>
        </p:nvPicPr>
        <p:blipFill>
          <a:blip r:embed="rId2"/>
          <a:stretch>
            <a:fillRect/>
          </a:stretch>
        </p:blipFill>
        <p:spPr>
          <a:xfrm>
            <a:off x="6426200" y="2723864"/>
            <a:ext cx="11531600" cy="9601201"/>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Optimizations"/>
          <p:cNvSpPr txBox="1">
            <a:spLocks noGrp="1"/>
          </p:cNvSpPr>
          <p:nvPr>
            <p:ph type="title"/>
          </p:nvPr>
        </p:nvSpPr>
        <p:spPr>
          <a:prstGeom prst="rect">
            <a:avLst/>
          </a:prstGeom>
        </p:spPr>
        <p:txBody>
          <a:bodyPr/>
          <a:lstStyle/>
          <a:p>
            <a:r>
              <a:t>Optimizations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Basic Block Based BTB"/>
          <p:cNvSpPr txBox="1">
            <a:spLocks noGrp="1"/>
          </p:cNvSpPr>
          <p:nvPr>
            <p:ph type="title"/>
          </p:nvPr>
        </p:nvSpPr>
        <p:spPr>
          <a:prstGeom prst="rect">
            <a:avLst/>
          </a:prstGeom>
        </p:spPr>
        <p:txBody>
          <a:bodyPr/>
          <a:lstStyle/>
          <a:p>
            <a:r>
              <a:t>Basic Block Based BTB</a:t>
            </a:r>
          </a:p>
        </p:txBody>
      </p:sp>
      <p:pic>
        <p:nvPicPr>
          <p:cNvPr id="319" name="FDIP gem5 workshop.drawio.pdf" descr="FDIP gem5 workshop.drawio.pdf"/>
          <p:cNvPicPr>
            <a:picLocks noChangeAspect="1"/>
          </p:cNvPicPr>
          <p:nvPr/>
        </p:nvPicPr>
        <p:blipFill>
          <a:blip r:embed="rId2"/>
          <a:stretch>
            <a:fillRect/>
          </a:stretch>
        </p:blipFill>
        <p:spPr>
          <a:xfrm>
            <a:off x="4593344" y="2820479"/>
            <a:ext cx="13921057" cy="3729704"/>
          </a:xfrm>
          <a:prstGeom prst="rect">
            <a:avLst/>
          </a:prstGeom>
          <a:ln w="12700">
            <a:miter lim="400000"/>
          </a:ln>
        </p:spPr>
      </p:pic>
      <p:sp>
        <p:nvSpPr>
          <p:cNvPr id="320" name="Line"/>
          <p:cNvSpPr/>
          <p:nvPr/>
        </p:nvSpPr>
        <p:spPr>
          <a:xfrm flipV="1">
            <a:off x="10750094" y="7122504"/>
            <a:ext cx="1" cy="6154638"/>
          </a:xfrm>
          <a:prstGeom prst="line">
            <a:avLst/>
          </a:prstGeom>
          <a:ln w="38100">
            <a:solidFill>
              <a:srgbClr val="000000"/>
            </a:solidFill>
            <a:custDash>
              <a:ds d="200000" sp="200000"/>
            </a:custDash>
            <a:miter lim="400000"/>
          </a:ln>
        </p:spPr>
        <p:txBody>
          <a:bodyPr lIns="50800" tIns="50800" rIns="50800" bIns="50800" anchor="ctr"/>
          <a:lstStyle/>
          <a:p>
            <a:endParaRPr/>
          </a:p>
        </p:txBody>
      </p:sp>
      <p:graphicFrame>
        <p:nvGraphicFramePr>
          <p:cNvPr id="321" name="Table 1"/>
          <p:cNvGraphicFramePr/>
          <p:nvPr/>
        </p:nvGraphicFramePr>
        <p:xfrm>
          <a:off x="4090662" y="8244606"/>
          <a:ext cx="5568337" cy="2992296"/>
        </p:xfrm>
        <a:graphic>
          <a:graphicData uri="http://schemas.openxmlformats.org/drawingml/2006/table">
            <a:tbl>
              <a:tblPr firstRow="1" firstCol="1">
                <a:tableStyleId>{4C3C2611-4C71-4FC5-86AE-919BDF0F9419}</a:tableStyleId>
              </a:tblPr>
              <a:tblGrid>
                <a:gridCol w="1934718">
                  <a:extLst>
                    <a:ext uri="{9D8B030D-6E8A-4147-A177-3AD203B41FA5}">
                      <a16:colId xmlns:a16="http://schemas.microsoft.com/office/drawing/2014/main" val="20000"/>
                    </a:ext>
                  </a:extLst>
                </a:gridCol>
                <a:gridCol w="3620916">
                  <a:extLst>
                    <a:ext uri="{9D8B030D-6E8A-4147-A177-3AD203B41FA5}">
                      <a16:colId xmlns:a16="http://schemas.microsoft.com/office/drawing/2014/main" val="20001"/>
                    </a:ext>
                  </a:extLst>
                </a:gridCol>
              </a:tblGrid>
              <a:tr h="595918">
                <a:tc>
                  <a:txBody>
                    <a:bodyPr/>
                    <a:lstStyle/>
                    <a:p>
                      <a:pPr defTabSz="914400">
                        <a:tabLst>
                          <a:tab pos="1663700" algn="l"/>
                        </a:tabLst>
                        <a:defRPr b="0"/>
                      </a:pPr>
                      <a:r>
                        <a:rPr sz="3200" b="1"/>
                        <a:t>Index</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solidFill>
                      <a:srgbClr val="D5D5D5"/>
                    </a:solidFill>
                  </a:tcPr>
                </a:tc>
                <a:tc>
                  <a:txBody>
                    <a:bodyPr/>
                    <a:lstStyle/>
                    <a:p>
                      <a:pPr defTabSz="914400">
                        <a:tabLst>
                          <a:tab pos="1663700" algn="l"/>
                        </a:tabLst>
                        <a:defRPr b="0"/>
                      </a:pPr>
                      <a:r>
                        <a:rPr sz="3200" b="1"/>
                        <a:t>Traget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solidFill>
                      <a:srgbClr val="D5D5D5"/>
                    </a:solidFill>
                  </a:tcPr>
                </a:tc>
                <a:extLst>
                  <a:ext uri="{0D108BD9-81ED-4DB2-BD59-A6C34878D82A}">
                    <a16:rowId xmlns:a16="http://schemas.microsoft.com/office/drawing/2014/main" val="10000"/>
                  </a:ext>
                </a:extLst>
              </a:tr>
              <a:tr h="595918">
                <a:tc>
                  <a:txBody>
                    <a:bodyPr/>
                    <a:lstStyle/>
                    <a:p>
                      <a:pPr defTabSz="914400">
                        <a:tabLst>
                          <a:tab pos="1663700" algn="l"/>
                        </a:tabLst>
                        <a:defRPr b="0"/>
                      </a:pPr>
                      <a:r>
                        <a:rPr sz="3200"/>
                        <a:t>br1</a:t>
                      </a:r>
                    </a:p>
                  </a:txBody>
                  <a:tcPr marL="50800" marR="50800" marT="50800" marB="50800" anchor="ctr" horzOverflow="overflow">
                    <a:lnL w="38100">
                      <a:solidFill>
                        <a:srgbClr val="000000"/>
                      </a:solidFill>
                      <a:miter lim="400000"/>
                    </a:lnL>
                    <a:lnB w="38100">
                      <a:solidFill>
                        <a:srgbClr val="000000"/>
                      </a:solidFill>
                      <a:miter lim="400000"/>
                    </a:lnB>
                  </a:tcPr>
                </a:tc>
                <a:tc>
                  <a:txBody>
                    <a:bodyPr/>
                    <a:lstStyle/>
                    <a:p>
                      <a:pPr defTabSz="914400"/>
                      <a:r>
                        <a:rPr sz="3200"/>
                        <a:t>target1</a:t>
                      </a:r>
                    </a:p>
                  </a:txBody>
                  <a:tcPr marL="50800" marR="50800" marT="50800" marB="50800" anchor="ctr" horzOverflow="overflow">
                    <a:lnR w="38100">
                      <a:solidFill>
                        <a:srgbClr val="000000"/>
                      </a:solidFill>
                      <a:miter lim="400000"/>
                    </a:lnR>
                    <a:lnB w="38100">
                      <a:solidFill>
                        <a:srgbClr val="000000"/>
                      </a:solidFill>
                      <a:miter lim="400000"/>
                    </a:lnB>
                  </a:tcPr>
                </a:tc>
                <a:extLst>
                  <a:ext uri="{0D108BD9-81ED-4DB2-BD59-A6C34878D82A}">
                    <a16:rowId xmlns:a16="http://schemas.microsoft.com/office/drawing/2014/main" val="10001"/>
                  </a:ext>
                </a:extLst>
              </a:tr>
              <a:tr h="595918">
                <a:tc>
                  <a:txBody>
                    <a:bodyPr/>
                    <a:lstStyle/>
                    <a:p>
                      <a:pPr defTabSz="914400">
                        <a:tabLst>
                          <a:tab pos="1663700" algn="l"/>
                        </a:tabLst>
                        <a:defRPr b="0"/>
                      </a:pPr>
                      <a:r>
                        <a:rPr sz="3200"/>
                        <a:t>br2</a:t>
                      </a:r>
                    </a:p>
                  </a:txBody>
                  <a:tcPr marL="50800" marR="50800" marT="50800" marB="50800" anchor="ctr" horzOverflow="overflow">
                    <a:lnL w="38100">
                      <a:solidFill>
                        <a:srgbClr val="000000"/>
                      </a:solidFill>
                      <a:miter lim="400000"/>
                    </a:lnL>
                    <a:lnT w="38100">
                      <a:solidFill>
                        <a:srgbClr val="000000"/>
                      </a:solidFill>
                      <a:miter lim="400000"/>
                    </a:lnT>
                    <a:lnB w="38100">
                      <a:solidFill>
                        <a:srgbClr val="000000"/>
                      </a:solidFill>
                      <a:miter lim="400000"/>
                    </a:lnB>
                  </a:tcPr>
                </a:tc>
                <a:tc>
                  <a:txBody>
                    <a:bodyPr/>
                    <a:lstStyle/>
                    <a:p>
                      <a:pPr defTabSz="914400"/>
                      <a:r>
                        <a:rPr sz="3200"/>
                        <a:t>target2</a:t>
                      </a:r>
                    </a:p>
                  </a:txBody>
                  <a:tcPr marL="50800" marR="50800" marT="50800" marB="50800" anchor="ctr" horzOverflow="overflow">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r h="595918">
                <a:tc>
                  <a:txBody>
                    <a:bodyPr/>
                    <a:lstStyle/>
                    <a:p>
                      <a:pPr defTabSz="914400">
                        <a:tabLst>
                          <a:tab pos="1663700" algn="l"/>
                        </a:tabLst>
                        <a:defRPr b="0"/>
                      </a:pPr>
                      <a:r>
                        <a:rPr sz="3200"/>
                        <a:t>br3</a:t>
                      </a:r>
                    </a:p>
                  </a:txBody>
                  <a:tcPr marL="50800" marR="50800" marT="50800" marB="50800" anchor="ctr" horzOverflow="overflow">
                    <a:lnL w="38100">
                      <a:solidFill>
                        <a:srgbClr val="000000"/>
                      </a:solidFill>
                      <a:miter lim="400000"/>
                    </a:lnL>
                    <a:lnT w="38100">
                      <a:solidFill>
                        <a:srgbClr val="000000"/>
                      </a:solidFill>
                      <a:miter lim="400000"/>
                    </a:lnT>
                    <a:lnB w="38100">
                      <a:solidFill>
                        <a:srgbClr val="000000"/>
                      </a:solidFill>
                      <a:miter lim="400000"/>
                    </a:lnB>
                  </a:tcPr>
                </a:tc>
                <a:tc>
                  <a:txBody>
                    <a:bodyPr/>
                    <a:lstStyle/>
                    <a:p>
                      <a:pPr defTabSz="914400"/>
                      <a:r>
                        <a:rPr sz="3200"/>
                        <a:t>Target3</a:t>
                      </a:r>
                    </a:p>
                  </a:txBody>
                  <a:tcPr marL="50800" marR="50800" marT="50800" marB="50800" anchor="ctr" horzOverflow="overflow">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3"/>
                  </a:ext>
                </a:extLst>
              </a:tr>
              <a:tr h="595918">
                <a:tc>
                  <a:txBody>
                    <a:bodyPr/>
                    <a:lstStyle/>
                    <a:p>
                      <a:pPr defTabSz="914400">
                        <a:tabLst>
                          <a:tab pos="1663700" algn="l"/>
                        </a:tabLst>
                        <a:defRPr sz="3200"/>
                      </a:pPr>
                      <a:endParaRPr/>
                    </a:p>
                  </a:txBody>
                  <a:tcPr marL="50800" marR="50800" marT="50800" marB="50800" anchor="ctr" horzOverflow="overflow">
                    <a:lnL w="38100">
                      <a:solidFill>
                        <a:srgbClr val="000000"/>
                      </a:solidFill>
                      <a:miter lim="400000"/>
                    </a:lnL>
                    <a:lnT w="38100">
                      <a:solidFill>
                        <a:srgbClr val="000000"/>
                      </a:solidFill>
                      <a:miter lim="400000"/>
                    </a:lnT>
                    <a:lnB w="38100">
                      <a:solidFill>
                        <a:srgbClr val="000000"/>
                      </a:solidFill>
                      <a:miter lim="400000"/>
                    </a:lnB>
                  </a:tcPr>
                </a:tc>
                <a:tc>
                  <a:txBody>
                    <a:bodyPr/>
                    <a:lstStyle/>
                    <a:p>
                      <a:pPr defTabSz="914400">
                        <a:defRPr sz="3200"/>
                      </a:pPr>
                      <a:endParaRPr/>
                    </a:p>
                  </a:txBody>
                  <a:tcPr marL="50800" marR="50800" marT="50800" marB="50800" anchor="ctr" horzOverflow="overflow">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4"/>
                  </a:ext>
                </a:extLst>
              </a:tr>
            </a:tbl>
          </a:graphicData>
        </a:graphic>
      </p:graphicFrame>
      <p:sp>
        <p:nvSpPr>
          <p:cNvPr id="322" name="PC based BTB"/>
          <p:cNvSpPr txBox="1"/>
          <p:nvPr/>
        </p:nvSpPr>
        <p:spPr>
          <a:xfrm>
            <a:off x="5213250" y="11945421"/>
            <a:ext cx="2303527" cy="4987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600">
                <a:solidFill>
                  <a:srgbClr val="000000"/>
                </a:solidFill>
              </a:defRPr>
            </a:lvl1pPr>
          </a:lstStyle>
          <a:p>
            <a:r>
              <a:t>PC based BTB</a:t>
            </a:r>
          </a:p>
        </p:txBody>
      </p:sp>
      <p:graphicFrame>
        <p:nvGraphicFramePr>
          <p:cNvPr id="323" name="Table 1-1"/>
          <p:cNvGraphicFramePr/>
          <p:nvPr/>
        </p:nvGraphicFramePr>
        <p:xfrm>
          <a:off x="11834840" y="8230936"/>
          <a:ext cx="7957424" cy="3017695"/>
        </p:xfrm>
        <a:graphic>
          <a:graphicData uri="http://schemas.openxmlformats.org/drawingml/2006/table">
            <a:tbl>
              <a:tblPr firstRow="1" firstCol="1">
                <a:tableStyleId>{4C3C2611-4C71-4FC5-86AE-919BDF0F9419}</a:tableStyleId>
              </a:tblPr>
              <a:tblGrid>
                <a:gridCol w="2508315">
                  <a:extLst>
                    <a:ext uri="{9D8B030D-6E8A-4147-A177-3AD203B41FA5}">
                      <a16:colId xmlns:a16="http://schemas.microsoft.com/office/drawing/2014/main" val="20000"/>
                    </a:ext>
                  </a:extLst>
                </a:gridCol>
                <a:gridCol w="2407271">
                  <a:extLst>
                    <a:ext uri="{9D8B030D-6E8A-4147-A177-3AD203B41FA5}">
                      <a16:colId xmlns:a16="http://schemas.microsoft.com/office/drawing/2014/main" val="20001"/>
                    </a:ext>
                  </a:extLst>
                </a:gridCol>
                <a:gridCol w="2266654">
                  <a:extLst>
                    <a:ext uri="{9D8B030D-6E8A-4147-A177-3AD203B41FA5}">
                      <a16:colId xmlns:a16="http://schemas.microsoft.com/office/drawing/2014/main" val="20002"/>
                    </a:ext>
                  </a:extLst>
                </a:gridCol>
              </a:tblGrid>
              <a:tr h="595918">
                <a:tc>
                  <a:txBody>
                    <a:bodyPr/>
                    <a:lstStyle/>
                    <a:p>
                      <a:pPr defTabSz="914400">
                        <a:tabLst>
                          <a:tab pos="1663700" algn="l"/>
                        </a:tabLst>
                        <a:defRPr b="0"/>
                      </a:pPr>
                      <a:r>
                        <a:rPr sz="3200" b="1"/>
                        <a:t>Index</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solidFill>
                      <a:srgbClr val="D5D5D5"/>
                    </a:solidFill>
                  </a:tcPr>
                </a:tc>
                <a:tc>
                  <a:txBody>
                    <a:bodyPr/>
                    <a:lstStyle/>
                    <a:p>
                      <a:pPr defTabSz="914400">
                        <a:tabLst>
                          <a:tab pos="1663700" algn="l"/>
                        </a:tabLst>
                        <a:defRPr b="0"/>
                      </a:pPr>
                      <a:r>
                        <a:rPr sz="3200" b="1"/>
                        <a:t>Target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solidFill>
                      <a:srgbClr val="D5D5D5"/>
                    </a:solidFill>
                  </a:tcPr>
                </a:tc>
                <a:tc>
                  <a:txBody>
                    <a:bodyPr/>
                    <a:lstStyle/>
                    <a:p>
                      <a:pPr defTabSz="914400">
                        <a:tabLst>
                          <a:tab pos="1663700" algn="l"/>
                        </a:tabLst>
                        <a:defRPr b="0"/>
                      </a:pPr>
                      <a:r>
                        <a:rPr sz="3200" b="1"/>
                        <a:t>Branch</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solidFill>
                      <a:srgbClr val="D5D5D5"/>
                    </a:solidFill>
                  </a:tcPr>
                </a:tc>
                <a:extLst>
                  <a:ext uri="{0D108BD9-81ED-4DB2-BD59-A6C34878D82A}">
                    <a16:rowId xmlns:a16="http://schemas.microsoft.com/office/drawing/2014/main" val="10000"/>
                  </a:ext>
                </a:extLst>
              </a:tr>
              <a:tr h="595918">
                <a:tc>
                  <a:txBody>
                    <a:bodyPr/>
                    <a:lstStyle/>
                    <a:p>
                      <a:pPr defTabSz="914400">
                        <a:tabLst>
                          <a:tab pos="1663700" algn="l"/>
                        </a:tabLst>
                        <a:defRPr b="0"/>
                      </a:pPr>
                      <a:r>
                        <a:rPr sz="3200"/>
                        <a:t>target1</a:t>
                      </a:r>
                    </a:p>
                  </a:txBody>
                  <a:tcPr marL="50800" marR="50800" marT="50800" marB="50800" anchor="ctr" horzOverflow="overflow">
                    <a:lnL w="38100">
                      <a:solidFill>
                        <a:srgbClr val="000000"/>
                      </a:solidFill>
                      <a:miter lim="400000"/>
                    </a:lnL>
                    <a:lnB w="38100">
                      <a:solidFill>
                        <a:srgbClr val="000000"/>
                      </a:solidFill>
                      <a:miter lim="400000"/>
                    </a:lnB>
                  </a:tcPr>
                </a:tc>
                <a:tc>
                  <a:txBody>
                    <a:bodyPr/>
                    <a:lstStyle/>
                    <a:p>
                      <a:pPr defTabSz="914400"/>
                      <a:r>
                        <a:rPr sz="3200"/>
                        <a:t>target2</a:t>
                      </a:r>
                    </a:p>
                  </a:txBody>
                  <a:tcPr marL="50800" marR="50800" marT="50800" marB="50800" anchor="ctr" horzOverflow="overflow">
                    <a:lnR w="38100">
                      <a:solidFill>
                        <a:srgbClr val="000000"/>
                      </a:solidFill>
                      <a:miter lim="400000"/>
                    </a:lnR>
                    <a:lnB w="38100">
                      <a:solidFill>
                        <a:srgbClr val="000000"/>
                      </a:solidFill>
                      <a:miter lim="400000"/>
                    </a:lnB>
                  </a:tcPr>
                </a:tc>
                <a:tc>
                  <a:txBody>
                    <a:bodyPr/>
                    <a:lstStyle/>
                    <a:p>
                      <a:pPr defTabSz="914400"/>
                      <a:r>
                        <a:rPr sz="3200"/>
                        <a:t>br2</a:t>
                      </a:r>
                    </a:p>
                  </a:txBody>
                  <a:tcPr marL="50800" marR="50800" marT="50800" marB="50800" anchor="ctr" horzOverflow="overflow">
                    <a:lnL w="38100">
                      <a:solidFill>
                        <a:srgbClr val="000000"/>
                      </a:solidFill>
                      <a:miter lim="400000"/>
                    </a:lnL>
                    <a:lnR w="38100">
                      <a:solidFill>
                        <a:srgbClr val="000000"/>
                      </a:solidFill>
                      <a:miter lim="400000"/>
                    </a:lnR>
                    <a:lnB w="38100">
                      <a:solidFill>
                        <a:srgbClr val="000000"/>
                      </a:solidFill>
                      <a:miter lim="400000"/>
                    </a:lnB>
                  </a:tcPr>
                </a:tc>
                <a:extLst>
                  <a:ext uri="{0D108BD9-81ED-4DB2-BD59-A6C34878D82A}">
                    <a16:rowId xmlns:a16="http://schemas.microsoft.com/office/drawing/2014/main" val="10001"/>
                  </a:ext>
                </a:extLst>
              </a:tr>
              <a:tr h="595918">
                <a:tc>
                  <a:txBody>
                    <a:bodyPr/>
                    <a:lstStyle/>
                    <a:p>
                      <a:pPr defTabSz="914400">
                        <a:tabLst>
                          <a:tab pos="1663700" algn="l"/>
                        </a:tabLst>
                        <a:defRPr b="0"/>
                      </a:pPr>
                      <a:r>
                        <a:rPr sz="3200"/>
                        <a:t>target2</a:t>
                      </a:r>
                    </a:p>
                  </a:txBody>
                  <a:tcPr marL="50800" marR="50800" marT="50800" marB="50800" anchor="ctr" horzOverflow="overflow">
                    <a:lnL w="38100">
                      <a:solidFill>
                        <a:srgbClr val="000000"/>
                      </a:solidFill>
                      <a:miter lim="400000"/>
                    </a:lnL>
                    <a:lnT w="38100">
                      <a:solidFill>
                        <a:srgbClr val="000000"/>
                      </a:solidFill>
                      <a:miter lim="400000"/>
                    </a:lnT>
                    <a:lnB w="38100">
                      <a:solidFill>
                        <a:srgbClr val="000000"/>
                      </a:solidFill>
                      <a:miter lim="400000"/>
                    </a:lnB>
                  </a:tcPr>
                </a:tc>
                <a:tc>
                  <a:txBody>
                    <a:bodyPr/>
                    <a:lstStyle/>
                    <a:p>
                      <a:pPr defTabSz="914400"/>
                      <a:r>
                        <a:rPr sz="3200"/>
                        <a:t>target3</a:t>
                      </a:r>
                    </a:p>
                  </a:txBody>
                  <a:tcPr marL="50800" marR="50800" marT="50800" marB="50800" anchor="ctr" horzOverflow="overflow">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r>
                        <a:rPr sz="3200"/>
                        <a:t>br3</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r h="595918">
                <a:tc>
                  <a:txBody>
                    <a:bodyPr/>
                    <a:lstStyle/>
                    <a:p>
                      <a:pPr defTabSz="914400">
                        <a:tabLst>
                          <a:tab pos="1663700" algn="l"/>
                        </a:tabLst>
                        <a:defRPr sz="3200" b="0"/>
                      </a:pPr>
                      <a:endParaRPr/>
                    </a:p>
                  </a:txBody>
                  <a:tcPr marL="50800" marR="50800" marT="50800" marB="50800" anchor="ctr" horzOverflow="overflow">
                    <a:lnL w="38100">
                      <a:solidFill>
                        <a:srgbClr val="000000"/>
                      </a:solidFill>
                      <a:miter lim="400000"/>
                    </a:lnL>
                    <a:lnT w="38100">
                      <a:solidFill>
                        <a:srgbClr val="000000"/>
                      </a:solidFill>
                      <a:miter lim="400000"/>
                    </a:lnT>
                    <a:lnB w="38100">
                      <a:solidFill>
                        <a:srgbClr val="000000"/>
                      </a:solidFill>
                      <a:miter lim="400000"/>
                    </a:lnB>
                  </a:tcPr>
                </a:tc>
                <a:tc>
                  <a:txBody>
                    <a:bodyPr/>
                    <a:lstStyle/>
                    <a:p>
                      <a:pPr defTabSz="914400">
                        <a:defRPr sz="3200"/>
                      </a:pPr>
                      <a:endParaRPr/>
                    </a:p>
                  </a:txBody>
                  <a:tcPr marL="50800" marR="50800" marT="50800" marB="50800" anchor="ctr" horzOverflow="overflow">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32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3"/>
                  </a:ext>
                </a:extLst>
              </a:tr>
              <a:tr h="595918">
                <a:tc>
                  <a:txBody>
                    <a:bodyPr/>
                    <a:lstStyle/>
                    <a:p>
                      <a:pPr defTabSz="914400">
                        <a:tabLst>
                          <a:tab pos="1663700" algn="l"/>
                        </a:tabLst>
                        <a:defRPr sz="3200"/>
                      </a:pPr>
                      <a:endParaRPr/>
                    </a:p>
                  </a:txBody>
                  <a:tcPr marL="50800" marR="50800" marT="50800" marB="50800" anchor="ctr" horzOverflow="overflow">
                    <a:lnL w="38100">
                      <a:solidFill>
                        <a:srgbClr val="000000"/>
                      </a:solidFill>
                      <a:miter lim="400000"/>
                    </a:lnL>
                    <a:lnT w="38100">
                      <a:solidFill>
                        <a:srgbClr val="000000"/>
                      </a:solidFill>
                      <a:miter lim="400000"/>
                    </a:lnT>
                    <a:lnB w="38100">
                      <a:solidFill>
                        <a:srgbClr val="000000"/>
                      </a:solidFill>
                      <a:miter lim="400000"/>
                    </a:lnB>
                  </a:tcPr>
                </a:tc>
                <a:tc>
                  <a:txBody>
                    <a:bodyPr/>
                    <a:lstStyle/>
                    <a:p>
                      <a:pPr defTabSz="914400">
                        <a:defRPr sz="3200"/>
                      </a:pPr>
                      <a:endParaRPr/>
                    </a:p>
                  </a:txBody>
                  <a:tcPr marL="50800" marR="50800" marT="50800" marB="50800" anchor="ctr" horzOverflow="overflow">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32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4"/>
                  </a:ext>
                </a:extLst>
              </a:tr>
            </a:tbl>
          </a:graphicData>
        </a:graphic>
      </p:graphicFrame>
      <p:sp>
        <p:nvSpPr>
          <p:cNvPr id="324" name="BBL based BTB"/>
          <p:cNvSpPr txBox="1"/>
          <p:nvPr/>
        </p:nvSpPr>
        <p:spPr>
          <a:xfrm>
            <a:off x="14550944" y="11931751"/>
            <a:ext cx="2487118" cy="498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600">
                <a:solidFill>
                  <a:srgbClr val="000000"/>
                </a:solidFill>
              </a:defRPr>
            </a:lvl1pPr>
          </a:lstStyle>
          <a:p>
            <a:r>
              <a:t>BBL based BTB</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Pre-decode And Early Correction"/>
          <p:cNvSpPr txBox="1">
            <a:spLocks noGrp="1"/>
          </p:cNvSpPr>
          <p:nvPr>
            <p:ph type="title"/>
          </p:nvPr>
        </p:nvSpPr>
        <p:spPr>
          <a:prstGeom prst="rect">
            <a:avLst/>
          </a:prstGeom>
        </p:spPr>
        <p:txBody>
          <a:bodyPr/>
          <a:lstStyle/>
          <a:p>
            <a:r>
              <a:t>Pre-decode And Early Correction</a:t>
            </a:r>
          </a:p>
        </p:txBody>
      </p:sp>
      <p:sp>
        <p:nvSpPr>
          <p:cNvPr id="327" name="Slide Subtitle"/>
          <p:cNvSpPr txBox="1">
            <a:spLocks noGrp="1"/>
          </p:cNvSpPr>
          <p:nvPr>
            <p:ph type="body" idx="21"/>
          </p:nvPr>
        </p:nvSpPr>
        <p:spPr>
          <a:prstGeom prst="rect">
            <a:avLst/>
          </a:prstGeom>
        </p:spPr>
        <p:txBody>
          <a:bodyPr/>
          <a:lstStyle/>
          <a:p>
            <a:endParaRPr/>
          </a:p>
        </p:txBody>
      </p:sp>
      <p:sp>
        <p:nvSpPr>
          <p:cNvPr id="328" name="BBL BTB are indexed using beginning of a basic block.…"/>
          <p:cNvSpPr txBox="1">
            <a:spLocks noGrp="1"/>
          </p:cNvSpPr>
          <p:nvPr>
            <p:ph type="body" idx="1"/>
          </p:nvPr>
        </p:nvSpPr>
        <p:spPr>
          <a:prstGeom prst="rect">
            <a:avLst/>
          </a:prstGeom>
        </p:spPr>
        <p:txBody>
          <a:bodyPr/>
          <a:lstStyle/>
          <a:p>
            <a:r>
              <a:t>BBL BTB are indexed using beginning of a basic block.</a:t>
            </a:r>
          </a:p>
          <a:p>
            <a:r>
              <a:t>Beginning of a basic block is identified:</a:t>
            </a:r>
          </a:p>
          <a:p>
            <a:pPr lvl="1"/>
            <a:r>
              <a:t>Using the next instruction following a branch instruction.</a:t>
            </a:r>
          </a:p>
          <a:p>
            <a:r>
              <a:t>Early Correction:</a:t>
            </a:r>
          </a:p>
          <a:p>
            <a:pPr lvl="1"/>
            <a:r>
              <a:t>When an unconditional branch is predicted not taken.</a:t>
            </a:r>
          </a:p>
          <a:p>
            <a:pPr lvl="1"/>
            <a:r>
              <a:t>Flush FTQ and restart by using the pre-decoded target.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Branch Predictor Changes"/>
          <p:cNvSpPr txBox="1">
            <a:spLocks noGrp="1"/>
          </p:cNvSpPr>
          <p:nvPr>
            <p:ph type="title"/>
          </p:nvPr>
        </p:nvSpPr>
        <p:spPr>
          <a:prstGeom prst="rect">
            <a:avLst/>
          </a:prstGeom>
        </p:spPr>
        <p:txBody>
          <a:bodyPr/>
          <a:lstStyle/>
          <a:p>
            <a:r>
              <a:t>Branch Predictor Changes</a:t>
            </a:r>
          </a:p>
        </p:txBody>
      </p:sp>
      <p:sp>
        <p:nvSpPr>
          <p:cNvPr id="331" name="Slide Subtitle"/>
          <p:cNvSpPr txBox="1">
            <a:spLocks noGrp="1"/>
          </p:cNvSpPr>
          <p:nvPr>
            <p:ph type="body" idx="21"/>
          </p:nvPr>
        </p:nvSpPr>
        <p:spPr>
          <a:prstGeom prst="rect">
            <a:avLst/>
          </a:prstGeom>
        </p:spPr>
        <p:txBody>
          <a:bodyPr/>
          <a:lstStyle/>
          <a:p>
            <a:endParaRPr/>
          </a:p>
        </p:txBody>
      </p:sp>
      <p:sp>
        <p:nvSpPr>
          <p:cNvPr id="332" name="BBL Based Branch Predictor lookup.…"/>
          <p:cNvSpPr txBox="1">
            <a:spLocks noGrp="1"/>
          </p:cNvSpPr>
          <p:nvPr>
            <p:ph type="body" idx="1"/>
          </p:nvPr>
        </p:nvSpPr>
        <p:spPr>
          <a:prstGeom prst="rect">
            <a:avLst/>
          </a:prstGeom>
        </p:spPr>
        <p:txBody>
          <a:bodyPr/>
          <a:lstStyle/>
          <a:p>
            <a:r>
              <a:t>BBL Based Branch Predictor lookup.</a:t>
            </a:r>
          </a:p>
          <a:p>
            <a:r>
              <a:t>Branch Sequence numbers.</a:t>
            </a:r>
          </a:p>
          <a:p>
            <a:r>
              <a:t>ITTAGE indirect predictor support.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X86 vs ARM"/>
          <p:cNvSpPr txBox="1">
            <a:spLocks noGrp="1"/>
          </p:cNvSpPr>
          <p:nvPr>
            <p:ph type="title"/>
          </p:nvPr>
        </p:nvSpPr>
        <p:spPr>
          <a:prstGeom prst="rect">
            <a:avLst/>
          </a:prstGeom>
        </p:spPr>
        <p:txBody>
          <a:bodyPr/>
          <a:lstStyle/>
          <a:p>
            <a:r>
              <a:t>X86 vs ARM</a:t>
            </a:r>
          </a:p>
        </p:txBody>
      </p:sp>
      <p:sp>
        <p:nvSpPr>
          <p:cNvPr id="335" name="Slide Subtitle"/>
          <p:cNvSpPr txBox="1">
            <a:spLocks noGrp="1"/>
          </p:cNvSpPr>
          <p:nvPr>
            <p:ph type="body" idx="21"/>
          </p:nvPr>
        </p:nvSpPr>
        <p:spPr>
          <a:prstGeom prst="rect">
            <a:avLst/>
          </a:prstGeom>
        </p:spPr>
        <p:txBody>
          <a:bodyPr/>
          <a:lstStyle/>
          <a:p>
            <a:endParaRPr/>
          </a:p>
        </p:txBody>
      </p:sp>
      <p:sp>
        <p:nvSpPr>
          <p:cNvPr id="336" name="X86:…"/>
          <p:cNvSpPr txBox="1">
            <a:spLocks noGrp="1"/>
          </p:cNvSpPr>
          <p:nvPr>
            <p:ph type="body" sz="half" idx="1"/>
          </p:nvPr>
        </p:nvSpPr>
        <p:spPr>
          <a:xfrm>
            <a:off x="1206500" y="4248504"/>
            <a:ext cx="10615677" cy="8256012"/>
          </a:xfrm>
          <a:prstGeom prst="rect">
            <a:avLst/>
          </a:prstGeom>
        </p:spPr>
        <p:txBody>
          <a:bodyPr/>
          <a:lstStyle/>
          <a:p>
            <a:r>
              <a:t>X86:</a:t>
            </a:r>
          </a:p>
          <a:p>
            <a:pPr lvl="1"/>
            <a:r>
              <a:t>Variable width instructions</a:t>
            </a:r>
          </a:p>
          <a:p>
            <a:pPr lvl="1"/>
            <a:r>
              <a:t>Pre-decoding is very expensive</a:t>
            </a:r>
          </a:p>
          <a:p>
            <a:pPr lvl="1"/>
            <a:r>
              <a:t>Micro Sequenced Ops</a:t>
            </a:r>
          </a:p>
          <a:p>
            <a:pPr lvl="1"/>
            <a:r>
              <a:t>Exception handling using ROM</a:t>
            </a:r>
          </a:p>
        </p:txBody>
      </p:sp>
      <p:sp>
        <p:nvSpPr>
          <p:cNvPr id="337" name="ARM:…"/>
          <p:cNvSpPr txBox="1"/>
          <p:nvPr/>
        </p:nvSpPr>
        <p:spPr>
          <a:xfrm>
            <a:off x="12688823" y="4237078"/>
            <a:ext cx="10615677" cy="83944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marL="609600" indent="-609600" algn="l">
              <a:lnSpc>
                <a:spcPct val="90000"/>
              </a:lnSpc>
              <a:spcBef>
                <a:spcPts val="4500"/>
              </a:spcBef>
              <a:buSzPct val="123000"/>
              <a:buChar char="•"/>
              <a:defRPr sz="4800">
                <a:solidFill>
                  <a:srgbClr val="000000"/>
                </a:solidFill>
              </a:defRPr>
            </a:pPr>
            <a:r>
              <a:t>ARM:</a:t>
            </a:r>
          </a:p>
          <a:p>
            <a:pPr marL="1219200" lvl="1" indent="-609600" algn="l">
              <a:lnSpc>
                <a:spcPct val="90000"/>
              </a:lnSpc>
              <a:spcBef>
                <a:spcPts val="4500"/>
              </a:spcBef>
              <a:buSzPct val="123000"/>
              <a:buChar char="•"/>
              <a:defRPr sz="4800">
                <a:solidFill>
                  <a:srgbClr val="000000"/>
                </a:solidFill>
              </a:defRPr>
            </a:pPr>
            <a:r>
              <a:t>Fixed width instructions</a:t>
            </a:r>
          </a:p>
          <a:p>
            <a:pPr marL="1219200" lvl="1" indent="-609600" algn="l">
              <a:lnSpc>
                <a:spcPct val="90000"/>
              </a:lnSpc>
              <a:spcBef>
                <a:spcPts val="4500"/>
              </a:spcBef>
              <a:buSzPct val="123000"/>
              <a:buChar char="•"/>
              <a:defRPr sz="4800">
                <a:solidFill>
                  <a:srgbClr val="000000"/>
                </a:solidFill>
              </a:defRPr>
            </a:pPr>
            <a:r>
              <a:t>Pre-decoding is not expensive</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Micro Branches in X86"/>
          <p:cNvSpPr txBox="1">
            <a:spLocks noGrp="1"/>
          </p:cNvSpPr>
          <p:nvPr>
            <p:ph type="title"/>
          </p:nvPr>
        </p:nvSpPr>
        <p:spPr>
          <a:prstGeom prst="rect">
            <a:avLst/>
          </a:prstGeom>
        </p:spPr>
        <p:txBody>
          <a:bodyPr/>
          <a:lstStyle/>
          <a:p>
            <a:r>
              <a:t>Micro Branches in X86</a:t>
            </a:r>
          </a:p>
        </p:txBody>
      </p:sp>
      <p:sp>
        <p:nvSpPr>
          <p:cNvPr id="340" name="Slide Subtitle"/>
          <p:cNvSpPr txBox="1">
            <a:spLocks noGrp="1"/>
          </p:cNvSpPr>
          <p:nvPr>
            <p:ph type="body" idx="21"/>
          </p:nvPr>
        </p:nvSpPr>
        <p:spPr>
          <a:prstGeom prst="rect">
            <a:avLst/>
          </a:prstGeom>
        </p:spPr>
        <p:txBody>
          <a:bodyPr/>
          <a:lstStyle/>
          <a:p>
            <a:endParaRPr/>
          </a:p>
        </p:txBody>
      </p:sp>
      <p:sp>
        <p:nvSpPr>
          <p:cNvPr id="341" name="In X86 there are instructions which are dynamically decoded to loops.…"/>
          <p:cNvSpPr txBox="1">
            <a:spLocks noGrp="1"/>
          </p:cNvSpPr>
          <p:nvPr>
            <p:ph type="body" idx="1"/>
          </p:nvPr>
        </p:nvSpPr>
        <p:spPr>
          <a:prstGeom prst="rect">
            <a:avLst/>
          </a:prstGeom>
        </p:spPr>
        <p:txBody>
          <a:bodyPr/>
          <a:lstStyle/>
          <a:p>
            <a:r>
              <a:t>In X86 there are instructions which are dynamically decoded to loops.</a:t>
            </a:r>
          </a:p>
          <a:p>
            <a:pPr lvl="1"/>
            <a:r>
              <a:t>Example: String copy</a:t>
            </a:r>
          </a:p>
          <a:p>
            <a:r>
              <a:t>These branches are not inserted into BTB.</a:t>
            </a:r>
          </a:p>
          <a:p>
            <a:r>
              <a:t>This is handled as a special case:</a:t>
            </a:r>
          </a:p>
          <a:p>
            <a:pPr lvl="1"/>
            <a:r>
              <a:t>These are not seen by the FDIP pipeline.</a:t>
            </a:r>
          </a:p>
          <a:p>
            <a:pPr lvl="1"/>
            <a:r>
              <a:t>At the time of fetch; a back edge is predicted taken.</a:t>
            </a:r>
          </a:p>
          <a:p>
            <a:pPr lvl="1"/>
            <a:r>
              <a:t>FTQ will not be flushed till a squash from later stages is received.</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erformance Bug Fixes"/>
          <p:cNvSpPr txBox="1">
            <a:spLocks noGrp="1"/>
          </p:cNvSpPr>
          <p:nvPr>
            <p:ph type="title"/>
          </p:nvPr>
        </p:nvSpPr>
        <p:spPr>
          <a:prstGeom prst="rect">
            <a:avLst/>
          </a:prstGeom>
        </p:spPr>
        <p:txBody>
          <a:bodyPr/>
          <a:lstStyle/>
          <a:p>
            <a:r>
              <a:t>Performance Bug Fixes</a:t>
            </a:r>
          </a:p>
        </p:txBody>
      </p:sp>
      <p:sp>
        <p:nvSpPr>
          <p:cNvPr id="344" name="Slide Subtitle"/>
          <p:cNvSpPr txBox="1">
            <a:spLocks noGrp="1"/>
          </p:cNvSpPr>
          <p:nvPr>
            <p:ph type="body" idx="21"/>
          </p:nvPr>
        </p:nvSpPr>
        <p:spPr>
          <a:prstGeom prst="rect">
            <a:avLst/>
          </a:prstGeom>
        </p:spPr>
        <p:txBody>
          <a:bodyPr/>
          <a:lstStyle/>
          <a:p>
            <a:endParaRPr/>
          </a:p>
        </p:txBody>
      </p:sp>
      <p:sp>
        <p:nvSpPr>
          <p:cNvPr id="345" name="Perfect recovery of branch history.…"/>
          <p:cNvSpPr txBox="1">
            <a:spLocks noGrp="1"/>
          </p:cNvSpPr>
          <p:nvPr>
            <p:ph type="body" idx="1"/>
          </p:nvPr>
        </p:nvSpPr>
        <p:spPr>
          <a:prstGeom prst="rect">
            <a:avLst/>
          </a:prstGeom>
        </p:spPr>
        <p:txBody>
          <a:bodyPr/>
          <a:lstStyle/>
          <a:p>
            <a:r>
              <a:t>Perfect recovery of branch history.</a:t>
            </a:r>
          </a:p>
          <a:p>
            <a:r>
              <a:t>TAGE Bimodal table roll back.</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Evaluation"/>
          <p:cNvSpPr txBox="1">
            <a:spLocks noGrp="1"/>
          </p:cNvSpPr>
          <p:nvPr>
            <p:ph type="title"/>
          </p:nvPr>
        </p:nvSpPr>
        <p:spPr>
          <a:prstGeom prst="rect">
            <a:avLst/>
          </a:prstGeom>
        </p:spPr>
        <p:txBody>
          <a:bodyPr/>
          <a:lstStyle/>
          <a:p>
            <a:r>
              <a:t>Evaluation</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erformance of ARM workloads with FDIP"/>
          <p:cNvSpPr txBox="1">
            <a:spLocks noGrp="1"/>
          </p:cNvSpPr>
          <p:nvPr>
            <p:ph type="title"/>
          </p:nvPr>
        </p:nvSpPr>
        <p:spPr>
          <a:prstGeom prst="rect">
            <a:avLst/>
          </a:prstGeom>
        </p:spPr>
        <p:txBody>
          <a:bodyPr/>
          <a:lstStyle/>
          <a:p>
            <a:r>
              <a:t>Performance of ARM workloads with FDIP</a:t>
            </a:r>
          </a:p>
        </p:txBody>
      </p:sp>
      <p:sp>
        <p:nvSpPr>
          <p:cNvPr id="350" name="IPC Performance improvement of ARM workloads in % over No FDIP baseline"/>
          <p:cNvSpPr txBox="1"/>
          <p:nvPr/>
        </p:nvSpPr>
        <p:spPr>
          <a:xfrm>
            <a:off x="8935009" y="11703127"/>
            <a:ext cx="11275061" cy="4737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500">
                <a:solidFill>
                  <a:srgbClr val="000000"/>
                </a:solidFill>
              </a:defRPr>
            </a:lvl1pPr>
          </a:lstStyle>
          <a:p>
            <a:r>
              <a:t>IPC Performance improvement of ARM workloads in % over No FDIP baseline </a:t>
            </a:r>
          </a:p>
        </p:txBody>
      </p:sp>
      <p:pic>
        <p:nvPicPr>
          <p:cNvPr id="351" name="ARM over FDIP.pdf" descr="ARM over FDIP.pdf"/>
          <p:cNvPicPr>
            <a:picLocks noChangeAspect="1"/>
          </p:cNvPicPr>
          <p:nvPr/>
        </p:nvPicPr>
        <p:blipFill>
          <a:blip r:embed="rId2"/>
          <a:stretch>
            <a:fillRect/>
          </a:stretch>
        </p:blipFill>
        <p:spPr>
          <a:xfrm>
            <a:off x="5156072" y="3345558"/>
            <a:ext cx="17625491" cy="8031869"/>
          </a:xfrm>
          <a:prstGeom prst="rect">
            <a:avLst/>
          </a:prstGeom>
          <a:ln w="12700">
            <a:miter lim="400000"/>
          </a:ln>
        </p:spPr>
      </p:pic>
      <p:graphicFrame>
        <p:nvGraphicFramePr>
          <p:cNvPr id="352" name="Table 1"/>
          <p:cNvGraphicFramePr/>
          <p:nvPr/>
        </p:nvGraphicFramePr>
        <p:xfrm>
          <a:off x="782547" y="4131804"/>
          <a:ext cx="4448139" cy="6748438"/>
        </p:xfrm>
        <a:graphic>
          <a:graphicData uri="http://schemas.openxmlformats.org/drawingml/2006/table">
            <a:tbl>
              <a:tblPr firstRow="1" firstCol="1">
                <a:tableStyleId>{4C3C2611-4C71-4FC5-86AE-919BDF0F9419}</a:tableStyleId>
              </a:tblPr>
              <a:tblGrid>
                <a:gridCol w="1819237">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tblGrid>
              <a:tr h="561311">
                <a:tc>
                  <a:txBody>
                    <a:bodyPr/>
                    <a:lstStyle/>
                    <a:p>
                      <a:pPr defTabSz="914400">
                        <a:tabLst>
                          <a:tab pos="1663700" algn="l"/>
                        </a:tabLst>
                        <a:defRPr b="0"/>
                      </a:pPr>
                      <a:r>
                        <a:rPr sz="2600" b="1"/>
                        <a:t>Field</a:t>
                      </a:r>
                    </a:p>
                  </a:txBody>
                  <a:tcPr marL="50800" marR="50800" marT="50800" marB="50800" anchor="ctr" horzOverflow="overflow"/>
                </a:tc>
                <a:tc>
                  <a:txBody>
                    <a:bodyPr/>
                    <a:lstStyle/>
                    <a:p>
                      <a:pPr defTabSz="914400">
                        <a:tabLst>
                          <a:tab pos="1663700" algn="l"/>
                        </a:tabLst>
                        <a:defRPr b="0"/>
                      </a:pPr>
                      <a:r>
                        <a:rPr sz="2600" b="1"/>
                        <a:t>Alderlake like</a:t>
                      </a:r>
                    </a:p>
                  </a:txBody>
                  <a:tcPr marL="50800" marR="50800" marT="50800" marB="50800" anchor="ctr" horzOverflow="overflow"/>
                </a:tc>
                <a:extLst>
                  <a:ext uri="{0D108BD9-81ED-4DB2-BD59-A6C34878D82A}">
                    <a16:rowId xmlns:a16="http://schemas.microsoft.com/office/drawing/2014/main" val="10000"/>
                  </a:ext>
                </a:extLst>
              </a:tr>
              <a:tr h="561311">
                <a:tc>
                  <a:txBody>
                    <a:bodyPr/>
                    <a:lstStyle/>
                    <a:p>
                      <a:pPr defTabSz="914400">
                        <a:tabLst>
                          <a:tab pos="1663700" algn="l"/>
                        </a:tabLst>
                        <a:defRPr b="0"/>
                      </a:pPr>
                      <a:r>
                        <a:rPr sz="2600"/>
                        <a:t>ISA</a:t>
                      </a:r>
                    </a:p>
                  </a:txBody>
                  <a:tcPr marL="50800" marR="50800" marT="50800" marB="50800" anchor="ctr" horzOverflow="overflow"/>
                </a:tc>
                <a:tc>
                  <a:txBody>
                    <a:bodyPr/>
                    <a:lstStyle/>
                    <a:p>
                      <a:pPr defTabSz="914400"/>
                      <a:r>
                        <a:rPr sz="2600"/>
                        <a:t>ARM 64-bit</a:t>
                      </a:r>
                    </a:p>
                  </a:txBody>
                  <a:tcPr marL="50800" marR="50800" marT="50800" marB="50800" anchor="ctr" horzOverflow="overflow"/>
                </a:tc>
                <a:extLst>
                  <a:ext uri="{0D108BD9-81ED-4DB2-BD59-A6C34878D82A}">
                    <a16:rowId xmlns:a16="http://schemas.microsoft.com/office/drawing/2014/main" val="10001"/>
                  </a:ext>
                </a:extLst>
              </a:tr>
              <a:tr h="561311">
                <a:tc>
                  <a:txBody>
                    <a:bodyPr/>
                    <a:lstStyle/>
                    <a:p>
                      <a:pPr defTabSz="914400">
                        <a:tabLst>
                          <a:tab pos="1663700" algn="l"/>
                        </a:tabLst>
                        <a:defRPr b="0"/>
                      </a:pPr>
                      <a:r>
                        <a:rPr sz="2600"/>
                        <a:t>L1I</a:t>
                      </a:r>
                    </a:p>
                  </a:txBody>
                  <a:tcPr marL="50800" marR="50800" marT="50800" marB="50800" anchor="ctr" horzOverflow="overflow"/>
                </a:tc>
                <a:tc>
                  <a:txBody>
                    <a:bodyPr/>
                    <a:lstStyle/>
                    <a:p>
                      <a:pPr defTabSz="914400"/>
                      <a:r>
                        <a:rPr sz="2600"/>
                        <a:t>32KB</a:t>
                      </a:r>
                    </a:p>
                  </a:txBody>
                  <a:tcPr marL="50800" marR="50800" marT="50800" marB="50800" anchor="ctr" horzOverflow="overflow"/>
                </a:tc>
                <a:extLst>
                  <a:ext uri="{0D108BD9-81ED-4DB2-BD59-A6C34878D82A}">
                    <a16:rowId xmlns:a16="http://schemas.microsoft.com/office/drawing/2014/main" val="10002"/>
                  </a:ext>
                </a:extLst>
              </a:tr>
              <a:tr h="561311">
                <a:tc>
                  <a:txBody>
                    <a:bodyPr/>
                    <a:lstStyle/>
                    <a:p>
                      <a:pPr defTabSz="914400">
                        <a:tabLst>
                          <a:tab pos="1663700" algn="l"/>
                        </a:tabLst>
                        <a:defRPr b="0"/>
                      </a:pPr>
                      <a:r>
                        <a:rPr sz="2600"/>
                        <a:t>L1D</a:t>
                      </a:r>
                    </a:p>
                  </a:txBody>
                  <a:tcPr marL="50800" marR="50800" marT="50800" marB="50800" anchor="ctr" horzOverflow="overflow"/>
                </a:tc>
                <a:tc>
                  <a:txBody>
                    <a:bodyPr/>
                    <a:lstStyle/>
                    <a:p>
                      <a:pPr defTabSz="914400"/>
                      <a:r>
                        <a:rPr sz="2600"/>
                        <a:t>64KB</a:t>
                      </a:r>
                    </a:p>
                  </a:txBody>
                  <a:tcPr marL="50800" marR="50800" marT="50800" marB="50800" anchor="ctr" horzOverflow="overflow"/>
                </a:tc>
                <a:extLst>
                  <a:ext uri="{0D108BD9-81ED-4DB2-BD59-A6C34878D82A}">
                    <a16:rowId xmlns:a16="http://schemas.microsoft.com/office/drawing/2014/main" val="10003"/>
                  </a:ext>
                </a:extLst>
              </a:tr>
              <a:tr h="561311">
                <a:tc>
                  <a:txBody>
                    <a:bodyPr/>
                    <a:lstStyle/>
                    <a:p>
                      <a:pPr defTabSz="914400">
                        <a:tabLst>
                          <a:tab pos="1663700" algn="l"/>
                        </a:tabLst>
                        <a:defRPr b="0"/>
                      </a:pPr>
                      <a:r>
                        <a:rPr sz="2600"/>
                        <a:t>L2</a:t>
                      </a:r>
                    </a:p>
                  </a:txBody>
                  <a:tcPr marL="50800" marR="50800" marT="50800" marB="50800" anchor="ctr" horzOverflow="overflow"/>
                </a:tc>
                <a:tc>
                  <a:txBody>
                    <a:bodyPr/>
                    <a:lstStyle/>
                    <a:p>
                      <a:pPr defTabSz="914400"/>
                      <a:r>
                        <a:rPr sz="2600"/>
                        <a:t>1MB (16-way)</a:t>
                      </a:r>
                    </a:p>
                  </a:txBody>
                  <a:tcPr marL="50800" marR="50800" marT="50800" marB="50800" anchor="ctr" horzOverflow="overflow"/>
                </a:tc>
                <a:extLst>
                  <a:ext uri="{0D108BD9-81ED-4DB2-BD59-A6C34878D82A}">
                    <a16:rowId xmlns:a16="http://schemas.microsoft.com/office/drawing/2014/main" val="10004"/>
                  </a:ext>
                </a:extLst>
              </a:tr>
              <a:tr h="561311">
                <a:tc>
                  <a:txBody>
                    <a:bodyPr/>
                    <a:lstStyle/>
                    <a:p>
                      <a:pPr defTabSz="914400">
                        <a:tabLst>
                          <a:tab pos="1663700" algn="l"/>
                        </a:tabLst>
                        <a:defRPr b="0"/>
                      </a:pPr>
                      <a:r>
                        <a:rPr sz="2600"/>
                        <a:t>L3</a:t>
                      </a:r>
                    </a:p>
                  </a:txBody>
                  <a:tcPr marL="50800" marR="50800" marT="50800" marB="50800" anchor="ctr" horzOverflow="overflow"/>
                </a:tc>
                <a:tc>
                  <a:txBody>
                    <a:bodyPr/>
                    <a:lstStyle/>
                    <a:p>
                      <a:pPr defTabSz="914400"/>
                      <a:r>
                        <a:rPr sz="2600"/>
                        <a:t>2MB</a:t>
                      </a:r>
                    </a:p>
                  </a:txBody>
                  <a:tcPr marL="50800" marR="50800" marT="50800" marB="50800" anchor="ctr" horzOverflow="overflow"/>
                </a:tc>
                <a:extLst>
                  <a:ext uri="{0D108BD9-81ED-4DB2-BD59-A6C34878D82A}">
                    <a16:rowId xmlns:a16="http://schemas.microsoft.com/office/drawing/2014/main" val="10005"/>
                  </a:ext>
                </a:extLst>
              </a:tr>
              <a:tr h="561311">
                <a:tc>
                  <a:txBody>
                    <a:bodyPr/>
                    <a:lstStyle/>
                    <a:p>
                      <a:pPr defTabSz="914400">
                        <a:tabLst>
                          <a:tab pos="1663700" algn="l"/>
                        </a:tabLst>
                        <a:defRPr b="0"/>
                      </a:pPr>
                      <a:r>
                        <a:rPr sz="2600"/>
                        <a:t>FTQ</a:t>
                      </a:r>
                    </a:p>
                  </a:txBody>
                  <a:tcPr marL="50800" marR="50800" marT="50800" marB="50800" anchor="ctr" horzOverflow="overflow"/>
                </a:tc>
                <a:tc>
                  <a:txBody>
                    <a:bodyPr/>
                    <a:lstStyle/>
                    <a:p>
                      <a:pPr defTabSz="914400"/>
                      <a:r>
                        <a:rPr sz="2600"/>
                        <a:t>24 entry 192 inst</a:t>
                      </a:r>
                    </a:p>
                  </a:txBody>
                  <a:tcPr marL="50800" marR="50800" marT="50800" marB="50800" anchor="ctr" horzOverflow="overflow"/>
                </a:tc>
                <a:extLst>
                  <a:ext uri="{0D108BD9-81ED-4DB2-BD59-A6C34878D82A}">
                    <a16:rowId xmlns:a16="http://schemas.microsoft.com/office/drawing/2014/main" val="10006"/>
                  </a:ext>
                </a:extLst>
              </a:tr>
              <a:tr h="561311">
                <a:tc>
                  <a:txBody>
                    <a:bodyPr/>
                    <a:lstStyle/>
                    <a:p>
                      <a:pPr defTabSz="914400">
                        <a:tabLst>
                          <a:tab pos="1663700" algn="l"/>
                        </a:tabLst>
                        <a:defRPr b="0"/>
                      </a:pPr>
                      <a:r>
                        <a:rPr sz="2600"/>
                        <a:t>Width</a:t>
                      </a:r>
                    </a:p>
                  </a:txBody>
                  <a:tcPr marL="50800" marR="50800" marT="50800" marB="50800" anchor="ctr" horzOverflow="overflow"/>
                </a:tc>
                <a:tc>
                  <a:txBody>
                    <a:bodyPr/>
                    <a:lstStyle/>
                    <a:p>
                      <a:pPr defTabSz="914400"/>
                      <a:r>
                        <a:rPr sz="2600"/>
                        <a:t>8-wide</a:t>
                      </a:r>
                    </a:p>
                  </a:txBody>
                  <a:tcPr marL="50800" marR="50800" marT="50800" marB="50800" anchor="ctr" horzOverflow="overflow"/>
                </a:tc>
                <a:extLst>
                  <a:ext uri="{0D108BD9-81ED-4DB2-BD59-A6C34878D82A}">
                    <a16:rowId xmlns:a16="http://schemas.microsoft.com/office/drawing/2014/main" val="10007"/>
                  </a:ext>
                </a:extLst>
              </a:tr>
              <a:tr h="561311">
                <a:tc>
                  <a:txBody>
                    <a:bodyPr/>
                    <a:lstStyle/>
                    <a:p>
                      <a:pPr defTabSz="914400">
                        <a:tabLst>
                          <a:tab pos="1663700" algn="l"/>
                        </a:tabLst>
                        <a:defRPr b="0"/>
                      </a:pPr>
                      <a:r>
                        <a:rPr sz="2600"/>
                        <a:t>ROB Size</a:t>
                      </a:r>
                    </a:p>
                  </a:txBody>
                  <a:tcPr marL="50800" marR="50800" marT="50800" marB="50800" anchor="ctr" horzOverflow="overflow"/>
                </a:tc>
                <a:tc>
                  <a:txBody>
                    <a:bodyPr/>
                    <a:lstStyle/>
                    <a:p>
                      <a:pPr defTabSz="914400"/>
                      <a:r>
                        <a:rPr sz="2600"/>
                        <a:t>512 entries</a:t>
                      </a:r>
                    </a:p>
                  </a:txBody>
                  <a:tcPr marL="50800" marR="50800" marT="50800" marB="50800" anchor="ctr" horzOverflow="overflow"/>
                </a:tc>
                <a:extLst>
                  <a:ext uri="{0D108BD9-81ED-4DB2-BD59-A6C34878D82A}">
                    <a16:rowId xmlns:a16="http://schemas.microsoft.com/office/drawing/2014/main" val="10008"/>
                  </a:ext>
                </a:extLst>
              </a:tr>
              <a:tr h="561311">
                <a:tc>
                  <a:txBody>
                    <a:bodyPr/>
                    <a:lstStyle/>
                    <a:p>
                      <a:pPr defTabSz="914400">
                        <a:tabLst>
                          <a:tab pos="1663700" algn="l"/>
                        </a:tabLst>
                        <a:defRPr b="0"/>
                      </a:pPr>
                      <a:r>
                        <a:rPr sz="2600"/>
                        <a:t>IQ/LQ/SQ</a:t>
                      </a:r>
                    </a:p>
                  </a:txBody>
                  <a:tcPr marL="50800" marR="50800" marT="50800" marB="50800" anchor="ctr" horzOverflow="overflow"/>
                </a:tc>
                <a:tc>
                  <a:txBody>
                    <a:bodyPr/>
                    <a:lstStyle/>
                    <a:p>
                      <a:pPr defTabSz="914400"/>
                      <a:r>
                        <a:rPr sz="2600"/>
                        <a:t>240/128/72</a:t>
                      </a:r>
                    </a:p>
                  </a:txBody>
                  <a:tcPr marL="50800" marR="50800" marT="50800" marB="50800" anchor="ctr" horzOverflow="overflow"/>
                </a:tc>
                <a:extLst>
                  <a:ext uri="{0D108BD9-81ED-4DB2-BD59-A6C34878D82A}">
                    <a16:rowId xmlns:a16="http://schemas.microsoft.com/office/drawing/2014/main" val="10009"/>
                  </a:ext>
                </a:extLst>
              </a:tr>
              <a:tr h="561311">
                <a:tc>
                  <a:txBody>
                    <a:bodyPr/>
                    <a:lstStyle/>
                    <a:p>
                      <a:pPr defTabSz="914400">
                        <a:tabLst>
                          <a:tab pos="1663700" algn="l"/>
                        </a:tabLst>
                        <a:defRPr b="0"/>
                      </a:pPr>
                      <a:r>
                        <a:rPr sz="2600"/>
                        <a:t>BPU</a:t>
                      </a:r>
                    </a:p>
                  </a:txBody>
                  <a:tcPr marL="50800" marR="50800" marT="50800" marB="50800" anchor="ctr" horzOverflow="overflow"/>
                </a:tc>
                <a:tc>
                  <a:txBody>
                    <a:bodyPr/>
                    <a:lstStyle/>
                    <a:p>
                      <a:pPr defTabSz="914400"/>
                      <a:r>
                        <a:rPr sz="2600"/>
                        <a:t>TAGE, ITTAGE</a:t>
                      </a:r>
                    </a:p>
                  </a:txBody>
                  <a:tcPr marL="50800" marR="50800" marT="50800" marB="50800" anchor="ctr" horzOverflow="overflow"/>
                </a:tc>
                <a:extLst>
                  <a:ext uri="{0D108BD9-81ED-4DB2-BD59-A6C34878D82A}">
                    <a16:rowId xmlns:a16="http://schemas.microsoft.com/office/drawing/2014/main" val="10010"/>
                  </a:ext>
                </a:extLst>
              </a:tr>
              <a:tr h="561311">
                <a:tc>
                  <a:txBody>
                    <a:bodyPr/>
                    <a:lstStyle/>
                    <a:p>
                      <a:pPr defTabSz="914400">
                        <a:tabLst>
                          <a:tab pos="1663700" algn="l"/>
                        </a:tabLst>
                        <a:defRPr b="0"/>
                      </a:pPr>
                      <a:r>
                        <a:rPr sz="2600"/>
                        <a:t>BTB</a:t>
                      </a:r>
                    </a:p>
                  </a:txBody>
                  <a:tcPr marL="50800" marR="50800" marT="50800" marB="50800" anchor="ctr" horzOverflow="overflow"/>
                </a:tc>
                <a:tc>
                  <a:txBody>
                    <a:bodyPr/>
                    <a:lstStyle/>
                    <a:p>
                      <a:pPr defTabSz="914400"/>
                      <a:r>
                        <a:rPr sz="2600"/>
                        <a:t>16K entries</a:t>
                      </a:r>
                    </a:p>
                  </a:txBody>
                  <a:tcPr marL="50800" marR="50800" marT="50800" marB="50800" anchor="ctr" horzOverflow="overflow"/>
                </a:tc>
                <a:extLst>
                  <a:ext uri="{0D108BD9-81ED-4DB2-BD59-A6C34878D82A}">
                    <a16:rowId xmlns:a16="http://schemas.microsoft.com/office/drawing/2014/main" val="10011"/>
                  </a:ext>
                </a:extLst>
              </a:tr>
            </a:tbl>
          </a:graphicData>
        </a:graphic>
      </p:graphicFrame>
      <p:sp>
        <p:nvSpPr>
          <p:cNvPr id="353" name="gem5 O3 CPU simulation parameters"/>
          <p:cNvSpPr txBox="1"/>
          <p:nvPr/>
        </p:nvSpPr>
        <p:spPr>
          <a:xfrm>
            <a:off x="711443" y="10851127"/>
            <a:ext cx="4577646" cy="8296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a:solidFill>
                  <a:srgbClr val="000000"/>
                </a:solidFill>
              </a:defRPr>
            </a:lvl1pPr>
          </a:lstStyle>
          <a:p>
            <a:r>
              <a:t>gem5 O3 CPU simulation parameters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Introduction"/>
          <p:cNvSpPr txBox="1">
            <a:spLocks noGrp="1"/>
          </p:cNvSpPr>
          <p:nvPr>
            <p:ph type="title"/>
          </p:nvPr>
        </p:nvSpPr>
        <p:spPr>
          <a:prstGeom prst="rect">
            <a:avLst/>
          </a:prstGeom>
        </p:spPr>
        <p:txBody>
          <a:bodyPr/>
          <a:lstStyle/>
          <a:p>
            <a:r>
              <a:t>Introduction</a:t>
            </a:r>
          </a:p>
        </p:txBody>
      </p:sp>
      <p:sp>
        <p:nvSpPr>
          <p:cNvPr id="161" name="Slide Subtitle"/>
          <p:cNvSpPr txBox="1">
            <a:spLocks noGrp="1"/>
          </p:cNvSpPr>
          <p:nvPr>
            <p:ph type="body" idx="21"/>
          </p:nvPr>
        </p:nvSpPr>
        <p:spPr>
          <a:prstGeom prst="rect">
            <a:avLst/>
          </a:prstGeom>
        </p:spPr>
        <p:txBody>
          <a:bodyPr/>
          <a:lstStyle/>
          <a:p>
            <a:endParaRPr/>
          </a:p>
        </p:txBody>
      </p:sp>
      <p:sp>
        <p:nvSpPr>
          <p:cNvPr id="162" name="We have seen that aggressive Out-of-Order CPUs tolerate data miss latency.…"/>
          <p:cNvSpPr txBox="1">
            <a:spLocks noGrp="1"/>
          </p:cNvSpPr>
          <p:nvPr>
            <p:ph type="body" idx="1"/>
          </p:nvPr>
        </p:nvSpPr>
        <p:spPr>
          <a:prstGeom prst="rect">
            <a:avLst/>
          </a:prstGeom>
        </p:spPr>
        <p:txBody>
          <a:bodyPr/>
          <a:lstStyle/>
          <a:p>
            <a:r>
              <a:t>We have seen that aggressive Out-of-Order CPUs tolerate data miss latency.</a:t>
            </a:r>
          </a:p>
          <a:p>
            <a:r>
              <a:t>Modern CPUs employ decoupled front-end to tolerate instruction miss latency.</a:t>
            </a:r>
          </a:p>
          <a:p>
            <a:r>
              <a:t>What is a decoupled front-end?</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erformance of X86 workloads with FDIP"/>
          <p:cNvSpPr txBox="1">
            <a:spLocks noGrp="1"/>
          </p:cNvSpPr>
          <p:nvPr>
            <p:ph type="title"/>
          </p:nvPr>
        </p:nvSpPr>
        <p:spPr>
          <a:prstGeom prst="rect">
            <a:avLst/>
          </a:prstGeom>
        </p:spPr>
        <p:txBody>
          <a:bodyPr/>
          <a:lstStyle/>
          <a:p>
            <a:r>
              <a:t>Performance of X86 workloads with FDIP</a:t>
            </a:r>
          </a:p>
        </p:txBody>
      </p:sp>
      <p:pic>
        <p:nvPicPr>
          <p:cNvPr id="356" name="X86 FDIP.pdf" descr="X86 FDIP.pdf"/>
          <p:cNvPicPr>
            <a:picLocks noChangeAspect="1"/>
          </p:cNvPicPr>
          <p:nvPr/>
        </p:nvPicPr>
        <p:blipFill>
          <a:blip r:embed="rId2"/>
          <a:stretch>
            <a:fillRect/>
          </a:stretch>
        </p:blipFill>
        <p:spPr>
          <a:xfrm>
            <a:off x="5000246" y="3161831"/>
            <a:ext cx="18674344" cy="8675683"/>
          </a:xfrm>
          <a:prstGeom prst="rect">
            <a:avLst/>
          </a:prstGeom>
          <a:ln w="12700">
            <a:miter lim="400000"/>
          </a:ln>
        </p:spPr>
      </p:pic>
      <p:sp>
        <p:nvSpPr>
          <p:cNvPr id="357" name="IPC Performance improvement of X86 workloads in % over No FDIP baseline"/>
          <p:cNvSpPr txBox="1"/>
          <p:nvPr/>
        </p:nvSpPr>
        <p:spPr>
          <a:xfrm>
            <a:off x="8776246" y="11703127"/>
            <a:ext cx="11122344" cy="4737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500">
                <a:solidFill>
                  <a:srgbClr val="000000"/>
                </a:solidFill>
              </a:defRPr>
            </a:lvl1pPr>
          </a:lstStyle>
          <a:p>
            <a:r>
              <a:t>IPC Performance improvement of X86 workloads in % over No FDIP baseline </a:t>
            </a:r>
          </a:p>
        </p:txBody>
      </p:sp>
      <p:graphicFrame>
        <p:nvGraphicFramePr>
          <p:cNvPr id="358" name="Table 1"/>
          <p:cNvGraphicFramePr/>
          <p:nvPr/>
        </p:nvGraphicFramePr>
        <p:xfrm>
          <a:off x="782547" y="4131804"/>
          <a:ext cx="4448139" cy="6748438"/>
        </p:xfrm>
        <a:graphic>
          <a:graphicData uri="http://schemas.openxmlformats.org/drawingml/2006/table">
            <a:tbl>
              <a:tblPr firstRow="1" firstCol="1">
                <a:tableStyleId>{4C3C2611-4C71-4FC5-86AE-919BDF0F9419}</a:tableStyleId>
              </a:tblPr>
              <a:tblGrid>
                <a:gridCol w="1819237">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tblGrid>
              <a:tr h="561311">
                <a:tc>
                  <a:txBody>
                    <a:bodyPr/>
                    <a:lstStyle/>
                    <a:p>
                      <a:pPr defTabSz="914400">
                        <a:tabLst>
                          <a:tab pos="1663700" algn="l"/>
                        </a:tabLst>
                        <a:defRPr b="0"/>
                      </a:pPr>
                      <a:r>
                        <a:rPr sz="2600" b="1"/>
                        <a:t>Field</a:t>
                      </a:r>
                    </a:p>
                  </a:txBody>
                  <a:tcPr marL="50800" marR="50800" marT="50800" marB="50800" anchor="ctr" horzOverflow="overflow"/>
                </a:tc>
                <a:tc>
                  <a:txBody>
                    <a:bodyPr/>
                    <a:lstStyle/>
                    <a:p>
                      <a:pPr defTabSz="914400">
                        <a:tabLst>
                          <a:tab pos="1663700" algn="l"/>
                        </a:tabLst>
                        <a:defRPr b="0"/>
                      </a:pPr>
                      <a:r>
                        <a:rPr sz="2600" b="1"/>
                        <a:t>Alderlake like</a:t>
                      </a:r>
                    </a:p>
                  </a:txBody>
                  <a:tcPr marL="50800" marR="50800" marT="50800" marB="50800" anchor="ctr" horzOverflow="overflow"/>
                </a:tc>
                <a:extLst>
                  <a:ext uri="{0D108BD9-81ED-4DB2-BD59-A6C34878D82A}">
                    <a16:rowId xmlns:a16="http://schemas.microsoft.com/office/drawing/2014/main" val="10000"/>
                  </a:ext>
                </a:extLst>
              </a:tr>
              <a:tr h="561311">
                <a:tc>
                  <a:txBody>
                    <a:bodyPr/>
                    <a:lstStyle/>
                    <a:p>
                      <a:pPr defTabSz="914400">
                        <a:tabLst>
                          <a:tab pos="1663700" algn="l"/>
                        </a:tabLst>
                        <a:defRPr b="0"/>
                      </a:pPr>
                      <a:r>
                        <a:rPr sz="2600"/>
                        <a:t>ISA</a:t>
                      </a:r>
                    </a:p>
                  </a:txBody>
                  <a:tcPr marL="50800" marR="50800" marT="50800" marB="50800" anchor="ctr" horzOverflow="overflow"/>
                </a:tc>
                <a:tc>
                  <a:txBody>
                    <a:bodyPr/>
                    <a:lstStyle/>
                    <a:p>
                      <a:pPr defTabSz="914400"/>
                      <a:r>
                        <a:rPr sz="2600"/>
                        <a:t>X86 64-bit</a:t>
                      </a:r>
                    </a:p>
                  </a:txBody>
                  <a:tcPr marL="50800" marR="50800" marT="50800" marB="50800" anchor="ctr" horzOverflow="overflow"/>
                </a:tc>
                <a:extLst>
                  <a:ext uri="{0D108BD9-81ED-4DB2-BD59-A6C34878D82A}">
                    <a16:rowId xmlns:a16="http://schemas.microsoft.com/office/drawing/2014/main" val="10001"/>
                  </a:ext>
                </a:extLst>
              </a:tr>
              <a:tr h="561311">
                <a:tc>
                  <a:txBody>
                    <a:bodyPr/>
                    <a:lstStyle/>
                    <a:p>
                      <a:pPr defTabSz="914400">
                        <a:tabLst>
                          <a:tab pos="1663700" algn="l"/>
                        </a:tabLst>
                        <a:defRPr b="0"/>
                      </a:pPr>
                      <a:r>
                        <a:rPr sz="2600"/>
                        <a:t>L1I</a:t>
                      </a:r>
                    </a:p>
                  </a:txBody>
                  <a:tcPr marL="50800" marR="50800" marT="50800" marB="50800" anchor="ctr" horzOverflow="overflow"/>
                </a:tc>
                <a:tc>
                  <a:txBody>
                    <a:bodyPr/>
                    <a:lstStyle/>
                    <a:p>
                      <a:pPr defTabSz="914400"/>
                      <a:r>
                        <a:rPr sz="2600"/>
                        <a:t>32KB</a:t>
                      </a:r>
                    </a:p>
                  </a:txBody>
                  <a:tcPr marL="50800" marR="50800" marT="50800" marB="50800" anchor="ctr" horzOverflow="overflow"/>
                </a:tc>
                <a:extLst>
                  <a:ext uri="{0D108BD9-81ED-4DB2-BD59-A6C34878D82A}">
                    <a16:rowId xmlns:a16="http://schemas.microsoft.com/office/drawing/2014/main" val="10002"/>
                  </a:ext>
                </a:extLst>
              </a:tr>
              <a:tr h="561311">
                <a:tc>
                  <a:txBody>
                    <a:bodyPr/>
                    <a:lstStyle/>
                    <a:p>
                      <a:pPr defTabSz="914400">
                        <a:tabLst>
                          <a:tab pos="1663700" algn="l"/>
                        </a:tabLst>
                        <a:defRPr b="0"/>
                      </a:pPr>
                      <a:r>
                        <a:rPr sz="2600"/>
                        <a:t>L1D</a:t>
                      </a:r>
                    </a:p>
                  </a:txBody>
                  <a:tcPr marL="50800" marR="50800" marT="50800" marB="50800" anchor="ctr" horzOverflow="overflow"/>
                </a:tc>
                <a:tc>
                  <a:txBody>
                    <a:bodyPr/>
                    <a:lstStyle/>
                    <a:p>
                      <a:pPr defTabSz="914400"/>
                      <a:r>
                        <a:rPr sz="2600"/>
                        <a:t>64KB</a:t>
                      </a:r>
                    </a:p>
                  </a:txBody>
                  <a:tcPr marL="50800" marR="50800" marT="50800" marB="50800" anchor="ctr" horzOverflow="overflow"/>
                </a:tc>
                <a:extLst>
                  <a:ext uri="{0D108BD9-81ED-4DB2-BD59-A6C34878D82A}">
                    <a16:rowId xmlns:a16="http://schemas.microsoft.com/office/drawing/2014/main" val="10003"/>
                  </a:ext>
                </a:extLst>
              </a:tr>
              <a:tr h="561311">
                <a:tc>
                  <a:txBody>
                    <a:bodyPr/>
                    <a:lstStyle/>
                    <a:p>
                      <a:pPr defTabSz="914400">
                        <a:tabLst>
                          <a:tab pos="1663700" algn="l"/>
                        </a:tabLst>
                        <a:defRPr b="0"/>
                      </a:pPr>
                      <a:r>
                        <a:rPr sz="2600"/>
                        <a:t>L2</a:t>
                      </a:r>
                    </a:p>
                  </a:txBody>
                  <a:tcPr marL="50800" marR="50800" marT="50800" marB="50800" anchor="ctr" horzOverflow="overflow"/>
                </a:tc>
                <a:tc>
                  <a:txBody>
                    <a:bodyPr/>
                    <a:lstStyle/>
                    <a:p>
                      <a:pPr defTabSz="914400"/>
                      <a:r>
                        <a:rPr sz="2600"/>
                        <a:t>1MB (16-way)</a:t>
                      </a:r>
                    </a:p>
                  </a:txBody>
                  <a:tcPr marL="50800" marR="50800" marT="50800" marB="50800" anchor="ctr" horzOverflow="overflow"/>
                </a:tc>
                <a:extLst>
                  <a:ext uri="{0D108BD9-81ED-4DB2-BD59-A6C34878D82A}">
                    <a16:rowId xmlns:a16="http://schemas.microsoft.com/office/drawing/2014/main" val="10004"/>
                  </a:ext>
                </a:extLst>
              </a:tr>
              <a:tr h="561311">
                <a:tc>
                  <a:txBody>
                    <a:bodyPr/>
                    <a:lstStyle/>
                    <a:p>
                      <a:pPr defTabSz="914400">
                        <a:tabLst>
                          <a:tab pos="1663700" algn="l"/>
                        </a:tabLst>
                        <a:defRPr b="0"/>
                      </a:pPr>
                      <a:r>
                        <a:rPr sz="2600"/>
                        <a:t>L3</a:t>
                      </a:r>
                    </a:p>
                  </a:txBody>
                  <a:tcPr marL="50800" marR="50800" marT="50800" marB="50800" anchor="ctr" horzOverflow="overflow"/>
                </a:tc>
                <a:tc>
                  <a:txBody>
                    <a:bodyPr/>
                    <a:lstStyle/>
                    <a:p>
                      <a:pPr defTabSz="914400"/>
                      <a:r>
                        <a:rPr sz="2600"/>
                        <a:t>2MB</a:t>
                      </a:r>
                    </a:p>
                  </a:txBody>
                  <a:tcPr marL="50800" marR="50800" marT="50800" marB="50800" anchor="ctr" horzOverflow="overflow"/>
                </a:tc>
                <a:extLst>
                  <a:ext uri="{0D108BD9-81ED-4DB2-BD59-A6C34878D82A}">
                    <a16:rowId xmlns:a16="http://schemas.microsoft.com/office/drawing/2014/main" val="10005"/>
                  </a:ext>
                </a:extLst>
              </a:tr>
              <a:tr h="561311">
                <a:tc>
                  <a:txBody>
                    <a:bodyPr/>
                    <a:lstStyle/>
                    <a:p>
                      <a:pPr defTabSz="914400">
                        <a:tabLst>
                          <a:tab pos="1663700" algn="l"/>
                        </a:tabLst>
                        <a:defRPr b="0"/>
                      </a:pPr>
                      <a:r>
                        <a:rPr sz="2600"/>
                        <a:t>FTQ</a:t>
                      </a:r>
                    </a:p>
                  </a:txBody>
                  <a:tcPr marL="50800" marR="50800" marT="50800" marB="50800" anchor="ctr" horzOverflow="overflow"/>
                </a:tc>
                <a:tc>
                  <a:txBody>
                    <a:bodyPr/>
                    <a:lstStyle/>
                    <a:p>
                      <a:pPr defTabSz="914400"/>
                      <a:r>
                        <a:rPr sz="2600"/>
                        <a:t>24 entry 192 inst</a:t>
                      </a:r>
                    </a:p>
                  </a:txBody>
                  <a:tcPr marL="50800" marR="50800" marT="50800" marB="50800" anchor="ctr" horzOverflow="overflow"/>
                </a:tc>
                <a:extLst>
                  <a:ext uri="{0D108BD9-81ED-4DB2-BD59-A6C34878D82A}">
                    <a16:rowId xmlns:a16="http://schemas.microsoft.com/office/drawing/2014/main" val="10006"/>
                  </a:ext>
                </a:extLst>
              </a:tr>
              <a:tr h="561311">
                <a:tc>
                  <a:txBody>
                    <a:bodyPr/>
                    <a:lstStyle/>
                    <a:p>
                      <a:pPr defTabSz="914400">
                        <a:tabLst>
                          <a:tab pos="1663700" algn="l"/>
                        </a:tabLst>
                        <a:defRPr b="0"/>
                      </a:pPr>
                      <a:r>
                        <a:rPr sz="2600"/>
                        <a:t>Width</a:t>
                      </a:r>
                    </a:p>
                  </a:txBody>
                  <a:tcPr marL="50800" marR="50800" marT="50800" marB="50800" anchor="ctr" horzOverflow="overflow"/>
                </a:tc>
                <a:tc>
                  <a:txBody>
                    <a:bodyPr/>
                    <a:lstStyle/>
                    <a:p>
                      <a:pPr defTabSz="914400"/>
                      <a:r>
                        <a:rPr sz="2600"/>
                        <a:t>8-wide</a:t>
                      </a:r>
                    </a:p>
                  </a:txBody>
                  <a:tcPr marL="50800" marR="50800" marT="50800" marB="50800" anchor="ctr" horzOverflow="overflow"/>
                </a:tc>
                <a:extLst>
                  <a:ext uri="{0D108BD9-81ED-4DB2-BD59-A6C34878D82A}">
                    <a16:rowId xmlns:a16="http://schemas.microsoft.com/office/drawing/2014/main" val="10007"/>
                  </a:ext>
                </a:extLst>
              </a:tr>
              <a:tr h="561311">
                <a:tc>
                  <a:txBody>
                    <a:bodyPr/>
                    <a:lstStyle/>
                    <a:p>
                      <a:pPr defTabSz="914400">
                        <a:tabLst>
                          <a:tab pos="1663700" algn="l"/>
                        </a:tabLst>
                        <a:defRPr b="0"/>
                      </a:pPr>
                      <a:r>
                        <a:rPr sz="2600"/>
                        <a:t>ROB Size</a:t>
                      </a:r>
                    </a:p>
                  </a:txBody>
                  <a:tcPr marL="50800" marR="50800" marT="50800" marB="50800" anchor="ctr" horzOverflow="overflow"/>
                </a:tc>
                <a:tc>
                  <a:txBody>
                    <a:bodyPr/>
                    <a:lstStyle/>
                    <a:p>
                      <a:pPr defTabSz="914400"/>
                      <a:r>
                        <a:rPr sz="2600"/>
                        <a:t>512 entries</a:t>
                      </a:r>
                    </a:p>
                  </a:txBody>
                  <a:tcPr marL="50800" marR="50800" marT="50800" marB="50800" anchor="ctr" horzOverflow="overflow"/>
                </a:tc>
                <a:extLst>
                  <a:ext uri="{0D108BD9-81ED-4DB2-BD59-A6C34878D82A}">
                    <a16:rowId xmlns:a16="http://schemas.microsoft.com/office/drawing/2014/main" val="10008"/>
                  </a:ext>
                </a:extLst>
              </a:tr>
              <a:tr h="561311">
                <a:tc>
                  <a:txBody>
                    <a:bodyPr/>
                    <a:lstStyle/>
                    <a:p>
                      <a:pPr defTabSz="914400">
                        <a:tabLst>
                          <a:tab pos="1663700" algn="l"/>
                        </a:tabLst>
                        <a:defRPr b="0"/>
                      </a:pPr>
                      <a:r>
                        <a:rPr sz="2600"/>
                        <a:t>IQ/LQ/SQ</a:t>
                      </a:r>
                    </a:p>
                  </a:txBody>
                  <a:tcPr marL="50800" marR="50800" marT="50800" marB="50800" anchor="ctr" horzOverflow="overflow"/>
                </a:tc>
                <a:tc>
                  <a:txBody>
                    <a:bodyPr/>
                    <a:lstStyle/>
                    <a:p>
                      <a:pPr defTabSz="914400"/>
                      <a:r>
                        <a:rPr sz="2600"/>
                        <a:t>240/128/72</a:t>
                      </a:r>
                    </a:p>
                  </a:txBody>
                  <a:tcPr marL="50800" marR="50800" marT="50800" marB="50800" anchor="ctr" horzOverflow="overflow"/>
                </a:tc>
                <a:extLst>
                  <a:ext uri="{0D108BD9-81ED-4DB2-BD59-A6C34878D82A}">
                    <a16:rowId xmlns:a16="http://schemas.microsoft.com/office/drawing/2014/main" val="10009"/>
                  </a:ext>
                </a:extLst>
              </a:tr>
              <a:tr h="561311">
                <a:tc>
                  <a:txBody>
                    <a:bodyPr/>
                    <a:lstStyle/>
                    <a:p>
                      <a:pPr defTabSz="914400">
                        <a:tabLst>
                          <a:tab pos="1663700" algn="l"/>
                        </a:tabLst>
                        <a:defRPr b="0"/>
                      </a:pPr>
                      <a:r>
                        <a:rPr sz="2600"/>
                        <a:t>BPU</a:t>
                      </a:r>
                    </a:p>
                  </a:txBody>
                  <a:tcPr marL="50800" marR="50800" marT="50800" marB="50800" anchor="ctr" horzOverflow="overflow"/>
                </a:tc>
                <a:tc>
                  <a:txBody>
                    <a:bodyPr/>
                    <a:lstStyle/>
                    <a:p>
                      <a:pPr defTabSz="914400"/>
                      <a:r>
                        <a:rPr sz="2600"/>
                        <a:t>TAGE, ITTAGE</a:t>
                      </a:r>
                    </a:p>
                  </a:txBody>
                  <a:tcPr marL="50800" marR="50800" marT="50800" marB="50800" anchor="ctr" horzOverflow="overflow"/>
                </a:tc>
                <a:extLst>
                  <a:ext uri="{0D108BD9-81ED-4DB2-BD59-A6C34878D82A}">
                    <a16:rowId xmlns:a16="http://schemas.microsoft.com/office/drawing/2014/main" val="10010"/>
                  </a:ext>
                </a:extLst>
              </a:tr>
              <a:tr h="561311">
                <a:tc>
                  <a:txBody>
                    <a:bodyPr/>
                    <a:lstStyle/>
                    <a:p>
                      <a:pPr defTabSz="914400">
                        <a:tabLst>
                          <a:tab pos="1663700" algn="l"/>
                        </a:tabLst>
                        <a:defRPr b="0"/>
                      </a:pPr>
                      <a:r>
                        <a:rPr sz="2600"/>
                        <a:t>BTB</a:t>
                      </a:r>
                    </a:p>
                  </a:txBody>
                  <a:tcPr marL="50800" marR="50800" marT="50800" marB="50800" anchor="ctr" horzOverflow="overflow"/>
                </a:tc>
                <a:tc>
                  <a:txBody>
                    <a:bodyPr/>
                    <a:lstStyle/>
                    <a:p>
                      <a:pPr defTabSz="914400"/>
                      <a:r>
                        <a:rPr sz="2600"/>
                        <a:t>16K entries</a:t>
                      </a:r>
                    </a:p>
                  </a:txBody>
                  <a:tcPr marL="50800" marR="50800" marT="50800" marB="50800" anchor="ctr" horzOverflow="overflow"/>
                </a:tc>
                <a:extLst>
                  <a:ext uri="{0D108BD9-81ED-4DB2-BD59-A6C34878D82A}">
                    <a16:rowId xmlns:a16="http://schemas.microsoft.com/office/drawing/2014/main" val="10011"/>
                  </a:ext>
                </a:extLst>
              </a:tr>
            </a:tbl>
          </a:graphicData>
        </a:graphic>
      </p:graphicFrame>
      <p:sp>
        <p:nvSpPr>
          <p:cNvPr id="359" name="gem5 O3 CPU simulation parameters"/>
          <p:cNvSpPr txBox="1"/>
          <p:nvPr/>
        </p:nvSpPr>
        <p:spPr>
          <a:xfrm>
            <a:off x="711443" y="10851127"/>
            <a:ext cx="4577646" cy="8296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a:solidFill>
                  <a:srgbClr val="000000"/>
                </a:solidFill>
              </a:defRPr>
            </a:lvl1pPr>
          </a:lstStyle>
          <a:p>
            <a:r>
              <a:t>gem5 O3 CPU simulation parameters</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Performance of X86 SPEC17 workloads with FDIP"/>
          <p:cNvSpPr txBox="1">
            <a:spLocks noGrp="1"/>
          </p:cNvSpPr>
          <p:nvPr>
            <p:ph type="title"/>
          </p:nvPr>
        </p:nvSpPr>
        <p:spPr>
          <a:prstGeom prst="rect">
            <a:avLst/>
          </a:prstGeom>
        </p:spPr>
        <p:txBody>
          <a:bodyPr/>
          <a:lstStyle>
            <a:lvl1pPr defTabSz="2145738">
              <a:defRPr sz="7480" spc="-149"/>
            </a:lvl1pPr>
          </a:lstStyle>
          <a:p>
            <a:r>
              <a:t>Performance of X86 SPEC17 workloads with FDIP</a:t>
            </a:r>
          </a:p>
        </p:txBody>
      </p:sp>
      <p:sp>
        <p:nvSpPr>
          <p:cNvPr id="362" name="IPC Performance improvement of X86 SPEC17 workloads in % over No FDIP baseline"/>
          <p:cNvSpPr txBox="1"/>
          <p:nvPr/>
        </p:nvSpPr>
        <p:spPr>
          <a:xfrm>
            <a:off x="7331865" y="11653533"/>
            <a:ext cx="12398376" cy="4737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500">
                <a:solidFill>
                  <a:srgbClr val="000000"/>
                </a:solidFill>
              </a:defRPr>
            </a:lvl1pPr>
          </a:lstStyle>
          <a:p>
            <a:r>
              <a:t>IPC Performance improvement of X86 SPEC17 workloads in % over No FDIP baseline </a:t>
            </a:r>
          </a:p>
        </p:txBody>
      </p:sp>
      <p:pic>
        <p:nvPicPr>
          <p:cNvPr id="363" name="SPEC17_FDIP.pdf" descr="SPEC17_FDIP.pdf"/>
          <p:cNvPicPr>
            <a:picLocks noChangeAspect="1"/>
          </p:cNvPicPr>
          <p:nvPr/>
        </p:nvPicPr>
        <p:blipFill>
          <a:blip r:embed="rId2"/>
          <a:stretch>
            <a:fillRect/>
          </a:stretch>
        </p:blipFill>
        <p:spPr>
          <a:xfrm>
            <a:off x="6697581" y="3604593"/>
            <a:ext cx="13666946" cy="7790160"/>
          </a:xfrm>
          <a:prstGeom prst="rect">
            <a:avLst/>
          </a:prstGeom>
          <a:ln w="12700">
            <a:miter lim="400000"/>
          </a:ln>
        </p:spPr>
      </p:pic>
      <p:graphicFrame>
        <p:nvGraphicFramePr>
          <p:cNvPr id="364" name="Table 1"/>
          <p:cNvGraphicFramePr/>
          <p:nvPr/>
        </p:nvGraphicFramePr>
        <p:xfrm>
          <a:off x="782547" y="4131804"/>
          <a:ext cx="4448139" cy="6748438"/>
        </p:xfrm>
        <a:graphic>
          <a:graphicData uri="http://schemas.openxmlformats.org/drawingml/2006/table">
            <a:tbl>
              <a:tblPr firstRow="1" firstCol="1">
                <a:tableStyleId>{4C3C2611-4C71-4FC5-86AE-919BDF0F9419}</a:tableStyleId>
              </a:tblPr>
              <a:tblGrid>
                <a:gridCol w="1819237">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tblGrid>
              <a:tr h="561311">
                <a:tc>
                  <a:txBody>
                    <a:bodyPr/>
                    <a:lstStyle/>
                    <a:p>
                      <a:pPr defTabSz="914400">
                        <a:tabLst>
                          <a:tab pos="1663700" algn="l"/>
                        </a:tabLst>
                        <a:defRPr b="0"/>
                      </a:pPr>
                      <a:r>
                        <a:rPr sz="2600" b="1"/>
                        <a:t>Field</a:t>
                      </a:r>
                    </a:p>
                  </a:txBody>
                  <a:tcPr marL="50800" marR="50800" marT="50800" marB="50800" anchor="ctr" horzOverflow="overflow"/>
                </a:tc>
                <a:tc>
                  <a:txBody>
                    <a:bodyPr/>
                    <a:lstStyle/>
                    <a:p>
                      <a:pPr defTabSz="914400">
                        <a:tabLst>
                          <a:tab pos="1663700" algn="l"/>
                        </a:tabLst>
                        <a:defRPr b="0"/>
                      </a:pPr>
                      <a:r>
                        <a:rPr sz="2600" b="1"/>
                        <a:t>Alderlake like</a:t>
                      </a:r>
                    </a:p>
                  </a:txBody>
                  <a:tcPr marL="50800" marR="50800" marT="50800" marB="50800" anchor="ctr" horzOverflow="overflow"/>
                </a:tc>
                <a:extLst>
                  <a:ext uri="{0D108BD9-81ED-4DB2-BD59-A6C34878D82A}">
                    <a16:rowId xmlns:a16="http://schemas.microsoft.com/office/drawing/2014/main" val="10000"/>
                  </a:ext>
                </a:extLst>
              </a:tr>
              <a:tr h="561311">
                <a:tc>
                  <a:txBody>
                    <a:bodyPr/>
                    <a:lstStyle/>
                    <a:p>
                      <a:pPr defTabSz="914400">
                        <a:tabLst>
                          <a:tab pos="1663700" algn="l"/>
                        </a:tabLst>
                        <a:defRPr b="0"/>
                      </a:pPr>
                      <a:r>
                        <a:rPr sz="2600"/>
                        <a:t>ISA</a:t>
                      </a:r>
                    </a:p>
                  </a:txBody>
                  <a:tcPr marL="50800" marR="50800" marT="50800" marB="50800" anchor="ctr" horzOverflow="overflow"/>
                </a:tc>
                <a:tc>
                  <a:txBody>
                    <a:bodyPr/>
                    <a:lstStyle/>
                    <a:p>
                      <a:pPr defTabSz="914400"/>
                      <a:r>
                        <a:rPr sz="2600"/>
                        <a:t>X86 64-bit</a:t>
                      </a:r>
                    </a:p>
                  </a:txBody>
                  <a:tcPr marL="50800" marR="50800" marT="50800" marB="50800" anchor="ctr" horzOverflow="overflow"/>
                </a:tc>
                <a:extLst>
                  <a:ext uri="{0D108BD9-81ED-4DB2-BD59-A6C34878D82A}">
                    <a16:rowId xmlns:a16="http://schemas.microsoft.com/office/drawing/2014/main" val="10001"/>
                  </a:ext>
                </a:extLst>
              </a:tr>
              <a:tr h="561311">
                <a:tc>
                  <a:txBody>
                    <a:bodyPr/>
                    <a:lstStyle/>
                    <a:p>
                      <a:pPr defTabSz="914400">
                        <a:tabLst>
                          <a:tab pos="1663700" algn="l"/>
                        </a:tabLst>
                        <a:defRPr b="0"/>
                      </a:pPr>
                      <a:r>
                        <a:rPr sz="2600"/>
                        <a:t>L1I</a:t>
                      </a:r>
                    </a:p>
                  </a:txBody>
                  <a:tcPr marL="50800" marR="50800" marT="50800" marB="50800" anchor="ctr" horzOverflow="overflow"/>
                </a:tc>
                <a:tc>
                  <a:txBody>
                    <a:bodyPr/>
                    <a:lstStyle/>
                    <a:p>
                      <a:pPr defTabSz="914400"/>
                      <a:r>
                        <a:rPr sz="2600"/>
                        <a:t>32KB</a:t>
                      </a:r>
                    </a:p>
                  </a:txBody>
                  <a:tcPr marL="50800" marR="50800" marT="50800" marB="50800" anchor="ctr" horzOverflow="overflow"/>
                </a:tc>
                <a:extLst>
                  <a:ext uri="{0D108BD9-81ED-4DB2-BD59-A6C34878D82A}">
                    <a16:rowId xmlns:a16="http://schemas.microsoft.com/office/drawing/2014/main" val="10002"/>
                  </a:ext>
                </a:extLst>
              </a:tr>
              <a:tr h="561311">
                <a:tc>
                  <a:txBody>
                    <a:bodyPr/>
                    <a:lstStyle/>
                    <a:p>
                      <a:pPr defTabSz="914400">
                        <a:tabLst>
                          <a:tab pos="1663700" algn="l"/>
                        </a:tabLst>
                        <a:defRPr b="0"/>
                      </a:pPr>
                      <a:r>
                        <a:rPr sz="2600"/>
                        <a:t>L1D</a:t>
                      </a:r>
                    </a:p>
                  </a:txBody>
                  <a:tcPr marL="50800" marR="50800" marT="50800" marB="50800" anchor="ctr" horzOverflow="overflow"/>
                </a:tc>
                <a:tc>
                  <a:txBody>
                    <a:bodyPr/>
                    <a:lstStyle/>
                    <a:p>
                      <a:pPr defTabSz="914400"/>
                      <a:r>
                        <a:rPr sz="2600"/>
                        <a:t>64KB</a:t>
                      </a:r>
                    </a:p>
                  </a:txBody>
                  <a:tcPr marL="50800" marR="50800" marT="50800" marB="50800" anchor="ctr" horzOverflow="overflow"/>
                </a:tc>
                <a:extLst>
                  <a:ext uri="{0D108BD9-81ED-4DB2-BD59-A6C34878D82A}">
                    <a16:rowId xmlns:a16="http://schemas.microsoft.com/office/drawing/2014/main" val="10003"/>
                  </a:ext>
                </a:extLst>
              </a:tr>
              <a:tr h="561311">
                <a:tc>
                  <a:txBody>
                    <a:bodyPr/>
                    <a:lstStyle/>
                    <a:p>
                      <a:pPr defTabSz="914400">
                        <a:tabLst>
                          <a:tab pos="1663700" algn="l"/>
                        </a:tabLst>
                        <a:defRPr b="0"/>
                      </a:pPr>
                      <a:r>
                        <a:rPr sz="2600"/>
                        <a:t>L2</a:t>
                      </a:r>
                    </a:p>
                  </a:txBody>
                  <a:tcPr marL="50800" marR="50800" marT="50800" marB="50800" anchor="ctr" horzOverflow="overflow"/>
                </a:tc>
                <a:tc>
                  <a:txBody>
                    <a:bodyPr/>
                    <a:lstStyle/>
                    <a:p>
                      <a:pPr defTabSz="914400"/>
                      <a:r>
                        <a:rPr sz="2600"/>
                        <a:t>1MB (16-way)</a:t>
                      </a:r>
                    </a:p>
                  </a:txBody>
                  <a:tcPr marL="50800" marR="50800" marT="50800" marB="50800" anchor="ctr" horzOverflow="overflow"/>
                </a:tc>
                <a:extLst>
                  <a:ext uri="{0D108BD9-81ED-4DB2-BD59-A6C34878D82A}">
                    <a16:rowId xmlns:a16="http://schemas.microsoft.com/office/drawing/2014/main" val="10004"/>
                  </a:ext>
                </a:extLst>
              </a:tr>
              <a:tr h="561311">
                <a:tc>
                  <a:txBody>
                    <a:bodyPr/>
                    <a:lstStyle/>
                    <a:p>
                      <a:pPr defTabSz="914400">
                        <a:tabLst>
                          <a:tab pos="1663700" algn="l"/>
                        </a:tabLst>
                        <a:defRPr b="0"/>
                      </a:pPr>
                      <a:r>
                        <a:rPr sz="2600"/>
                        <a:t>L3</a:t>
                      </a:r>
                    </a:p>
                  </a:txBody>
                  <a:tcPr marL="50800" marR="50800" marT="50800" marB="50800" anchor="ctr" horzOverflow="overflow"/>
                </a:tc>
                <a:tc>
                  <a:txBody>
                    <a:bodyPr/>
                    <a:lstStyle/>
                    <a:p>
                      <a:pPr defTabSz="914400"/>
                      <a:r>
                        <a:rPr sz="2600"/>
                        <a:t>2MB</a:t>
                      </a:r>
                    </a:p>
                  </a:txBody>
                  <a:tcPr marL="50800" marR="50800" marT="50800" marB="50800" anchor="ctr" horzOverflow="overflow"/>
                </a:tc>
                <a:extLst>
                  <a:ext uri="{0D108BD9-81ED-4DB2-BD59-A6C34878D82A}">
                    <a16:rowId xmlns:a16="http://schemas.microsoft.com/office/drawing/2014/main" val="10005"/>
                  </a:ext>
                </a:extLst>
              </a:tr>
              <a:tr h="561311">
                <a:tc>
                  <a:txBody>
                    <a:bodyPr/>
                    <a:lstStyle/>
                    <a:p>
                      <a:pPr defTabSz="914400">
                        <a:tabLst>
                          <a:tab pos="1663700" algn="l"/>
                        </a:tabLst>
                        <a:defRPr b="0"/>
                      </a:pPr>
                      <a:r>
                        <a:rPr sz="2600"/>
                        <a:t>FTQ</a:t>
                      </a:r>
                    </a:p>
                  </a:txBody>
                  <a:tcPr marL="50800" marR="50800" marT="50800" marB="50800" anchor="ctr" horzOverflow="overflow"/>
                </a:tc>
                <a:tc>
                  <a:txBody>
                    <a:bodyPr/>
                    <a:lstStyle/>
                    <a:p>
                      <a:pPr defTabSz="914400"/>
                      <a:r>
                        <a:rPr sz="2600"/>
                        <a:t>24 entry 192 inst</a:t>
                      </a:r>
                    </a:p>
                  </a:txBody>
                  <a:tcPr marL="50800" marR="50800" marT="50800" marB="50800" anchor="ctr" horzOverflow="overflow"/>
                </a:tc>
                <a:extLst>
                  <a:ext uri="{0D108BD9-81ED-4DB2-BD59-A6C34878D82A}">
                    <a16:rowId xmlns:a16="http://schemas.microsoft.com/office/drawing/2014/main" val="10006"/>
                  </a:ext>
                </a:extLst>
              </a:tr>
              <a:tr h="561311">
                <a:tc>
                  <a:txBody>
                    <a:bodyPr/>
                    <a:lstStyle/>
                    <a:p>
                      <a:pPr defTabSz="914400">
                        <a:tabLst>
                          <a:tab pos="1663700" algn="l"/>
                        </a:tabLst>
                        <a:defRPr b="0"/>
                      </a:pPr>
                      <a:r>
                        <a:rPr sz="2600"/>
                        <a:t>Width</a:t>
                      </a:r>
                    </a:p>
                  </a:txBody>
                  <a:tcPr marL="50800" marR="50800" marT="50800" marB="50800" anchor="ctr" horzOverflow="overflow"/>
                </a:tc>
                <a:tc>
                  <a:txBody>
                    <a:bodyPr/>
                    <a:lstStyle/>
                    <a:p>
                      <a:pPr defTabSz="914400"/>
                      <a:r>
                        <a:rPr sz="2600"/>
                        <a:t>8-wide</a:t>
                      </a:r>
                    </a:p>
                  </a:txBody>
                  <a:tcPr marL="50800" marR="50800" marT="50800" marB="50800" anchor="ctr" horzOverflow="overflow"/>
                </a:tc>
                <a:extLst>
                  <a:ext uri="{0D108BD9-81ED-4DB2-BD59-A6C34878D82A}">
                    <a16:rowId xmlns:a16="http://schemas.microsoft.com/office/drawing/2014/main" val="10007"/>
                  </a:ext>
                </a:extLst>
              </a:tr>
              <a:tr h="561311">
                <a:tc>
                  <a:txBody>
                    <a:bodyPr/>
                    <a:lstStyle/>
                    <a:p>
                      <a:pPr defTabSz="914400">
                        <a:tabLst>
                          <a:tab pos="1663700" algn="l"/>
                        </a:tabLst>
                        <a:defRPr b="0"/>
                      </a:pPr>
                      <a:r>
                        <a:rPr sz="2600"/>
                        <a:t>ROB Size</a:t>
                      </a:r>
                    </a:p>
                  </a:txBody>
                  <a:tcPr marL="50800" marR="50800" marT="50800" marB="50800" anchor="ctr" horzOverflow="overflow"/>
                </a:tc>
                <a:tc>
                  <a:txBody>
                    <a:bodyPr/>
                    <a:lstStyle/>
                    <a:p>
                      <a:pPr defTabSz="914400"/>
                      <a:r>
                        <a:rPr sz="2600"/>
                        <a:t>512 entries</a:t>
                      </a:r>
                    </a:p>
                  </a:txBody>
                  <a:tcPr marL="50800" marR="50800" marT="50800" marB="50800" anchor="ctr" horzOverflow="overflow"/>
                </a:tc>
                <a:extLst>
                  <a:ext uri="{0D108BD9-81ED-4DB2-BD59-A6C34878D82A}">
                    <a16:rowId xmlns:a16="http://schemas.microsoft.com/office/drawing/2014/main" val="10008"/>
                  </a:ext>
                </a:extLst>
              </a:tr>
              <a:tr h="561311">
                <a:tc>
                  <a:txBody>
                    <a:bodyPr/>
                    <a:lstStyle/>
                    <a:p>
                      <a:pPr defTabSz="914400">
                        <a:tabLst>
                          <a:tab pos="1663700" algn="l"/>
                        </a:tabLst>
                        <a:defRPr b="0"/>
                      </a:pPr>
                      <a:r>
                        <a:rPr sz="2600"/>
                        <a:t>IQ/LQ/SQ</a:t>
                      </a:r>
                    </a:p>
                  </a:txBody>
                  <a:tcPr marL="50800" marR="50800" marT="50800" marB="50800" anchor="ctr" horzOverflow="overflow"/>
                </a:tc>
                <a:tc>
                  <a:txBody>
                    <a:bodyPr/>
                    <a:lstStyle/>
                    <a:p>
                      <a:pPr defTabSz="914400"/>
                      <a:r>
                        <a:rPr sz="2600"/>
                        <a:t>240/128/72</a:t>
                      </a:r>
                    </a:p>
                  </a:txBody>
                  <a:tcPr marL="50800" marR="50800" marT="50800" marB="50800" anchor="ctr" horzOverflow="overflow"/>
                </a:tc>
                <a:extLst>
                  <a:ext uri="{0D108BD9-81ED-4DB2-BD59-A6C34878D82A}">
                    <a16:rowId xmlns:a16="http://schemas.microsoft.com/office/drawing/2014/main" val="10009"/>
                  </a:ext>
                </a:extLst>
              </a:tr>
              <a:tr h="561311">
                <a:tc>
                  <a:txBody>
                    <a:bodyPr/>
                    <a:lstStyle/>
                    <a:p>
                      <a:pPr defTabSz="914400">
                        <a:tabLst>
                          <a:tab pos="1663700" algn="l"/>
                        </a:tabLst>
                        <a:defRPr b="0"/>
                      </a:pPr>
                      <a:r>
                        <a:rPr sz="2600"/>
                        <a:t>BPU</a:t>
                      </a:r>
                    </a:p>
                  </a:txBody>
                  <a:tcPr marL="50800" marR="50800" marT="50800" marB="50800" anchor="ctr" horzOverflow="overflow"/>
                </a:tc>
                <a:tc>
                  <a:txBody>
                    <a:bodyPr/>
                    <a:lstStyle/>
                    <a:p>
                      <a:pPr defTabSz="914400"/>
                      <a:r>
                        <a:rPr sz="2600"/>
                        <a:t>TAGE, ITTAGE</a:t>
                      </a:r>
                    </a:p>
                  </a:txBody>
                  <a:tcPr marL="50800" marR="50800" marT="50800" marB="50800" anchor="ctr" horzOverflow="overflow"/>
                </a:tc>
                <a:extLst>
                  <a:ext uri="{0D108BD9-81ED-4DB2-BD59-A6C34878D82A}">
                    <a16:rowId xmlns:a16="http://schemas.microsoft.com/office/drawing/2014/main" val="10010"/>
                  </a:ext>
                </a:extLst>
              </a:tr>
              <a:tr h="561311">
                <a:tc>
                  <a:txBody>
                    <a:bodyPr/>
                    <a:lstStyle/>
                    <a:p>
                      <a:pPr defTabSz="914400">
                        <a:tabLst>
                          <a:tab pos="1663700" algn="l"/>
                        </a:tabLst>
                        <a:defRPr b="0"/>
                      </a:pPr>
                      <a:r>
                        <a:rPr sz="2600"/>
                        <a:t>BTB</a:t>
                      </a:r>
                    </a:p>
                  </a:txBody>
                  <a:tcPr marL="50800" marR="50800" marT="50800" marB="50800" anchor="ctr" horzOverflow="overflow"/>
                </a:tc>
                <a:tc>
                  <a:txBody>
                    <a:bodyPr/>
                    <a:lstStyle/>
                    <a:p>
                      <a:pPr defTabSz="914400"/>
                      <a:r>
                        <a:rPr sz="2600"/>
                        <a:t>16K entries</a:t>
                      </a:r>
                    </a:p>
                  </a:txBody>
                  <a:tcPr marL="50800" marR="50800" marT="50800" marB="50800" anchor="ctr" horzOverflow="overflow"/>
                </a:tc>
                <a:extLst>
                  <a:ext uri="{0D108BD9-81ED-4DB2-BD59-A6C34878D82A}">
                    <a16:rowId xmlns:a16="http://schemas.microsoft.com/office/drawing/2014/main" val="10011"/>
                  </a:ext>
                </a:extLst>
              </a:tr>
            </a:tbl>
          </a:graphicData>
        </a:graphic>
      </p:graphicFrame>
      <p:sp>
        <p:nvSpPr>
          <p:cNvPr id="365" name="gem5 O3 CPU simulation parameters"/>
          <p:cNvSpPr txBox="1"/>
          <p:nvPr/>
        </p:nvSpPr>
        <p:spPr>
          <a:xfrm>
            <a:off x="711443" y="10851127"/>
            <a:ext cx="4577646" cy="8296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a:solidFill>
                  <a:srgbClr val="000000"/>
                </a:solidFill>
              </a:defRPr>
            </a:lvl1pPr>
          </a:lstStyle>
          <a:p>
            <a:r>
              <a:t>gem5 O3 CPU simulation parameters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ublished Works"/>
          <p:cNvSpPr txBox="1">
            <a:spLocks noGrp="1"/>
          </p:cNvSpPr>
          <p:nvPr>
            <p:ph type="title"/>
          </p:nvPr>
        </p:nvSpPr>
        <p:spPr>
          <a:prstGeom prst="rect">
            <a:avLst/>
          </a:prstGeom>
        </p:spPr>
        <p:txBody>
          <a:bodyPr/>
          <a:lstStyle/>
          <a:p>
            <a:r>
              <a:t>Published Works</a:t>
            </a:r>
          </a:p>
        </p:txBody>
      </p:sp>
      <p:sp>
        <p:nvSpPr>
          <p:cNvPr id="368" name="Slide Subtitle"/>
          <p:cNvSpPr txBox="1">
            <a:spLocks noGrp="1"/>
          </p:cNvSpPr>
          <p:nvPr>
            <p:ph type="body" idx="21"/>
          </p:nvPr>
        </p:nvSpPr>
        <p:spPr>
          <a:prstGeom prst="rect">
            <a:avLst/>
          </a:prstGeom>
        </p:spPr>
        <p:txBody>
          <a:bodyPr/>
          <a:lstStyle/>
          <a:p>
            <a:endParaRPr/>
          </a:p>
        </p:txBody>
      </p:sp>
      <p:sp>
        <p:nvSpPr>
          <p:cNvPr id="369" name="EMISSARY: Enhanced Miss Awareness Replacement Policy for L2 Instruction Caching at ISCA’23…"/>
          <p:cNvSpPr txBox="1">
            <a:spLocks noGrp="1"/>
          </p:cNvSpPr>
          <p:nvPr>
            <p:ph type="body" idx="1"/>
          </p:nvPr>
        </p:nvSpPr>
        <p:spPr>
          <a:prstGeom prst="rect">
            <a:avLst/>
          </a:prstGeom>
        </p:spPr>
        <p:txBody>
          <a:bodyPr/>
          <a:lstStyle/>
          <a:p>
            <a:r>
              <a:t>EMISSARY: Enhanced Miss Awareness Replacement Policy for L2 Instruction Caching at ISCA’23</a:t>
            </a:r>
          </a:p>
          <a:p>
            <a:r>
              <a:t>Session 2B</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onclusion"/>
          <p:cNvSpPr txBox="1">
            <a:spLocks noGrp="1"/>
          </p:cNvSpPr>
          <p:nvPr>
            <p:ph type="title"/>
          </p:nvPr>
        </p:nvSpPr>
        <p:spPr>
          <a:prstGeom prst="rect">
            <a:avLst/>
          </a:prstGeom>
        </p:spPr>
        <p:txBody>
          <a:bodyPr/>
          <a:lstStyle/>
          <a:p>
            <a:r>
              <a:t>Conclusion</a:t>
            </a:r>
          </a:p>
        </p:txBody>
      </p:sp>
      <p:sp>
        <p:nvSpPr>
          <p:cNvPr id="372" name="Slide Subtitle"/>
          <p:cNvSpPr txBox="1">
            <a:spLocks noGrp="1"/>
          </p:cNvSpPr>
          <p:nvPr>
            <p:ph type="body" idx="21"/>
          </p:nvPr>
        </p:nvSpPr>
        <p:spPr>
          <a:prstGeom prst="rect">
            <a:avLst/>
          </a:prstGeom>
        </p:spPr>
        <p:txBody>
          <a:bodyPr/>
          <a:lstStyle/>
          <a:p>
            <a:endParaRPr/>
          </a:p>
        </p:txBody>
      </p:sp>
      <p:sp>
        <p:nvSpPr>
          <p:cNvPr id="373" name="We implemented FDIP in gem5.…"/>
          <p:cNvSpPr txBox="1">
            <a:spLocks noGrp="1"/>
          </p:cNvSpPr>
          <p:nvPr>
            <p:ph type="body" idx="1"/>
          </p:nvPr>
        </p:nvSpPr>
        <p:spPr>
          <a:prstGeom prst="rect">
            <a:avLst/>
          </a:prstGeom>
        </p:spPr>
        <p:txBody>
          <a:bodyPr/>
          <a:lstStyle/>
          <a:p>
            <a:r>
              <a:t>We implemented FDIP in gem5.</a:t>
            </a:r>
          </a:p>
          <a:p>
            <a:r>
              <a:t>A significant speedup over baseline.</a:t>
            </a:r>
          </a:p>
          <a:p>
            <a:r>
              <a:t>This work was used in EMISSARY [ISCA’23]. </a:t>
            </a:r>
          </a:p>
          <a:p>
            <a:r>
              <a:t>Available at </a:t>
            </a:r>
            <a:r>
              <a:rPr u="sng">
                <a:solidFill>
                  <a:schemeClr val="accent1">
                    <a:lumOff val="-13575"/>
                  </a:schemeClr>
                </a:solidFill>
                <a:hlinkClick r:id="rId2"/>
              </a:rPr>
              <a:t>https://github.com/PrincetonUniversity/gem5_FDIP</a:t>
            </a:r>
          </a:p>
          <a:p>
            <a:r>
              <a:t>Workloads:  </a:t>
            </a:r>
            <a:r>
              <a:rPr u="sng">
                <a:solidFill>
                  <a:schemeClr val="accent1">
                    <a:lumOff val="-13575"/>
                  </a:schemeClr>
                </a:solidFill>
                <a:hlinkClick r:id="rId3"/>
              </a:rPr>
              <a:t>https://tinyurl.com/yjsc2aw4</a:t>
            </a:r>
          </a:p>
        </p:txBody>
      </p:sp>
      <p:pic>
        <p:nvPicPr>
          <p:cNvPr id="374" name="gem5_FDIP.png" descr="gem5_FDIP.png"/>
          <p:cNvPicPr>
            <a:picLocks noChangeAspect="1"/>
          </p:cNvPicPr>
          <p:nvPr/>
        </p:nvPicPr>
        <p:blipFill>
          <a:blip r:embed="rId4"/>
          <a:stretch>
            <a:fillRect/>
          </a:stretch>
        </p:blipFill>
        <p:spPr>
          <a:xfrm>
            <a:off x="18834022" y="10056765"/>
            <a:ext cx="2036078" cy="2036078"/>
          </a:xfrm>
          <a:prstGeom prst="rect">
            <a:avLst/>
          </a:prstGeom>
          <a:ln w="12700">
            <a:miter lim="400000"/>
          </a:ln>
        </p:spPr>
      </p:pic>
      <p:pic>
        <p:nvPicPr>
          <p:cNvPr id="375" name="emissary_arm_workloads.png" descr="emissary_arm_workloads.png"/>
          <p:cNvPicPr>
            <a:picLocks noChangeAspect="1"/>
          </p:cNvPicPr>
          <p:nvPr/>
        </p:nvPicPr>
        <p:blipFill>
          <a:blip r:embed="rId5"/>
          <a:stretch>
            <a:fillRect/>
          </a:stretch>
        </p:blipFill>
        <p:spPr>
          <a:xfrm>
            <a:off x="21370686" y="9963791"/>
            <a:ext cx="2145825" cy="2145826"/>
          </a:xfrm>
          <a:prstGeom prst="rect">
            <a:avLst/>
          </a:prstGeom>
          <a:ln w="12700">
            <a:miter lim="400000"/>
          </a:ln>
        </p:spPr>
      </p:pic>
      <p:sp>
        <p:nvSpPr>
          <p:cNvPr id="376" name="Workloads"/>
          <p:cNvSpPr txBox="1"/>
          <p:nvPr/>
        </p:nvSpPr>
        <p:spPr>
          <a:xfrm>
            <a:off x="21666967" y="12068889"/>
            <a:ext cx="1553261"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0000"/>
                </a:solidFill>
              </a:defRPr>
            </a:lvl1pPr>
          </a:lstStyle>
          <a:p>
            <a:r>
              <a:t>Workloads</a:t>
            </a:r>
          </a:p>
        </p:txBody>
      </p:sp>
      <p:sp>
        <p:nvSpPr>
          <p:cNvPr id="377" name="gem5 + FDIP"/>
          <p:cNvSpPr txBox="1"/>
          <p:nvPr/>
        </p:nvSpPr>
        <p:spPr>
          <a:xfrm>
            <a:off x="18901693" y="12068889"/>
            <a:ext cx="1900733"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0000"/>
                </a:solidFill>
              </a:defRPr>
            </a:lvl1pPr>
          </a:lstStyle>
          <a:p>
            <a:r>
              <a:t>gem5 + FDIP</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hank you…"/>
          <p:cNvSpPr txBox="1">
            <a:spLocks noGrp="1"/>
          </p:cNvSpPr>
          <p:nvPr>
            <p:ph type="body" sz="half" idx="1"/>
          </p:nvPr>
        </p:nvSpPr>
        <p:spPr>
          <a:prstGeom prst="rect">
            <a:avLst/>
          </a:prstGeom>
        </p:spPr>
        <p:txBody>
          <a:bodyPr/>
          <a:lstStyle/>
          <a:p>
            <a:r>
              <a:t>Thank you</a:t>
            </a:r>
          </a:p>
          <a:p>
            <a:r>
              <a:t>Questions?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tate-of-Art Front-end"/>
          <p:cNvSpPr txBox="1">
            <a:spLocks noGrp="1"/>
          </p:cNvSpPr>
          <p:nvPr>
            <p:ph type="title"/>
          </p:nvPr>
        </p:nvSpPr>
        <p:spPr>
          <a:prstGeom prst="rect">
            <a:avLst/>
          </a:prstGeom>
        </p:spPr>
        <p:txBody>
          <a:bodyPr/>
          <a:lstStyle/>
          <a:p>
            <a:r>
              <a:t>State-of-Art Front-end</a:t>
            </a:r>
          </a:p>
        </p:txBody>
      </p:sp>
      <p:sp>
        <p:nvSpPr>
          <p:cNvPr id="165" name="I-Cache"/>
          <p:cNvSpPr/>
          <p:nvPr/>
        </p:nvSpPr>
        <p:spPr>
          <a:xfrm>
            <a:off x="13070758" y="8232090"/>
            <a:ext cx="1651102" cy="641801"/>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I-Cache</a:t>
            </a:r>
          </a:p>
        </p:txBody>
      </p:sp>
      <p:sp>
        <p:nvSpPr>
          <p:cNvPr id="166" name="Fetch Engine"/>
          <p:cNvSpPr/>
          <p:nvPr/>
        </p:nvSpPr>
        <p:spPr>
          <a:xfrm>
            <a:off x="13070758" y="6088937"/>
            <a:ext cx="1651102" cy="105047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Fetch Engine</a:t>
            </a:r>
          </a:p>
        </p:txBody>
      </p:sp>
      <p:sp>
        <p:nvSpPr>
          <p:cNvPr id="167" name="Rounded Rectangle"/>
          <p:cNvSpPr/>
          <p:nvPr/>
        </p:nvSpPr>
        <p:spPr>
          <a:xfrm>
            <a:off x="8432703" y="5282847"/>
            <a:ext cx="6679847" cy="3837196"/>
          </a:xfrm>
          <a:prstGeom prst="roundRect">
            <a:avLst>
              <a:gd name="adj" fmla="val 7997"/>
            </a:avLst>
          </a:prstGeom>
          <a:ln w="25400">
            <a:solidFill>
              <a:srgbClr val="000000"/>
            </a:solidFill>
            <a:custDash>
              <a:ds d="200000" sp="200000"/>
            </a:custDash>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68" name="Rectangle"/>
          <p:cNvSpPr/>
          <p:nvPr/>
        </p:nvSpPr>
        <p:spPr>
          <a:xfrm>
            <a:off x="8239680" y="4507983"/>
            <a:ext cx="9296183" cy="5203048"/>
          </a:xfrm>
          <a:prstGeom prst="rect">
            <a:avLst/>
          </a:prstGeom>
          <a:ln w="25400">
            <a:solidFill>
              <a:srgbClr val="000000"/>
            </a:solidFill>
            <a:custDash>
              <a:ds d="200000" sp="200000"/>
            </a:custDash>
            <a:miter lim="400000"/>
          </a:ln>
        </p:spPr>
        <p:txBody>
          <a:bodyPr lIns="50800" tIns="50800" rIns="50800" bIns="50800" anchor="ctr"/>
          <a:lstStyle/>
          <a:p>
            <a:pPr defTabSz="825500">
              <a:defRPr sz="2100">
                <a:solidFill>
                  <a:srgbClr val="000000"/>
                </a:solidFill>
                <a:latin typeface="Helvetica Neue Medium"/>
                <a:ea typeface="Helvetica Neue Medium"/>
                <a:cs typeface="Helvetica Neue Medium"/>
                <a:sym typeface="Helvetica Neue Medium"/>
              </a:defRPr>
            </a:pPr>
            <a:endParaRPr/>
          </a:p>
        </p:txBody>
      </p:sp>
      <p:sp>
        <p:nvSpPr>
          <p:cNvPr id="169" name="Line"/>
          <p:cNvSpPr/>
          <p:nvPr/>
        </p:nvSpPr>
        <p:spPr>
          <a:xfrm>
            <a:off x="13890432" y="7136309"/>
            <a:ext cx="1" cy="1083500"/>
          </a:xfrm>
          <a:prstGeom prst="line">
            <a:avLst/>
          </a:prstGeom>
          <a:ln w="38100">
            <a:solidFill>
              <a:srgbClr val="000000"/>
            </a:solidFill>
            <a:miter lim="400000"/>
            <a:headEnd type="triangle"/>
            <a:tailEnd type="triangle"/>
          </a:ln>
        </p:spPr>
        <p:txBody>
          <a:bodyPr lIns="50800" tIns="50800" rIns="50800" bIns="50800" anchor="ctr"/>
          <a:lstStyle/>
          <a:p>
            <a:endParaRPr/>
          </a:p>
        </p:txBody>
      </p:sp>
      <p:sp>
        <p:nvSpPr>
          <p:cNvPr id="170" name="Line"/>
          <p:cNvSpPr/>
          <p:nvPr/>
        </p:nvSpPr>
        <p:spPr>
          <a:xfrm flipH="1" flipV="1">
            <a:off x="8650999" y="5157905"/>
            <a:ext cx="9321581" cy="1"/>
          </a:xfrm>
          <a:prstGeom prst="line">
            <a:avLst/>
          </a:prstGeom>
          <a:ln w="38100">
            <a:solidFill>
              <a:srgbClr val="000000"/>
            </a:solidFill>
            <a:miter lim="400000"/>
          </a:ln>
        </p:spPr>
        <p:txBody>
          <a:bodyPr lIns="50800" tIns="50800" rIns="50800" bIns="50800" anchor="ctr"/>
          <a:lstStyle/>
          <a:p>
            <a:endParaRPr/>
          </a:p>
        </p:txBody>
      </p:sp>
      <p:sp>
        <p:nvSpPr>
          <p:cNvPr id="171" name="Front-end"/>
          <p:cNvSpPr txBox="1"/>
          <p:nvPr/>
        </p:nvSpPr>
        <p:spPr>
          <a:xfrm>
            <a:off x="12045739" y="9246830"/>
            <a:ext cx="1677338" cy="53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100">
                <a:solidFill>
                  <a:srgbClr val="000000"/>
                </a:solidFill>
              </a:defRPr>
            </a:lvl1pPr>
          </a:lstStyle>
          <a:p>
            <a:r>
              <a:t>Front-end</a:t>
            </a:r>
          </a:p>
        </p:txBody>
      </p:sp>
      <p:sp>
        <p:nvSpPr>
          <p:cNvPr id="172" name="Branch Re-steer Address"/>
          <p:cNvSpPr txBox="1"/>
          <p:nvPr/>
        </p:nvSpPr>
        <p:spPr>
          <a:xfrm>
            <a:off x="11295530" y="4630081"/>
            <a:ext cx="3686926" cy="5030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900">
                <a:solidFill>
                  <a:srgbClr val="000000"/>
                </a:solidFill>
              </a:defRPr>
            </a:lvl1pPr>
          </a:lstStyle>
          <a:p>
            <a:r>
              <a:t>Branch Re-steer Address</a:t>
            </a:r>
          </a:p>
        </p:txBody>
      </p:sp>
      <p:sp>
        <p:nvSpPr>
          <p:cNvPr id="173" name="IFU"/>
          <p:cNvSpPr txBox="1"/>
          <p:nvPr/>
        </p:nvSpPr>
        <p:spPr>
          <a:xfrm>
            <a:off x="11486771" y="8665642"/>
            <a:ext cx="687767" cy="53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100">
                <a:solidFill>
                  <a:srgbClr val="000000"/>
                </a:solidFill>
              </a:defRPr>
            </a:lvl1pPr>
          </a:lstStyle>
          <a:p>
            <a:r>
              <a:t>IFU</a:t>
            </a:r>
          </a:p>
        </p:txBody>
      </p:sp>
      <p:grpSp>
        <p:nvGrpSpPr>
          <p:cNvPr id="188" name="Group"/>
          <p:cNvGrpSpPr/>
          <p:nvPr/>
        </p:nvGrpSpPr>
        <p:grpSpPr>
          <a:xfrm>
            <a:off x="8597814" y="5149762"/>
            <a:ext cx="4481806" cy="3398486"/>
            <a:chOff x="0" y="0"/>
            <a:chExt cx="4481806" cy="3398485"/>
          </a:xfrm>
        </p:grpSpPr>
        <p:grpSp>
          <p:nvGrpSpPr>
            <p:cNvPr id="185" name="Group"/>
            <p:cNvGrpSpPr/>
            <p:nvPr/>
          </p:nvGrpSpPr>
          <p:grpSpPr>
            <a:xfrm>
              <a:off x="50184" y="0"/>
              <a:ext cx="4431623" cy="2651567"/>
              <a:chOff x="0" y="0"/>
              <a:chExt cx="4431621" cy="2651566"/>
            </a:xfrm>
          </p:grpSpPr>
          <p:sp>
            <p:nvSpPr>
              <p:cNvPr id="174" name="NIP"/>
              <p:cNvSpPr/>
              <p:nvPr/>
            </p:nvSpPr>
            <p:spPr>
              <a:xfrm rot="5400000">
                <a:off x="397068" y="1155101"/>
                <a:ext cx="1475699" cy="627173"/>
              </a:xfrm>
              <a:custGeom>
                <a:avLst/>
                <a:gdLst/>
                <a:ahLst/>
                <a:cxnLst>
                  <a:cxn ang="0">
                    <a:pos x="wd2" y="hd2"/>
                  </a:cxn>
                  <a:cxn ang="5400000">
                    <a:pos x="wd2" y="hd2"/>
                  </a:cxn>
                  <a:cxn ang="10800000">
                    <a:pos x="wd2" y="hd2"/>
                  </a:cxn>
                  <a:cxn ang="16200000">
                    <a:pos x="wd2" y="hd2"/>
                  </a:cxn>
                </a:cxnLst>
                <a:rect l="0" t="0" r="r" b="b"/>
                <a:pathLst>
                  <a:path w="21600" h="21600" extrusionOk="0">
                    <a:moveTo>
                      <a:pt x="2972" y="0"/>
                    </a:moveTo>
                    <a:lnTo>
                      <a:pt x="0" y="21600"/>
                    </a:lnTo>
                    <a:lnTo>
                      <a:pt x="21600" y="21600"/>
                    </a:lnTo>
                    <a:lnTo>
                      <a:pt x="18627" y="0"/>
                    </a:lnTo>
                    <a:lnTo>
                      <a:pt x="2972" y="0"/>
                    </a:lnTo>
                    <a:close/>
                  </a:path>
                </a:pathLst>
              </a:cu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2100">
                    <a:solidFill>
                      <a:srgbClr val="000000"/>
                    </a:solidFill>
                    <a:latin typeface="Helvetica Neue Medium"/>
                    <a:ea typeface="Helvetica Neue Medium"/>
                    <a:cs typeface="Helvetica Neue Medium"/>
                    <a:sym typeface="Helvetica Neue Medium"/>
                  </a:defRPr>
                </a:lvl1pPr>
              </a:lstStyle>
              <a:p>
                <a:r>
                  <a:t>NIP</a:t>
                </a:r>
              </a:p>
            </p:txBody>
          </p:sp>
          <p:sp>
            <p:nvSpPr>
              <p:cNvPr id="175" name="BPU"/>
              <p:cNvSpPr/>
              <p:nvPr/>
            </p:nvSpPr>
            <p:spPr>
              <a:xfrm>
                <a:off x="2257607" y="997258"/>
                <a:ext cx="1292859" cy="942862"/>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2100">
                    <a:solidFill>
                      <a:srgbClr val="000000"/>
                    </a:solidFill>
                    <a:latin typeface="Helvetica Neue Medium"/>
                    <a:ea typeface="Helvetica Neue Medium"/>
                    <a:cs typeface="Helvetica Neue Medium"/>
                    <a:sym typeface="Helvetica Neue Medium"/>
                  </a:defRPr>
                </a:lvl1pPr>
              </a:lstStyle>
              <a:p>
                <a:r>
                  <a:t>BPU</a:t>
                </a:r>
              </a:p>
            </p:txBody>
          </p:sp>
          <p:sp>
            <p:nvSpPr>
              <p:cNvPr id="176" name="Line"/>
              <p:cNvSpPr/>
              <p:nvPr/>
            </p:nvSpPr>
            <p:spPr>
              <a:xfrm>
                <a:off x="3541604" y="1464414"/>
                <a:ext cx="890018"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177" name="Line"/>
              <p:cNvSpPr/>
              <p:nvPr/>
            </p:nvSpPr>
            <p:spPr>
              <a:xfrm>
                <a:off x="1464151" y="1464414"/>
                <a:ext cx="777809"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178" name="Line"/>
              <p:cNvSpPr/>
              <p:nvPr/>
            </p:nvSpPr>
            <p:spPr>
              <a:xfrm>
                <a:off x="175" y="1464414"/>
                <a:ext cx="829116"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179" name="Line"/>
              <p:cNvSpPr/>
              <p:nvPr/>
            </p:nvSpPr>
            <p:spPr>
              <a:xfrm>
                <a:off x="175" y="969083"/>
                <a:ext cx="829116"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180" name="Line"/>
              <p:cNvSpPr/>
              <p:nvPr/>
            </p:nvSpPr>
            <p:spPr>
              <a:xfrm>
                <a:off x="176" y="1959744"/>
                <a:ext cx="829116"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181" name="Line"/>
              <p:cNvSpPr/>
              <p:nvPr/>
            </p:nvSpPr>
            <p:spPr>
              <a:xfrm flipV="1">
                <a:off x="17063" y="1967160"/>
                <a:ext cx="1" cy="674824"/>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182" name="Line"/>
              <p:cNvSpPr/>
              <p:nvPr/>
            </p:nvSpPr>
            <p:spPr>
              <a:xfrm flipH="1" flipV="1">
                <a:off x="0" y="2637096"/>
                <a:ext cx="3781021"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183" name="Line"/>
              <p:cNvSpPr/>
              <p:nvPr/>
            </p:nvSpPr>
            <p:spPr>
              <a:xfrm>
                <a:off x="3766710" y="1451799"/>
                <a:ext cx="1" cy="1199768"/>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184" name="Line"/>
              <p:cNvSpPr/>
              <p:nvPr/>
            </p:nvSpPr>
            <p:spPr>
              <a:xfrm flipV="1">
                <a:off x="17063" y="0"/>
                <a:ext cx="1" cy="975883"/>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grpSp>
        <p:sp>
          <p:nvSpPr>
            <p:cNvPr id="186" name="Rounded Rectangle"/>
            <p:cNvSpPr/>
            <p:nvPr/>
          </p:nvSpPr>
          <p:spPr>
            <a:xfrm>
              <a:off x="0" y="561844"/>
              <a:ext cx="3991781" cy="2795802"/>
            </a:xfrm>
            <a:prstGeom prst="roundRect">
              <a:avLst>
                <a:gd name="adj" fmla="val 10975"/>
              </a:avLst>
            </a:prstGeom>
            <a:noFill/>
            <a:ln w="25400" cap="flat">
              <a:solidFill>
                <a:srgbClr val="000000"/>
              </a:solidFill>
              <a:custDash>
                <a:ds d="200000" sp="200000"/>
              </a:custDash>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87" name="IAG"/>
            <p:cNvSpPr txBox="1"/>
            <p:nvPr/>
          </p:nvSpPr>
          <p:spPr>
            <a:xfrm>
              <a:off x="1540113" y="2863331"/>
              <a:ext cx="726254" cy="5351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100">
                  <a:solidFill>
                    <a:srgbClr val="000000"/>
                  </a:solidFill>
                </a:defRPr>
              </a:lvl1pPr>
            </a:lstStyle>
            <a:p>
              <a:r>
                <a:t>IAG</a:t>
              </a:r>
            </a:p>
          </p:txBody>
        </p:sp>
      </p:grpSp>
      <p:sp>
        <p:nvSpPr>
          <p:cNvPr id="189" name="Decode"/>
          <p:cNvSpPr/>
          <p:nvPr/>
        </p:nvSpPr>
        <p:spPr>
          <a:xfrm>
            <a:off x="15510509" y="6088937"/>
            <a:ext cx="1651101" cy="105047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Decode</a:t>
            </a:r>
          </a:p>
        </p:txBody>
      </p:sp>
      <p:sp>
        <p:nvSpPr>
          <p:cNvPr id="190" name="Back-end"/>
          <p:cNvSpPr/>
          <p:nvPr/>
        </p:nvSpPr>
        <p:spPr>
          <a:xfrm>
            <a:off x="17950260" y="4507983"/>
            <a:ext cx="1292860" cy="5203048"/>
          </a:xfrm>
          <a:prstGeom prst="rect">
            <a:avLst/>
          </a:prstGeom>
          <a:ln w="25400">
            <a:solidFill>
              <a:srgbClr val="000000"/>
            </a:solidFill>
            <a:custDash>
              <a:ds d="200000" sp="200000"/>
            </a:custDash>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Back-end</a:t>
            </a:r>
          </a:p>
        </p:txBody>
      </p:sp>
      <p:sp>
        <p:nvSpPr>
          <p:cNvPr id="191" name="Line"/>
          <p:cNvSpPr/>
          <p:nvPr/>
        </p:nvSpPr>
        <p:spPr>
          <a:xfrm>
            <a:off x="17164099" y="6615847"/>
            <a:ext cx="777808" cy="1"/>
          </a:xfrm>
          <a:prstGeom prst="line">
            <a:avLst/>
          </a:prstGeom>
          <a:ln w="38100">
            <a:solidFill>
              <a:srgbClr val="000000"/>
            </a:solidFill>
            <a:miter lim="400000"/>
            <a:tailEnd type="triangle"/>
          </a:ln>
        </p:spPr>
        <p:txBody>
          <a:bodyPr lIns="50800" tIns="50800" rIns="50800" bIns="50800" anchor="ctr"/>
          <a:lstStyle/>
          <a:p>
            <a:endParaRPr/>
          </a:p>
        </p:txBody>
      </p:sp>
      <p:sp>
        <p:nvSpPr>
          <p:cNvPr id="192" name="Line"/>
          <p:cNvSpPr/>
          <p:nvPr/>
        </p:nvSpPr>
        <p:spPr>
          <a:xfrm>
            <a:off x="14724225" y="6614176"/>
            <a:ext cx="777808" cy="1"/>
          </a:xfrm>
          <a:prstGeom prst="line">
            <a:avLst/>
          </a:prstGeom>
          <a:ln w="38100">
            <a:solidFill>
              <a:srgbClr val="000000"/>
            </a:solidFill>
            <a:miter lim="400000"/>
            <a:tailEnd type="triangle"/>
          </a:ln>
        </p:spPr>
        <p:txBody>
          <a:bodyPr lIns="50800" tIns="50800" rIns="50800" bIns="50800" anchor="ctr"/>
          <a:lstStyle/>
          <a:p>
            <a:endParaRPr/>
          </a:p>
        </p:txBody>
      </p:sp>
      <p:sp>
        <p:nvSpPr>
          <p:cNvPr id="193" name="Traditional Front-end"/>
          <p:cNvSpPr txBox="1"/>
          <p:nvPr/>
        </p:nvSpPr>
        <p:spPr>
          <a:xfrm>
            <a:off x="10072369" y="10000287"/>
            <a:ext cx="4239261"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solidFill>
                  <a:srgbClr val="000000"/>
                </a:solidFill>
              </a:defRPr>
            </a:lvl1pPr>
          </a:lstStyle>
          <a:p>
            <a:r>
              <a:t>Traditional Front-end</a:t>
            </a:r>
          </a:p>
        </p:txBody>
      </p:sp>
      <p:sp>
        <p:nvSpPr>
          <p:cNvPr id="194" name="3"/>
          <p:cNvSpPr txBox="1"/>
          <p:nvPr/>
        </p:nvSpPr>
        <p:spPr>
          <a:xfrm>
            <a:off x="402249" y="13054898"/>
            <a:ext cx="283770"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3</a:t>
            </a:r>
          </a:p>
        </p:txBody>
      </p:sp>
      <p:sp>
        <p:nvSpPr>
          <p:cNvPr id="195" name="FTQ:   Fetch Target Queue…"/>
          <p:cNvSpPr txBox="1"/>
          <p:nvPr/>
        </p:nvSpPr>
        <p:spPr>
          <a:xfrm>
            <a:off x="955039" y="11079998"/>
            <a:ext cx="5428865" cy="1941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a:solidFill>
                  <a:srgbClr val="000000"/>
                </a:solidFill>
              </a:defRPr>
            </a:pPr>
            <a:r>
              <a:rPr b="1"/>
              <a:t>FTQ</a:t>
            </a:r>
            <a:r>
              <a:t>:   Fetch Target Queue</a:t>
            </a:r>
          </a:p>
          <a:p>
            <a:pPr algn="l">
              <a:defRPr>
                <a:solidFill>
                  <a:srgbClr val="000000"/>
                </a:solidFill>
              </a:defRPr>
            </a:pPr>
            <a:r>
              <a:rPr b="1"/>
              <a:t>IFU</a:t>
            </a:r>
            <a:r>
              <a:t>:    Instruction Fetch Unit</a:t>
            </a:r>
          </a:p>
          <a:p>
            <a:pPr algn="l">
              <a:defRPr>
                <a:solidFill>
                  <a:srgbClr val="000000"/>
                </a:solidFill>
              </a:defRPr>
            </a:pPr>
            <a:r>
              <a:rPr b="1"/>
              <a:t>BPU</a:t>
            </a:r>
            <a:r>
              <a:t>:  Branch Prediction Unit</a:t>
            </a:r>
          </a:p>
          <a:p>
            <a:pPr algn="l">
              <a:defRPr>
                <a:solidFill>
                  <a:srgbClr val="000000"/>
                </a:solidFill>
              </a:defRPr>
            </a:pPr>
            <a:r>
              <a:rPr b="1"/>
              <a:t>IAG</a:t>
            </a:r>
            <a:r>
              <a:t>:   Instruction Address Generation</a:t>
            </a:r>
          </a:p>
          <a:p>
            <a:pPr algn="l">
              <a:defRPr>
                <a:solidFill>
                  <a:srgbClr val="000000"/>
                </a:solidFill>
              </a:defRPr>
            </a:pPr>
            <a:r>
              <a:rPr b="1"/>
              <a:t>NIP</a:t>
            </a:r>
            <a:r>
              <a:t>:   Next Instruction Pointer</a:t>
            </a:r>
          </a:p>
        </p:txBody>
      </p:sp>
      <p:sp>
        <p:nvSpPr>
          <p:cNvPr id="196" name="Rectangle"/>
          <p:cNvSpPr/>
          <p:nvPr/>
        </p:nvSpPr>
        <p:spPr>
          <a:xfrm>
            <a:off x="887740" y="11086348"/>
            <a:ext cx="5295320" cy="1929188"/>
          </a:xfrm>
          <a:prstGeom prst="rect">
            <a:avLst/>
          </a:prstGeom>
          <a:ln w="12700">
            <a:solidFill>
              <a:srgbClr val="5E5E5E"/>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97" name="EMISSARY, Nagendra and Godala, et al."/>
          <p:cNvSpPr txBox="1"/>
          <p:nvPr/>
        </p:nvSpPr>
        <p:spPr>
          <a:xfrm>
            <a:off x="10107252" y="13219107"/>
            <a:ext cx="4169496" cy="4987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600" baseline="31999"/>
            </a:lvl1pPr>
          </a:lstStyle>
          <a:p>
            <a:pPr>
              <a:defRPr baseline="0"/>
            </a:pPr>
            <a:r>
              <a:rPr baseline="31999"/>
              <a:t>EMISSARY, Nagendra and Godala, et al.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iterate>
                                    <p:tmAbs val="0"/>
                                  </p:iterate>
                                  <p:childTnLst>
                                    <p:set>
                                      <p:cBhvr>
                                        <p:cTn id="6" fill="hold">
                                          <p:stCondLst>
                                            <p:cond delay="0"/>
                                          </p:stCondLst>
                                        </p:cTn>
                                        <p:tgtEl>
                                          <p:spTgt spid="168"/>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2" nodeType="afterEffect">
                                  <p:stCondLst>
                                    <p:cond delay="0"/>
                                  </p:stCondLst>
                                  <p:iterate>
                                    <p:tmAbs val="0"/>
                                  </p:iterate>
                                  <p:childTnLst>
                                    <p:set>
                                      <p:cBhvr>
                                        <p:cTn id="9" fill="hold">
                                          <p:stCondLst>
                                            <p:cond delay="0"/>
                                          </p:stCondLst>
                                        </p:cTn>
                                        <p:tgtEl>
                                          <p:spTgt spid="167"/>
                                        </p:tgtEl>
                                        <p:attrNameLst>
                                          <p:attrName>style.visibility</p:attrName>
                                        </p:attrNameLst>
                                      </p:cBhvr>
                                      <p:to>
                                        <p:strVal val="hidden"/>
                                      </p:to>
                                    </p:set>
                                  </p:childTnLst>
                                </p:cTn>
                              </p:par>
                            </p:childTnLst>
                          </p:cTn>
                        </p:par>
                        <p:par>
                          <p:cTn id="10" fill="hold">
                            <p:stCondLst>
                              <p:cond delay="0"/>
                            </p:stCondLst>
                            <p:childTnLst>
                              <p:par>
                                <p:cTn id="11" presetID="1" presetClass="exit" presetSubtype="0" fill="hold" grpId="3" nodeType="afterEffect">
                                  <p:stCondLst>
                                    <p:cond delay="0"/>
                                  </p:stCondLst>
                                  <p:iterate>
                                    <p:tmAbs val="0"/>
                                  </p:iterate>
                                  <p:childTnLst>
                                    <p:set>
                                      <p:cBhvr>
                                        <p:cTn id="12" fill="hold">
                                          <p:stCondLst>
                                            <p:cond delay="0"/>
                                          </p:stCondLst>
                                        </p:cTn>
                                        <p:tgtEl>
                                          <p:spTgt spid="173"/>
                                        </p:tgtEl>
                                        <p:attrNameLst>
                                          <p:attrName>style.visibility</p:attrName>
                                        </p:attrNameLst>
                                      </p:cBhvr>
                                      <p:to>
                                        <p:strVal val="hidden"/>
                                      </p:to>
                                    </p:set>
                                  </p:childTnLst>
                                </p:cTn>
                              </p:par>
                            </p:childTnLst>
                          </p:cTn>
                        </p:par>
                        <p:par>
                          <p:cTn id="13" fill="hold">
                            <p:stCondLst>
                              <p:cond delay="0"/>
                            </p:stCondLst>
                            <p:childTnLst>
                              <p:par>
                                <p:cTn id="14" presetID="1" presetClass="exit" presetSubtype="0" fill="hold" grpId="4" nodeType="afterEffect">
                                  <p:stCondLst>
                                    <p:cond delay="0"/>
                                  </p:stCondLst>
                                  <p:iterate>
                                    <p:tmAbs val="0"/>
                                  </p:iterate>
                                  <p:childTnLst>
                                    <p:set>
                                      <p:cBhvr>
                                        <p:cTn id="15" fill="hold">
                                          <p:stCondLst>
                                            <p:cond delay="0"/>
                                          </p:stCondLst>
                                        </p:cTn>
                                        <p:tgtEl>
                                          <p:spTgt spid="171"/>
                                        </p:tgtEl>
                                        <p:attrNameLst>
                                          <p:attrName>style.visibility</p:attrName>
                                        </p:attrNameLst>
                                      </p:cBhvr>
                                      <p:to>
                                        <p:strVal val="hidden"/>
                                      </p:to>
                                    </p:set>
                                  </p:childTnLst>
                                </p:cTn>
                              </p:par>
                            </p:childTnLst>
                          </p:cTn>
                        </p:par>
                        <p:par>
                          <p:cTn id="16" fill="hold">
                            <p:stCondLst>
                              <p:cond delay="0"/>
                            </p:stCondLst>
                            <p:childTnLst>
                              <p:par>
                                <p:cTn id="17" presetID="6" presetClass="emph" presetSubtype="0" accel="50000" decel="50000" fill="hold" grpId="5" nodeType="withEffect">
                                  <p:stCondLst>
                                    <p:cond delay="0"/>
                                  </p:stCondLst>
                                  <p:childTnLst>
                                    <p:animScale>
                                      <p:cBhvr>
                                        <p:cTn id="18" dur="1000" fill="hold"/>
                                        <p:tgtEl>
                                          <p:spTgt spid="170"/>
                                        </p:tgtEl>
                                      </p:cBhvr>
                                      <p:by x="135192" y="135192"/>
                                    </p:animScale>
                                  </p:childTnLst>
                                </p:cTn>
                              </p:par>
                            </p:childTnLst>
                          </p:cTn>
                        </p:par>
                        <p:par>
                          <p:cTn id="19" fill="hold">
                            <p:stCondLst>
                              <p:cond delay="0"/>
                            </p:stCondLst>
                            <p:childTnLst>
                              <p:par>
                                <p:cTn id="20" presetID="-1" presetClass="path" presetSubtype="0" accel="50000" decel="50000" fill="hold" nodeType="withEffect">
                                  <p:stCondLst>
                                    <p:cond delay="0"/>
                                  </p:stCondLst>
                                  <p:childTnLst>
                                    <p:animMotion origin="layout" path="M 0.000000 0.000000 L -0.068507 0.000028" pathEditMode="relative">
                                      <p:cBhvr>
                                        <p:cTn id="21" dur="1000" fill="hold"/>
                                        <p:tgtEl>
                                          <p:spTgt spid="170"/>
                                        </p:tgtEl>
                                        <p:attrNameLst>
                                          <p:attrName>ppt_x</p:attrName>
                                          <p:attrName>ppt_y</p:attrName>
                                        </p:attrNameLst>
                                      </p:cBhvr>
                                    </p:animMotion>
                                  </p:childTnLst>
                                </p:cTn>
                              </p:par>
                            </p:childTnLst>
                          </p:cTn>
                        </p:par>
                        <p:par>
                          <p:cTn id="22" fill="hold">
                            <p:stCondLst>
                              <p:cond delay="1000"/>
                            </p:stCondLst>
                            <p:childTnLst>
                              <p:par>
                                <p:cTn id="23" presetID="1" presetClass="exit" presetSubtype="0" fill="hold" grpId="7" nodeType="afterEffect">
                                  <p:stCondLst>
                                    <p:cond delay="0"/>
                                  </p:stCondLst>
                                  <p:iterate>
                                    <p:tmAbs val="0"/>
                                  </p:iterate>
                                  <p:childTnLst>
                                    <p:set>
                                      <p:cBhvr>
                                        <p:cTn id="24" fill="hold">
                                          <p:stCondLst>
                                            <p:cond delay="0"/>
                                          </p:stCondLst>
                                        </p:cTn>
                                        <p:tgtEl>
                                          <p:spTgt spid="172"/>
                                        </p:tgtEl>
                                        <p:attrNameLst>
                                          <p:attrName>style.visibility</p:attrName>
                                        </p:attrNameLst>
                                      </p:cBhvr>
                                      <p:to>
                                        <p:strVal val="hidden"/>
                                      </p:to>
                                    </p:set>
                                  </p:childTnLst>
                                </p:cTn>
                              </p:par>
                            </p:childTnLst>
                          </p:cTn>
                        </p:par>
                        <p:par>
                          <p:cTn id="25" fill="hold">
                            <p:stCondLst>
                              <p:cond delay="0"/>
                            </p:stCondLst>
                            <p:childTnLst>
                              <p:par>
                                <p:cTn id="26" presetID="-1" presetClass="path" presetSubtype="0" accel="50000" decel="50000" fill="hold" nodeType="withEffect">
                                  <p:stCondLst>
                                    <p:cond delay="0"/>
                                  </p:stCondLst>
                                  <p:childTnLst>
                                    <p:animMotion origin="layout" path="M 0.000000 0.000000 L -0.136157 -0.000000" pathEditMode="relative">
                                      <p:cBhvr>
                                        <p:cTn id="27" dur="1000" fill="hold"/>
                                        <p:tgtEl>
                                          <p:spTgt spid="188"/>
                                        </p:tgtEl>
                                        <p:attrNameLst>
                                          <p:attrName>ppt_x</p:attrName>
                                          <p:attrName>ppt_y</p:attrName>
                                        </p:attrNameLst>
                                      </p:cBhvr>
                                    </p:animMotion>
                                  </p:childTnLst>
                                </p:cTn>
                              </p:par>
                            </p:childTnLst>
                          </p:cTn>
                        </p:par>
                        <p:par>
                          <p:cTn id="28" fill="hold">
                            <p:stCondLst>
                              <p:cond delay="1000"/>
                            </p:stCondLst>
                            <p:childTnLst>
                              <p:par>
                                <p:cTn id="29" presetID="1" presetClass="exit" presetSubtype="0" fill="hold" grpId="9" nodeType="afterEffect">
                                  <p:stCondLst>
                                    <p:cond delay="0"/>
                                  </p:stCondLst>
                                  <p:iterate>
                                    <p:tmAbs val="0"/>
                                  </p:iterate>
                                  <p:childTnLst>
                                    <p:set>
                                      <p:cBhvr>
                                        <p:cTn id="30" fill="hold">
                                          <p:stCondLst>
                                            <p:cond delay="0"/>
                                          </p:stCondLst>
                                        </p:cTn>
                                        <p:tgtEl>
                                          <p:spTgt spid="1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2" animBg="1" advAuto="0"/>
      <p:bldP spid="168" grpId="1" animBg="1" advAuto="0"/>
      <p:bldP spid="170" grpId="5" animBg="1" advAuto="0"/>
      <p:bldP spid="171" grpId="4" animBg="1" advAuto="0"/>
      <p:bldP spid="172" grpId="7" animBg="1" advAuto="0"/>
      <p:bldP spid="173" grpId="3" animBg="1" advAuto="0"/>
      <p:bldP spid="193" grpId="9"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I-Cache"/>
          <p:cNvSpPr/>
          <p:nvPr/>
        </p:nvSpPr>
        <p:spPr>
          <a:xfrm>
            <a:off x="13070758" y="8232090"/>
            <a:ext cx="1651102" cy="641801"/>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I-Cache</a:t>
            </a:r>
          </a:p>
        </p:txBody>
      </p:sp>
      <p:sp>
        <p:nvSpPr>
          <p:cNvPr id="202" name="Fetch Engine"/>
          <p:cNvSpPr/>
          <p:nvPr/>
        </p:nvSpPr>
        <p:spPr>
          <a:xfrm>
            <a:off x="13070758" y="6088937"/>
            <a:ext cx="1651102" cy="105047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Fetch Engine</a:t>
            </a:r>
          </a:p>
        </p:txBody>
      </p:sp>
      <p:sp>
        <p:nvSpPr>
          <p:cNvPr id="203" name="Line"/>
          <p:cNvSpPr/>
          <p:nvPr/>
        </p:nvSpPr>
        <p:spPr>
          <a:xfrm>
            <a:off x="13890432" y="7136309"/>
            <a:ext cx="1" cy="1083500"/>
          </a:xfrm>
          <a:prstGeom prst="line">
            <a:avLst/>
          </a:prstGeom>
          <a:ln w="38100">
            <a:solidFill>
              <a:srgbClr val="000000"/>
            </a:solidFill>
            <a:miter lim="400000"/>
            <a:headEnd type="triangle"/>
            <a:tailEnd type="triangle"/>
          </a:ln>
        </p:spPr>
        <p:txBody>
          <a:bodyPr lIns="50800" tIns="50800" rIns="50800" bIns="50800" anchor="ctr"/>
          <a:lstStyle/>
          <a:p>
            <a:endParaRPr/>
          </a:p>
        </p:txBody>
      </p:sp>
      <p:sp>
        <p:nvSpPr>
          <p:cNvPr id="204" name="Line"/>
          <p:cNvSpPr/>
          <p:nvPr/>
        </p:nvSpPr>
        <p:spPr>
          <a:xfrm flipH="1" flipV="1">
            <a:off x="5352546" y="5157905"/>
            <a:ext cx="12620035" cy="1"/>
          </a:xfrm>
          <a:prstGeom prst="line">
            <a:avLst/>
          </a:prstGeom>
          <a:ln w="38100">
            <a:solidFill>
              <a:srgbClr val="000000"/>
            </a:solidFill>
            <a:miter lim="400000"/>
          </a:ln>
        </p:spPr>
        <p:txBody>
          <a:bodyPr lIns="50800" tIns="50800" rIns="50800" bIns="50800" anchor="ctr"/>
          <a:lstStyle/>
          <a:p>
            <a:endParaRPr/>
          </a:p>
        </p:txBody>
      </p:sp>
      <p:grpSp>
        <p:nvGrpSpPr>
          <p:cNvPr id="219" name="Group"/>
          <p:cNvGrpSpPr/>
          <p:nvPr/>
        </p:nvGrpSpPr>
        <p:grpSpPr>
          <a:xfrm>
            <a:off x="5283114" y="5149762"/>
            <a:ext cx="4481806" cy="3398486"/>
            <a:chOff x="0" y="0"/>
            <a:chExt cx="4481806" cy="3398485"/>
          </a:xfrm>
        </p:grpSpPr>
        <p:grpSp>
          <p:nvGrpSpPr>
            <p:cNvPr id="216" name="Group"/>
            <p:cNvGrpSpPr/>
            <p:nvPr/>
          </p:nvGrpSpPr>
          <p:grpSpPr>
            <a:xfrm>
              <a:off x="50184" y="0"/>
              <a:ext cx="4431623" cy="2651567"/>
              <a:chOff x="0" y="0"/>
              <a:chExt cx="4431621" cy="2651566"/>
            </a:xfrm>
          </p:grpSpPr>
          <p:sp>
            <p:nvSpPr>
              <p:cNvPr id="205" name="NIP"/>
              <p:cNvSpPr/>
              <p:nvPr/>
            </p:nvSpPr>
            <p:spPr>
              <a:xfrm rot="5400000">
                <a:off x="397068" y="1155101"/>
                <a:ext cx="1475699" cy="627173"/>
              </a:xfrm>
              <a:custGeom>
                <a:avLst/>
                <a:gdLst/>
                <a:ahLst/>
                <a:cxnLst>
                  <a:cxn ang="0">
                    <a:pos x="wd2" y="hd2"/>
                  </a:cxn>
                  <a:cxn ang="5400000">
                    <a:pos x="wd2" y="hd2"/>
                  </a:cxn>
                  <a:cxn ang="10800000">
                    <a:pos x="wd2" y="hd2"/>
                  </a:cxn>
                  <a:cxn ang="16200000">
                    <a:pos x="wd2" y="hd2"/>
                  </a:cxn>
                </a:cxnLst>
                <a:rect l="0" t="0" r="r" b="b"/>
                <a:pathLst>
                  <a:path w="21600" h="21600" extrusionOk="0">
                    <a:moveTo>
                      <a:pt x="2972" y="0"/>
                    </a:moveTo>
                    <a:lnTo>
                      <a:pt x="0" y="21600"/>
                    </a:lnTo>
                    <a:lnTo>
                      <a:pt x="21600" y="21600"/>
                    </a:lnTo>
                    <a:lnTo>
                      <a:pt x="18627" y="0"/>
                    </a:lnTo>
                    <a:lnTo>
                      <a:pt x="2972" y="0"/>
                    </a:lnTo>
                    <a:close/>
                  </a:path>
                </a:pathLst>
              </a:cu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2100">
                    <a:solidFill>
                      <a:srgbClr val="000000"/>
                    </a:solidFill>
                    <a:latin typeface="Helvetica Neue Medium"/>
                    <a:ea typeface="Helvetica Neue Medium"/>
                    <a:cs typeface="Helvetica Neue Medium"/>
                    <a:sym typeface="Helvetica Neue Medium"/>
                  </a:defRPr>
                </a:lvl1pPr>
              </a:lstStyle>
              <a:p>
                <a:r>
                  <a:t>NIP</a:t>
                </a:r>
              </a:p>
            </p:txBody>
          </p:sp>
          <p:sp>
            <p:nvSpPr>
              <p:cNvPr id="206" name="BPU"/>
              <p:cNvSpPr/>
              <p:nvPr/>
            </p:nvSpPr>
            <p:spPr>
              <a:xfrm>
                <a:off x="2257607" y="997258"/>
                <a:ext cx="1292859" cy="942862"/>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2100">
                    <a:solidFill>
                      <a:srgbClr val="000000"/>
                    </a:solidFill>
                    <a:latin typeface="Helvetica Neue Medium"/>
                    <a:ea typeface="Helvetica Neue Medium"/>
                    <a:cs typeface="Helvetica Neue Medium"/>
                    <a:sym typeface="Helvetica Neue Medium"/>
                  </a:defRPr>
                </a:lvl1pPr>
              </a:lstStyle>
              <a:p>
                <a:r>
                  <a:t>BPU</a:t>
                </a:r>
              </a:p>
            </p:txBody>
          </p:sp>
          <p:sp>
            <p:nvSpPr>
              <p:cNvPr id="207" name="Line"/>
              <p:cNvSpPr/>
              <p:nvPr/>
            </p:nvSpPr>
            <p:spPr>
              <a:xfrm>
                <a:off x="3541604" y="1464414"/>
                <a:ext cx="890018"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208" name="Line"/>
              <p:cNvSpPr/>
              <p:nvPr/>
            </p:nvSpPr>
            <p:spPr>
              <a:xfrm>
                <a:off x="1464151" y="1464414"/>
                <a:ext cx="777809"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209" name="Line"/>
              <p:cNvSpPr/>
              <p:nvPr/>
            </p:nvSpPr>
            <p:spPr>
              <a:xfrm>
                <a:off x="175" y="1464414"/>
                <a:ext cx="829116"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210" name="Line"/>
              <p:cNvSpPr/>
              <p:nvPr/>
            </p:nvSpPr>
            <p:spPr>
              <a:xfrm>
                <a:off x="175" y="969083"/>
                <a:ext cx="829116"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211" name="Line"/>
              <p:cNvSpPr/>
              <p:nvPr/>
            </p:nvSpPr>
            <p:spPr>
              <a:xfrm>
                <a:off x="176" y="1959744"/>
                <a:ext cx="829116"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212" name="Line"/>
              <p:cNvSpPr/>
              <p:nvPr/>
            </p:nvSpPr>
            <p:spPr>
              <a:xfrm flipV="1">
                <a:off x="17063" y="1967160"/>
                <a:ext cx="1" cy="674824"/>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213" name="Line"/>
              <p:cNvSpPr/>
              <p:nvPr/>
            </p:nvSpPr>
            <p:spPr>
              <a:xfrm flipH="1" flipV="1">
                <a:off x="0" y="2637096"/>
                <a:ext cx="3781021"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214" name="Line"/>
              <p:cNvSpPr/>
              <p:nvPr/>
            </p:nvSpPr>
            <p:spPr>
              <a:xfrm>
                <a:off x="3766710" y="1451799"/>
                <a:ext cx="1" cy="1199768"/>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215" name="Line"/>
              <p:cNvSpPr/>
              <p:nvPr/>
            </p:nvSpPr>
            <p:spPr>
              <a:xfrm flipV="1">
                <a:off x="17063" y="0"/>
                <a:ext cx="1" cy="975883"/>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grpSp>
        <p:sp>
          <p:nvSpPr>
            <p:cNvPr id="217" name="Rounded Rectangle"/>
            <p:cNvSpPr/>
            <p:nvPr/>
          </p:nvSpPr>
          <p:spPr>
            <a:xfrm>
              <a:off x="0" y="561844"/>
              <a:ext cx="3991781" cy="2795802"/>
            </a:xfrm>
            <a:prstGeom prst="roundRect">
              <a:avLst>
                <a:gd name="adj" fmla="val 10975"/>
              </a:avLst>
            </a:prstGeom>
            <a:noFill/>
            <a:ln w="25400" cap="flat">
              <a:solidFill>
                <a:srgbClr val="000000"/>
              </a:solidFill>
              <a:custDash>
                <a:ds d="200000" sp="200000"/>
              </a:custDash>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18" name="IAG"/>
            <p:cNvSpPr txBox="1"/>
            <p:nvPr/>
          </p:nvSpPr>
          <p:spPr>
            <a:xfrm>
              <a:off x="1540113" y="2863331"/>
              <a:ext cx="726254" cy="5351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100">
                  <a:solidFill>
                    <a:srgbClr val="000000"/>
                  </a:solidFill>
                </a:defRPr>
              </a:lvl1pPr>
            </a:lstStyle>
            <a:p>
              <a:r>
                <a:t>IAG</a:t>
              </a:r>
            </a:p>
          </p:txBody>
        </p:sp>
      </p:grpSp>
      <p:sp>
        <p:nvSpPr>
          <p:cNvPr id="220" name="Decode"/>
          <p:cNvSpPr/>
          <p:nvPr/>
        </p:nvSpPr>
        <p:spPr>
          <a:xfrm>
            <a:off x="15510509" y="6088937"/>
            <a:ext cx="1651101" cy="105047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Decode</a:t>
            </a:r>
          </a:p>
        </p:txBody>
      </p:sp>
      <p:sp>
        <p:nvSpPr>
          <p:cNvPr id="221" name="Back-end"/>
          <p:cNvSpPr/>
          <p:nvPr/>
        </p:nvSpPr>
        <p:spPr>
          <a:xfrm>
            <a:off x="17950260" y="4507983"/>
            <a:ext cx="1292860" cy="5203048"/>
          </a:xfrm>
          <a:prstGeom prst="rect">
            <a:avLst/>
          </a:prstGeom>
          <a:ln w="25400">
            <a:solidFill>
              <a:srgbClr val="000000"/>
            </a:solidFill>
            <a:custDash>
              <a:ds d="200000" sp="200000"/>
            </a:custDash>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Back-end</a:t>
            </a:r>
          </a:p>
        </p:txBody>
      </p:sp>
      <p:sp>
        <p:nvSpPr>
          <p:cNvPr id="222" name="Line"/>
          <p:cNvSpPr/>
          <p:nvPr/>
        </p:nvSpPr>
        <p:spPr>
          <a:xfrm>
            <a:off x="17164099" y="6615847"/>
            <a:ext cx="777808" cy="1"/>
          </a:xfrm>
          <a:prstGeom prst="line">
            <a:avLst/>
          </a:prstGeom>
          <a:ln w="38100">
            <a:solidFill>
              <a:srgbClr val="000000"/>
            </a:solidFill>
            <a:miter lim="400000"/>
            <a:tailEnd type="triangle"/>
          </a:ln>
        </p:spPr>
        <p:txBody>
          <a:bodyPr lIns="50800" tIns="50800" rIns="50800" bIns="50800" anchor="ctr"/>
          <a:lstStyle/>
          <a:p>
            <a:endParaRPr/>
          </a:p>
        </p:txBody>
      </p:sp>
      <p:sp>
        <p:nvSpPr>
          <p:cNvPr id="223" name="Line"/>
          <p:cNvSpPr/>
          <p:nvPr/>
        </p:nvSpPr>
        <p:spPr>
          <a:xfrm>
            <a:off x="14724225" y="6614176"/>
            <a:ext cx="777808" cy="1"/>
          </a:xfrm>
          <a:prstGeom prst="line">
            <a:avLst/>
          </a:prstGeom>
          <a:ln w="38100">
            <a:solidFill>
              <a:srgbClr val="000000"/>
            </a:solidFill>
            <a:miter lim="400000"/>
            <a:tailEnd type="triangle"/>
          </a:ln>
        </p:spPr>
        <p:txBody>
          <a:bodyPr lIns="50800" tIns="50800" rIns="50800" bIns="50800" anchor="ctr"/>
          <a:lstStyle/>
          <a:p>
            <a:endParaRPr/>
          </a:p>
        </p:txBody>
      </p:sp>
      <p:sp>
        <p:nvSpPr>
          <p:cNvPr id="224" name="Front-end"/>
          <p:cNvSpPr txBox="1"/>
          <p:nvPr/>
        </p:nvSpPr>
        <p:spPr>
          <a:xfrm>
            <a:off x="10603886" y="9273556"/>
            <a:ext cx="1678318" cy="5354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100">
                <a:solidFill>
                  <a:srgbClr val="000000"/>
                </a:solidFill>
              </a:defRPr>
            </a:lvl1pPr>
          </a:lstStyle>
          <a:p>
            <a:r>
              <a:t>Front-end</a:t>
            </a:r>
          </a:p>
        </p:txBody>
      </p:sp>
      <p:grpSp>
        <p:nvGrpSpPr>
          <p:cNvPr id="240" name="Group"/>
          <p:cNvGrpSpPr/>
          <p:nvPr/>
        </p:nvGrpSpPr>
        <p:grpSpPr>
          <a:xfrm>
            <a:off x="9380260" y="5701698"/>
            <a:ext cx="3702568" cy="2911514"/>
            <a:chOff x="0" y="0"/>
            <a:chExt cx="3702566" cy="2911513"/>
          </a:xfrm>
        </p:grpSpPr>
        <p:sp>
          <p:nvSpPr>
            <p:cNvPr id="225" name="Line"/>
            <p:cNvSpPr/>
            <p:nvPr/>
          </p:nvSpPr>
          <p:spPr>
            <a:xfrm>
              <a:off x="2924304" y="903097"/>
              <a:ext cx="778263"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grpSp>
          <p:nvGrpSpPr>
            <p:cNvPr id="234" name="Group"/>
            <p:cNvGrpSpPr/>
            <p:nvPr/>
          </p:nvGrpSpPr>
          <p:grpSpPr>
            <a:xfrm>
              <a:off x="407885" y="582009"/>
              <a:ext cx="2507588" cy="642176"/>
              <a:chOff x="0" y="0"/>
              <a:chExt cx="2507587" cy="642175"/>
            </a:xfrm>
          </p:grpSpPr>
          <p:sp>
            <p:nvSpPr>
              <p:cNvPr id="226" name="Rectangle"/>
              <p:cNvSpPr/>
              <p:nvPr/>
            </p:nvSpPr>
            <p:spPr>
              <a:xfrm>
                <a:off x="0" y="0"/>
                <a:ext cx="310341" cy="642176"/>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defTabSz="825500">
                  <a:defRPr sz="2100">
                    <a:solidFill>
                      <a:srgbClr val="000000"/>
                    </a:solidFill>
                    <a:latin typeface="Helvetica Neue Medium"/>
                    <a:ea typeface="Helvetica Neue Medium"/>
                    <a:cs typeface="Helvetica Neue Medium"/>
                    <a:sym typeface="Helvetica Neue Medium"/>
                  </a:defRPr>
                </a:pPr>
                <a:endParaRPr/>
              </a:p>
            </p:txBody>
          </p:sp>
          <p:sp>
            <p:nvSpPr>
              <p:cNvPr id="227" name="Rectangle"/>
              <p:cNvSpPr/>
              <p:nvPr/>
            </p:nvSpPr>
            <p:spPr>
              <a:xfrm>
                <a:off x="313892" y="0"/>
                <a:ext cx="310341" cy="642176"/>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defTabSz="825500">
                  <a:defRPr sz="2100">
                    <a:solidFill>
                      <a:srgbClr val="000000"/>
                    </a:solidFill>
                    <a:latin typeface="Helvetica Neue Medium"/>
                    <a:ea typeface="Helvetica Neue Medium"/>
                    <a:cs typeface="Helvetica Neue Medium"/>
                    <a:sym typeface="Helvetica Neue Medium"/>
                  </a:defRPr>
                </a:pPr>
                <a:endParaRPr/>
              </a:p>
            </p:txBody>
          </p:sp>
          <p:sp>
            <p:nvSpPr>
              <p:cNvPr id="228" name="Rectangle"/>
              <p:cNvSpPr/>
              <p:nvPr/>
            </p:nvSpPr>
            <p:spPr>
              <a:xfrm>
                <a:off x="627784" y="0"/>
                <a:ext cx="310342" cy="642176"/>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defTabSz="825500">
                  <a:defRPr sz="2100">
                    <a:solidFill>
                      <a:srgbClr val="000000"/>
                    </a:solidFill>
                    <a:latin typeface="Helvetica Neue Medium"/>
                    <a:ea typeface="Helvetica Neue Medium"/>
                    <a:cs typeface="Helvetica Neue Medium"/>
                    <a:sym typeface="Helvetica Neue Medium"/>
                  </a:defRPr>
                </a:pPr>
                <a:endParaRPr/>
              </a:p>
            </p:txBody>
          </p:sp>
          <p:sp>
            <p:nvSpPr>
              <p:cNvPr id="229" name="Rectangle"/>
              <p:cNvSpPr/>
              <p:nvPr/>
            </p:nvSpPr>
            <p:spPr>
              <a:xfrm>
                <a:off x="941677" y="0"/>
                <a:ext cx="310341" cy="642176"/>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defTabSz="825500">
                  <a:defRPr sz="2100">
                    <a:solidFill>
                      <a:srgbClr val="000000"/>
                    </a:solidFill>
                    <a:latin typeface="Helvetica Neue Medium"/>
                    <a:ea typeface="Helvetica Neue Medium"/>
                    <a:cs typeface="Helvetica Neue Medium"/>
                    <a:sym typeface="Helvetica Neue Medium"/>
                  </a:defRPr>
                </a:pPr>
                <a:endParaRPr/>
              </a:p>
            </p:txBody>
          </p:sp>
          <p:sp>
            <p:nvSpPr>
              <p:cNvPr id="230" name="Rectangle"/>
              <p:cNvSpPr/>
              <p:nvPr/>
            </p:nvSpPr>
            <p:spPr>
              <a:xfrm>
                <a:off x="1255569" y="0"/>
                <a:ext cx="310341" cy="642176"/>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defTabSz="825500">
                  <a:defRPr sz="2100">
                    <a:solidFill>
                      <a:srgbClr val="000000"/>
                    </a:solidFill>
                    <a:latin typeface="Helvetica Neue Medium"/>
                    <a:ea typeface="Helvetica Neue Medium"/>
                    <a:cs typeface="Helvetica Neue Medium"/>
                    <a:sym typeface="Helvetica Neue Medium"/>
                  </a:defRPr>
                </a:pPr>
                <a:endParaRPr/>
              </a:p>
            </p:txBody>
          </p:sp>
          <p:sp>
            <p:nvSpPr>
              <p:cNvPr id="231" name="Rectangle"/>
              <p:cNvSpPr/>
              <p:nvPr/>
            </p:nvSpPr>
            <p:spPr>
              <a:xfrm>
                <a:off x="1569462" y="0"/>
                <a:ext cx="310341" cy="642176"/>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defTabSz="825500">
                  <a:defRPr sz="2100">
                    <a:solidFill>
                      <a:srgbClr val="000000"/>
                    </a:solidFill>
                    <a:latin typeface="Helvetica Neue Medium"/>
                    <a:ea typeface="Helvetica Neue Medium"/>
                    <a:cs typeface="Helvetica Neue Medium"/>
                    <a:sym typeface="Helvetica Neue Medium"/>
                  </a:defRPr>
                </a:pPr>
                <a:endParaRPr/>
              </a:p>
            </p:txBody>
          </p:sp>
          <p:sp>
            <p:nvSpPr>
              <p:cNvPr id="232" name="Rectangle"/>
              <p:cNvSpPr/>
              <p:nvPr/>
            </p:nvSpPr>
            <p:spPr>
              <a:xfrm>
                <a:off x="1883354" y="0"/>
                <a:ext cx="310341" cy="642176"/>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defTabSz="825500">
                  <a:defRPr sz="2100">
                    <a:solidFill>
                      <a:srgbClr val="000000"/>
                    </a:solidFill>
                    <a:latin typeface="Helvetica Neue Medium"/>
                    <a:ea typeface="Helvetica Neue Medium"/>
                    <a:cs typeface="Helvetica Neue Medium"/>
                    <a:sym typeface="Helvetica Neue Medium"/>
                  </a:defRPr>
                </a:pPr>
                <a:endParaRPr/>
              </a:p>
            </p:txBody>
          </p:sp>
          <p:sp>
            <p:nvSpPr>
              <p:cNvPr id="233" name="Rectangle"/>
              <p:cNvSpPr/>
              <p:nvPr/>
            </p:nvSpPr>
            <p:spPr>
              <a:xfrm>
                <a:off x="2197247" y="0"/>
                <a:ext cx="310341" cy="642176"/>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defTabSz="825500">
                  <a:defRPr sz="2100">
                    <a:solidFill>
                      <a:srgbClr val="000000"/>
                    </a:solidFill>
                    <a:latin typeface="Helvetica Neue Medium"/>
                    <a:ea typeface="Helvetica Neue Medium"/>
                    <a:cs typeface="Helvetica Neue Medium"/>
                    <a:sym typeface="Helvetica Neue Medium"/>
                  </a:defRPr>
                </a:pPr>
                <a:endParaRPr/>
              </a:p>
            </p:txBody>
          </p:sp>
        </p:grpSp>
        <p:sp>
          <p:nvSpPr>
            <p:cNvPr id="235" name="Rounded Rectangle"/>
            <p:cNvSpPr/>
            <p:nvPr/>
          </p:nvSpPr>
          <p:spPr>
            <a:xfrm>
              <a:off x="0" y="0"/>
              <a:ext cx="3146168" cy="1413528"/>
            </a:xfrm>
            <a:prstGeom prst="roundRect">
              <a:avLst>
                <a:gd name="adj" fmla="val 20421"/>
              </a:avLst>
            </a:prstGeom>
            <a:noFill/>
            <a:ln w="25400" cap="flat">
              <a:solidFill>
                <a:srgbClr val="000000"/>
              </a:solidFill>
              <a:custDash>
                <a:ds d="200000" sp="200000"/>
              </a:custDash>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36" name="FTQ"/>
            <p:cNvSpPr txBox="1"/>
            <p:nvPr/>
          </p:nvSpPr>
          <p:spPr>
            <a:xfrm>
              <a:off x="1199915" y="37185"/>
              <a:ext cx="810636" cy="5354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100">
                  <a:solidFill>
                    <a:srgbClr val="000000"/>
                  </a:solidFill>
                </a:defRPr>
              </a:lvl1pPr>
            </a:lstStyle>
            <a:p>
              <a:r>
                <a:t>FTQ</a:t>
              </a:r>
            </a:p>
          </p:txBody>
        </p:sp>
        <p:sp>
          <p:nvSpPr>
            <p:cNvPr id="237" name="Line"/>
            <p:cNvSpPr/>
            <p:nvPr/>
          </p:nvSpPr>
          <p:spPr>
            <a:xfrm flipH="1">
              <a:off x="1661679" y="1400409"/>
              <a:ext cx="1" cy="1446570"/>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238" name="Line"/>
            <p:cNvSpPr/>
            <p:nvPr/>
          </p:nvSpPr>
          <p:spPr>
            <a:xfrm>
              <a:off x="1648372" y="2843045"/>
              <a:ext cx="2041496"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239" name="Prefetch"/>
            <p:cNvSpPr txBox="1"/>
            <p:nvPr/>
          </p:nvSpPr>
          <p:spPr>
            <a:xfrm>
              <a:off x="1673990" y="2376045"/>
              <a:ext cx="1446566" cy="5354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100">
                  <a:solidFill>
                    <a:srgbClr val="000000"/>
                  </a:solidFill>
                </a:defRPr>
              </a:lvl1pPr>
            </a:lstStyle>
            <a:p>
              <a:r>
                <a:t>Prefetch</a:t>
              </a:r>
            </a:p>
          </p:txBody>
        </p:sp>
      </p:grpSp>
      <p:sp>
        <p:nvSpPr>
          <p:cNvPr id="241" name="Rounded Rectangle"/>
          <p:cNvSpPr/>
          <p:nvPr/>
        </p:nvSpPr>
        <p:spPr>
          <a:xfrm>
            <a:off x="12618304" y="5526689"/>
            <a:ext cx="2474547" cy="3839437"/>
          </a:xfrm>
          <a:prstGeom prst="roundRect">
            <a:avLst>
              <a:gd name="adj" fmla="val 12252"/>
            </a:avLst>
          </a:prstGeom>
          <a:ln w="25400">
            <a:solidFill>
              <a:srgbClr val="000000"/>
            </a:solidFill>
            <a:custDash>
              <a:ds d="200000" sp="200000"/>
            </a:custDash>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42" name="IFU"/>
          <p:cNvSpPr txBox="1"/>
          <p:nvPr/>
        </p:nvSpPr>
        <p:spPr>
          <a:xfrm>
            <a:off x="13505098" y="5487018"/>
            <a:ext cx="688169" cy="5354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100">
                <a:solidFill>
                  <a:srgbClr val="000000"/>
                </a:solidFill>
              </a:defRPr>
            </a:lvl1pPr>
          </a:lstStyle>
          <a:p>
            <a:r>
              <a:t>IFU</a:t>
            </a:r>
          </a:p>
        </p:txBody>
      </p:sp>
      <p:sp>
        <p:nvSpPr>
          <p:cNvPr id="243" name="Branch Re-steer Address"/>
          <p:cNvSpPr txBox="1"/>
          <p:nvPr/>
        </p:nvSpPr>
        <p:spPr>
          <a:xfrm>
            <a:off x="9598504" y="4691146"/>
            <a:ext cx="3689080" cy="5033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900">
                <a:solidFill>
                  <a:srgbClr val="000000"/>
                </a:solidFill>
              </a:defRPr>
            </a:lvl1pPr>
          </a:lstStyle>
          <a:p>
            <a:r>
              <a:t>Branch Re-steer Address</a:t>
            </a:r>
          </a:p>
        </p:txBody>
      </p:sp>
      <p:sp>
        <p:nvSpPr>
          <p:cNvPr id="244" name="Rectangle"/>
          <p:cNvSpPr/>
          <p:nvPr/>
        </p:nvSpPr>
        <p:spPr>
          <a:xfrm>
            <a:off x="5159471" y="4510071"/>
            <a:ext cx="12375955" cy="5206089"/>
          </a:xfrm>
          <a:prstGeom prst="rect">
            <a:avLst/>
          </a:prstGeom>
          <a:ln w="25400">
            <a:solidFill>
              <a:srgbClr val="000000"/>
            </a:solidFill>
            <a:custDash>
              <a:ds d="200000" sp="200000"/>
            </a:custDash>
            <a:miter lim="400000"/>
          </a:ln>
        </p:spPr>
        <p:txBody>
          <a:bodyPr lIns="50800" tIns="50800" rIns="50800" bIns="50800" anchor="ctr"/>
          <a:lstStyle/>
          <a:p>
            <a:pPr defTabSz="825500">
              <a:defRPr sz="2100">
                <a:solidFill>
                  <a:srgbClr val="000000"/>
                </a:solidFill>
                <a:latin typeface="Helvetica Neue Medium"/>
                <a:ea typeface="Helvetica Neue Medium"/>
                <a:cs typeface="Helvetica Neue Medium"/>
                <a:sym typeface="Helvetica Neue Medium"/>
              </a:defRPr>
            </a:pPr>
            <a:endParaRPr/>
          </a:p>
        </p:txBody>
      </p:sp>
      <p:sp>
        <p:nvSpPr>
          <p:cNvPr id="245" name="Fetch Directed Instruction Prefetching Pipeline (FDIP) [Glenn Reinman et al., MICRO’99]"/>
          <p:cNvSpPr txBox="1"/>
          <p:nvPr/>
        </p:nvSpPr>
        <p:spPr>
          <a:xfrm>
            <a:off x="3493700" y="10012987"/>
            <a:ext cx="17396601"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500">
                <a:solidFill>
                  <a:srgbClr val="000000"/>
                </a:solidFill>
              </a:defRPr>
            </a:pPr>
            <a:r>
              <a:t>Fetch Directed Instruction Prefetching Pipeline (FDIP) [Glenn Reinman et al.,</a:t>
            </a:r>
            <a:r>
              <a:rPr sz="1200"/>
              <a:t> </a:t>
            </a:r>
            <a:r>
              <a:t>MICRO’99]</a:t>
            </a:r>
          </a:p>
        </p:txBody>
      </p:sp>
      <p:sp>
        <p:nvSpPr>
          <p:cNvPr id="246" name="3"/>
          <p:cNvSpPr txBox="1"/>
          <p:nvPr/>
        </p:nvSpPr>
        <p:spPr>
          <a:xfrm>
            <a:off x="402249" y="13054898"/>
            <a:ext cx="283770"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3</a:t>
            </a:r>
          </a:p>
        </p:txBody>
      </p:sp>
      <p:sp>
        <p:nvSpPr>
          <p:cNvPr id="247" name="FTQ:   Fetch Target Queue…"/>
          <p:cNvSpPr txBox="1"/>
          <p:nvPr/>
        </p:nvSpPr>
        <p:spPr>
          <a:xfrm>
            <a:off x="955039" y="11079998"/>
            <a:ext cx="5428865" cy="1941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a:solidFill>
                  <a:srgbClr val="000000"/>
                </a:solidFill>
              </a:defRPr>
            </a:pPr>
            <a:r>
              <a:rPr b="1"/>
              <a:t>FTQ</a:t>
            </a:r>
            <a:r>
              <a:t>:   Fetch Target Queue</a:t>
            </a:r>
          </a:p>
          <a:p>
            <a:pPr algn="l">
              <a:defRPr>
                <a:solidFill>
                  <a:srgbClr val="000000"/>
                </a:solidFill>
              </a:defRPr>
            </a:pPr>
            <a:r>
              <a:rPr b="1"/>
              <a:t>IFU</a:t>
            </a:r>
            <a:r>
              <a:t>:    Instruction Fetch Unit</a:t>
            </a:r>
          </a:p>
          <a:p>
            <a:pPr algn="l">
              <a:defRPr>
                <a:solidFill>
                  <a:srgbClr val="000000"/>
                </a:solidFill>
              </a:defRPr>
            </a:pPr>
            <a:r>
              <a:rPr b="1"/>
              <a:t>BPU</a:t>
            </a:r>
            <a:r>
              <a:t>:  Branch Prediction Unit</a:t>
            </a:r>
          </a:p>
          <a:p>
            <a:pPr algn="l">
              <a:defRPr>
                <a:solidFill>
                  <a:srgbClr val="000000"/>
                </a:solidFill>
              </a:defRPr>
            </a:pPr>
            <a:r>
              <a:rPr b="1"/>
              <a:t>IAG</a:t>
            </a:r>
            <a:r>
              <a:t>:   Instruction Address Generation</a:t>
            </a:r>
          </a:p>
          <a:p>
            <a:pPr algn="l">
              <a:defRPr>
                <a:solidFill>
                  <a:srgbClr val="000000"/>
                </a:solidFill>
              </a:defRPr>
            </a:pPr>
            <a:r>
              <a:rPr b="1"/>
              <a:t>NIP</a:t>
            </a:r>
            <a:r>
              <a:t>:   Next Instruction Pointer</a:t>
            </a:r>
          </a:p>
        </p:txBody>
      </p:sp>
      <p:sp>
        <p:nvSpPr>
          <p:cNvPr id="248" name="Rectangle"/>
          <p:cNvSpPr/>
          <p:nvPr/>
        </p:nvSpPr>
        <p:spPr>
          <a:xfrm>
            <a:off x="887740" y="11086348"/>
            <a:ext cx="5295320" cy="1929188"/>
          </a:xfrm>
          <a:prstGeom prst="rect">
            <a:avLst/>
          </a:prstGeom>
          <a:ln w="12700">
            <a:solidFill>
              <a:srgbClr val="5E5E5E"/>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49" name="EMISSARY, Nagendra and Godala, et al."/>
          <p:cNvSpPr txBox="1"/>
          <p:nvPr/>
        </p:nvSpPr>
        <p:spPr>
          <a:xfrm>
            <a:off x="10107252" y="13219107"/>
            <a:ext cx="4169496" cy="4987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600" baseline="31999"/>
            </a:lvl1pPr>
          </a:lstStyle>
          <a:p>
            <a:pPr>
              <a:defRPr baseline="0"/>
            </a:pPr>
            <a:r>
              <a:rPr baseline="31999"/>
              <a:t>EMISSARY, Nagendra and Godala, et al.</a:t>
            </a:r>
          </a:p>
        </p:txBody>
      </p:sp>
      <p:sp>
        <p:nvSpPr>
          <p:cNvPr id="250" name="State-of-Art Front-end"/>
          <p:cNvSpPr txBox="1">
            <a:spLocks noGrp="1"/>
          </p:cNvSpPr>
          <p:nvPr>
            <p:ph type="title"/>
          </p:nvPr>
        </p:nvSpPr>
        <p:spPr>
          <a:prstGeom prst="rect">
            <a:avLst/>
          </a:prstGeom>
        </p:spPr>
        <p:txBody>
          <a:bodyPr/>
          <a:lstStyle/>
          <a:p>
            <a:r>
              <a:t>State-of-Art Front-end</a:t>
            </a:r>
          </a:p>
        </p:txBody>
      </p:sp>
      <p:sp>
        <p:nvSpPr>
          <p:cNvPr id="251" name="Key Idea: Prefetch in the predicted path"/>
          <p:cNvSpPr txBox="1"/>
          <p:nvPr/>
        </p:nvSpPr>
        <p:spPr>
          <a:xfrm>
            <a:off x="8137683" y="11172871"/>
            <a:ext cx="8108634" cy="6348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500">
                <a:solidFill>
                  <a:srgbClr val="000000"/>
                </a:solidFill>
              </a:defRPr>
            </a:pPr>
            <a:r>
              <a:rPr b="1"/>
              <a:t>Key Idea</a:t>
            </a:r>
            <a:r>
              <a:t>: Prefetch in the predicted path</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p:tmAbs val="0"/>
                                  </p:iterate>
                                  <p:childTnLst>
                                    <p:set>
                                      <p:cBhvr>
                                        <p:cTn id="6" fill="hold"/>
                                        <p:tgtEl>
                                          <p:spTgt spid="24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24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 presetClass="entr" presetSubtype="32" fill="hold" grpId="3" nodeType="clickEffect">
                                  <p:stCondLst>
                                    <p:cond delay="0"/>
                                  </p:stCondLst>
                                  <p:iterate>
                                    <p:tmAbs val="0"/>
                                  </p:iterate>
                                  <p:childTnLst>
                                    <p:set>
                                      <p:cBhvr>
                                        <p:cTn id="13" fill="hold"/>
                                        <p:tgtEl>
                                          <p:spTgt spid="240"/>
                                        </p:tgtEl>
                                        <p:attrNameLst>
                                          <p:attrName>style.visibility</p:attrName>
                                        </p:attrNameLst>
                                      </p:cBhvr>
                                      <p:to>
                                        <p:strVal val="visible"/>
                                      </p:to>
                                    </p:set>
                                    <p:animEffect transition="in" filter="box(out)">
                                      <p:cBhvr>
                                        <p:cTn id="14" dur="1000"/>
                                        <p:tgtEl>
                                          <p:spTgt spid="24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44"/>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5" nodeType="afterEffect">
                                  <p:stCondLst>
                                    <p:cond delay="0"/>
                                  </p:stCondLst>
                                  <p:iterate>
                                    <p:tmAbs val="0"/>
                                  </p:iterate>
                                  <p:childTnLst>
                                    <p:set>
                                      <p:cBhvr>
                                        <p:cTn id="21" fill="hold"/>
                                        <p:tgtEl>
                                          <p:spTgt spid="243"/>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6" nodeType="afterEffect">
                                  <p:stCondLst>
                                    <p:cond delay="0"/>
                                  </p:stCondLst>
                                  <p:iterate>
                                    <p:tmAbs val="0"/>
                                  </p:iterate>
                                  <p:childTnLst>
                                    <p:set>
                                      <p:cBhvr>
                                        <p:cTn id="24" fill="hold"/>
                                        <p:tgtEl>
                                          <p:spTgt spid="22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7" nodeType="afterEffect">
                                  <p:stCondLst>
                                    <p:cond delay="0"/>
                                  </p:stCondLst>
                                  <p:iterate>
                                    <p:tmAbs val="0"/>
                                  </p:iterate>
                                  <p:childTnLst>
                                    <p:set>
                                      <p:cBhvr>
                                        <p:cTn id="27" fill="hold"/>
                                        <p:tgtEl>
                                          <p:spTgt spid="24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8" nodeType="clickEffect">
                                  <p:stCondLst>
                                    <p:cond delay="0"/>
                                  </p:stCondLst>
                                  <p:iterate>
                                    <p:tmAbs val="0"/>
                                  </p:iterate>
                                  <p:childTnLst>
                                    <p:set>
                                      <p:cBhvr>
                                        <p:cTn id="31" fill="hold"/>
                                        <p:tgtEl>
                                          <p:spTgt spid="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6" animBg="1" advAuto="0"/>
      <p:bldP spid="240" grpId="3" animBg="1" advAuto="0"/>
      <p:bldP spid="241" grpId="2" animBg="1" advAuto="0"/>
      <p:bldP spid="242" grpId="1" animBg="1" advAuto="0"/>
      <p:bldP spid="243" grpId="5" animBg="1" advAuto="0"/>
      <p:bldP spid="244" grpId="4" animBg="1" advAuto="0"/>
      <p:bldP spid="245" grpId="7" animBg="1" advAuto="0"/>
      <p:bldP spid="251" grpId="8"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Design"/>
          <p:cNvSpPr txBox="1">
            <a:spLocks noGrp="1"/>
          </p:cNvSpPr>
          <p:nvPr>
            <p:ph type="title"/>
          </p:nvPr>
        </p:nvSpPr>
        <p:spPr>
          <a:prstGeom prst="rect">
            <a:avLst/>
          </a:prstGeom>
        </p:spPr>
        <p:txBody>
          <a:bodyPr/>
          <a:lstStyle/>
          <a:p>
            <a:r>
              <a:t>Design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hallenges in Implementing FDIP in gem5"/>
          <p:cNvSpPr txBox="1">
            <a:spLocks noGrp="1"/>
          </p:cNvSpPr>
          <p:nvPr>
            <p:ph type="title"/>
          </p:nvPr>
        </p:nvSpPr>
        <p:spPr>
          <a:prstGeom prst="rect">
            <a:avLst/>
          </a:prstGeom>
        </p:spPr>
        <p:txBody>
          <a:bodyPr/>
          <a:lstStyle/>
          <a:p>
            <a:r>
              <a:t>Challenges in Implementing FDIP in gem5</a:t>
            </a:r>
          </a:p>
        </p:txBody>
      </p:sp>
      <p:sp>
        <p:nvSpPr>
          <p:cNvPr id="258" name="Slide Subtitle"/>
          <p:cNvSpPr txBox="1">
            <a:spLocks noGrp="1"/>
          </p:cNvSpPr>
          <p:nvPr>
            <p:ph type="body" idx="21"/>
          </p:nvPr>
        </p:nvSpPr>
        <p:spPr>
          <a:prstGeom prst="rect">
            <a:avLst/>
          </a:prstGeom>
        </p:spPr>
        <p:txBody>
          <a:bodyPr/>
          <a:lstStyle/>
          <a:p>
            <a:endParaRPr/>
          </a:p>
        </p:txBody>
      </p:sp>
      <p:sp>
        <p:nvSpPr>
          <p:cNvPr id="259" name="Fetch stage is already complex.…"/>
          <p:cNvSpPr txBox="1">
            <a:spLocks noGrp="1"/>
          </p:cNvSpPr>
          <p:nvPr>
            <p:ph type="body" idx="1"/>
          </p:nvPr>
        </p:nvSpPr>
        <p:spPr>
          <a:prstGeom prst="rect">
            <a:avLst/>
          </a:prstGeom>
        </p:spPr>
        <p:txBody>
          <a:bodyPr/>
          <a:lstStyle/>
          <a:p>
            <a:r>
              <a:t>Fetch stage is already complex.</a:t>
            </a:r>
          </a:p>
          <a:p>
            <a:r>
              <a:t>Dynamic Instruction objects are constructed before BPU is invoked.</a:t>
            </a:r>
          </a:p>
          <a:p>
            <a:pPr lvl="1"/>
            <a:r>
              <a:t>Branch Instruction is needed to invoke BPU.</a:t>
            </a:r>
          </a:p>
          <a:p>
            <a:r>
              <a:t>Sequence numbers are used to squash mis-speculated instructions.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Branch Sequence Numbers"/>
          <p:cNvSpPr txBox="1">
            <a:spLocks noGrp="1"/>
          </p:cNvSpPr>
          <p:nvPr>
            <p:ph type="title"/>
          </p:nvPr>
        </p:nvSpPr>
        <p:spPr>
          <a:prstGeom prst="rect">
            <a:avLst/>
          </a:prstGeom>
        </p:spPr>
        <p:txBody>
          <a:bodyPr/>
          <a:lstStyle/>
          <a:p>
            <a:r>
              <a:t>Branch Sequence Numbers</a:t>
            </a:r>
          </a:p>
        </p:txBody>
      </p:sp>
      <p:sp>
        <p:nvSpPr>
          <p:cNvPr id="262" name="Slide Subtitle"/>
          <p:cNvSpPr txBox="1">
            <a:spLocks noGrp="1"/>
          </p:cNvSpPr>
          <p:nvPr>
            <p:ph type="body" idx="21"/>
          </p:nvPr>
        </p:nvSpPr>
        <p:spPr>
          <a:prstGeom prst="rect">
            <a:avLst/>
          </a:prstGeom>
        </p:spPr>
        <p:txBody>
          <a:bodyPr/>
          <a:lstStyle/>
          <a:p>
            <a:endParaRPr/>
          </a:p>
        </p:txBody>
      </p:sp>
      <p:sp>
        <p:nvSpPr>
          <p:cNvPr id="263" name="Unique sequence number to identify branch.…"/>
          <p:cNvSpPr txBox="1">
            <a:spLocks noGrp="1"/>
          </p:cNvSpPr>
          <p:nvPr>
            <p:ph type="body" idx="1"/>
          </p:nvPr>
        </p:nvSpPr>
        <p:spPr>
          <a:prstGeom prst="rect">
            <a:avLst/>
          </a:prstGeom>
        </p:spPr>
        <p:txBody>
          <a:bodyPr/>
          <a:lstStyle/>
          <a:p>
            <a:r>
              <a:t>Unique sequence number to identify branch.</a:t>
            </a:r>
          </a:p>
          <a:p>
            <a:r>
              <a:t>Every dynamic instruction contains:</a:t>
            </a:r>
          </a:p>
          <a:p>
            <a:pPr lvl="1"/>
            <a:r>
              <a:t>A sequence number</a:t>
            </a:r>
          </a:p>
          <a:p>
            <a:pPr lvl="1"/>
            <a:r>
              <a:t>Branch Sequence of prior branch </a:t>
            </a:r>
          </a:p>
        </p:txBody>
      </p:sp>
      <p:graphicFrame>
        <p:nvGraphicFramePr>
          <p:cNvPr id="264" name="Table 1"/>
          <p:cNvGraphicFramePr/>
          <p:nvPr/>
        </p:nvGraphicFramePr>
        <p:xfrm>
          <a:off x="16245966" y="4579170"/>
          <a:ext cx="5593736" cy="5111530"/>
        </p:xfrm>
        <a:graphic>
          <a:graphicData uri="http://schemas.openxmlformats.org/drawingml/2006/table">
            <a:tbl>
              <a:tblPr firstRow="1" firstCol="1">
                <a:tableStyleId>{4C3C2611-4C71-4FC5-86AE-919BDF0F9419}</a:tableStyleId>
              </a:tblPr>
              <a:tblGrid>
                <a:gridCol w="1481726">
                  <a:extLst>
                    <a:ext uri="{9D8B030D-6E8A-4147-A177-3AD203B41FA5}">
                      <a16:colId xmlns:a16="http://schemas.microsoft.com/office/drawing/2014/main" val="20000"/>
                    </a:ext>
                  </a:extLst>
                </a:gridCol>
                <a:gridCol w="1620482">
                  <a:extLst>
                    <a:ext uri="{9D8B030D-6E8A-4147-A177-3AD203B41FA5}">
                      <a16:colId xmlns:a16="http://schemas.microsoft.com/office/drawing/2014/main" val="20001"/>
                    </a:ext>
                  </a:extLst>
                </a:gridCol>
                <a:gridCol w="2453426">
                  <a:extLst>
                    <a:ext uri="{9D8B030D-6E8A-4147-A177-3AD203B41FA5}">
                      <a16:colId xmlns:a16="http://schemas.microsoft.com/office/drawing/2014/main" val="20002"/>
                    </a:ext>
                  </a:extLst>
                </a:gridCol>
              </a:tblGrid>
              <a:tr h="563714">
                <a:tc>
                  <a:txBody>
                    <a:bodyPr/>
                    <a:lstStyle/>
                    <a:p>
                      <a:pPr defTabSz="914400">
                        <a:tabLst>
                          <a:tab pos="1663700" algn="l"/>
                        </a:tabLst>
                        <a:defRPr b="0"/>
                      </a:pPr>
                      <a:r>
                        <a:rPr sz="3200" b="1"/>
                        <a:t>BrSeq Seq</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solidFill>
                      <a:srgbClr val="D5D5D5"/>
                    </a:solidFill>
                  </a:tcPr>
                </a:tc>
                <a:tc>
                  <a:txBody>
                    <a:bodyPr/>
                    <a:lstStyle/>
                    <a:p>
                      <a:pPr defTabSz="914400">
                        <a:tabLst>
                          <a:tab pos="1663700" algn="l"/>
                        </a:tabLst>
                        <a:defRPr b="0"/>
                      </a:pPr>
                      <a:r>
                        <a:rPr sz="3200" b="1"/>
                        <a:t>Seq</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solidFill>
                      <a:srgbClr val="D5D5D5"/>
                    </a:solidFill>
                  </a:tcPr>
                </a:tc>
                <a:tc>
                  <a:txBody>
                    <a:bodyPr/>
                    <a:lstStyle/>
                    <a:p>
                      <a:pPr defTabSz="914400">
                        <a:tabLst>
                          <a:tab pos="1663700" algn="l"/>
                        </a:tabLst>
                        <a:defRPr b="0"/>
                      </a:pPr>
                      <a:r>
                        <a:rPr sz="3200" b="1"/>
                        <a:t>Instruction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solidFill>
                      <a:srgbClr val="D5D5D5"/>
                    </a:solidFill>
                  </a:tcPr>
                </a:tc>
                <a:extLst>
                  <a:ext uri="{0D108BD9-81ED-4DB2-BD59-A6C34878D82A}">
                    <a16:rowId xmlns:a16="http://schemas.microsoft.com/office/drawing/2014/main" val="10000"/>
                  </a:ext>
                </a:extLst>
              </a:tr>
              <a:tr h="563714">
                <a:tc>
                  <a:txBody>
                    <a:bodyPr/>
                    <a:lstStyle/>
                    <a:p>
                      <a:pPr defTabSz="914400">
                        <a:tabLst>
                          <a:tab pos="1663700" algn="l"/>
                        </a:tabLst>
                        <a:defRPr b="0"/>
                      </a:pPr>
                      <a:r>
                        <a:rPr sz="3200"/>
                        <a:t>10</a:t>
                      </a:r>
                    </a:p>
                  </a:txBody>
                  <a:tcPr marL="50800" marR="50800" marT="50800" marB="50800" anchor="ctr" horzOverflow="overflow">
                    <a:lnL w="38100">
                      <a:solidFill>
                        <a:srgbClr val="000000"/>
                      </a:solidFill>
                      <a:miter lim="400000"/>
                    </a:lnL>
                    <a:lnB w="38100">
                      <a:solidFill>
                        <a:srgbClr val="000000"/>
                      </a:solidFill>
                      <a:miter lim="400000"/>
                    </a:lnB>
                  </a:tcPr>
                </a:tc>
                <a:tc>
                  <a:txBody>
                    <a:bodyPr/>
                    <a:lstStyle/>
                    <a:p>
                      <a:pPr defTabSz="914400"/>
                      <a:r>
                        <a:rPr sz="3200"/>
                        <a:t>100</a:t>
                      </a:r>
                    </a:p>
                  </a:txBody>
                  <a:tcPr marL="50800" marR="50800" marT="50800" marB="50800" anchor="ctr" horzOverflow="overflow">
                    <a:lnR w="38100">
                      <a:solidFill>
                        <a:srgbClr val="000000"/>
                      </a:solidFill>
                      <a:miter lim="400000"/>
                    </a:lnR>
                    <a:lnB w="38100">
                      <a:solidFill>
                        <a:srgbClr val="000000"/>
                      </a:solidFill>
                      <a:miter lim="400000"/>
                    </a:lnB>
                  </a:tcPr>
                </a:tc>
                <a:tc>
                  <a:txBody>
                    <a:bodyPr/>
                    <a:lstStyle/>
                    <a:p>
                      <a:pPr defTabSz="914400"/>
                      <a:r>
                        <a:rPr sz="3200"/>
                        <a:t>Br</a:t>
                      </a:r>
                    </a:p>
                  </a:txBody>
                  <a:tcPr marL="50800" marR="50800" marT="50800" marB="50800" anchor="ctr" horzOverflow="overflow">
                    <a:lnL w="38100">
                      <a:solidFill>
                        <a:srgbClr val="000000"/>
                      </a:solidFill>
                      <a:miter lim="400000"/>
                    </a:lnL>
                    <a:lnR w="38100">
                      <a:solidFill>
                        <a:srgbClr val="000000"/>
                      </a:solidFill>
                      <a:miter lim="400000"/>
                    </a:lnR>
                    <a:lnB w="38100">
                      <a:solidFill>
                        <a:srgbClr val="000000"/>
                      </a:solidFill>
                      <a:miter lim="400000"/>
                    </a:lnB>
                  </a:tcPr>
                </a:tc>
                <a:extLst>
                  <a:ext uri="{0D108BD9-81ED-4DB2-BD59-A6C34878D82A}">
                    <a16:rowId xmlns:a16="http://schemas.microsoft.com/office/drawing/2014/main" val="10001"/>
                  </a:ext>
                </a:extLst>
              </a:tr>
              <a:tr h="563714">
                <a:tc>
                  <a:txBody>
                    <a:bodyPr/>
                    <a:lstStyle/>
                    <a:p>
                      <a:pPr defTabSz="914400">
                        <a:tabLst>
                          <a:tab pos="1663700" algn="l"/>
                        </a:tabLst>
                        <a:defRPr b="0"/>
                      </a:pPr>
                      <a:r>
                        <a:rPr sz="3200"/>
                        <a:t>10</a:t>
                      </a:r>
                    </a:p>
                  </a:txBody>
                  <a:tcPr marL="50800" marR="50800" marT="50800" marB="50800" anchor="ctr" horzOverflow="overflow">
                    <a:lnL w="38100">
                      <a:solidFill>
                        <a:srgbClr val="000000"/>
                      </a:solidFill>
                      <a:miter lim="400000"/>
                    </a:lnL>
                    <a:lnT w="38100">
                      <a:solidFill>
                        <a:srgbClr val="000000"/>
                      </a:solidFill>
                      <a:miter lim="400000"/>
                    </a:lnT>
                    <a:lnB w="38100">
                      <a:solidFill>
                        <a:srgbClr val="000000"/>
                      </a:solidFill>
                      <a:miter lim="400000"/>
                    </a:lnB>
                  </a:tcPr>
                </a:tc>
                <a:tc>
                  <a:txBody>
                    <a:bodyPr/>
                    <a:lstStyle/>
                    <a:p>
                      <a:pPr defTabSz="914400"/>
                      <a:r>
                        <a:rPr sz="3200"/>
                        <a:t>101</a:t>
                      </a:r>
                    </a:p>
                  </a:txBody>
                  <a:tcPr marL="50800" marR="50800" marT="50800" marB="50800" anchor="ctr" horzOverflow="overflow">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r>
                        <a:rPr sz="3200"/>
                        <a:t>I0</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r h="563714">
                <a:tc>
                  <a:txBody>
                    <a:bodyPr/>
                    <a:lstStyle/>
                    <a:p>
                      <a:pPr defTabSz="914400">
                        <a:tabLst>
                          <a:tab pos="1663700" algn="l"/>
                        </a:tabLst>
                        <a:defRPr b="0"/>
                      </a:pPr>
                      <a:r>
                        <a:rPr sz="3200"/>
                        <a:t>10</a:t>
                      </a:r>
                    </a:p>
                  </a:txBody>
                  <a:tcPr marL="50800" marR="50800" marT="50800" marB="50800" anchor="ctr" horzOverflow="overflow">
                    <a:lnL w="38100">
                      <a:solidFill>
                        <a:srgbClr val="000000"/>
                      </a:solidFill>
                      <a:miter lim="400000"/>
                    </a:lnL>
                    <a:lnT w="38100">
                      <a:solidFill>
                        <a:srgbClr val="000000"/>
                      </a:solidFill>
                      <a:miter lim="400000"/>
                    </a:lnT>
                    <a:lnB w="38100">
                      <a:solidFill>
                        <a:srgbClr val="000000"/>
                      </a:solidFill>
                      <a:miter lim="400000"/>
                    </a:lnB>
                  </a:tcPr>
                </a:tc>
                <a:tc>
                  <a:txBody>
                    <a:bodyPr/>
                    <a:lstStyle/>
                    <a:p>
                      <a:pPr defTabSz="914400"/>
                      <a:r>
                        <a:rPr sz="3200"/>
                        <a:t>102</a:t>
                      </a:r>
                    </a:p>
                  </a:txBody>
                  <a:tcPr marL="50800" marR="50800" marT="50800" marB="50800" anchor="ctr" horzOverflow="overflow">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r>
                        <a:rPr sz="3200"/>
                        <a:t>I1</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3"/>
                  </a:ext>
                </a:extLst>
              </a:tr>
              <a:tr h="563714">
                <a:tc>
                  <a:txBody>
                    <a:bodyPr/>
                    <a:lstStyle/>
                    <a:p>
                      <a:pPr defTabSz="914400">
                        <a:tabLst>
                          <a:tab pos="1663700" algn="l"/>
                        </a:tabLst>
                        <a:defRPr b="0"/>
                      </a:pPr>
                      <a:r>
                        <a:rPr sz="3200"/>
                        <a:t>10</a:t>
                      </a:r>
                    </a:p>
                  </a:txBody>
                  <a:tcPr marL="50800" marR="50800" marT="50800" marB="50800" anchor="ctr" horzOverflow="overflow">
                    <a:lnL w="38100">
                      <a:solidFill>
                        <a:srgbClr val="000000"/>
                      </a:solidFill>
                      <a:miter lim="400000"/>
                    </a:lnL>
                    <a:lnT w="38100">
                      <a:solidFill>
                        <a:srgbClr val="000000"/>
                      </a:solidFill>
                      <a:miter lim="400000"/>
                    </a:lnT>
                    <a:lnB w="38100">
                      <a:solidFill>
                        <a:srgbClr val="000000"/>
                      </a:solidFill>
                      <a:miter lim="400000"/>
                    </a:lnB>
                  </a:tcPr>
                </a:tc>
                <a:tc>
                  <a:txBody>
                    <a:bodyPr/>
                    <a:lstStyle/>
                    <a:p>
                      <a:pPr defTabSz="914400"/>
                      <a:r>
                        <a:rPr sz="3200"/>
                        <a:t>103</a:t>
                      </a:r>
                    </a:p>
                  </a:txBody>
                  <a:tcPr marL="50800" marR="50800" marT="50800" marB="50800" anchor="ctr" horzOverflow="overflow">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r>
                        <a:rPr sz="3200"/>
                        <a:t>I2</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4"/>
                  </a:ext>
                </a:extLst>
              </a:tr>
              <a:tr h="563714">
                <a:tc>
                  <a:txBody>
                    <a:bodyPr/>
                    <a:lstStyle/>
                    <a:p>
                      <a:pPr defTabSz="914400">
                        <a:tabLst>
                          <a:tab pos="1663700" algn="l"/>
                        </a:tabLst>
                        <a:defRPr b="0"/>
                      </a:pPr>
                      <a:r>
                        <a:rPr sz="3200"/>
                        <a:t>11</a:t>
                      </a:r>
                    </a:p>
                  </a:txBody>
                  <a:tcPr marL="50800" marR="50800" marT="50800" marB="50800" anchor="ctr" horzOverflow="overflow">
                    <a:lnL w="38100">
                      <a:solidFill>
                        <a:srgbClr val="000000"/>
                      </a:solidFill>
                      <a:miter lim="400000"/>
                    </a:lnL>
                    <a:lnT w="38100">
                      <a:solidFill>
                        <a:srgbClr val="000000"/>
                      </a:solidFill>
                      <a:miter lim="400000"/>
                    </a:lnT>
                    <a:lnB w="38100">
                      <a:solidFill>
                        <a:srgbClr val="000000"/>
                      </a:solidFill>
                      <a:miter lim="400000"/>
                    </a:lnB>
                  </a:tcPr>
                </a:tc>
                <a:tc>
                  <a:txBody>
                    <a:bodyPr/>
                    <a:lstStyle/>
                    <a:p>
                      <a:pPr defTabSz="914400"/>
                      <a:r>
                        <a:rPr sz="3200"/>
                        <a:t>104</a:t>
                      </a:r>
                    </a:p>
                  </a:txBody>
                  <a:tcPr marL="50800" marR="50800" marT="50800" marB="50800" anchor="ctr" horzOverflow="overflow">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r>
                        <a:rPr sz="3200"/>
                        <a:t>Br</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5"/>
                  </a:ext>
                </a:extLst>
              </a:tr>
              <a:tr h="563714">
                <a:tc>
                  <a:txBody>
                    <a:bodyPr/>
                    <a:lstStyle/>
                    <a:p>
                      <a:pPr defTabSz="914400">
                        <a:tabLst>
                          <a:tab pos="1663700" algn="l"/>
                        </a:tabLst>
                        <a:defRPr b="0"/>
                      </a:pPr>
                      <a:r>
                        <a:rPr sz="3200"/>
                        <a:t>11</a:t>
                      </a:r>
                    </a:p>
                  </a:txBody>
                  <a:tcPr marL="50800" marR="50800" marT="50800" marB="50800" anchor="ctr" horzOverflow="overflow">
                    <a:lnL w="38100">
                      <a:solidFill>
                        <a:srgbClr val="000000"/>
                      </a:solidFill>
                      <a:miter lim="400000"/>
                    </a:lnL>
                    <a:lnT w="38100">
                      <a:solidFill>
                        <a:srgbClr val="000000"/>
                      </a:solidFill>
                      <a:miter lim="400000"/>
                    </a:lnT>
                    <a:lnB w="38100">
                      <a:solidFill>
                        <a:srgbClr val="000000"/>
                      </a:solidFill>
                      <a:miter lim="400000"/>
                    </a:lnB>
                  </a:tcPr>
                </a:tc>
                <a:tc>
                  <a:txBody>
                    <a:bodyPr/>
                    <a:lstStyle/>
                    <a:p>
                      <a:pPr defTabSz="914400"/>
                      <a:r>
                        <a:rPr sz="3200"/>
                        <a:t>105</a:t>
                      </a:r>
                    </a:p>
                  </a:txBody>
                  <a:tcPr marL="50800" marR="50800" marT="50800" marB="50800" anchor="ctr" horzOverflow="overflow">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r>
                        <a:rPr sz="3200"/>
                        <a:t>I3</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6"/>
                  </a:ext>
                </a:extLst>
              </a:tr>
              <a:tr h="563714">
                <a:tc>
                  <a:txBody>
                    <a:bodyPr/>
                    <a:lstStyle/>
                    <a:p>
                      <a:pPr defTabSz="914400">
                        <a:tabLst>
                          <a:tab pos="1663700" algn="l"/>
                        </a:tabLst>
                        <a:defRPr b="0"/>
                      </a:pPr>
                      <a:r>
                        <a:rPr sz="3200"/>
                        <a:t>11</a:t>
                      </a:r>
                    </a:p>
                  </a:txBody>
                  <a:tcPr marL="50800" marR="50800" marT="50800" marB="50800" anchor="ctr" horzOverflow="overflow">
                    <a:lnL w="38100">
                      <a:solidFill>
                        <a:srgbClr val="000000"/>
                      </a:solidFill>
                      <a:miter lim="400000"/>
                    </a:lnL>
                    <a:lnT w="38100">
                      <a:solidFill>
                        <a:srgbClr val="000000"/>
                      </a:solidFill>
                      <a:miter lim="400000"/>
                    </a:lnT>
                    <a:lnB w="38100">
                      <a:solidFill>
                        <a:srgbClr val="000000"/>
                      </a:solidFill>
                      <a:miter lim="400000"/>
                    </a:lnB>
                  </a:tcPr>
                </a:tc>
                <a:tc>
                  <a:txBody>
                    <a:bodyPr/>
                    <a:lstStyle/>
                    <a:p>
                      <a:pPr defTabSz="914400"/>
                      <a:r>
                        <a:rPr sz="3200"/>
                        <a:t>106</a:t>
                      </a:r>
                    </a:p>
                  </a:txBody>
                  <a:tcPr marL="50800" marR="50800" marT="50800" marB="50800" anchor="ctr" horzOverflow="overflow">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r>
                        <a:rPr sz="3200"/>
                        <a:t>I4</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7"/>
                  </a:ext>
                </a:extLst>
              </a:tr>
              <a:tr h="563714">
                <a:tc>
                  <a:txBody>
                    <a:bodyPr/>
                    <a:lstStyle/>
                    <a:p>
                      <a:pPr defTabSz="914400">
                        <a:tabLst>
                          <a:tab pos="1663700" algn="l"/>
                        </a:tabLst>
                        <a:defRPr b="0"/>
                      </a:pPr>
                      <a:r>
                        <a:rPr sz="3200"/>
                        <a:t>11</a:t>
                      </a:r>
                    </a:p>
                  </a:txBody>
                  <a:tcPr marL="50800" marR="50800" marT="50800" marB="50800" anchor="ctr" horzOverflow="overflow">
                    <a:lnL w="38100">
                      <a:solidFill>
                        <a:srgbClr val="000000"/>
                      </a:solidFill>
                      <a:miter lim="400000"/>
                    </a:lnL>
                    <a:lnT w="38100">
                      <a:solidFill>
                        <a:srgbClr val="000000"/>
                      </a:solidFill>
                      <a:miter lim="400000"/>
                    </a:lnT>
                    <a:lnB w="38100">
                      <a:solidFill>
                        <a:srgbClr val="000000"/>
                      </a:solidFill>
                      <a:miter lim="400000"/>
                    </a:lnB>
                  </a:tcPr>
                </a:tc>
                <a:tc>
                  <a:txBody>
                    <a:bodyPr/>
                    <a:lstStyle/>
                    <a:p>
                      <a:pPr defTabSz="914400"/>
                      <a:r>
                        <a:rPr sz="3200"/>
                        <a:t>107</a:t>
                      </a:r>
                    </a:p>
                  </a:txBody>
                  <a:tcPr marL="50800" marR="50800" marT="50800" marB="50800" anchor="ctr" horzOverflow="overflow">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r>
                        <a:rPr sz="3200"/>
                        <a:t>I5</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8"/>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Fetch Target Queue (FTQ)"/>
          <p:cNvSpPr txBox="1">
            <a:spLocks noGrp="1"/>
          </p:cNvSpPr>
          <p:nvPr>
            <p:ph type="title"/>
          </p:nvPr>
        </p:nvSpPr>
        <p:spPr>
          <a:prstGeom prst="rect">
            <a:avLst/>
          </a:prstGeom>
        </p:spPr>
        <p:txBody>
          <a:bodyPr/>
          <a:lstStyle/>
          <a:p>
            <a:r>
              <a:t>Fetch Target Queue (FTQ)</a:t>
            </a:r>
          </a:p>
        </p:txBody>
      </p:sp>
      <p:sp>
        <p:nvSpPr>
          <p:cNvPr id="269" name="Slide Subtitle"/>
          <p:cNvSpPr txBox="1">
            <a:spLocks noGrp="1"/>
          </p:cNvSpPr>
          <p:nvPr>
            <p:ph type="body" idx="21"/>
          </p:nvPr>
        </p:nvSpPr>
        <p:spPr>
          <a:prstGeom prst="rect">
            <a:avLst/>
          </a:prstGeom>
        </p:spPr>
        <p:txBody>
          <a:bodyPr/>
          <a:lstStyle/>
          <a:p>
            <a:endParaRPr/>
          </a:p>
        </p:txBody>
      </p:sp>
      <p:sp>
        <p:nvSpPr>
          <p:cNvPr id="270" name="Each entry consists of:…"/>
          <p:cNvSpPr txBox="1">
            <a:spLocks noGrp="1"/>
          </p:cNvSpPr>
          <p:nvPr>
            <p:ph type="body" sz="half" idx="1"/>
          </p:nvPr>
        </p:nvSpPr>
        <p:spPr>
          <a:xfrm>
            <a:off x="1206500" y="4248504"/>
            <a:ext cx="12704313" cy="8256012"/>
          </a:xfrm>
          <a:prstGeom prst="rect">
            <a:avLst/>
          </a:prstGeom>
        </p:spPr>
        <p:txBody>
          <a:bodyPr/>
          <a:lstStyle/>
          <a:p>
            <a:r>
              <a:t>Each entry consists of:</a:t>
            </a:r>
          </a:p>
          <a:p>
            <a:pPr lvl="1"/>
            <a:r>
              <a:t>A begin address (target of prior branch)</a:t>
            </a:r>
          </a:p>
          <a:p>
            <a:pPr lvl="1"/>
            <a:r>
              <a:t>End address (branch PC)</a:t>
            </a:r>
          </a:p>
          <a:p>
            <a:pPr lvl="1"/>
            <a:r>
              <a:t>Target address</a:t>
            </a:r>
          </a:p>
          <a:p>
            <a:pPr lvl="1"/>
            <a:r>
              <a:t>Branch Sequence number</a:t>
            </a:r>
          </a:p>
        </p:txBody>
      </p:sp>
      <p:pic>
        <p:nvPicPr>
          <p:cNvPr id="271" name="FDIP gem5 workshop-ftq.drawio-1.pdf" descr="FDIP gem5 workshop-ftq.drawio-1.pdf"/>
          <p:cNvPicPr>
            <a:picLocks noChangeAspect="1"/>
          </p:cNvPicPr>
          <p:nvPr/>
        </p:nvPicPr>
        <p:blipFill>
          <a:blip r:embed="rId2"/>
          <a:stretch>
            <a:fillRect/>
          </a:stretch>
        </p:blipFill>
        <p:spPr>
          <a:xfrm>
            <a:off x="14138918" y="4676132"/>
            <a:ext cx="8883171" cy="2775534"/>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refetch Engine"/>
          <p:cNvSpPr txBox="1">
            <a:spLocks noGrp="1"/>
          </p:cNvSpPr>
          <p:nvPr>
            <p:ph type="title"/>
          </p:nvPr>
        </p:nvSpPr>
        <p:spPr>
          <a:prstGeom prst="rect">
            <a:avLst/>
          </a:prstGeom>
        </p:spPr>
        <p:txBody>
          <a:bodyPr/>
          <a:lstStyle/>
          <a:p>
            <a:r>
              <a:t>Prefetch Engine</a:t>
            </a:r>
          </a:p>
        </p:txBody>
      </p:sp>
      <p:sp>
        <p:nvSpPr>
          <p:cNvPr id="274" name="Slide Subtitle"/>
          <p:cNvSpPr txBox="1">
            <a:spLocks noGrp="1"/>
          </p:cNvSpPr>
          <p:nvPr>
            <p:ph type="body" idx="21"/>
          </p:nvPr>
        </p:nvSpPr>
        <p:spPr>
          <a:prstGeom prst="rect">
            <a:avLst/>
          </a:prstGeom>
        </p:spPr>
        <p:txBody>
          <a:bodyPr/>
          <a:lstStyle/>
          <a:p>
            <a:endParaRPr/>
          </a:p>
        </p:txBody>
      </p:sp>
      <p:sp>
        <p:nvSpPr>
          <p:cNvPr id="275" name="Prefetch Buffer:…"/>
          <p:cNvSpPr txBox="1">
            <a:spLocks noGrp="1"/>
          </p:cNvSpPr>
          <p:nvPr>
            <p:ph type="body" sz="half" idx="1"/>
          </p:nvPr>
        </p:nvSpPr>
        <p:spPr>
          <a:xfrm>
            <a:off x="1206500" y="4248504"/>
            <a:ext cx="9792162" cy="8256012"/>
          </a:xfrm>
          <a:prstGeom prst="rect">
            <a:avLst/>
          </a:prstGeom>
        </p:spPr>
        <p:txBody>
          <a:bodyPr/>
          <a:lstStyle/>
          <a:p>
            <a:r>
              <a:t>Prefetch Buffer:</a:t>
            </a:r>
          </a:p>
          <a:p>
            <a:pPr lvl="1"/>
            <a:r>
              <a:t>Address to prefetch</a:t>
            </a:r>
          </a:p>
          <a:p>
            <a:pPr lvl="1"/>
            <a:r>
              <a:t>Issue one prefetch and insert into Fetch Buffer</a:t>
            </a:r>
          </a:p>
        </p:txBody>
      </p:sp>
      <p:sp>
        <p:nvSpPr>
          <p:cNvPr id="276" name="F0"/>
          <p:cNvSpPr/>
          <p:nvPr/>
        </p:nvSpPr>
        <p:spPr>
          <a:xfrm>
            <a:off x="20896629" y="4902223"/>
            <a:ext cx="535540" cy="532872"/>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F0</a:t>
            </a:r>
          </a:p>
        </p:txBody>
      </p:sp>
      <p:sp>
        <p:nvSpPr>
          <p:cNvPr id="277" name="F1"/>
          <p:cNvSpPr/>
          <p:nvPr/>
        </p:nvSpPr>
        <p:spPr>
          <a:xfrm>
            <a:off x="20363874" y="4902223"/>
            <a:ext cx="535540" cy="532872"/>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F1</a:t>
            </a:r>
          </a:p>
        </p:txBody>
      </p:sp>
      <p:sp>
        <p:nvSpPr>
          <p:cNvPr id="278" name="F2"/>
          <p:cNvSpPr/>
          <p:nvPr/>
        </p:nvSpPr>
        <p:spPr>
          <a:xfrm>
            <a:off x="19838762" y="4902223"/>
            <a:ext cx="535540" cy="532872"/>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F2</a:t>
            </a:r>
          </a:p>
        </p:txBody>
      </p:sp>
      <p:sp>
        <p:nvSpPr>
          <p:cNvPr id="279" name="Square"/>
          <p:cNvSpPr/>
          <p:nvPr/>
        </p:nvSpPr>
        <p:spPr>
          <a:xfrm>
            <a:off x="19306007" y="4902223"/>
            <a:ext cx="535540" cy="532872"/>
          </a:xfrm>
          <a:prstGeom prst="rect">
            <a:avLst/>
          </a:prstGeom>
          <a:ln w="25400">
            <a:solidFill>
              <a:srgbClr val="000000"/>
            </a:solidFill>
            <a:miter lim="400000"/>
          </a:ln>
        </p:spPr>
        <p:txBody>
          <a:bodyPr lIns="50800" tIns="50800" rIns="50800" bIns="50800" anchor="ctr"/>
          <a:lstStyle/>
          <a:p>
            <a:pPr defTabSz="825500">
              <a:defRPr sz="2100">
                <a:solidFill>
                  <a:srgbClr val="000000"/>
                </a:solidFill>
                <a:latin typeface="Helvetica Neue Medium"/>
                <a:ea typeface="Helvetica Neue Medium"/>
                <a:cs typeface="Helvetica Neue Medium"/>
                <a:sym typeface="Helvetica Neue Medium"/>
              </a:defRPr>
            </a:pPr>
            <a:endParaRPr/>
          </a:p>
        </p:txBody>
      </p:sp>
      <p:sp>
        <p:nvSpPr>
          <p:cNvPr id="280" name="Square"/>
          <p:cNvSpPr/>
          <p:nvPr/>
        </p:nvSpPr>
        <p:spPr>
          <a:xfrm>
            <a:off x="18780897" y="4902223"/>
            <a:ext cx="535539" cy="532872"/>
          </a:xfrm>
          <a:prstGeom prst="rect">
            <a:avLst/>
          </a:prstGeom>
          <a:ln w="25400">
            <a:solidFill>
              <a:srgbClr val="000000"/>
            </a:solidFill>
            <a:miter lim="400000"/>
          </a:ln>
        </p:spPr>
        <p:txBody>
          <a:bodyPr lIns="50800" tIns="50800" rIns="50800" bIns="50800" anchor="ctr"/>
          <a:lstStyle/>
          <a:p>
            <a:pPr defTabSz="825500">
              <a:defRPr sz="2100">
                <a:solidFill>
                  <a:srgbClr val="000000"/>
                </a:solidFill>
                <a:latin typeface="Helvetica Neue Medium"/>
                <a:ea typeface="Helvetica Neue Medium"/>
                <a:cs typeface="Helvetica Neue Medium"/>
                <a:sym typeface="Helvetica Neue Medium"/>
              </a:defRPr>
            </a:pPr>
            <a:endParaRPr/>
          </a:p>
        </p:txBody>
      </p:sp>
      <p:sp>
        <p:nvSpPr>
          <p:cNvPr id="281" name="Square"/>
          <p:cNvSpPr/>
          <p:nvPr/>
        </p:nvSpPr>
        <p:spPr>
          <a:xfrm>
            <a:off x="18248141" y="4902223"/>
            <a:ext cx="535540" cy="532872"/>
          </a:xfrm>
          <a:prstGeom prst="rect">
            <a:avLst/>
          </a:prstGeom>
          <a:ln w="25400">
            <a:solidFill>
              <a:srgbClr val="000000"/>
            </a:solidFill>
            <a:miter lim="400000"/>
          </a:ln>
        </p:spPr>
        <p:txBody>
          <a:bodyPr lIns="50800" tIns="50800" rIns="50800" bIns="50800" anchor="ctr"/>
          <a:lstStyle/>
          <a:p>
            <a:pPr defTabSz="825500">
              <a:defRPr sz="2100">
                <a:solidFill>
                  <a:srgbClr val="000000"/>
                </a:solidFill>
                <a:latin typeface="Helvetica Neue Medium"/>
                <a:ea typeface="Helvetica Neue Medium"/>
                <a:cs typeface="Helvetica Neue Medium"/>
                <a:sym typeface="Helvetica Neue Medium"/>
              </a:defRPr>
            </a:pPr>
            <a:endParaRPr/>
          </a:p>
        </p:txBody>
      </p:sp>
      <p:sp>
        <p:nvSpPr>
          <p:cNvPr id="282" name="Square"/>
          <p:cNvSpPr/>
          <p:nvPr/>
        </p:nvSpPr>
        <p:spPr>
          <a:xfrm>
            <a:off x="17723031" y="4902223"/>
            <a:ext cx="535539" cy="532872"/>
          </a:xfrm>
          <a:prstGeom prst="rect">
            <a:avLst/>
          </a:prstGeom>
          <a:ln w="25400">
            <a:solidFill>
              <a:srgbClr val="000000"/>
            </a:solidFill>
            <a:miter lim="400000"/>
          </a:ln>
        </p:spPr>
        <p:txBody>
          <a:bodyPr lIns="50800" tIns="50800" rIns="50800" bIns="50800" anchor="ctr"/>
          <a:lstStyle/>
          <a:p>
            <a:pPr defTabSz="825500">
              <a:defRPr sz="2100">
                <a:solidFill>
                  <a:srgbClr val="000000"/>
                </a:solidFill>
                <a:latin typeface="Helvetica Neue Medium"/>
                <a:ea typeface="Helvetica Neue Medium"/>
                <a:cs typeface="Helvetica Neue Medium"/>
                <a:sym typeface="Helvetica Neue Medium"/>
              </a:defRPr>
            </a:pPr>
            <a:endParaRPr/>
          </a:p>
        </p:txBody>
      </p:sp>
      <p:sp>
        <p:nvSpPr>
          <p:cNvPr id="283" name="Square"/>
          <p:cNvSpPr/>
          <p:nvPr/>
        </p:nvSpPr>
        <p:spPr>
          <a:xfrm>
            <a:off x="17190276" y="4902223"/>
            <a:ext cx="535539" cy="532872"/>
          </a:xfrm>
          <a:prstGeom prst="rect">
            <a:avLst/>
          </a:prstGeom>
          <a:ln w="25400">
            <a:solidFill>
              <a:srgbClr val="000000"/>
            </a:solidFill>
            <a:miter lim="400000"/>
          </a:ln>
        </p:spPr>
        <p:txBody>
          <a:bodyPr lIns="50800" tIns="50800" rIns="50800" bIns="50800" anchor="ctr"/>
          <a:lstStyle/>
          <a:p>
            <a:pPr defTabSz="825500">
              <a:defRPr sz="2100">
                <a:solidFill>
                  <a:srgbClr val="000000"/>
                </a:solidFill>
                <a:latin typeface="Helvetica Neue Medium"/>
                <a:ea typeface="Helvetica Neue Medium"/>
                <a:cs typeface="Helvetica Neue Medium"/>
                <a:sym typeface="Helvetica Neue Medium"/>
              </a:defRPr>
            </a:pPr>
            <a:endParaRPr/>
          </a:p>
        </p:txBody>
      </p:sp>
      <p:sp>
        <p:nvSpPr>
          <p:cNvPr id="284" name="FTQ"/>
          <p:cNvSpPr txBox="1"/>
          <p:nvPr/>
        </p:nvSpPr>
        <p:spPr>
          <a:xfrm>
            <a:off x="15452035" y="4937976"/>
            <a:ext cx="695859" cy="461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0000"/>
                </a:solidFill>
              </a:defRPr>
            </a:lvl1pPr>
          </a:lstStyle>
          <a:p>
            <a:r>
              <a:t>FTQ</a:t>
            </a:r>
          </a:p>
        </p:txBody>
      </p:sp>
      <p:sp>
        <p:nvSpPr>
          <p:cNvPr id="285" name="L0"/>
          <p:cNvSpPr/>
          <p:nvPr/>
        </p:nvSpPr>
        <p:spPr>
          <a:xfrm>
            <a:off x="20923341" y="6818296"/>
            <a:ext cx="535539" cy="532872"/>
          </a:xfrm>
          <a:prstGeom prst="rect">
            <a:avLst/>
          </a:prstGeom>
          <a:solidFill>
            <a:srgbClr val="D5D5D5"/>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L0</a:t>
            </a:r>
          </a:p>
        </p:txBody>
      </p:sp>
      <p:sp>
        <p:nvSpPr>
          <p:cNvPr id="286" name="L1"/>
          <p:cNvSpPr/>
          <p:nvPr/>
        </p:nvSpPr>
        <p:spPr>
          <a:xfrm>
            <a:off x="20390586" y="6818296"/>
            <a:ext cx="535539" cy="532872"/>
          </a:xfrm>
          <a:prstGeom prst="rect">
            <a:avLst/>
          </a:prstGeom>
          <a:solidFill>
            <a:srgbClr val="D5D5D5"/>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L1</a:t>
            </a:r>
          </a:p>
        </p:txBody>
      </p:sp>
      <p:sp>
        <p:nvSpPr>
          <p:cNvPr id="287" name="L2"/>
          <p:cNvSpPr/>
          <p:nvPr/>
        </p:nvSpPr>
        <p:spPr>
          <a:xfrm>
            <a:off x="19865474" y="6818296"/>
            <a:ext cx="535539" cy="532872"/>
          </a:xfrm>
          <a:prstGeom prst="rect">
            <a:avLst/>
          </a:prstGeom>
          <a:solidFill>
            <a:srgbClr val="D5D5D5"/>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L2</a:t>
            </a:r>
          </a:p>
        </p:txBody>
      </p:sp>
      <p:sp>
        <p:nvSpPr>
          <p:cNvPr id="288" name="L3"/>
          <p:cNvSpPr/>
          <p:nvPr/>
        </p:nvSpPr>
        <p:spPr>
          <a:xfrm>
            <a:off x="19332719" y="6818296"/>
            <a:ext cx="535539" cy="532872"/>
          </a:xfrm>
          <a:prstGeom prst="rect">
            <a:avLst/>
          </a:prstGeom>
          <a:solidFill>
            <a:srgbClr val="D5D5D5"/>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L3</a:t>
            </a:r>
          </a:p>
        </p:txBody>
      </p:sp>
      <p:sp>
        <p:nvSpPr>
          <p:cNvPr id="289" name="L4"/>
          <p:cNvSpPr/>
          <p:nvPr/>
        </p:nvSpPr>
        <p:spPr>
          <a:xfrm>
            <a:off x="18807608" y="6818296"/>
            <a:ext cx="535540" cy="532872"/>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L4</a:t>
            </a:r>
          </a:p>
        </p:txBody>
      </p:sp>
      <p:sp>
        <p:nvSpPr>
          <p:cNvPr id="290" name="L5"/>
          <p:cNvSpPr/>
          <p:nvPr/>
        </p:nvSpPr>
        <p:spPr>
          <a:xfrm>
            <a:off x="18274853" y="6818296"/>
            <a:ext cx="535540" cy="532872"/>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L5</a:t>
            </a:r>
          </a:p>
        </p:txBody>
      </p:sp>
      <p:sp>
        <p:nvSpPr>
          <p:cNvPr id="291" name="L6"/>
          <p:cNvSpPr/>
          <p:nvPr/>
        </p:nvSpPr>
        <p:spPr>
          <a:xfrm>
            <a:off x="17749742" y="6818296"/>
            <a:ext cx="535540" cy="532872"/>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L6</a:t>
            </a:r>
          </a:p>
        </p:txBody>
      </p:sp>
      <p:sp>
        <p:nvSpPr>
          <p:cNvPr id="292" name="Square"/>
          <p:cNvSpPr/>
          <p:nvPr/>
        </p:nvSpPr>
        <p:spPr>
          <a:xfrm>
            <a:off x="17216987" y="6818296"/>
            <a:ext cx="535540" cy="532872"/>
          </a:xfrm>
          <a:prstGeom prst="rect">
            <a:avLst/>
          </a:prstGeom>
          <a:ln w="25400">
            <a:solidFill>
              <a:srgbClr val="000000"/>
            </a:solidFill>
            <a:miter lim="400000"/>
          </a:ln>
        </p:spPr>
        <p:txBody>
          <a:bodyPr lIns="50800" tIns="50800" rIns="50800" bIns="50800" anchor="ctr"/>
          <a:lstStyle/>
          <a:p>
            <a:pPr defTabSz="825500">
              <a:defRPr sz="2100">
                <a:solidFill>
                  <a:srgbClr val="000000"/>
                </a:solidFill>
                <a:latin typeface="Helvetica Neue Medium"/>
                <a:ea typeface="Helvetica Neue Medium"/>
                <a:cs typeface="Helvetica Neue Medium"/>
                <a:sym typeface="Helvetica Neue Medium"/>
              </a:defRPr>
            </a:pPr>
            <a:endParaRPr/>
          </a:p>
        </p:txBody>
      </p:sp>
      <p:sp>
        <p:nvSpPr>
          <p:cNvPr id="293" name="Prefetch Buffer"/>
          <p:cNvSpPr txBox="1"/>
          <p:nvPr/>
        </p:nvSpPr>
        <p:spPr>
          <a:xfrm>
            <a:off x="14720667" y="6854049"/>
            <a:ext cx="2158595" cy="461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0000"/>
                </a:solidFill>
              </a:defRPr>
            </a:lvl1pPr>
          </a:lstStyle>
          <a:p>
            <a:r>
              <a:t>Prefetch Buffer</a:t>
            </a:r>
          </a:p>
        </p:txBody>
      </p:sp>
      <p:sp>
        <p:nvSpPr>
          <p:cNvPr id="294" name="Fetch Buffer"/>
          <p:cNvSpPr txBox="1"/>
          <p:nvPr/>
        </p:nvSpPr>
        <p:spPr>
          <a:xfrm>
            <a:off x="14906900" y="8411800"/>
            <a:ext cx="1786129"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0000"/>
                </a:solidFill>
              </a:defRPr>
            </a:lvl1pPr>
          </a:lstStyle>
          <a:p>
            <a:r>
              <a:t>Fetch Buffer</a:t>
            </a:r>
          </a:p>
        </p:txBody>
      </p:sp>
      <p:sp>
        <p:nvSpPr>
          <p:cNvPr id="295" name="L0"/>
          <p:cNvSpPr/>
          <p:nvPr/>
        </p:nvSpPr>
        <p:spPr>
          <a:xfrm>
            <a:off x="20921398" y="8376047"/>
            <a:ext cx="535540" cy="532872"/>
          </a:xfrm>
          <a:prstGeom prst="rect">
            <a:avLst/>
          </a:prstGeom>
          <a:solidFill>
            <a:schemeClr val="accent4">
              <a:hueOff val="348544"/>
              <a:lumOff val="7139"/>
            </a:schemeClr>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L0</a:t>
            </a:r>
          </a:p>
        </p:txBody>
      </p:sp>
      <p:sp>
        <p:nvSpPr>
          <p:cNvPr id="296" name="L1"/>
          <p:cNvSpPr/>
          <p:nvPr/>
        </p:nvSpPr>
        <p:spPr>
          <a:xfrm>
            <a:off x="20388643" y="8376047"/>
            <a:ext cx="535540" cy="532872"/>
          </a:xfrm>
          <a:prstGeom prst="rect">
            <a:avLst/>
          </a:prstGeom>
          <a:solidFill>
            <a:schemeClr val="accent3"/>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L1</a:t>
            </a:r>
          </a:p>
        </p:txBody>
      </p:sp>
      <p:sp>
        <p:nvSpPr>
          <p:cNvPr id="297" name="L2"/>
          <p:cNvSpPr/>
          <p:nvPr/>
        </p:nvSpPr>
        <p:spPr>
          <a:xfrm>
            <a:off x="19863531" y="8376047"/>
            <a:ext cx="535540" cy="532872"/>
          </a:xfrm>
          <a:prstGeom prst="rect">
            <a:avLst/>
          </a:prstGeom>
          <a:solidFill>
            <a:schemeClr val="accent4">
              <a:hueOff val="348544"/>
              <a:lumOff val="7139"/>
            </a:schemeClr>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L2</a:t>
            </a:r>
          </a:p>
        </p:txBody>
      </p:sp>
      <p:sp>
        <p:nvSpPr>
          <p:cNvPr id="298" name="L3"/>
          <p:cNvSpPr/>
          <p:nvPr/>
        </p:nvSpPr>
        <p:spPr>
          <a:xfrm>
            <a:off x="19330776" y="8376047"/>
            <a:ext cx="535540" cy="532872"/>
          </a:xfrm>
          <a:prstGeom prst="rect">
            <a:avLst/>
          </a:prstGeom>
          <a:solidFill>
            <a:schemeClr val="accent3"/>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L3</a:t>
            </a:r>
          </a:p>
        </p:txBody>
      </p:sp>
      <p:sp>
        <p:nvSpPr>
          <p:cNvPr id="299" name="Square"/>
          <p:cNvSpPr/>
          <p:nvPr/>
        </p:nvSpPr>
        <p:spPr>
          <a:xfrm>
            <a:off x="18805666" y="8376047"/>
            <a:ext cx="535539" cy="532872"/>
          </a:xfrm>
          <a:prstGeom prst="rect">
            <a:avLst/>
          </a:prstGeom>
          <a:ln w="25400">
            <a:solidFill>
              <a:srgbClr val="000000"/>
            </a:solidFill>
            <a:miter lim="400000"/>
          </a:ln>
        </p:spPr>
        <p:txBody>
          <a:bodyPr lIns="50800" tIns="50800" rIns="50800" bIns="50800" anchor="ctr"/>
          <a:lstStyle/>
          <a:p>
            <a:pPr defTabSz="825500">
              <a:defRPr sz="2100">
                <a:solidFill>
                  <a:srgbClr val="000000"/>
                </a:solidFill>
                <a:latin typeface="Helvetica Neue Medium"/>
                <a:ea typeface="Helvetica Neue Medium"/>
                <a:cs typeface="Helvetica Neue Medium"/>
                <a:sym typeface="Helvetica Neue Medium"/>
              </a:defRPr>
            </a:pPr>
            <a:endParaRPr/>
          </a:p>
        </p:txBody>
      </p:sp>
      <p:sp>
        <p:nvSpPr>
          <p:cNvPr id="300" name="Square"/>
          <p:cNvSpPr/>
          <p:nvPr/>
        </p:nvSpPr>
        <p:spPr>
          <a:xfrm>
            <a:off x="18272910" y="8376047"/>
            <a:ext cx="535540" cy="532872"/>
          </a:xfrm>
          <a:prstGeom prst="rect">
            <a:avLst/>
          </a:prstGeom>
          <a:ln w="25400">
            <a:solidFill>
              <a:srgbClr val="000000"/>
            </a:solidFill>
            <a:miter lim="400000"/>
          </a:ln>
        </p:spPr>
        <p:txBody>
          <a:bodyPr lIns="50800" tIns="50800" rIns="50800" bIns="50800" anchor="ctr"/>
          <a:lstStyle/>
          <a:p>
            <a:pPr defTabSz="825500">
              <a:defRPr sz="2100">
                <a:solidFill>
                  <a:srgbClr val="000000"/>
                </a:solidFill>
                <a:latin typeface="Helvetica Neue Medium"/>
                <a:ea typeface="Helvetica Neue Medium"/>
                <a:cs typeface="Helvetica Neue Medium"/>
                <a:sym typeface="Helvetica Neue Medium"/>
              </a:defRPr>
            </a:pPr>
            <a:endParaRPr/>
          </a:p>
        </p:txBody>
      </p:sp>
      <p:sp>
        <p:nvSpPr>
          <p:cNvPr id="301" name="Square"/>
          <p:cNvSpPr/>
          <p:nvPr/>
        </p:nvSpPr>
        <p:spPr>
          <a:xfrm>
            <a:off x="17747800" y="8376047"/>
            <a:ext cx="535539" cy="532872"/>
          </a:xfrm>
          <a:prstGeom prst="rect">
            <a:avLst/>
          </a:prstGeom>
          <a:ln w="25400">
            <a:solidFill>
              <a:srgbClr val="000000"/>
            </a:solidFill>
            <a:miter lim="400000"/>
          </a:ln>
        </p:spPr>
        <p:txBody>
          <a:bodyPr lIns="50800" tIns="50800" rIns="50800" bIns="50800" anchor="ctr"/>
          <a:lstStyle/>
          <a:p>
            <a:pPr defTabSz="825500">
              <a:defRPr sz="2100">
                <a:solidFill>
                  <a:srgbClr val="000000"/>
                </a:solidFill>
                <a:latin typeface="Helvetica Neue Medium"/>
                <a:ea typeface="Helvetica Neue Medium"/>
                <a:cs typeface="Helvetica Neue Medium"/>
                <a:sym typeface="Helvetica Neue Medium"/>
              </a:defRPr>
            </a:pPr>
            <a:endParaRPr/>
          </a:p>
        </p:txBody>
      </p:sp>
      <p:sp>
        <p:nvSpPr>
          <p:cNvPr id="302" name="Square"/>
          <p:cNvSpPr/>
          <p:nvPr/>
        </p:nvSpPr>
        <p:spPr>
          <a:xfrm>
            <a:off x="17215045" y="8376047"/>
            <a:ext cx="535539" cy="532872"/>
          </a:xfrm>
          <a:prstGeom prst="rect">
            <a:avLst/>
          </a:prstGeom>
          <a:ln w="25400">
            <a:solidFill>
              <a:srgbClr val="000000"/>
            </a:solidFill>
            <a:miter lim="400000"/>
          </a:ln>
        </p:spPr>
        <p:txBody>
          <a:bodyPr lIns="50800" tIns="50800" rIns="50800" bIns="50800" anchor="ctr"/>
          <a:lstStyle/>
          <a:p>
            <a:pPr defTabSz="825500">
              <a:defRPr sz="2100">
                <a:solidFill>
                  <a:srgbClr val="000000"/>
                </a:solidFill>
                <a:latin typeface="Helvetica Neue Medium"/>
                <a:ea typeface="Helvetica Neue Medium"/>
                <a:cs typeface="Helvetica Neue Medium"/>
                <a:sym typeface="Helvetica Neue Medium"/>
              </a:defRPr>
            </a:pPr>
            <a:endParaRPr/>
          </a:p>
        </p:txBody>
      </p:sp>
      <p:sp>
        <p:nvSpPr>
          <p:cNvPr id="303" name="Ready"/>
          <p:cNvSpPr txBox="1"/>
          <p:nvPr/>
        </p:nvSpPr>
        <p:spPr>
          <a:xfrm>
            <a:off x="17693271" y="12979611"/>
            <a:ext cx="983591"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0000"/>
                </a:solidFill>
              </a:defRPr>
            </a:lvl1pPr>
          </a:lstStyle>
          <a:p>
            <a:r>
              <a:t>Ready</a:t>
            </a:r>
          </a:p>
        </p:txBody>
      </p:sp>
      <p:sp>
        <p:nvSpPr>
          <p:cNvPr id="304" name="Square"/>
          <p:cNvSpPr/>
          <p:nvPr/>
        </p:nvSpPr>
        <p:spPr>
          <a:xfrm>
            <a:off x="17048151" y="13021498"/>
            <a:ext cx="384795" cy="377594"/>
          </a:xfrm>
          <a:prstGeom prst="rect">
            <a:avLst/>
          </a:prstGeom>
          <a:solidFill>
            <a:srgbClr val="60D937"/>
          </a:solidFill>
          <a:ln w="12700">
            <a:solidFill>
              <a:srgbClr val="000000"/>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305" name="Square"/>
          <p:cNvSpPr/>
          <p:nvPr/>
        </p:nvSpPr>
        <p:spPr>
          <a:xfrm>
            <a:off x="17048151" y="12497996"/>
            <a:ext cx="384795" cy="377595"/>
          </a:xfrm>
          <a:prstGeom prst="rect">
            <a:avLst/>
          </a:prstGeom>
          <a:solidFill>
            <a:schemeClr val="accent4">
              <a:hueOff val="348544"/>
              <a:lumOff val="7139"/>
            </a:schemeClr>
          </a:solidFill>
          <a:ln w="12700">
            <a:solidFill>
              <a:srgbClr val="000000"/>
            </a:solidFill>
            <a:miter lim="400000"/>
          </a:ln>
        </p:spPr>
        <p:txBody>
          <a:bodyPr lIns="50800" tIns="50800" rIns="50800" bIns="50800" anchor="ctr"/>
          <a:lstStyle/>
          <a:p>
            <a:pPr defTabSz="825500">
              <a:defRPr sz="2100">
                <a:solidFill>
                  <a:srgbClr val="FFFFFF"/>
                </a:solidFill>
                <a:latin typeface="Helvetica Neue Medium"/>
                <a:ea typeface="Helvetica Neue Medium"/>
                <a:cs typeface="Helvetica Neue Medium"/>
                <a:sym typeface="Helvetica Neue Medium"/>
              </a:defRPr>
            </a:pPr>
            <a:endParaRPr/>
          </a:p>
        </p:txBody>
      </p:sp>
      <p:sp>
        <p:nvSpPr>
          <p:cNvPr id="306" name="Pending"/>
          <p:cNvSpPr txBox="1"/>
          <p:nvPr/>
        </p:nvSpPr>
        <p:spPr>
          <a:xfrm>
            <a:off x="17680470" y="12453225"/>
            <a:ext cx="1237794" cy="461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0000"/>
                </a:solidFill>
              </a:defRPr>
            </a:lvl1pPr>
          </a:lstStyle>
          <a:p>
            <a:r>
              <a:t>Pending</a:t>
            </a:r>
          </a:p>
        </p:txBody>
      </p:sp>
      <p:sp>
        <p:nvSpPr>
          <p:cNvPr id="307" name="F0"/>
          <p:cNvSpPr/>
          <p:nvPr/>
        </p:nvSpPr>
        <p:spPr>
          <a:xfrm>
            <a:off x="20390586" y="6286523"/>
            <a:ext cx="1066983" cy="532872"/>
          </a:xfrm>
          <a:prstGeom prst="rect">
            <a:avLst/>
          </a:prstGeom>
          <a:ln w="25400">
            <a:solidFill>
              <a:srgbClr val="000000"/>
            </a:solidFill>
            <a:custDash>
              <a:ds d="200000" sp="200000"/>
            </a:custDash>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F0</a:t>
            </a:r>
          </a:p>
        </p:txBody>
      </p:sp>
      <p:sp>
        <p:nvSpPr>
          <p:cNvPr id="308" name="F1"/>
          <p:cNvSpPr/>
          <p:nvPr/>
        </p:nvSpPr>
        <p:spPr>
          <a:xfrm>
            <a:off x="19334032" y="6286523"/>
            <a:ext cx="1065670" cy="532872"/>
          </a:xfrm>
          <a:prstGeom prst="rect">
            <a:avLst/>
          </a:prstGeom>
          <a:ln w="25400">
            <a:solidFill>
              <a:srgbClr val="000000"/>
            </a:solidFill>
            <a:custDash>
              <a:ds d="200000" sp="200000"/>
            </a:custDash>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F1</a:t>
            </a:r>
          </a:p>
        </p:txBody>
      </p:sp>
      <p:sp>
        <p:nvSpPr>
          <p:cNvPr id="309" name="F3"/>
          <p:cNvSpPr/>
          <p:nvPr/>
        </p:nvSpPr>
        <p:spPr>
          <a:xfrm>
            <a:off x="17743411" y="6286523"/>
            <a:ext cx="1598424" cy="532872"/>
          </a:xfrm>
          <a:prstGeom prst="rect">
            <a:avLst/>
          </a:prstGeom>
          <a:ln w="25400">
            <a:solidFill>
              <a:srgbClr val="000000"/>
            </a:solidFill>
            <a:custDash>
              <a:ds d="200000" sp="200000"/>
            </a:custDash>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100">
                <a:solidFill>
                  <a:srgbClr val="000000"/>
                </a:solidFill>
                <a:latin typeface="Helvetica Neue Medium"/>
                <a:ea typeface="Helvetica Neue Medium"/>
                <a:cs typeface="Helvetica Neue Medium"/>
                <a:sym typeface="Helvetica Neue Medium"/>
              </a:defRPr>
            </a:lvl1pPr>
          </a:lstStyle>
          <a:p>
            <a:r>
              <a:t>F3</a:t>
            </a:r>
          </a:p>
        </p:txBody>
      </p:sp>
      <p:sp>
        <p:nvSpPr>
          <p:cNvPr id="310" name="Prefetch request issued"/>
          <p:cNvSpPr txBox="1"/>
          <p:nvPr/>
        </p:nvSpPr>
        <p:spPr>
          <a:xfrm>
            <a:off x="17643519" y="11926838"/>
            <a:ext cx="3332379"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0000"/>
                </a:solidFill>
              </a:defRPr>
            </a:lvl1pPr>
          </a:lstStyle>
          <a:p>
            <a:r>
              <a:t>Prefetch request issued</a:t>
            </a:r>
          </a:p>
        </p:txBody>
      </p:sp>
      <p:sp>
        <p:nvSpPr>
          <p:cNvPr id="311" name="Square"/>
          <p:cNvSpPr/>
          <p:nvPr/>
        </p:nvSpPr>
        <p:spPr>
          <a:xfrm>
            <a:off x="17048151" y="11961795"/>
            <a:ext cx="384795" cy="377594"/>
          </a:xfrm>
          <a:prstGeom prst="rect">
            <a:avLst/>
          </a:prstGeom>
          <a:solidFill>
            <a:srgbClr val="D5D5D5"/>
          </a:solidFill>
          <a:ln w="12700">
            <a:solidFill>
              <a:srgbClr val="000000"/>
            </a:solidFill>
            <a:miter lim="400000"/>
          </a:ln>
        </p:spPr>
        <p:txBody>
          <a:bodyPr lIns="50800" tIns="50800" rIns="50800" bIns="50800" anchor="ctr"/>
          <a:lstStyle/>
          <a:p>
            <a:pPr defTabSz="825500">
              <a:defRPr sz="210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0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3" nodeType="afterEffect">
                                  <p:stCondLst>
                                    <p:cond delay="0"/>
                                  </p:stCondLst>
                                  <p:iterate>
                                    <p:tmAbs val="0"/>
                                  </p:iterate>
                                  <p:childTnLst>
                                    <p:set>
                                      <p:cBhvr>
                                        <p:cTn id="13" fill="hold"/>
                                        <p:tgtEl>
                                          <p:spTgt spid="28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0"/>
                                  </p:stCondLst>
                                  <p:iterate>
                                    <p:tmAbs val="0"/>
                                  </p:iterate>
                                  <p:childTnLst>
                                    <p:set>
                                      <p:cBhvr>
                                        <p:cTn id="16" fill="hold"/>
                                        <p:tgtEl>
                                          <p:spTgt spid="28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5" nodeType="clickEffect">
                                  <p:stCondLst>
                                    <p:cond delay="0"/>
                                  </p:stCondLst>
                                  <p:iterate>
                                    <p:tmAbs val="0"/>
                                  </p:iterate>
                                  <p:childTnLst>
                                    <p:set>
                                      <p:cBhvr>
                                        <p:cTn id="20" fill="hold"/>
                                        <p:tgtEl>
                                          <p:spTgt spid="30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6" nodeType="afterEffect">
                                  <p:stCondLst>
                                    <p:cond delay="0"/>
                                  </p:stCondLst>
                                  <p:iterate>
                                    <p:tmAbs val="0"/>
                                  </p:iterate>
                                  <p:childTnLst>
                                    <p:set>
                                      <p:cBhvr>
                                        <p:cTn id="23" fill="hold"/>
                                        <p:tgtEl>
                                          <p:spTgt spid="288"/>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7" nodeType="afterEffect">
                                  <p:stCondLst>
                                    <p:cond delay="0"/>
                                  </p:stCondLst>
                                  <p:iterate>
                                    <p:tmAbs val="0"/>
                                  </p:iterate>
                                  <p:childTnLst>
                                    <p:set>
                                      <p:cBhvr>
                                        <p:cTn id="26" fill="hold"/>
                                        <p:tgtEl>
                                          <p:spTgt spid="2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8" nodeType="clickEffect">
                                  <p:stCondLst>
                                    <p:cond delay="0"/>
                                  </p:stCondLst>
                                  <p:iterate>
                                    <p:tmAbs val="0"/>
                                  </p:iterate>
                                  <p:childTnLst>
                                    <p:set>
                                      <p:cBhvr>
                                        <p:cTn id="30" fill="hold"/>
                                        <p:tgtEl>
                                          <p:spTgt spid="309"/>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9" nodeType="afterEffect">
                                  <p:stCondLst>
                                    <p:cond delay="0"/>
                                  </p:stCondLst>
                                  <p:iterate>
                                    <p:tmAbs val="0"/>
                                  </p:iterate>
                                  <p:childTnLst>
                                    <p:set>
                                      <p:cBhvr>
                                        <p:cTn id="33" fill="hold"/>
                                        <p:tgtEl>
                                          <p:spTgt spid="291"/>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10" nodeType="afterEffect">
                                  <p:stCondLst>
                                    <p:cond delay="0"/>
                                  </p:stCondLst>
                                  <p:iterate>
                                    <p:tmAbs val="0"/>
                                  </p:iterate>
                                  <p:childTnLst>
                                    <p:set>
                                      <p:cBhvr>
                                        <p:cTn id="36" fill="hold"/>
                                        <p:tgtEl>
                                          <p:spTgt spid="290"/>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11" nodeType="afterEffect">
                                  <p:stCondLst>
                                    <p:cond delay="0"/>
                                  </p:stCondLst>
                                  <p:iterate>
                                    <p:tmAbs val="0"/>
                                  </p:iterate>
                                  <p:childTnLst>
                                    <p:set>
                                      <p:cBhvr>
                                        <p:cTn id="39" fill="hold"/>
                                        <p:tgtEl>
                                          <p:spTgt spid="28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12" nodeType="clickEffect">
                                  <p:stCondLst>
                                    <p:cond delay="0"/>
                                  </p:stCondLst>
                                  <p:iterate>
                                    <p:tmAbs val="0"/>
                                  </p:iterate>
                                  <p:childTnLst>
                                    <p:set>
                                      <p:cBhvr>
                                        <p:cTn id="43" fill="hold"/>
                                        <p:tgtEl>
                                          <p:spTgt spid="29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13" nodeType="clickEffect">
                                  <p:stCondLst>
                                    <p:cond delay="0"/>
                                  </p:stCondLst>
                                  <p:iterate>
                                    <p:tmAbs val="0"/>
                                  </p:iterate>
                                  <p:childTnLst>
                                    <p:set>
                                      <p:cBhvr>
                                        <p:cTn id="47" fill="hold"/>
                                        <p:tgtEl>
                                          <p:spTgt spid="30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14" nodeType="afterEffect">
                                  <p:stCondLst>
                                    <p:cond delay="0"/>
                                  </p:stCondLst>
                                  <p:iterate>
                                    <p:tmAbs val="0"/>
                                  </p:iterate>
                                  <p:childTnLst>
                                    <p:set>
                                      <p:cBhvr>
                                        <p:cTn id="50" fill="hold"/>
                                        <p:tgtEl>
                                          <p:spTgt spid="301"/>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15" nodeType="afterEffect">
                                  <p:stCondLst>
                                    <p:cond delay="0"/>
                                  </p:stCondLst>
                                  <p:iterate>
                                    <p:tmAbs val="0"/>
                                  </p:iterate>
                                  <p:childTnLst>
                                    <p:set>
                                      <p:cBhvr>
                                        <p:cTn id="53" fill="hold"/>
                                        <p:tgtEl>
                                          <p:spTgt spid="300"/>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16" nodeType="afterEffect">
                                  <p:stCondLst>
                                    <p:cond delay="0"/>
                                  </p:stCondLst>
                                  <p:iterate>
                                    <p:tmAbs val="0"/>
                                  </p:iterate>
                                  <p:childTnLst>
                                    <p:set>
                                      <p:cBhvr>
                                        <p:cTn id="56" fill="hold"/>
                                        <p:tgtEl>
                                          <p:spTgt spid="299"/>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17" nodeType="afterEffect">
                                  <p:stCondLst>
                                    <p:cond delay="0"/>
                                  </p:stCondLst>
                                  <p:iterate>
                                    <p:tmAbs val="0"/>
                                  </p:iterate>
                                  <p:childTnLst>
                                    <p:set>
                                      <p:cBhvr>
                                        <p:cTn id="59" fill="hold"/>
                                        <p:tgtEl>
                                          <p:spTgt spid="298"/>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18" nodeType="afterEffect">
                                  <p:stCondLst>
                                    <p:cond delay="0"/>
                                  </p:stCondLst>
                                  <p:iterate>
                                    <p:tmAbs val="0"/>
                                  </p:iterate>
                                  <p:childTnLst>
                                    <p:set>
                                      <p:cBhvr>
                                        <p:cTn id="62" fill="hold"/>
                                        <p:tgtEl>
                                          <p:spTgt spid="297"/>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19" nodeType="afterEffect">
                                  <p:stCondLst>
                                    <p:cond delay="0"/>
                                  </p:stCondLst>
                                  <p:iterate>
                                    <p:tmAbs val="0"/>
                                  </p:iterate>
                                  <p:childTnLst>
                                    <p:set>
                                      <p:cBhvr>
                                        <p:cTn id="65" fill="hold"/>
                                        <p:tgtEl>
                                          <p:spTgt spid="296"/>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grpId="20" nodeType="afterEffect">
                                  <p:stCondLst>
                                    <p:cond delay="0"/>
                                  </p:stCondLst>
                                  <p:iterate>
                                    <p:tmAbs val="0"/>
                                  </p:iterate>
                                  <p:childTnLst>
                                    <p:set>
                                      <p:cBhvr>
                                        <p:cTn id="68" fill="hold"/>
                                        <p:tgtEl>
                                          <p:spTgt spid="295"/>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grpId="21" nodeType="afterEffect">
                                  <p:stCondLst>
                                    <p:cond delay="0"/>
                                  </p:stCondLst>
                                  <p:iterate>
                                    <p:tmAbs val="0"/>
                                  </p:iterate>
                                  <p:childTnLst>
                                    <p:set>
                                      <p:cBhvr>
                                        <p:cTn id="71" fill="hold"/>
                                        <p:tgtEl>
                                          <p:spTgt spid="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 grpId="4" animBg="1" advAuto="0"/>
      <p:bldP spid="286" grpId="3" animBg="1" advAuto="0"/>
      <p:bldP spid="287" grpId="7" animBg="1" advAuto="0"/>
      <p:bldP spid="288" grpId="6" animBg="1" advAuto="0"/>
      <p:bldP spid="289" grpId="11" animBg="1" advAuto="0"/>
      <p:bldP spid="290" grpId="10" animBg="1" advAuto="0"/>
      <p:bldP spid="291" grpId="9" animBg="1" advAuto="0"/>
      <p:bldP spid="292" grpId="12" animBg="1" advAuto="0"/>
      <p:bldP spid="293" grpId="1" animBg="1" advAuto="0"/>
      <p:bldP spid="294" grpId="21" animBg="1" advAuto="0"/>
      <p:bldP spid="295" grpId="20" animBg="1" advAuto="0"/>
      <p:bldP spid="296" grpId="19" animBg="1" advAuto="0"/>
      <p:bldP spid="297" grpId="18" animBg="1" advAuto="0"/>
      <p:bldP spid="298" grpId="17" animBg="1" advAuto="0"/>
      <p:bldP spid="299" grpId="16" animBg="1" advAuto="0"/>
      <p:bldP spid="300" grpId="15" animBg="1" advAuto="0"/>
      <p:bldP spid="301" grpId="14" animBg="1" advAuto="0"/>
      <p:bldP spid="302" grpId="13" animBg="1" advAuto="0"/>
      <p:bldP spid="307" grpId="2" animBg="1" advAuto="0"/>
      <p:bldP spid="308" grpId="5" animBg="1" advAuto="0"/>
      <p:bldP spid="309" grpId="8" animBg="1" advAuto="0"/>
    </p:bldLst>
  </p:timing>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1003</Words>
  <Application>Microsoft Macintosh PowerPoint</Application>
  <PresentationFormat>Custom</PresentationFormat>
  <Paragraphs>273</Paragraphs>
  <Slides>24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Helvetica Neue</vt:lpstr>
      <vt:lpstr>Helvetica Neue Medium</vt:lpstr>
      <vt:lpstr>21_BasicWhite</vt:lpstr>
      <vt:lpstr>Modern Front-end Support in gem5</vt:lpstr>
      <vt:lpstr>Introduction</vt:lpstr>
      <vt:lpstr>State-of-Art Front-end</vt:lpstr>
      <vt:lpstr>State-of-Art Front-end</vt:lpstr>
      <vt:lpstr>Design</vt:lpstr>
      <vt:lpstr>Challenges in Implementing FDIP in gem5</vt:lpstr>
      <vt:lpstr>Branch Sequence Numbers</vt:lpstr>
      <vt:lpstr>Fetch Target Queue (FTQ)</vt:lpstr>
      <vt:lpstr>Prefetch Engine</vt:lpstr>
      <vt:lpstr>Modified Fetch Stage</vt:lpstr>
      <vt:lpstr>Optimizations</vt:lpstr>
      <vt:lpstr>Basic Block Based BTB</vt:lpstr>
      <vt:lpstr>Pre-decode And Early Correction</vt:lpstr>
      <vt:lpstr>Branch Predictor Changes</vt:lpstr>
      <vt:lpstr>X86 vs ARM</vt:lpstr>
      <vt:lpstr>Micro Branches in X86</vt:lpstr>
      <vt:lpstr>Performance Bug Fixes</vt:lpstr>
      <vt:lpstr>Evaluation</vt:lpstr>
      <vt:lpstr>Performance of ARM workloads with FDIP</vt:lpstr>
      <vt:lpstr>Performance of X86 workloads with FDIP</vt:lpstr>
      <vt:lpstr>Performance of X86 SPEC17 workloads with FDIP</vt:lpstr>
      <vt:lpstr>Published Works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Front-end Support in gem5</dc:title>
  <cp:lastModifiedBy>Bobby Bruce</cp:lastModifiedBy>
  <cp:revision>1</cp:revision>
  <dcterms:modified xsi:type="dcterms:W3CDTF">2023-06-27T21:06:06Z</dcterms:modified>
</cp:coreProperties>
</file>