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8" r:id="rId2"/>
    <p:sldId id="283" r:id="rId3"/>
    <p:sldId id="285" r:id="rId4"/>
    <p:sldId id="298" r:id="rId5"/>
    <p:sldId id="313" r:id="rId6"/>
    <p:sldId id="279" r:id="rId7"/>
    <p:sldId id="291" r:id="rId8"/>
    <p:sldId id="289" r:id="rId9"/>
    <p:sldId id="288" r:id="rId10"/>
    <p:sldId id="290" r:id="rId11"/>
    <p:sldId id="297" r:id="rId12"/>
    <p:sldId id="292" r:id="rId13"/>
    <p:sldId id="305" r:id="rId14"/>
    <p:sldId id="296" r:id="rId15"/>
    <p:sldId id="294" r:id="rId16"/>
    <p:sldId id="308" r:id="rId17"/>
    <p:sldId id="301" r:id="rId18"/>
    <p:sldId id="300" r:id="rId19"/>
    <p:sldId id="304" r:id="rId20"/>
    <p:sldId id="307" r:id="rId21"/>
    <p:sldId id="309" r:id="rId22"/>
    <p:sldId id="315" r:id="rId23"/>
    <p:sldId id="282" r:id="rId24"/>
    <p:sldId id="314" r:id="rId25"/>
    <p:sldId id="302" r:id="rId26"/>
    <p:sldId id="31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385" autoAdjust="0"/>
  </p:normalViewPr>
  <p:slideViewPr>
    <p:cSldViewPr snapToGrid="0">
      <p:cViewPr varScale="1">
        <p:scale>
          <a:sx n="105" d="100"/>
          <a:sy n="105" d="100"/>
        </p:scale>
        <p:origin x="126" y="192"/>
      </p:cViewPr>
      <p:guideLst/>
    </p:cSldViewPr>
  </p:slideViewPr>
  <p:outlineViewPr>
    <p:cViewPr>
      <p:scale>
        <a:sx n="33" d="100"/>
        <a:sy n="33" d="100"/>
      </p:scale>
      <p:origin x="0" y="-77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oujheyu\AppData\Roaming\Microsoft\Excel\rodinia%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vis\CloudStation\Research%20progress\GA\evolv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oujheyu\CloudStation\Research%20progress\GA\evolv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oujheyu\CloudStation\Research%20progress\GA\evolv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60195600549931"/>
          <c:y val="4.4791536474607339E-2"/>
          <c:w val="0.81909761279840021"/>
          <c:h val="0.52090884472774235"/>
        </c:manualLayout>
      </c:layout>
      <c:barChart>
        <c:barDir val="col"/>
        <c:grouping val="clustered"/>
        <c:varyColors val="0"/>
        <c:ser>
          <c:idx val="0"/>
          <c:order val="0"/>
          <c:tx>
            <c:strRef>
              <c:f>rodinia!$F$1</c:f>
              <c:strCache>
                <c:ptCount val="1"/>
                <c:pt idx="0">
                  <c:v>No error tolerance</c:v>
                </c:pt>
              </c:strCache>
            </c:strRef>
          </c:tx>
          <c:spPr>
            <a:solidFill>
              <a:schemeClr val="accent1"/>
            </a:solidFill>
            <a:ln>
              <a:noFill/>
            </a:ln>
            <a:effectLst/>
          </c:spPr>
          <c:invertIfNegative val="0"/>
          <c:cat>
            <c:strRef>
              <c:f>rodinia!$E$2:$E$16</c:f>
              <c:strCache>
                <c:ptCount val="14"/>
                <c:pt idx="0">
                  <c:v>stream cluster</c:v>
                </c:pt>
                <c:pt idx="1">
                  <c:v>Needleman-Wunsch</c:v>
                </c:pt>
                <c:pt idx="2">
                  <c:v>hotspot</c:v>
                </c:pt>
                <c:pt idx="3">
                  <c:v>b+tree</c:v>
                </c:pt>
                <c:pt idx="4">
                  <c:v>LU decomposition</c:v>
                </c:pt>
                <c:pt idx="5">
                  <c:v>paticle filter</c:v>
                </c:pt>
                <c:pt idx="6">
                  <c:v>path finder</c:v>
                </c:pt>
                <c:pt idx="7">
                  <c:v>srad_v2</c:v>
                </c:pt>
                <c:pt idx="8">
                  <c:v>breadth first search</c:v>
                </c:pt>
                <c:pt idx="9">
                  <c:v>heart wall</c:v>
                </c:pt>
                <c:pt idx="10">
                  <c:v>CFD Euler3D</c:v>
                </c:pt>
                <c:pt idx="11">
                  <c:v>gaussian elimiation</c:v>
                </c:pt>
                <c:pt idx="12">
                  <c:v>nearest neighboring</c:v>
                </c:pt>
                <c:pt idx="13">
                  <c:v>Average</c:v>
                </c:pt>
              </c:strCache>
            </c:strRef>
          </c:cat>
          <c:val>
            <c:numRef>
              <c:f>rodinia!$F$2:$F$16</c:f>
              <c:numCache>
                <c:formatCode>0%</c:formatCode>
                <c:ptCount val="15"/>
                <c:pt idx="0">
                  <c:v>0.43409999999999999</c:v>
                </c:pt>
                <c:pt idx="1">
                  <c:v>0.3630000000000001</c:v>
                </c:pt>
                <c:pt idx="2">
                  <c:v>0.27299999999999996</c:v>
                </c:pt>
                <c:pt idx="3">
                  <c:v>0.19040000000000007</c:v>
                </c:pt>
                <c:pt idx="4">
                  <c:v>0.17</c:v>
                </c:pt>
                <c:pt idx="5">
                  <c:v>0.12200000000000003</c:v>
                </c:pt>
                <c:pt idx="6">
                  <c:v>0.105</c:v>
                </c:pt>
                <c:pt idx="7">
                  <c:v>9.5999999999999946E-2</c:v>
                </c:pt>
                <c:pt idx="8">
                  <c:v>3.2999999999999974E-2</c:v>
                </c:pt>
                <c:pt idx="9">
                  <c:v>1.2999999999999972E-2</c:v>
                </c:pt>
                <c:pt idx="10">
                  <c:v>2.9999999999999714E-3</c:v>
                </c:pt>
                <c:pt idx="11">
                  <c:v>9.9999999999994321E-4</c:v>
                </c:pt>
                <c:pt idx="12">
                  <c:v>0</c:v>
                </c:pt>
                <c:pt idx="13" formatCode="General">
                  <c:v>0.13873076923076921</c:v>
                </c:pt>
              </c:numCache>
            </c:numRef>
          </c:val>
          <c:extLst>
            <c:ext xmlns:c16="http://schemas.microsoft.com/office/drawing/2014/chart" uri="{C3380CC4-5D6E-409C-BE32-E72D297353CC}">
              <c16:uniqueId val="{00000000-809E-423B-B951-2240B0F0F705}"/>
            </c:ext>
          </c:extLst>
        </c:ser>
        <c:ser>
          <c:idx val="1"/>
          <c:order val="1"/>
          <c:tx>
            <c:strRef>
              <c:f>rodinia!$G$1</c:f>
              <c:strCache>
                <c:ptCount val="1"/>
                <c:pt idx="0">
                  <c:v>Accept up to 1% error</c:v>
                </c:pt>
              </c:strCache>
            </c:strRef>
          </c:tx>
          <c:spPr>
            <a:solidFill>
              <a:schemeClr val="accent2"/>
            </a:solidFill>
            <a:ln>
              <a:noFill/>
            </a:ln>
            <a:effectLst/>
          </c:spPr>
          <c:invertIfNegative val="0"/>
          <c:cat>
            <c:strRef>
              <c:f>rodinia!$E$2:$E$16</c:f>
              <c:strCache>
                <c:ptCount val="14"/>
                <c:pt idx="0">
                  <c:v>stream cluster</c:v>
                </c:pt>
                <c:pt idx="1">
                  <c:v>Needleman-Wunsch</c:v>
                </c:pt>
                <c:pt idx="2">
                  <c:v>hotspot</c:v>
                </c:pt>
                <c:pt idx="3">
                  <c:v>b+tree</c:v>
                </c:pt>
                <c:pt idx="4">
                  <c:v>LU decomposition</c:v>
                </c:pt>
                <c:pt idx="5">
                  <c:v>paticle filter</c:v>
                </c:pt>
                <c:pt idx="6">
                  <c:v>path finder</c:v>
                </c:pt>
                <c:pt idx="7">
                  <c:v>srad_v2</c:v>
                </c:pt>
                <c:pt idx="8">
                  <c:v>breadth first search</c:v>
                </c:pt>
                <c:pt idx="9">
                  <c:v>heart wall</c:v>
                </c:pt>
                <c:pt idx="10">
                  <c:v>CFD Euler3D</c:v>
                </c:pt>
                <c:pt idx="11">
                  <c:v>gaussian elimiation</c:v>
                </c:pt>
                <c:pt idx="12">
                  <c:v>nearest neighboring</c:v>
                </c:pt>
                <c:pt idx="13">
                  <c:v>Average</c:v>
                </c:pt>
              </c:strCache>
            </c:strRef>
          </c:cat>
          <c:val>
            <c:numRef>
              <c:f>rodinia!$G$2:$G$16</c:f>
              <c:numCache>
                <c:formatCode>0%</c:formatCode>
                <c:ptCount val="15"/>
                <c:pt idx="0">
                  <c:v>0.43409999999999999</c:v>
                </c:pt>
                <c:pt idx="1">
                  <c:v>0.3630000000000001</c:v>
                </c:pt>
                <c:pt idx="2">
                  <c:v>0.38</c:v>
                </c:pt>
                <c:pt idx="3">
                  <c:v>0.19040000000000007</c:v>
                </c:pt>
                <c:pt idx="4">
                  <c:v>0.26500000000000001</c:v>
                </c:pt>
                <c:pt idx="5">
                  <c:v>0.12200000000000003</c:v>
                </c:pt>
                <c:pt idx="6">
                  <c:v>0.11099999999999995</c:v>
                </c:pt>
                <c:pt idx="7">
                  <c:v>9.5999999999999946E-2</c:v>
                </c:pt>
                <c:pt idx="8">
                  <c:v>3.2999999999999974E-2</c:v>
                </c:pt>
                <c:pt idx="9">
                  <c:v>1.2999999999999972E-2</c:v>
                </c:pt>
                <c:pt idx="10">
                  <c:v>2.9999999999999714E-3</c:v>
                </c:pt>
                <c:pt idx="11">
                  <c:v>9.9999999999994321E-4</c:v>
                </c:pt>
                <c:pt idx="12">
                  <c:v>0</c:v>
                </c:pt>
                <c:pt idx="13" formatCode="General">
                  <c:v>0.15473076923076926</c:v>
                </c:pt>
              </c:numCache>
            </c:numRef>
          </c:val>
          <c:extLst>
            <c:ext xmlns:c16="http://schemas.microsoft.com/office/drawing/2014/chart" uri="{C3380CC4-5D6E-409C-BE32-E72D297353CC}">
              <c16:uniqueId val="{00000001-809E-423B-B951-2240B0F0F705}"/>
            </c:ext>
          </c:extLst>
        </c:ser>
        <c:dLbls>
          <c:showLegendKey val="0"/>
          <c:showVal val="0"/>
          <c:showCatName val="0"/>
          <c:showSerName val="0"/>
          <c:showPercent val="0"/>
          <c:showBubbleSize val="0"/>
        </c:dLbls>
        <c:gapWidth val="219"/>
        <c:overlap val="-27"/>
        <c:axId val="561027912"/>
        <c:axId val="561020696"/>
      </c:barChart>
      <c:catAx>
        <c:axId val="561027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61020696"/>
        <c:crosses val="autoZero"/>
        <c:auto val="1"/>
        <c:lblAlgn val="ctr"/>
        <c:lblOffset val="100"/>
        <c:noMultiLvlLbl val="0"/>
      </c:catAx>
      <c:valAx>
        <c:axId val="56102069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Performance improvement</a:t>
                </a:r>
              </a:p>
            </c:rich>
          </c:tx>
          <c:layout>
            <c:manualLayout>
              <c:xMode val="edge"/>
              <c:yMode val="edge"/>
              <c:x val="7.9365079365079361E-3"/>
              <c:y val="4.9768518518518517E-2"/>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61027912"/>
        <c:crosses val="autoZero"/>
        <c:crossBetween val="between"/>
        <c:majorUnit val="0.1"/>
      </c:valAx>
      <c:spPr>
        <a:noFill/>
        <a:ln>
          <a:noFill/>
        </a:ln>
        <a:effectLst/>
      </c:spPr>
    </c:plotArea>
    <c:legend>
      <c:legendPos val="r"/>
      <c:layout>
        <c:manualLayout>
          <c:xMode val="edge"/>
          <c:yMode val="edge"/>
          <c:x val="0.64658120407554842"/>
          <c:y val="7.939583832644527E-2"/>
          <c:w val="0.28942741532308464"/>
          <c:h val="0.1515805316002166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76566907150078"/>
          <c:y val="6.2831661092530675E-2"/>
          <c:w val="0.74263144850620311"/>
          <c:h val="0.74347543127170512"/>
        </c:manualLayout>
      </c:layout>
      <c:barChart>
        <c:barDir val="col"/>
        <c:grouping val="clustered"/>
        <c:varyColors val="0"/>
        <c:ser>
          <c:idx val="0"/>
          <c:order val="0"/>
          <c:tx>
            <c:strRef>
              <c:f>'hotspot_temporal analysis'!$C$1</c:f>
              <c:strCache>
                <c:ptCount val="1"/>
                <c:pt idx="0">
                  <c:v>Runtime</c:v>
                </c:pt>
              </c:strCache>
            </c:strRef>
          </c:tx>
          <c:spPr>
            <a:solidFill>
              <a:schemeClr val="accent1">
                <a:lumMod val="40000"/>
                <a:lumOff val="60000"/>
              </a:schemeClr>
            </a:solidFill>
            <a:ln w="44450">
              <a:solidFill>
                <a:schemeClr val="accent1">
                  <a:lumMod val="40000"/>
                  <a:lumOff val="60000"/>
                </a:schemeClr>
              </a:solidFill>
              <a:miter lim="800000"/>
            </a:ln>
            <a:effectLst/>
          </c:spPr>
          <c:invertIfNegative val="0"/>
          <c:cat>
            <c:numRef>
              <c:f>'hotspot_temporal analysis'!$B$2:$B$65</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cat>
          <c:val>
            <c:numRef>
              <c:f>'hotspot_temporal analysis'!$E$2:$E$65</c:f>
              <c:numCache>
                <c:formatCode>General</c:formatCode>
                <c:ptCount val="64"/>
                <c:pt idx="0">
                  <c:v>1</c:v>
                </c:pt>
                <c:pt idx="1">
                  <c:v>0.90662909836363637</c:v>
                </c:pt>
                <c:pt idx="2">
                  <c:v>0.90662909836363637</c:v>
                </c:pt>
                <c:pt idx="3">
                  <c:v>0.89564811145454548</c:v>
                </c:pt>
                <c:pt idx="4">
                  <c:v>0.8936453121818182</c:v>
                </c:pt>
                <c:pt idx="5">
                  <c:v>0.8936453121818182</c:v>
                </c:pt>
                <c:pt idx="6">
                  <c:v>0.86737840363636354</c:v>
                </c:pt>
                <c:pt idx="7">
                  <c:v>0.86737840363636354</c:v>
                </c:pt>
                <c:pt idx="8">
                  <c:v>0.86737840363636354</c:v>
                </c:pt>
                <c:pt idx="9">
                  <c:v>0.83761670272727273</c:v>
                </c:pt>
                <c:pt idx="10">
                  <c:v>0.83761670272727273</c:v>
                </c:pt>
                <c:pt idx="11">
                  <c:v>0.83761670272727273</c:v>
                </c:pt>
                <c:pt idx="12">
                  <c:v>0.83761670272727273</c:v>
                </c:pt>
                <c:pt idx="13">
                  <c:v>0.83761670272727273</c:v>
                </c:pt>
                <c:pt idx="14">
                  <c:v>0.83761670272727273</c:v>
                </c:pt>
                <c:pt idx="15">
                  <c:v>0.83761670272727273</c:v>
                </c:pt>
                <c:pt idx="16">
                  <c:v>0.83761670272727273</c:v>
                </c:pt>
                <c:pt idx="17">
                  <c:v>0.83546273927272729</c:v>
                </c:pt>
                <c:pt idx="18">
                  <c:v>0.82275488727272728</c:v>
                </c:pt>
                <c:pt idx="19">
                  <c:v>0.82223925454545455</c:v>
                </c:pt>
                <c:pt idx="20">
                  <c:v>0.82223925454545455</c:v>
                </c:pt>
                <c:pt idx="21">
                  <c:v>0.82223925454545455</c:v>
                </c:pt>
                <c:pt idx="22">
                  <c:v>0.82223925454545455</c:v>
                </c:pt>
                <c:pt idx="23">
                  <c:v>0.81878046599999998</c:v>
                </c:pt>
                <c:pt idx="24">
                  <c:v>0.81878046599999998</c:v>
                </c:pt>
                <c:pt idx="25">
                  <c:v>0.81878046599999998</c:v>
                </c:pt>
                <c:pt idx="26">
                  <c:v>0.81878046599999998</c:v>
                </c:pt>
                <c:pt idx="27">
                  <c:v>0.81878046599999998</c:v>
                </c:pt>
                <c:pt idx="28">
                  <c:v>0.81878046599999998</c:v>
                </c:pt>
                <c:pt idx="29">
                  <c:v>0.81500990509090909</c:v>
                </c:pt>
                <c:pt idx="30">
                  <c:v>0.81500990509090909</c:v>
                </c:pt>
                <c:pt idx="31">
                  <c:v>0.81500990509090909</c:v>
                </c:pt>
                <c:pt idx="32">
                  <c:v>0.81500990509090909</c:v>
                </c:pt>
                <c:pt idx="33">
                  <c:v>0.81500990509090909</c:v>
                </c:pt>
                <c:pt idx="34">
                  <c:v>0.78335962727272723</c:v>
                </c:pt>
                <c:pt idx="35">
                  <c:v>0.78335962727272723</c:v>
                </c:pt>
                <c:pt idx="36">
                  <c:v>0.78335962727272723</c:v>
                </c:pt>
                <c:pt idx="37">
                  <c:v>0.78335962727272723</c:v>
                </c:pt>
                <c:pt idx="38">
                  <c:v>0.78335962727272723</c:v>
                </c:pt>
                <c:pt idx="39">
                  <c:v>0.78335962727272723</c:v>
                </c:pt>
                <c:pt idx="40">
                  <c:v>0.78335962727272723</c:v>
                </c:pt>
                <c:pt idx="41">
                  <c:v>0.78335962727272723</c:v>
                </c:pt>
                <c:pt idx="42">
                  <c:v>0.78335962727272723</c:v>
                </c:pt>
                <c:pt idx="43">
                  <c:v>0.76506963109090909</c:v>
                </c:pt>
                <c:pt idx="44">
                  <c:v>0.76506963109090909</c:v>
                </c:pt>
                <c:pt idx="45">
                  <c:v>0.76506963109090909</c:v>
                </c:pt>
                <c:pt idx="46">
                  <c:v>0.76506963109090909</c:v>
                </c:pt>
                <c:pt idx="47">
                  <c:v>0.75643163236363631</c:v>
                </c:pt>
                <c:pt idx="48">
                  <c:v>0.75643163236363631</c:v>
                </c:pt>
                <c:pt idx="49">
                  <c:v>0.75643163236363631</c:v>
                </c:pt>
                <c:pt idx="50">
                  <c:v>0.75643163236363631</c:v>
                </c:pt>
                <c:pt idx="51">
                  <c:v>0.75643163236363631</c:v>
                </c:pt>
                <c:pt idx="52">
                  <c:v>0.75643163236363631</c:v>
                </c:pt>
                <c:pt idx="53">
                  <c:v>0.75643163236363631</c:v>
                </c:pt>
                <c:pt idx="54">
                  <c:v>0.74591341127272726</c:v>
                </c:pt>
                <c:pt idx="55">
                  <c:v>0.74591341127272726</c:v>
                </c:pt>
                <c:pt idx="56">
                  <c:v>0.74591341127272726</c:v>
                </c:pt>
                <c:pt idx="57">
                  <c:v>0.74591341127272726</c:v>
                </c:pt>
                <c:pt idx="58">
                  <c:v>0.74591341127272726</c:v>
                </c:pt>
                <c:pt idx="59">
                  <c:v>0.74591341127272726</c:v>
                </c:pt>
                <c:pt idx="60">
                  <c:v>0.74591341127272726</c:v>
                </c:pt>
                <c:pt idx="61">
                  <c:v>0.74591341127272726</c:v>
                </c:pt>
                <c:pt idx="62">
                  <c:v>0.74591341127272726</c:v>
                </c:pt>
                <c:pt idx="63">
                  <c:v>0.74591341127272726</c:v>
                </c:pt>
              </c:numCache>
            </c:numRef>
          </c:val>
          <c:extLst>
            <c:ext xmlns:c16="http://schemas.microsoft.com/office/drawing/2014/chart" uri="{C3380CC4-5D6E-409C-BE32-E72D297353CC}">
              <c16:uniqueId val="{00000000-8B4A-4DDD-B8EC-32A03299D418}"/>
            </c:ext>
          </c:extLst>
        </c:ser>
        <c:dLbls>
          <c:showLegendKey val="0"/>
          <c:showVal val="0"/>
          <c:showCatName val="0"/>
          <c:showSerName val="0"/>
          <c:showPercent val="0"/>
          <c:showBubbleSize val="0"/>
        </c:dLbls>
        <c:gapWidth val="0"/>
        <c:axId val="472033359"/>
        <c:axId val="1508623039"/>
      </c:barChart>
      <c:lineChart>
        <c:grouping val="standard"/>
        <c:varyColors val="0"/>
        <c:ser>
          <c:idx val="1"/>
          <c:order val="1"/>
          <c:tx>
            <c:strRef>
              <c:f>'hotspot_temporal analysis'!$D$1</c:f>
              <c:strCache>
                <c:ptCount val="1"/>
                <c:pt idx="0">
                  <c:v>Error rate</c:v>
                </c:pt>
              </c:strCache>
            </c:strRef>
          </c:tx>
          <c:spPr>
            <a:ln w="25400" cap="flat" cmpd="sng">
              <a:solidFill>
                <a:schemeClr val="accent2"/>
              </a:solidFill>
              <a:prstDash val="sysDot"/>
              <a:miter lim="800000"/>
            </a:ln>
            <a:effectLst/>
          </c:spPr>
          <c:marker>
            <c:symbol val="none"/>
          </c:marker>
          <c:val>
            <c:numRef>
              <c:f>'hotspot_temporal analysis'!$F$2:$F$65</c:f>
              <c:numCache>
                <c:formatCode>General</c:formatCode>
                <c:ptCount val="64"/>
                <c:pt idx="0">
                  <c:v>0</c:v>
                </c:pt>
                <c:pt idx="1">
                  <c:v>3.5400000000000002E-3</c:v>
                </c:pt>
                <c:pt idx="2">
                  <c:v>3.5400000000000002E-3</c:v>
                </c:pt>
                <c:pt idx="3">
                  <c:v>3.4400000000000003E-3</c:v>
                </c:pt>
                <c:pt idx="4">
                  <c:v>0.32261860799999997</c:v>
                </c:pt>
                <c:pt idx="5">
                  <c:v>0.32261860799999997</c:v>
                </c:pt>
                <c:pt idx="6">
                  <c:v>4.4000000000000003E-3</c:v>
                </c:pt>
                <c:pt idx="7">
                  <c:v>4.4000000000000003E-3</c:v>
                </c:pt>
                <c:pt idx="8">
                  <c:v>4.4000000000000003E-3</c:v>
                </c:pt>
                <c:pt idx="9">
                  <c:v>4.4199999999999995E-3</c:v>
                </c:pt>
                <c:pt idx="10">
                  <c:v>4.4199999999999995E-3</c:v>
                </c:pt>
                <c:pt idx="11">
                  <c:v>4.4199999999999995E-3</c:v>
                </c:pt>
                <c:pt idx="12">
                  <c:v>4.4199999999999995E-3</c:v>
                </c:pt>
                <c:pt idx="13">
                  <c:v>4.4199999999999995E-3</c:v>
                </c:pt>
                <c:pt idx="14">
                  <c:v>4.4199999999999995E-3</c:v>
                </c:pt>
                <c:pt idx="15">
                  <c:v>4.4199999999999995E-3</c:v>
                </c:pt>
                <c:pt idx="16">
                  <c:v>4.4199999999999995E-3</c:v>
                </c:pt>
                <c:pt idx="17">
                  <c:v>9.7299999999999991E-3</c:v>
                </c:pt>
                <c:pt idx="18">
                  <c:v>4.4199999999999995E-3</c:v>
                </c:pt>
                <c:pt idx="19">
                  <c:v>4.4199999999999995E-3</c:v>
                </c:pt>
                <c:pt idx="20">
                  <c:v>4.4199999999999995E-3</c:v>
                </c:pt>
                <c:pt idx="21">
                  <c:v>4.4199999999999995E-3</c:v>
                </c:pt>
                <c:pt idx="22">
                  <c:v>4.4199999999999995E-3</c:v>
                </c:pt>
                <c:pt idx="23">
                  <c:v>4.4199999999999995E-3</c:v>
                </c:pt>
                <c:pt idx="24">
                  <c:v>4.4199999999999995E-3</c:v>
                </c:pt>
                <c:pt idx="25">
                  <c:v>4.4199999999999995E-3</c:v>
                </c:pt>
                <c:pt idx="26">
                  <c:v>4.4199999999999995E-3</c:v>
                </c:pt>
                <c:pt idx="27">
                  <c:v>4.4199999999999995E-3</c:v>
                </c:pt>
                <c:pt idx="28">
                  <c:v>4.4199999999999995E-3</c:v>
                </c:pt>
                <c:pt idx="29">
                  <c:v>9.7099999999999999E-3</c:v>
                </c:pt>
                <c:pt idx="30">
                  <c:v>9.7099999999999999E-3</c:v>
                </c:pt>
                <c:pt idx="31">
                  <c:v>9.7099999999999999E-3</c:v>
                </c:pt>
                <c:pt idx="32">
                  <c:v>9.7099999999999999E-3</c:v>
                </c:pt>
                <c:pt idx="33">
                  <c:v>9.7099999999999999E-3</c:v>
                </c:pt>
                <c:pt idx="34">
                  <c:v>0.1282096626</c:v>
                </c:pt>
                <c:pt idx="35">
                  <c:v>0.1282096626</c:v>
                </c:pt>
                <c:pt idx="36">
                  <c:v>0.1282096626</c:v>
                </c:pt>
                <c:pt idx="37">
                  <c:v>0.1282096626</c:v>
                </c:pt>
                <c:pt idx="38">
                  <c:v>0.1282096626</c:v>
                </c:pt>
                <c:pt idx="39">
                  <c:v>0.1282096626</c:v>
                </c:pt>
                <c:pt idx="40">
                  <c:v>0.1282096626</c:v>
                </c:pt>
                <c:pt idx="41">
                  <c:v>0.1282096626</c:v>
                </c:pt>
                <c:pt idx="42">
                  <c:v>0.1282096626</c:v>
                </c:pt>
                <c:pt idx="43">
                  <c:v>7.1650346310000002E-2</c:v>
                </c:pt>
                <c:pt idx="44">
                  <c:v>7.1650346310000002E-2</c:v>
                </c:pt>
                <c:pt idx="45">
                  <c:v>7.1650346310000002E-2</c:v>
                </c:pt>
                <c:pt idx="46">
                  <c:v>7.1650346310000002E-2</c:v>
                </c:pt>
                <c:pt idx="47">
                  <c:v>8.1374161930000008E-2</c:v>
                </c:pt>
                <c:pt idx="48">
                  <c:v>8.1374161930000008E-2</c:v>
                </c:pt>
                <c:pt idx="49">
                  <c:v>8.1374161930000008E-2</c:v>
                </c:pt>
                <c:pt idx="50">
                  <c:v>8.1374161930000008E-2</c:v>
                </c:pt>
                <c:pt idx="51">
                  <c:v>8.1374161930000008E-2</c:v>
                </c:pt>
                <c:pt idx="52">
                  <c:v>8.1374161930000008E-2</c:v>
                </c:pt>
                <c:pt idx="53">
                  <c:v>8.1374161930000008E-2</c:v>
                </c:pt>
                <c:pt idx="54">
                  <c:v>5.3956039099999999E-2</c:v>
                </c:pt>
                <c:pt idx="55">
                  <c:v>5.3956039099999999E-2</c:v>
                </c:pt>
                <c:pt idx="56">
                  <c:v>5.3956039099999999E-2</c:v>
                </c:pt>
                <c:pt idx="57">
                  <c:v>5.3956039099999999E-2</c:v>
                </c:pt>
                <c:pt idx="58">
                  <c:v>5.3956039099999999E-2</c:v>
                </c:pt>
                <c:pt idx="59">
                  <c:v>5.3956039099999999E-2</c:v>
                </c:pt>
                <c:pt idx="60">
                  <c:v>5.3956039099999999E-2</c:v>
                </c:pt>
                <c:pt idx="61">
                  <c:v>5.3956039099999999E-2</c:v>
                </c:pt>
                <c:pt idx="62">
                  <c:v>5.3956039099999999E-2</c:v>
                </c:pt>
                <c:pt idx="63">
                  <c:v>5.3956039099999999E-2</c:v>
                </c:pt>
              </c:numCache>
            </c:numRef>
          </c:val>
          <c:smooth val="0"/>
          <c:extLst>
            <c:ext xmlns:c16="http://schemas.microsoft.com/office/drawing/2014/chart" uri="{C3380CC4-5D6E-409C-BE32-E72D297353CC}">
              <c16:uniqueId val="{00000001-8B4A-4DDD-B8EC-32A03299D418}"/>
            </c:ext>
          </c:extLst>
        </c:ser>
        <c:dLbls>
          <c:showLegendKey val="0"/>
          <c:showVal val="0"/>
          <c:showCatName val="0"/>
          <c:showSerName val="0"/>
          <c:showPercent val="0"/>
          <c:showBubbleSize val="0"/>
        </c:dLbls>
        <c:marker val="1"/>
        <c:smooth val="0"/>
        <c:axId val="472036159"/>
        <c:axId val="471677551"/>
      </c:lineChart>
      <c:dateAx>
        <c:axId val="47203335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Generation</a:t>
                </a:r>
              </a:p>
            </c:rich>
          </c:tx>
          <c:layout>
            <c:manualLayout>
              <c:xMode val="edge"/>
              <c:yMode val="edge"/>
              <c:x val="0.43131307075667713"/>
              <c:y val="0.919082609154835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08623039"/>
        <c:crosses val="autoZero"/>
        <c:auto val="0"/>
        <c:lblOffset val="100"/>
        <c:baseTimeUnit val="days"/>
        <c:majorUnit val="10"/>
        <c:minorUnit val="10"/>
      </c:dateAx>
      <c:valAx>
        <c:axId val="1508623039"/>
        <c:scaling>
          <c:orientation val="minMax"/>
          <c:max val="1"/>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Normalized Runtime</a:t>
                </a:r>
              </a:p>
            </c:rich>
          </c:tx>
          <c:layout>
            <c:manualLayout>
              <c:xMode val="edge"/>
              <c:yMode val="edge"/>
              <c:x val="1.4712483979618345E-2"/>
              <c:y val="0.1777933846831678"/>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72033359"/>
        <c:crosses val="autoZero"/>
        <c:crossBetween val="between"/>
        <c:majorUnit val="0.1"/>
      </c:valAx>
      <c:valAx>
        <c:axId val="471677551"/>
        <c:scaling>
          <c:orientation val="minMax"/>
          <c:max val="1"/>
        </c:scaling>
        <c:delete val="0"/>
        <c:axPos val="r"/>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Maximum Error Rate(%)</a:t>
                </a:r>
              </a:p>
            </c:rich>
          </c:tx>
          <c:layout>
            <c:manualLayout>
              <c:xMode val="edge"/>
              <c:yMode val="edge"/>
              <c:x val="0.94952929340019732"/>
              <c:y val="0.1292033801128719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72036159"/>
        <c:crosses val="max"/>
        <c:crossBetween val="between"/>
      </c:valAx>
      <c:catAx>
        <c:axId val="472036159"/>
        <c:scaling>
          <c:orientation val="minMax"/>
        </c:scaling>
        <c:delete val="1"/>
        <c:axPos val="b"/>
        <c:majorTickMark val="out"/>
        <c:minorTickMark val="none"/>
        <c:tickLblPos val="nextTo"/>
        <c:crossAx val="471677551"/>
        <c:crosses val="autoZero"/>
        <c:auto val="1"/>
        <c:lblAlgn val="ctr"/>
        <c:lblOffset val="100"/>
        <c:noMultiLvlLbl val="0"/>
      </c:catAx>
      <c:spPr>
        <a:noFill/>
        <a:ln>
          <a:noFill/>
        </a:ln>
        <a:effectLst/>
      </c:spPr>
    </c:plotArea>
    <c:legend>
      <c:legendPos val="r"/>
      <c:layout>
        <c:manualLayout>
          <c:xMode val="edge"/>
          <c:yMode val="edge"/>
          <c:x val="0.63139947595346557"/>
          <c:y val="6.2641818787778455E-2"/>
          <c:w val="0.20962356892165793"/>
          <c:h val="0.1952320369253452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69724906072774"/>
          <c:y val="5.5615869114401882E-2"/>
          <c:w val="0.79180856820355316"/>
          <c:h val="0.73113768092574738"/>
        </c:manualLayout>
      </c:layout>
      <c:scatterChart>
        <c:scatterStyle val="lineMarker"/>
        <c:varyColors val="0"/>
        <c:ser>
          <c:idx val="0"/>
          <c:order val="0"/>
          <c:tx>
            <c:strRef>
              <c:f>'pareto frontier'!$A$4</c:f>
              <c:strCache>
                <c:ptCount val="1"/>
                <c:pt idx="0">
                  <c:v>Pareto frontier</c:v>
                </c:pt>
              </c:strCache>
            </c:strRef>
          </c:tx>
          <c:spPr>
            <a:ln w="12700" cap="rnd">
              <a:solidFill>
                <a:srgbClr val="FF0000"/>
              </a:solidFill>
              <a:round/>
            </a:ln>
            <a:effectLst/>
          </c:spPr>
          <c:marker>
            <c:symbol val="circle"/>
            <c:size val="7"/>
            <c:spPr>
              <a:solidFill>
                <a:srgbClr val="FF0000"/>
              </a:solidFill>
              <a:ln w="9525">
                <a:solidFill>
                  <a:srgbClr val="FF0000"/>
                </a:solidFill>
              </a:ln>
              <a:effectLst/>
            </c:spPr>
          </c:marker>
          <c:xVal>
            <c:numRef>
              <c:f>'pareto frontier'!$I$4:$I$14</c:f>
              <c:numCache>
                <c:formatCode>General</c:formatCode>
                <c:ptCount val="11"/>
                <c:pt idx="0">
                  <c:v>4.1571238611529502</c:v>
                </c:pt>
                <c:pt idx="1">
                  <c:v>4.1402602273322504</c:v>
                </c:pt>
                <c:pt idx="2">
                  <c:v>0.85511481678854107</c:v>
                </c:pt>
                <c:pt idx="3">
                  <c:v>0.43105622173876501</c:v>
                </c:pt>
                <c:pt idx="4">
                  <c:v>0.42317262843669395</c:v>
                </c:pt>
                <c:pt idx="5">
                  <c:v>0.34825894366787197</c:v>
                </c:pt>
                <c:pt idx="6">
                  <c:v>0.33341543146448499</c:v>
                </c:pt>
                <c:pt idx="7">
                  <c:v>0.32065821085720997</c:v>
                </c:pt>
                <c:pt idx="8">
                  <c:v>0.26013783361707904</c:v>
                </c:pt>
                <c:pt idx="9">
                  <c:v>0.252809672010681</c:v>
                </c:pt>
                <c:pt idx="10">
                  <c:v>0.243920193085509</c:v>
                </c:pt>
              </c:numCache>
            </c:numRef>
          </c:xVal>
          <c:yVal>
            <c:numRef>
              <c:f>'pareto frontier'!$J$4:$J$14</c:f>
              <c:numCache>
                <c:formatCode>General</c:formatCode>
                <c:ptCount val="11"/>
                <c:pt idx="0">
                  <c:v>15.229899999999899</c:v>
                </c:pt>
                <c:pt idx="1">
                  <c:v>15.2637</c:v>
                </c:pt>
                <c:pt idx="2">
                  <c:v>15.328200000000001</c:v>
                </c:pt>
                <c:pt idx="3">
                  <c:v>15.346599999999999</c:v>
                </c:pt>
                <c:pt idx="4">
                  <c:v>15.371099999999998</c:v>
                </c:pt>
                <c:pt idx="5">
                  <c:v>15.3834</c:v>
                </c:pt>
                <c:pt idx="6">
                  <c:v>15.411099999999999</c:v>
                </c:pt>
                <c:pt idx="7">
                  <c:v>16.012999999999998</c:v>
                </c:pt>
                <c:pt idx="8">
                  <c:v>16.037599999999898</c:v>
                </c:pt>
                <c:pt idx="9">
                  <c:v>16.151199999999999</c:v>
                </c:pt>
                <c:pt idx="10">
                  <c:v>16.227999999999902</c:v>
                </c:pt>
              </c:numCache>
            </c:numRef>
          </c:yVal>
          <c:smooth val="0"/>
          <c:extLst>
            <c:ext xmlns:c16="http://schemas.microsoft.com/office/drawing/2014/chart" uri="{C3380CC4-5D6E-409C-BE32-E72D297353CC}">
              <c16:uniqueId val="{00000000-9750-4A57-8222-4762DDD53CCD}"/>
            </c:ext>
          </c:extLst>
        </c:ser>
        <c:ser>
          <c:idx val="2"/>
          <c:order val="2"/>
          <c:tx>
            <c:strRef>
              <c:f>'pareto frontier'!$A$3</c:f>
              <c:strCache>
                <c:ptCount val="1"/>
                <c:pt idx="0">
                  <c:v>Unmodified</c:v>
                </c:pt>
              </c:strCache>
            </c:strRef>
          </c:tx>
          <c:spPr>
            <a:ln w="19050" cap="rnd">
              <a:noFill/>
              <a:round/>
            </a:ln>
            <a:effectLst/>
          </c:spPr>
          <c:marker>
            <c:symbol val="x"/>
            <c:size val="7"/>
            <c:spPr>
              <a:noFill/>
              <a:ln w="12700">
                <a:solidFill>
                  <a:schemeClr val="accent6"/>
                </a:solidFill>
              </a:ln>
              <a:effectLst/>
            </c:spPr>
          </c:marker>
          <c:xVal>
            <c:numRef>
              <c:f>'pareto frontier'!$I$3</c:f>
              <c:numCache>
                <c:formatCode>General</c:formatCode>
                <c:ptCount val="1"/>
                <c:pt idx="0">
                  <c:v>1.20339712680509</c:v>
                </c:pt>
              </c:numCache>
            </c:numRef>
          </c:xVal>
          <c:yVal>
            <c:numRef>
              <c:f>'pareto frontier'!$J$3</c:f>
              <c:numCache>
                <c:formatCode>General</c:formatCode>
                <c:ptCount val="1"/>
                <c:pt idx="0">
                  <c:v>15.3834</c:v>
                </c:pt>
              </c:numCache>
            </c:numRef>
          </c:yVal>
          <c:smooth val="0"/>
          <c:extLst>
            <c:ext xmlns:c16="http://schemas.microsoft.com/office/drawing/2014/chart" uri="{C3380CC4-5D6E-409C-BE32-E72D297353CC}">
              <c16:uniqueId val="{00000001-9750-4A57-8222-4762DDD53CCD}"/>
            </c:ext>
          </c:extLst>
        </c:ser>
        <c:dLbls>
          <c:showLegendKey val="0"/>
          <c:showVal val="0"/>
          <c:showCatName val="0"/>
          <c:showSerName val="0"/>
          <c:showPercent val="0"/>
          <c:showBubbleSize val="0"/>
        </c:dLbls>
        <c:axId val="1578700351"/>
        <c:axId val="1508627199"/>
        <c:extLst>
          <c:ext xmlns:c15="http://schemas.microsoft.com/office/drawing/2012/chart" uri="{02D57815-91ED-43cb-92C2-25804820EDAC}">
            <c15:filteredScatterSeries>
              <c15:ser>
                <c:idx val="1"/>
                <c:order val="1"/>
                <c:tx>
                  <c:strRef>
                    <c:extLst>
                      <c:ext uri="{02D57815-91ED-43cb-92C2-25804820EDAC}">
                        <c15:formulaRef>
                          <c15:sqref>'pareto frontier'!$A$12</c15:sqref>
                        </c15:formulaRef>
                      </c:ext>
                    </c:extLst>
                    <c:strCache>
                      <c:ptCount val="1"/>
                      <c:pt idx="0">
                        <c:v>Kernel Variants</c:v>
                      </c:pt>
                    </c:strCache>
                  </c:strRef>
                </c:tx>
                <c:spPr>
                  <a:ln w="19050" cap="rnd">
                    <a:noFill/>
                    <a:round/>
                  </a:ln>
                  <a:effectLst/>
                </c:spPr>
                <c:marker>
                  <c:symbol val="plus"/>
                  <c:size val="7"/>
                  <c:spPr>
                    <a:noFill/>
                    <a:ln w="12700">
                      <a:solidFill>
                        <a:schemeClr val="accent1"/>
                      </a:solidFill>
                    </a:ln>
                    <a:effectLst/>
                  </c:spPr>
                </c:marker>
                <c:xVal>
                  <c:numRef>
                    <c:extLst>
                      <c:ext uri="{02D57815-91ED-43cb-92C2-25804820EDAC}">
                        <c15:formulaRef>
                          <c15:sqref>'pareto frontier'!$I$16:$I$102</c15:sqref>
                        </c15:formulaRef>
                      </c:ext>
                    </c:extLst>
                    <c:numCache>
                      <c:formatCode>General</c:formatCode>
                      <c:ptCount val="87"/>
                      <c:pt idx="0">
                        <c:v>0.35370301243198199</c:v>
                      </c:pt>
                      <c:pt idx="1">
                        <c:v>0.26751891209196699</c:v>
                      </c:pt>
                      <c:pt idx="2">
                        <c:v>0.249516280720815</c:v>
                      </c:pt>
                      <c:pt idx="3">
                        <c:v>0.43111201317627001</c:v>
                      </c:pt>
                      <c:pt idx="4">
                        <c:v>0.86635955667184705</c:v>
                      </c:pt>
                      <c:pt idx="5">
                        <c:v>0.35601388478998003</c:v>
                      </c:pt>
                      <c:pt idx="6">
                        <c:v>0.40818127783415697</c:v>
                      </c:pt>
                      <c:pt idx="7">
                        <c:v>0.37552605145836204</c:v>
                      </c:pt>
                      <c:pt idx="8">
                        <c:v>6.5359976548303402</c:v>
                      </c:pt>
                      <c:pt idx="9">
                        <c:v>0.41742875074688202</c:v>
                      </c:pt>
                      <c:pt idx="10">
                        <c:v>0.86118933002519304</c:v>
                      </c:pt>
                      <c:pt idx="11">
                        <c:v>0.85539386383833593</c:v>
                      </c:pt>
                      <c:pt idx="12">
                        <c:v>0.26386029565262603</c:v>
                      </c:pt>
                      <c:pt idx="13">
                        <c:v>0.35076298057046601</c:v>
                      </c:pt>
                      <c:pt idx="14">
                        <c:v>0.356338731087671</c:v>
                      </c:pt>
                      <c:pt idx="15">
                        <c:v>0.40915767618580701</c:v>
                      </c:pt>
                      <c:pt idx="16">
                        <c:v>0.27654912311094099</c:v>
                      </c:pt>
                      <c:pt idx="17">
                        <c:v>0.25292020899300399</c:v>
                      </c:pt>
                      <c:pt idx="18">
                        <c:v>0.26232638838277905</c:v>
                      </c:pt>
                      <c:pt idx="19">
                        <c:v>0.24421725403988398</c:v>
                      </c:pt>
                      <c:pt idx="20">
                        <c:v>0.36293507693104399</c:v>
                      </c:pt>
                      <c:pt idx="21">
                        <c:v>0.34212286392713198</c:v>
                      </c:pt>
                      <c:pt idx="22">
                        <c:v>0.40853968646436301</c:v>
                      </c:pt>
                      <c:pt idx="23">
                        <c:v>0.35438527827716099</c:v>
                      </c:pt>
                      <c:pt idx="24">
                        <c:v>0.43192875975276901</c:v>
                      </c:pt>
                      <c:pt idx="25">
                        <c:v>0.26069057050359101</c:v>
                      </c:pt>
                      <c:pt idx="26">
                        <c:v>0.86365786681347201</c:v>
                      </c:pt>
                      <c:pt idx="27">
                        <c:v>0.85557359905243002</c:v>
                      </c:pt>
                      <c:pt idx="28">
                        <c:v>0.35785355735654101</c:v>
                      </c:pt>
                      <c:pt idx="29">
                        <c:v>0.268996202370684</c:v>
                      </c:pt>
                      <c:pt idx="30">
                        <c:v>0.33891037557306603</c:v>
                      </c:pt>
                      <c:pt idx="31">
                        <c:v>0.34574010705340003</c:v>
                      </c:pt>
                      <c:pt idx="32">
                        <c:v>0.26606363712106901</c:v>
                      </c:pt>
                      <c:pt idx="33">
                        <c:v>0.373071419085867</c:v>
                      </c:pt>
                      <c:pt idx="34">
                        <c:v>0.43707104058197599</c:v>
                      </c:pt>
                      <c:pt idx="35">
                        <c:v>0.41654007531890197</c:v>
                      </c:pt>
                      <c:pt idx="36">
                        <c:v>0.33564434216258904</c:v>
                      </c:pt>
                      <c:pt idx="37">
                        <c:v>0.36323622662098504</c:v>
                      </c:pt>
                      <c:pt idx="38">
                        <c:v>0.41042703228766697</c:v>
                      </c:pt>
                      <c:pt idx="39">
                        <c:v>0.86755752403322706</c:v>
                      </c:pt>
                      <c:pt idx="40">
                        <c:v>0.24863674748255499</c:v>
                      </c:pt>
                      <c:pt idx="41">
                        <c:v>0.34748361088030699</c:v>
                      </c:pt>
                      <c:pt idx="42">
                        <c:v>0.36472200847244796</c:v>
                      </c:pt>
                      <c:pt idx="43">
                        <c:v>0.40195024905103399</c:v>
                      </c:pt>
                      <c:pt idx="44">
                        <c:v>0.40786961665649701</c:v>
                      </c:pt>
                      <c:pt idx="45">
                        <c:v>0.31580113172953195</c:v>
                      </c:pt>
                      <c:pt idx="46">
                        <c:v>0.35659228319192698</c:v>
                      </c:pt>
                      <c:pt idx="47">
                        <c:v>0.43682347377445802</c:v>
                      </c:pt>
                      <c:pt idx="48">
                        <c:v>0.331760790805953</c:v>
                      </c:pt>
                      <c:pt idx="49">
                        <c:v>0.25492509772274902</c:v>
                      </c:pt>
                      <c:pt idx="50">
                        <c:v>0.24947276401572402</c:v>
                      </c:pt>
                      <c:pt idx="51">
                        <c:v>0.36165270617511702</c:v>
                      </c:pt>
                      <c:pt idx="52">
                        <c:v>0.35687503769996903</c:v>
                      </c:pt>
                      <c:pt idx="53">
                        <c:v>0.43108581720481703</c:v>
                      </c:pt>
                      <c:pt idx="54">
                        <c:v>0.244062115421497</c:v>
                      </c:pt>
                      <c:pt idx="55">
                        <c:v>0.26949852543016301</c:v>
                      </c:pt>
                      <c:pt idx="56">
                        <c:v>6.7953894715700596</c:v>
                      </c:pt>
                      <c:pt idx="57">
                        <c:v>0.35118837969932298</c:v>
                      </c:pt>
                      <c:pt idx="58">
                        <c:v>0.39033633440703702</c:v>
                      </c:pt>
                      <c:pt idx="59">
                        <c:v>0.36483943703648697</c:v>
                      </c:pt>
                      <c:pt idx="60">
                        <c:v>0.37764403124345697</c:v>
                      </c:pt>
                      <c:pt idx="61">
                        <c:v>0.35062175596137102</c:v>
                      </c:pt>
                      <c:pt idx="62">
                        <c:v>0.35165087845231502</c:v>
                      </c:pt>
                      <c:pt idx="63">
                        <c:v>0.35944848355750297</c:v>
                      </c:pt>
                      <c:pt idx="64">
                        <c:v>4.1451103868326697</c:v>
                      </c:pt>
                      <c:pt idx="65">
                        <c:v>0.24418252362965001</c:v>
                      </c:pt>
                      <c:pt idx="66">
                        <c:v>0.26484152687750795</c:v>
                      </c:pt>
                      <c:pt idx="67">
                        <c:v>0.410388243658667</c:v>
                      </c:pt>
                      <c:pt idx="68">
                        <c:v>0.437268450686572</c:v>
                      </c:pt>
                      <c:pt idx="69">
                        <c:v>0.34351162680506003</c:v>
                      </c:pt>
                      <c:pt idx="70">
                        <c:v>0.25527893512025501</c:v>
                      </c:pt>
                      <c:pt idx="71">
                        <c:v>0.35546102298690602</c:v>
                      </c:pt>
                      <c:pt idx="72">
                        <c:v>0.36630525778225598</c:v>
                      </c:pt>
                      <c:pt idx="73">
                        <c:v>0.41759222532224799</c:v>
                      </c:pt>
                      <c:pt idx="74">
                        <c:v>0.410568648176382</c:v>
                      </c:pt>
                      <c:pt idx="75">
                        <c:v>0.43693631197050703</c:v>
                      </c:pt>
                      <c:pt idx="76">
                        <c:v>0.343630574077182</c:v>
                      </c:pt>
                      <c:pt idx="77">
                        <c:v>0.361386007247264</c:v>
                      </c:pt>
                      <c:pt idx="78">
                        <c:v>0.24596151340745898</c:v>
                      </c:pt>
                      <c:pt idx="79">
                        <c:v>0.38496949741388797</c:v>
                      </c:pt>
                      <c:pt idx="80">
                        <c:v>0.36127476276842302</c:v>
                      </c:pt>
                      <c:pt idx="81">
                        <c:v>0.36741844738738305</c:v>
                      </c:pt>
                      <c:pt idx="82">
                        <c:v>0.86124282925878504</c:v>
                      </c:pt>
                      <c:pt idx="83">
                        <c:v>0.37245627055625696</c:v>
                      </c:pt>
                      <c:pt idx="84">
                        <c:v>0.26080521198762402</c:v>
                      </c:pt>
                      <c:pt idx="85">
                        <c:v>0.86607625350169104</c:v>
                      </c:pt>
                      <c:pt idx="86">
                        <c:v>0.410488287154262</c:v>
                      </c:pt>
                    </c:numCache>
                  </c:numRef>
                </c:xVal>
                <c:yVal>
                  <c:numRef>
                    <c:extLst>
                      <c:ext uri="{02D57815-91ED-43cb-92C2-25804820EDAC}">
                        <c15:formulaRef>
                          <c15:sqref>'pareto frontier'!$J$16:$J$102</c15:sqref>
                        </c15:formulaRef>
                      </c:ext>
                    </c:extLst>
                    <c:numCache>
                      <c:formatCode>General</c:formatCode>
                      <c:ptCount val="87"/>
                      <c:pt idx="0">
                        <c:v>15.638299999999999</c:v>
                      </c:pt>
                      <c:pt idx="1">
                        <c:v>16.037599999999898</c:v>
                      </c:pt>
                      <c:pt idx="2">
                        <c:v>16.227999999999902</c:v>
                      </c:pt>
                      <c:pt idx="3">
                        <c:v>15.346599999999999</c:v>
                      </c:pt>
                      <c:pt idx="4">
                        <c:v>15.328200000000001</c:v>
                      </c:pt>
                      <c:pt idx="5">
                        <c:v>15.598400000000002</c:v>
                      </c:pt>
                      <c:pt idx="6">
                        <c:v>15.478599999999901</c:v>
                      </c:pt>
                      <c:pt idx="7">
                        <c:v>15.549299999999999</c:v>
                      </c:pt>
                      <c:pt idx="8">
                        <c:v>15.3004999999999</c:v>
                      </c:pt>
                      <c:pt idx="9">
                        <c:v>15.3834</c:v>
                      </c:pt>
                      <c:pt idx="10">
                        <c:v>15.328200000000001</c:v>
                      </c:pt>
                      <c:pt idx="11">
                        <c:v>15.328200000000001</c:v>
                      </c:pt>
                      <c:pt idx="12">
                        <c:v>16.037599999999898</c:v>
                      </c:pt>
                      <c:pt idx="13">
                        <c:v>15.779599999999999</c:v>
                      </c:pt>
                      <c:pt idx="14">
                        <c:v>15.6997999999999</c:v>
                      </c:pt>
                      <c:pt idx="15">
                        <c:v>15.478599999999901</c:v>
                      </c:pt>
                      <c:pt idx="16">
                        <c:v>16.0929</c:v>
                      </c:pt>
                      <c:pt idx="17">
                        <c:v>16.151199999999999</c:v>
                      </c:pt>
                      <c:pt idx="18">
                        <c:v>16.037599999999898</c:v>
                      </c:pt>
                      <c:pt idx="19">
                        <c:v>16.227999999999902</c:v>
                      </c:pt>
                      <c:pt idx="20">
                        <c:v>15.484799999999899</c:v>
                      </c:pt>
                      <c:pt idx="21">
                        <c:v>15.641399999999999</c:v>
                      </c:pt>
                      <c:pt idx="22">
                        <c:v>15.478599999999901</c:v>
                      </c:pt>
                      <c:pt idx="23">
                        <c:v>15.4939999999999</c:v>
                      </c:pt>
                      <c:pt idx="24">
                        <c:v>15.346599999999999</c:v>
                      </c:pt>
                      <c:pt idx="25">
                        <c:v>16.046800000000001</c:v>
                      </c:pt>
                      <c:pt idx="26">
                        <c:v>15.328200000000001</c:v>
                      </c:pt>
                      <c:pt idx="27">
                        <c:v>15.328200000000001</c:v>
                      </c:pt>
                      <c:pt idx="28">
                        <c:v>15.736600000000001</c:v>
                      </c:pt>
                      <c:pt idx="29">
                        <c:v>16.037599999999898</c:v>
                      </c:pt>
                      <c:pt idx="30">
                        <c:v>15.6568</c:v>
                      </c:pt>
                      <c:pt idx="31">
                        <c:v>15.530799999999999</c:v>
                      </c:pt>
                      <c:pt idx="32">
                        <c:v>16.037599999999898</c:v>
                      </c:pt>
                      <c:pt idx="33">
                        <c:v>15.540100000000001</c:v>
                      </c:pt>
                      <c:pt idx="34">
                        <c:v>15.346599999999999</c:v>
                      </c:pt>
                      <c:pt idx="35">
                        <c:v>15.3834</c:v>
                      </c:pt>
                      <c:pt idx="36">
                        <c:v>15.426399999999902</c:v>
                      </c:pt>
                      <c:pt idx="37">
                        <c:v>15.5831</c:v>
                      </c:pt>
                      <c:pt idx="38">
                        <c:v>15.3834</c:v>
                      </c:pt>
                      <c:pt idx="39">
                        <c:v>15.328200000000001</c:v>
                      </c:pt>
                      <c:pt idx="40">
                        <c:v>16.234099999999902</c:v>
                      </c:pt>
                      <c:pt idx="41">
                        <c:v>15.6167999999999</c:v>
                      </c:pt>
                      <c:pt idx="42">
                        <c:v>15.6568</c:v>
                      </c:pt>
                      <c:pt idx="43">
                        <c:v>15.478599999999901</c:v>
                      </c:pt>
                      <c:pt idx="44">
                        <c:v>15.546199999999999</c:v>
                      </c:pt>
                      <c:pt idx="45">
                        <c:v>16.071400000000001</c:v>
                      </c:pt>
                      <c:pt idx="46">
                        <c:v>15.6568</c:v>
                      </c:pt>
                      <c:pt idx="47">
                        <c:v>15.346599999999999</c:v>
                      </c:pt>
                      <c:pt idx="48">
                        <c:v>16.052900000000001</c:v>
                      </c:pt>
                      <c:pt idx="49">
                        <c:v>16.227999999999902</c:v>
                      </c:pt>
                      <c:pt idx="50">
                        <c:v>16.227999999999902</c:v>
                      </c:pt>
                      <c:pt idx="51">
                        <c:v>15.570799999999901</c:v>
                      </c:pt>
                      <c:pt idx="52">
                        <c:v>16.028399999999902</c:v>
                      </c:pt>
                      <c:pt idx="53">
                        <c:v>15.346599999999999</c:v>
                      </c:pt>
                      <c:pt idx="54">
                        <c:v>16.227999999999902</c:v>
                      </c:pt>
                      <c:pt idx="55">
                        <c:v>16.151199999999999</c:v>
                      </c:pt>
                      <c:pt idx="56">
                        <c:v>15.282099999999902</c:v>
                      </c:pt>
                      <c:pt idx="57">
                        <c:v>16.025299999999902</c:v>
                      </c:pt>
                      <c:pt idx="58">
                        <c:v>15.537000000000001</c:v>
                      </c:pt>
                      <c:pt idx="59">
                        <c:v>15.481699999999901</c:v>
                      </c:pt>
                      <c:pt idx="60">
                        <c:v>15.457099999999999</c:v>
                      </c:pt>
                      <c:pt idx="61">
                        <c:v>15.644499999999899</c:v>
                      </c:pt>
                      <c:pt idx="62">
                        <c:v>15.730499999999999</c:v>
                      </c:pt>
                      <c:pt idx="63">
                        <c:v>15.4725</c:v>
                      </c:pt>
                      <c:pt idx="64">
                        <c:v>15.318899999999999</c:v>
                      </c:pt>
                      <c:pt idx="65">
                        <c:v>16.227999999999902</c:v>
                      </c:pt>
                      <c:pt idx="66">
                        <c:v>16.046800000000001</c:v>
                      </c:pt>
                      <c:pt idx="67">
                        <c:v>15.3834</c:v>
                      </c:pt>
                      <c:pt idx="68">
                        <c:v>15.346599999999999</c:v>
                      </c:pt>
                      <c:pt idx="69">
                        <c:v>15.662899999999999</c:v>
                      </c:pt>
                      <c:pt idx="70">
                        <c:v>16.227999999999902</c:v>
                      </c:pt>
                      <c:pt idx="71">
                        <c:v>15.6691</c:v>
                      </c:pt>
                      <c:pt idx="72">
                        <c:v>15.7027999999999</c:v>
                      </c:pt>
                      <c:pt idx="73">
                        <c:v>15.3834</c:v>
                      </c:pt>
                      <c:pt idx="74">
                        <c:v>15.3834</c:v>
                      </c:pt>
                      <c:pt idx="75">
                        <c:v>15.346599999999999</c:v>
                      </c:pt>
                      <c:pt idx="76">
                        <c:v>15.933199999999999</c:v>
                      </c:pt>
                      <c:pt idx="77">
                        <c:v>15.727399999999999</c:v>
                      </c:pt>
                      <c:pt idx="78">
                        <c:v>16.243399999999898</c:v>
                      </c:pt>
                      <c:pt idx="79">
                        <c:v>15.6167999999999</c:v>
                      </c:pt>
                      <c:pt idx="80">
                        <c:v>15.4970999999999</c:v>
                      </c:pt>
                      <c:pt idx="81">
                        <c:v>15.512400000000001</c:v>
                      </c:pt>
                      <c:pt idx="82">
                        <c:v>15.328200000000001</c:v>
                      </c:pt>
                      <c:pt idx="83">
                        <c:v>15.5831</c:v>
                      </c:pt>
                      <c:pt idx="84">
                        <c:v>16.037599999999898</c:v>
                      </c:pt>
                      <c:pt idx="85">
                        <c:v>15.328200000000001</c:v>
                      </c:pt>
                      <c:pt idx="86">
                        <c:v>15.3834</c:v>
                      </c:pt>
                    </c:numCache>
                  </c:numRef>
                </c:yVal>
                <c:smooth val="0"/>
                <c:extLst>
                  <c:ext xmlns:c16="http://schemas.microsoft.com/office/drawing/2014/chart" uri="{C3380CC4-5D6E-409C-BE32-E72D297353CC}">
                    <c16:uniqueId val="{00000002-9750-4A57-8222-4762DDD53CCD}"/>
                  </c:ext>
                </c:extLst>
              </c15:ser>
            </c15:filteredScatterSeries>
          </c:ext>
        </c:extLst>
      </c:scatterChart>
      <c:valAx>
        <c:axId val="1578700351"/>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Runtime (s)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08627199"/>
        <c:crosses val="autoZero"/>
        <c:crossBetween val="midCat"/>
      </c:valAx>
      <c:valAx>
        <c:axId val="1508627199"/>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Prediction Error (%)</a:t>
                </a:r>
              </a:p>
            </c:rich>
          </c:tx>
          <c:layout>
            <c:manualLayout>
              <c:xMode val="edge"/>
              <c:yMode val="edge"/>
              <c:x val="3.4897901577981339E-3"/>
              <c:y val="0.1566929133858267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78700351"/>
        <c:crosses val="autoZero"/>
        <c:crossBetween val="midCat"/>
      </c:valAx>
      <c:spPr>
        <a:noFill/>
        <a:ln w="19050">
          <a:solidFill>
            <a:schemeClr val="tx1"/>
          </a:solidFill>
        </a:ln>
        <a:effectLst/>
      </c:spPr>
    </c:plotArea>
    <c:legend>
      <c:legendPos val="b"/>
      <c:layout>
        <c:manualLayout>
          <c:xMode val="edge"/>
          <c:yMode val="edge"/>
          <c:x val="0.50917988571857942"/>
          <c:y val="8.4322376369620464E-2"/>
          <c:w val="0.42607424945020661"/>
          <c:h val="0.1815048118985127"/>
        </c:manualLayout>
      </c:layout>
      <c:overlay val="0"/>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69724906072774"/>
          <c:y val="5.5615869114401882E-2"/>
          <c:w val="0.79180856820355316"/>
          <c:h val="0.73113768092574738"/>
        </c:manualLayout>
      </c:layout>
      <c:scatterChart>
        <c:scatterStyle val="lineMarker"/>
        <c:varyColors val="0"/>
        <c:ser>
          <c:idx val="0"/>
          <c:order val="0"/>
          <c:tx>
            <c:strRef>
              <c:f>'pareto frontier'!$A$4</c:f>
              <c:strCache>
                <c:ptCount val="1"/>
                <c:pt idx="0">
                  <c:v>Pareto frontier</c:v>
                </c:pt>
              </c:strCache>
            </c:strRef>
          </c:tx>
          <c:spPr>
            <a:ln w="12700" cap="rnd">
              <a:solidFill>
                <a:srgbClr val="FF0000"/>
              </a:solidFill>
              <a:round/>
            </a:ln>
            <a:effectLst/>
          </c:spPr>
          <c:marker>
            <c:symbol val="circle"/>
            <c:size val="7"/>
            <c:spPr>
              <a:solidFill>
                <a:srgbClr val="FF0000"/>
              </a:solidFill>
              <a:ln w="9525">
                <a:solidFill>
                  <a:srgbClr val="FF0000"/>
                </a:solidFill>
              </a:ln>
              <a:effectLst/>
            </c:spPr>
          </c:marker>
          <c:xVal>
            <c:numRef>
              <c:f>'pareto frontier'!$D$4:$D$10</c:f>
              <c:numCache>
                <c:formatCode>General</c:formatCode>
                <c:ptCount val="7"/>
                <c:pt idx="0">
                  <c:v>2.08689718397987</c:v>
                </c:pt>
                <c:pt idx="1">
                  <c:v>2.1601929959653501</c:v>
                </c:pt>
                <c:pt idx="2">
                  <c:v>2.4444733085637802</c:v>
                </c:pt>
                <c:pt idx="3">
                  <c:v>2.46619770407899</c:v>
                </c:pt>
                <c:pt idx="4">
                  <c:v>2.4842766095273898</c:v>
                </c:pt>
                <c:pt idx="5">
                  <c:v>3.3500920500092901</c:v>
                </c:pt>
                <c:pt idx="6">
                  <c:v>3.4236865574701096</c:v>
                </c:pt>
              </c:numCache>
            </c:numRef>
          </c:xVal>
          <c:yVal>
            <c:numRef>
              <c:f>'pareto frontier'!$E$4:$E$10</c:f>
              <c:numCache>
                <c:formatCode>General</c:formatCode>
                <c:ptCount val="7"/>
                <c:pt idx="0">
                  <c:v>2.19329999999999</c:v>
                </c:pt>
                <c:pt idx="1">
                  <c:v>2.0932999999999899</c:v>
                </c:pt>
                <c:pt idx="2">
                  <c:v>2.0150000000000001</c:v>
                </c:pt>
                <c:pt idx="3">
                  <c:v>1.9849999999999999</c:v>
                </c:pt>
                <c:pt idx="4">
                  <c:v>1.9666999999999899</c:v>
                </c:pt>
                <c:pt idx="5">
                  <c:v>1.9432999999999998</c:v>
                </c:pt>
                <c:pt idx="6">
                  <c:v>1.93999999999999</c:v>
                </c:pt>
              </c:numCache>
            </c:numRef>
          </c:yVal>
          <c:smooth val="0"/>
          <c:extLst>
            <c:ext xmlns:c16="http://schemas.microsoft.com/office/drawing/2014/chart" uri="{C3380CC4-5D6E-409C-BE32-E72D297353CC}">
              <c16:uniqueId val="{00000000-95B1-4136-A1B2-4BF7C32EA739}"/>
            </c:ext>
          </c:extLst>
        </c:ser>
        <c:ser>
          <c:idx val="2"/>
          <c:order val="2"/>
          <c:tx>
            <c:strRef>
              <c:f>'pareto frontier'!$A$3</c:f>
              <c:strCache>
                <c:ptCount val="1"/>
                <c:pt idx="0">
                  <c:v>Unmodified</c:v>
                </c:pt>
              </c:strCache>
            </c:strRef>
          </c:tx>
          <c:spPr>
            <a:ln w="25400" cap="rnd">
              <a:noFill/>
              <a:round/>
            </a:ln>
            <a:effectLst/>
          </c:spPr>
          <c:marker>
            <c:symbol val="x"/>
            <c:size val="7"/>
            <c:spPr>
              <a:noFill/>
              <a:ln w="12700">
                <a:solidFill>
                  <a:schemeClr val="accent6"/>
                </a:solidFill>
              </a:ln>
              <a:effectLst/>
            </c:spPr>
          </c:marker>
          <c:xVal>
            <c:numRef>
              <c:f>'pareto frontier'!$D$3</c:f>
              <c:numCache>
                <c:formatCode>General</c:formatCode>
                <c:ptCount val="1"/>
                <c:pt idx="0">
                  <c:v>9.1502883760048892</c:v>
                </c:pt>
              </c:numCache>
            </c:numRef>
          </c:xVal>
          <c:yVal>
            <c:numRef>
              <c:f>'pareto frontier'!$E$3</c:f>
              <c:numCache>
                <c:formatCode>General</c:formatCode>
                <c:ptCount val="1"/>
                <c:pt idx="0">
                  <c:v>2.1399998999999998</c:v>
                </c:pt>
              </c:numCache>
            </c:numRef>
          </c:yVal>
          <c:smooth val="0"/>
          <c:extLst>
            <c:ext xmlns:c16="http://schemas.microsoft.com/office/drawing/2014/chart" uri="{C3380CC4-5D6E-409C-BE32-E72D297353CC}">
              <c16:uniqueId val="{00000001-95B1-4136-A1B2-4BF7C32EA739}"/>
            </c:ext>
          </c:extLst>
        </c:ser>
        <c:dLbls>
          <c:showLegendKey val="0"/>
          <c:showVal val="0"/>
          <c:showCatName val="0"/>
          <c:showSerName val="0"/>
          <c:showPercent val="0"/>
          <c:showBubbleSize val="0"/>
        </c:dLbls>
        <c:axId val="1578700351"/>
        <c:axId val="1508627199"/>
        <c:extLst>
          <c:ext xmlns:c15="http://schemas.microsoft.com/office/drawing/2012/chart" uri="{02D57815-91ED-43cb-92C2-25804820EDAC}">
            <c15:filteredScatterSeries>
              <c15:ser>
                <c:idx val="1"/>
                <c:order val="1"/>
                <c:tx>
                  <c:strRef>
                    <c:extLst>
                      <c:ext uri="{02D57815-91ED-43cb-92C2-25804820EDAC}">
                        <c15:formulaRef>
                          <c15:sqref>'pareto frontier'!$A$12</c15:sqref>
                        </c15:formulaRef>
                      </c:ext>
                    </c:extLst>
                    <c:strCache>
                      <c:ptCount val="1"/>
                      <c:pt idx="0">
                        <c:v>Kernel Variants</c:v>
                      </c:pt>
                    </c:strCache>
                  </c:strRef>
                </c:tx>
                <c:spPr>
                  <a:ln w="25400" cap="rnd">
                    <a:noFill/>
                    <a:round/>
                  </a:ln>
                  <a:effectLst/>
                </c:spPr>
                <c:marker>
                  <c:symbol val="plus"/>
                  <c:size val="7"/>
                  <c:spPr>
                    <a:noFill/>
                    <a:ln w="12700">
                      <a:solidFill>
                        <a:schemeClr val="accent1"/>
                      </a:solidFill>
                    </a:ln>
                    <a:effectLst/>
                  </c:spPr>
                </c:marker>
                <c:xVal>
                  <c:numRef>
                    <c:extLst>
                      <c:ext uri="{02D57815-91ED-43cb-92C2-25804820EDAC}">
                        <c15:formulaRef>
                          <c15:sqref>'pareto frontier'!$D$13:$D$82</c15:sqref>
                        </c15:formulaRef>
                      </c:ext>
                    </c:extLst>
                    <c:numCache>
                      <c:formatCode>General</c:formatCode>
                      <c:ptCount val="70"/>
                      <c:pt idx="0">
                        <c:v>2.5047630929313502</c:v>
                      </c:pt>
                      <c:pt idx="1">
                        <c:v>2.4716989440878203</c:v>
                      </c:pt>
                      <c:pt idx="2">
                        <c:v>3.2931208210872502</c:v>
                      </c:pt>
                      <c:pt idx="3">
                        <c:v>2.5016306755183999</c:v>
                      </c:pt>
                      <c:pt idx="4">
                        <c:v>3.45339791868982</c:v>
                      </c:pt>
                      <c:pt idx="5">
                        <c:v>2.4951487053354899</c:v>
                      </c:pt>
                      <c:pt idx="6">
                        <c:v>2.0917748132432501</c:v>
                      </c:pt>
                      <c:pt idx="7">
                        <c:v>3.2029884121155701</c:v>
                      </c:pt>
                      <c:pt idx="8">
                        <c:v>2.9009085812983697</c:v>
                      </c:pt>
                      <c:pt idx="9">
                        <c:v>3.3487440699322599</c:v>
                      </c:pt>
                      <c:pt idx="10">
                        <c:v>2.4855126611181602</c:v>
                      </c:pt>
                      <c:pt idx="11">
                        <c:v>3.581044252491</c:v>
                      </c:pt>
                      <c:pt idx="12">
                        <c:v>3.5068046941645301</c:v>
                      </c:pt>
                      <c:pt idx="13">
                        <c:v>2.8584433918149501</c:v>
                      </c:pt>
                      <c:pt idx="14">
                        <c:v>2.1625335640296801</c:v>
                      </c:pt>
                      <c:pt idx="15">
                        <c:v>2.1730290648578001</c:v>
                      </c:pt>
                      <c:pt idx="16">
                        <c:v>3.2836081984001599</c:v>
                      </c:pt>
                      <c:pt idx="17">
                        <c:v>2.1072632884627502</c:v>
                      </c:pt>
                      <c:pt idx="18">
                        <c:v>3.2984360716676302</c:v>
                      </c:pt>
                      <c:pt idx="19">
                        <c:v>2.1796348292266901</c:v>
                      </c:pt>
                      <c:pt idx="20">
                        <c:v>3.4695110087069398</c:v>
                      </c:pt>
                      <c:pt idx="21">
                        <c:v>2.1735118837786498</c:v>
                      </c:pt>
                      <c:pt idx="22">
                        <c:v>3.4346955693380896</c:v>
                      </c:pt>
                      <c:pt idx="23">
                        <c:v>3.0298778065157501</c:v>
                      </c:pt>
                      <c:pt idx="24">
                        <c:v>2.0873369283740097</c:v>
                      </c:pt>
                      <c:pt idx="25">
                        <c:v>2.5722625903891201</c:v>
                      </c:pt>
                      <c:pt idx="26">
                        <c:v>2.08868366353982</c:v>
                      </c:pt>
                      <c:pt idx="27">
                        <c:v>2.49926637892727</c:v>
                      </c:pt>
                      <c:pt idx="28">
                        <c:v>3.3916477191758299</c:v>
                      </c:pt>
                      <c:pt idx="29">
                        <c:v>3.36037499909673</c:v>
                      </c:pt>
                      <c:pt idx="30">
                        <c:v>2.4982943573337599</c:v>
                      </c:pt>
                      <c:pt idx="31">
                        <c:v>3.2408682866847598</c:v>
                      </c:pt>
                      <c:pt idx="32">
                        <c:v>2.5055034321145699</c:v>
                      </c:pt>
                      <c:pt idx="33">
                        <c:v>3.1377461643570701</c:v>
                      </c:pt>
                      <c:pt idx="34">
                        <c:v>3.3085857406980699</c:v>
                      </c:pt>
                      <c:pt idx="35">
                        <c:v>3.37920035624495</c:v>
                      </c:pt>
                      <c:pt idx="36">
                        <c:v>3.27562328372955</c:v>
                      </c:pt>
                      <c:pt idx="37">
                        <c:v>3.1977585762119398</c:v>
                      </c:pt>
                      <c:pt idx="38">
                        <c:v>2.0886798539232001</c:v>
                      </c:pt>
                      <c:pt idx="39">
                        <c:v>3.0264732558172898</c:v>
                      </c:pt>
                      <c:pt idx="40">
                        <c:v>3.3101472998358998</c:v>
                      </c:pt>
                      <c:pt idx="41">
                        <c:v>2.50609753425171</c:v>
                      </c:pt>
                      <c:pt idx="42">
                        <c:v>2.1710243022132598</c:v>
                      </c:pt>
                      <c:pt idx="43">
                        <c:v>2.1726636064091398</c:v>
                      </c:pt>
                      <c:pt idx="44">
                        <c:v>2.1769333325354099</c:v>
                      </c:pt>
                      <c:pt idx="45">
                        <c:v>3.5275481907173698</c:v>
                      </c:pt>
                      <c:pt idx="46">
                        <c:v>2.1742305397262802</c:v>
                      </c:pt>
                      <c:pt idx="47">
                        <c:v>2.0874518407518803</c:v>
                      </c:pt>
                      <c:pt idx="48">
                        <c:v>2.5063952049279599</c:v>
                      </c:pt>
                      <c:pt idx="49">
                        <c:v>2.5095955299647703</c:v>
                      </c:pt>
                      <c:pt idx="50">
                        <c:v>3.5273289893701003</c:v>
                      </c:pt>
                      <c:pt idx="51">
                        <c:v>2.4994884059557201</c:v>
                      </c:pt>
                      <c:pt idx="52">
                        <c:v>2.5105374774865199</c:v>
                      </c:pt>
                      <c:pt idx="53">
                        <c:v>3.05398430004051</c:v>
                      </c:pt>
                      <c:pt idx="54">
                        <c:v>2.50497243079732</c:v>
                      </c:pt>
                      <c:pt idx="55">
                        <c:v>2.1460604802473604</c:v>
                      </c:pt>
                      <c:pt idx="56">
                        <c:v>2.5065543099035499</c:v>
                      </c:pt>
                      <c:pt idx="57">
                        <c:v>2.5030578357841802</c:v>
                      </c:pt>
                      <c:pt idx="58">
                        <c:v>3.3070874798897396</c:v>
                      </c:pt>
                      <c:pt idx="59">
                        <c:v>2.9180542842185102</c:v>
                      </c:pt>
                      <c:pt idx="60">
                        <c:v>2.1290572399064298</c:v>
                      </c:pt>
                      <c:pt idx="61">
                        <c:v>3.1188913995540699</c:v>
                      </c:pt>
                      <c:pt idx="62">
                        <c:v>2.4991201573070199</c:v>
                      </c:pt>
                      <c:pt idx="63">
                        <c:v>3.27499072211093</c:v>
                      </c:pt>
                      <c:pt idx="64">
                        <c:v>2.5016198247163</c:v>
                      </c:pt>
                      <c:pt idx="65">
                        <c:v>2.5838825393757001</c:v>
                      </c:pt>
                      <c:pt idx="66">
                        <c:v>2.4662099885689002</c:v>
                      </c:pt>
                      <c:pt idx="67">
                        <c:v>2.1205688877047599</c:v>
                      </c:pt>
                      <c:pt idx="68">
                        <c:v>2.9481093033387498</c:v>
                      </c:pt>
                      <c:pt idx="69">
                        <c:v>2.1743089730506799</c:v>
                      </c:pt>
                    </c:numCache>
                  </c:numRef>
                </c:xVal>
                <c:yVal>
                  <c:numRef>
                    <c:extLst>
                      <c:ext uri="{02D57815-91ED-43cb-92C2-25804820EDAC}">
                        <c15:formulaRef>
                          <c15:sqref>'pareto frontier'!$E$13:$E$82</c15:sqref>
                        </c15:formulaRef>
                      </c:ext>
                    </c:extLst>
                    <c:numCache>
                      <c:formatCode>General</c:formatCode>
                      <c:ptCount val="70"/>
                      <c:pt idx="0">
                        <c:v>1.9832999999999898</c:v>
                      </c:pt>
                      <c:pt idx="1">
                        <c:v>1.9849999999999999</c:v>
                      </c:pt>
                      <c:pt idx="2">
                        <c:v>1.9733000000000001</c:v>
                      </c:pt>
                      <c:pt idx="3">
                        <c:v>1.9832999999999898</c:v>
                      </c:pt>
                      <c:pt idx="4">
                        <c:v>1.9666999999999899</c:v>
                      </c:pt>
                      <c:pt idx="5">
                        <c:v>1.98829999999999</c:v>
                      </c:pt>
                      <c:pt idx="6">
                        <c:v>2.19329999999999</c:v>
                      </c:pt>
                      <c:pt idx="7">
                        <c:v>1.9849999999999999</c:v>
                      </c:pt>
                      <c:pt idx="8">
                        <c:v>2.19329999999999</c:v>
                      </c:pt>
                      <c:pt idx="9">
                        <c:v>1.9666999999999899</c:v>
                      </c:pt>
                      <c:pt idx="10">
                        <c:v>1.98829999999999</c:v>
                      </c:pt>
                      <c:pt idx="11">
                        <c:v>1.9567000000000001</c:v>
                      </c:pt>
                      <c:pt idx="12">
                        <c:v>1.9666999999999899</c:v>
                      </c:pt>
                      <c:pt idx="13">
                        <c:v>2.19329999999999</c:v>
                      </c:pt>
                      <c:pt idx="14">
                        <c:v>2.0932999999999899</c:v>
                      </c:pt>
                      <c:pt idx="15">
                        <c:v>2.0932999999999899</c:v>
                      </c:pt>
                      <c:pt idx="16">
                        <c:v>1.9832999999999898</c:v>
                      </c:pt>
                      <c:pt idx="17">
                        <c:v>2.9932999999999899</c:v>
                      </c:pt>
                      <c:pt idx="18">
                        <c:v>1.9849999999999999</c:v>
                      </c:pt>
                      <c:pt idx="19">
                        <c:v>2.0932999999999899</c:v>
                      </c:pt>
                      <c:pt idx="20">
                        <c:v>1.9616999999999898</c:v>
                      </c:pt>
                      <c:pt idx="21">
                        <c:v>2.0932999999999899</c:v>
                      </c:pt>
                      <c:pt idx="22">
                        <c:v>1.9733000000000001</c:v>
                      </c:pt>
                      <c:pt idx="23">
                        <c:v>2.0932999999999899</c:v>
                      </c:pt>
                      <c:pt idx="24">
                        <c:v>2.19329999999999</c:v>
                      </c:pt>
                      <c:pt idx="25">
                        <c:v>1.9750000000000001</c:v>
                      </c:pt>
                      <c:pt idx="26">
                        <c:v>2.19329999999999</c:v>
                      </c:pt>
                      <c:pt idx="27">
                        <c:v>1.98829999999999</c:v>
                      </c:pt>
                      <c:pt idx="28">
                        <c:v>1.9666999999999899</c:v>
                      </c:pt>
                      <c:pt idx="29">
                        <c:v>1.9733000000000001</c:v>
                      </c:pt>
                      <c:pt idx="30">
                        <c:v>1.98829999999999</c:v>
                      </c:pt>
                      <c:pt idx="31">
                        <c:v>1.9733000000000001</c:v>
                      </c:pt>
                      <c:pt idx="32">
                        <c:v>1.9832999999999898</c:v>
                      </c:pt>
                      <c:pt idx="33">
                        <c:v>1.9832999999999898</c:v>
                      </c:pt>
                      <c:pt idx="34">
                        <c:v>1.98169999999999</c:v>
                      </c:pt>
                      <c:pt idx="35">
                        <c:v>1.9733000000000001</c:v>
                      </c:pt>
                      <c:pt idx="36">
                        <c:v>1.9666999999999899</c:v>
                      </c:pt>
                      <c:pt idx="37">
                        <c:v>1.9666999999999899</c:v>
                      </c:pt>
                      <c:pt idx="38">
                        <c:v>2.19329999999999</c:v>
                      </c:pt>
                      <c:pt idx="39">
                        <c:v>2.0932999999999899</c:v>
                      </c:pt>
                      <c:pt idx="40">
                        <c:v>1.9832999999999898</c:v>
                      </c:pt>
                      <c:pt idx="41">
                        <c:v>1.9832999999999898</c:v>
                      </c:pt>
                      <c:pt idx="42">
                        <c:v>2.0932999999999899</c:v>
                      </c:pt>
                      <c:pt idx="43">
                        <c:v>2.0932999999999899</c:v>
                      </c:pt>
                      <c:pt idx="44">
                        <c:v>2.8733</c:v>
                      </c:pt>
                      <c:pt idx="45">
                        <c:v>1.9633</c:v>
                      </c:pt>
                      <c:pt idx="46">
                        <c:v>2.0932999999999899</c:v>
                      </c:pt>
                      <c:pt idx="47">
                        <c:v>2.19329999999999</c:v>
                      </c:pt>
                      <c:pt idx="48">
                        <c:v>1.9832999999999898</c:v>
                      </c:pt>
                      <c:pt idx="49">
                        <c:v>1.9832999999999898</c:v>
                      </c:pt>
                      <c:pt idx="50">
                        <c:v>1.9449999999999901</c:v>
                      </c:pt>
                      <c:pt idx="51">
                        <c:v>1.98829999999999</c:v>
                      </c:pt>
                      <c:pt idx="52">
                        <c:v>1.9832999999999898</c:v>
                      </c:pt>
                      <c:pt idx="53">
                        <c:v>2.0932999999999899</c:v>
                      </c:pt>
                      <c:pt idx="54">
                        <c:v>1.9832999999999898</c:v>
                      </c:pt>
                      <c:pt idx="55">
                        <c:v>2.9583000000000004</c:v>
                      </c:pt>
                      <c:pt idx="56">
                        <c:v>1.9832999999999898</c:v>
                      </c:pt>
                      <c:pt idx="57">
                        <c:v>1.9832999999999898</c:v>
                      </c:pt>
                      <c:pt idx="58">
                        <c:v>1.9832999999999898</c:v>
                      </c:pt>
                      <c:pt idx="59">
                        <c:v>2.19329999999999</c:v>
                      </c:pt>
                      <c:pt idx="60">
                        <c:v>2.9066999999999901</c:v>
                      </c:pt>
                      <c:pt idx="61">
                        <c:v>1.9733000000000001</c:v>
                      </c:pt>
                      <c:pt idx="62">
                        <c:v>1.98829999999999</c:v>
                      </c:pt>
                      <c:pt idx="63">
                        <c:v>1.9849999999999999</c:v>
                      </c:pt>
                      <c:pt idx="64">
                        <c:v>1.9832999999999898</c:v>
                      </c:pt>
                      <c:pt idx="65">
                        <c:v>1.9900000000000002</c:v>
                      </c:pt>
                      <c:pt idx="66">
                        <c:v>1.9849999999999999</c:v>
                      </c:pt>
                      <c:pt idx="67">
                        <c:v>2.8882999999999899</c:v>
                      </c:pt>
                      <c:pt idx="68">
                        <c:v>2.19329999999999</c:v>
                      </c:pt>
                      <c:pt idx="69">
                        <c:v>2.0932999999999899</c:v>
                      </c:pt>
                    </c:numCache>
                  </c:numRef>
                </c:yVal>
                <c:smooth val="0"/>
                <c:extLst>
                  <c:ext xmlns:c16="http://schemas.microsoft.com/office/drawing/2014/chart" uri="{C3380CC4-5D6E-409C-BE32-E72D297353CC}">
                    <c16:uniqueId val="{00000002-95B1-4136-A1B2-4BF7C32EA739}"/>
                  </c:ext>
                </c:extLst>
              </c15:ser>
            </c15:filteredScatterSeries>
          </c:ext>
        </c:extLst>
      </c:scatterChart>
      <c:valAx>
        <c:axId val="1578700351"/>
        <c:scaling>
          <c:orientation val="minMax"/>
          <c:min val="1"/>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Runtime (s)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08627199"/>
        <c:crosses val="autoZero"/>
        <c:crossBetween val="midCat"/>
        <c:majorUnit val="1"/>
      </c:valAx>
      <c:valAx>
        <c:axId val="1508627199"/>
        <c:scaling>
          <c:orientation val="minMax"/>
          <c:min val="1.8"/>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Prediction Error (%)</a:t>
                </a:r>
              </a:p>
            </c:rich>
          </c:tx>
          <c:layout>
            <c:manualLayout>
              <c:xMode val="edge"/>
              <c:yMode val="edge"/>
              <c:x val="3.4897901577981339E-3"/>
              <c:y val="0.1566929133858267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78700351"/>
        <c:crossesAt val="1"/>
        <c:crossBetween val="midCat"/>
        <c:majorUnit val="0.2"/>
      </c:valAx>
      <c:spPr>
        <a:noFill/>
        <a:ln w="19050">
          <a:solidFill>
            <a:schemeClr val="tx1"/>
          </a:solidFill>
        </a:ln>
        <a:effectLst/>
      </c:spPr>
    </c:plotArea>
    <c:legend>
      <c:legendPos val="b"/>
      <c:layout>
        <c:manualLayout>
          <c:xMode val="edge"/>
          <c:yMode val="edge"/>
          <c:x val="0.50917988571857942"/>
          <c:y val="8.4322376369620464E-2"/>
          <c:w val="0.42607424945020661"/>
          <c:h val="0.17594925634295713"/>
        </c:manualLayout>
      </c:layout>
      <c:overlay val="0"/>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21D36-3055-48E0-8AFD-A412A11392AC}" type="datetimeFigureOut">
              <a:rPr lang="en-US" smtClean="0"/>
              <a:t>5/24/2019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FE996-802E-47AA-A0FB-DFE37328B436}" type="slidenum">
              <a:rPr lang="en-US" smtClean="0"/>
              <a:t>‹#›</a:t>
            </a:fld>
            <a:endParaRPr lang="en-US"/>
          </a:p>
        </p:txBody>
      </p:sp>
    </p:spTree>
    <p:extLst>
      <p:ext uri="{BB962C8B-B14F-4D97-AF65-F5344CB8AC3E}">
        <p14:creationId xmlns:p14="http://schemas.microsoft.com/office/powerpoint/2010/main" val="1465715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introduction</a:t>
            </a:r>
          </a:p>
          <a:p>
            <a:endParaRPr lang="en-US" dirty="0"/>
          </a:p>
          <a:p>
            <a:r>
              <a:rPr lang="en-US" dirty="0"/>
              <a:t>Thanks for coming. My name is Jhe-Yu Liou. A PhD students from Arizona statue university. This work is under collaboration with Professor Forrest and, my advisor, Professor Wu. </a:t>
            </a:r>
          </a:p>
        </p:txBody>
      </p:sp>
      <p:sp>
        <p:nvSpPr>
          <p:cNvPr id="4" name="Slide Number Placeholder 3"/>
          <p:cNvSpPr>
            <a:spLocks noGrp="1"/>
          </p:cNvSpPr>
          <p:nvPr>
            <p:ph type="sldNum" sz="quarter" idx="5"/>
          </p:nvPr>
        </p:nvSpPr>
        <p:spPr/>
        <p:txBody>
          <a:bodyPr/>
          <a:lstStyle/>
          <a:p>
            <a:fld id="{DFDE8F2E-6B25-41FD-B326-6AFC622BD688}" type="slidenum">
              <a:rPr lang="en-US" smtClean="0"/>
              <a:t>1</a:t>
            </a:fld>
            <a:endParaRPr lang="en-US"/>
          </a:p>
        </p:txBody>
      </p:sp>
    </p:spTree>
    <p:extLst>
      <p:ext uri="{BB962C8B-B14F-4D97-AF65-F5344CB8AC3E}">
        <p14:creationId xmlns:p14="http://schemas.microsoft.com/office/powerpoint/2010/main" val="2803886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CFE996-802E-47AA-A0FB-DFE37328B436}" type="slidenum">
              <a:rPr lang="en-US" smtClean="0"/>
              <a:t>10</a:t>
            </a:fld>
            <a:endParaRPr lang="en-US"/>
          </a:p>
        </p:txBody>
      </p:sp>
    </p:spTree>
    <p:extLst>
      <p:ext uri="{BB962C8B-B14F-4D97-AF65-F5344CB8AC3E}">
        <p14:creationId xmlns:p14="http://schemas.microsoft.com/office/powerpoint/2010/main" val="337082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table</a:t>
            </a:r>
          </a:p>
        </p:txBody>
      </p:sp>
      <p:sp>
        <p:nvSpPr>
          <p:cNvPr id="4" name="Slide Number Placeholder 3"/>
          <p:cNvSpPr>
            <a:spLocks noGrp="1"/>
          </p:cNvSpPr>
          <p:nvPr>
            <p:ph type="sldNum" sz="quarter" idx="5"/>
          </p:nvPr>
        </p:nvSpPr>
        <p:spPr/>
        <p:txBody>
          <a:bodyPr/>
          <a:lstStyle/>
          <a:p>
            <a:fld id="{E4CFE996-802E-47AA-A0FB-DFE37328B436}" type="slidenum">
              <a:rPr lang="en-US" smtClean="0"/>
              <a:t>13</a:t>
            </a:fld>
            <a:endParaRPr lang="en-US"/>
          </a:p>
        </p:txBody>
      </p:sp>
    </p:spTree>
    <p:extLst>
      <p:ext uri="{BB962C8B-B14F-4D97-AF65-F5344CB8AC3E}">
        <p14:creationId xmlns:p14="http://schemas.microsoft.com/office/powerpoint/2010/main" val="395536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percentage </a:t>
            </a:r>
          </a:p>
          <a:p>
            <a:endParaRPr lang="en-US" dirty="0"/>
          </a:p>
        </p:txBody>
      </p:sp>
      <p:sp>
        <p:nvSpPr>
          <p:cNvPr id="4" name="Slide Number Placeholder 3"/>
          <p:cNvSpPr>
            <a:spLocks noGrp="1"/>
          </p:cNvSpPr>
          <p:nvPr>
            <p:ph type="sldNum" sz="quarter" idx="5"/>
          </p:nvPr>
        </p:nvSpPr>
        <p:spPr/>
        <p:txBody>
          <a:bodyPr/>
          <a:lstStyle/>
          <a:p>
            <a:fld id="{E4CFE996-802E-47AA-A0FB-DFE37328B436}" type="slidenum">
              <a:rPr lang="en-US" smtClean="0"/>
              <a:t>15</a:t>
            </a:fld>
            <a:endParaRPr lang="en-US"/>
          </a:p>
        </p:txBody>
      </p:sp>
    </p:spTree>
    <p:extLst>
      <p:ext uri="{BB962C8B-B14F-4D97-AF65-F5344CB8AC3E}">
        <p14:creationId xmlns:p14="http://schemas.microsoft.com/office/powerpoint/2010/main" val="355922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bar is the normalized runtime to the left y-axis, orange dash line is the error rate to the right y-axis</a:t>
            </a:r>
          </a:p>
        </p:txBody>
      </p:sp>
      <p:sp>
        <p:nvSpPr>
          <p:cNvPr id="4" name="Slide Number Placeholder 3"/>
          <p:cNvSpPr>
            <a:spLocks noGrp="1"/>
          </p:cNvSpPr>
          <p:nvPr>
            <p:ph type="sldNum" sz="quarter" idx="5"/>
          </p:nvPr>
        </p:nvSpPr>
        <p:spPr/>
        <p:txBody>
          <a:bodyPr/>
          <a:lstStyle/>
          <a:p>
            <a:fld id="{E4CFE996-802E-47AA-A0FB-DFE37328B436}" type="slidenum">
              <a:rPr lang="en-US" smtClean="0"/>
              <a:t>16</a:t>
            </a:fld>
            <a:endParaRPr lang="en-US"/>
          </a:p>
        </p:txBody>
      </p:sp>
    </p:spTree>
    <p:extLst>
      <p:ext uri="{BB962C8B-B14F-4D97-AF65-F5344CB8AC3E}">
        <p14:creationId xmlns:p14="http://schemas.microsoft.com/office/powerpoint/2010/main" val="1478719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blue dots</a:t>
            </a:r>
          </a:p>
        </p:txBody>
      </p:sp>
      <p:sp>
        <p:nvSpPr>
          <p:cNvPr id="4" name="Slide Number Placeholder 3"/>
          <p:cNvSpPr>
            <a:spLocks noGrp="1"/>
          </p:cNvSpPr>
          <p:nvPr>
            <p:ph type="sldNum" sz="quarter" idx="5"/>
          </p:nvPr>
        </p:nvSpPr>
        <p:spPr/>
        <p:txBody>
          <a:bodyPr/>
          <a:lstStyle/>
          <a:p>
            <a:fld id="{E4CFE996-802E-47AA-A0FB-DFE37328B436}" type="slidenum">
              <a:rPr lang="en-US" smtClean="0"/>
              <a:t>19</a:t>
            </a:fld>
            <a:endParaRPr lang="en-US"/>
          </a:p>
        </p:txBody>
      </p:sp>
    </p:spTree>
    <p:extLst>
      <p:ext uri="{BB962C8B-B14F-4D97-AF65-F5344CB8AC3E}">
        <p14:creationId xmlns:p14="http://schemas.microsoft.com/office/powerpoint/2010/main" val="3109213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introduction</a:t>
            </a:r>
          </a:p>
          <a:p>
            <a:endParaRPr lang="en-US" dirty="0"/>
          </a:p>
          <a:p>
            <a:r>
              <a:rPr lang="en-US" dirty="0"/>
              <a:t>Thanks for coming. My name is Jhe-Yu Liou. A PhD students from Arizona statue university. This work is under collaboration with Professor Forrest and, my advisor, Professor Wu. </a:t>
            </a:r>
          </a:p>
        </p:txBody>
      </p:sp>
      <p:sp>
        <p:nvSpPr>
          <p:cNvPr id="4" name="Slide Number Placeholder 3"/>
          <p:cNvSpPr>
            <a:spLocks noGrp="1"/>
          </p:cNvSpPr>
          <p:nvPr>
            <p:ph type="sldNum" sz="quarter" idx="5"/>
          </p:nvPr>
        </p:nvSpPr>
        <p:spPr/>
        <p:txBody>
          <a:bodyPr/>
          <a:lstStyle/>
          <a:p>
            <a:fld id="{DFDE8F2E-6B25-41FD-B326-6AFC622BD688}" type="slidenum">
              <a:rPr lang="en-US" smtClean="0"/>
              <a:t>22</a:t>
            </a:fld>
            <a:endParaRPr lang="en-US"/>
          </a:p>
        </p:txBody>
      </p:sp>
    </p:spTree>
    <p:extLst>
      <p:ext uri="{BB962C8B-B14F-4D97-AF65-F5344CB8AC3E}">
        <p14:creationId xmlns:p14="http://schemas.microsoft.com/office/powerpoint/2010/main" val="3914558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CFE996-802E-47AA-A0FB-DFE37328B436}" type="slidenum">
              <a:rPr lang="en-US" smtClean="0"/>
              <a:t>24</a:t>
            </a:fld>
            <a:endParaRPr lang="en-US"/>
          </a:p>
        </p:txBody>
      </p:sp>
    </p:spTree>
    <p:extLst>
      <p:ext uri="{BB962C8B-B14F-4D97-AF65-F5344CB8AC3E}">
        <p14:creationId xmlns:p14="http://schemas.microsoft.com/office/powerpoint/2010/main" val="313470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have been largely used in computation-intensive applications such as, because of its abundant computational power</a:t>
            </a:r>
          </a:p>
          <a:p>
            <a:r>
              <a:rPr lang="en-US" dirty="0"/>
              <a:t>However, GPU programs are often poorly optimized, which result in low utilization. It is commonly seen in GPU programs that only few GPU cores are used while the others are idle.</a:t>
            </a:r>
          </a:p>
          <a:p>
            <a:r>
              <a:rPr lang="en-US" dirty="0"/>
              <a:t>To optimize the GPU programs, you will need not only architecture expertise, but also domain expertise, so that you know how to map your workload into thousand GPU cores. </a:t>
            </a:r>
          </a:p>
          <a:p>
            <a:r>
              <a:rPr lang="en-US" dirty="0"/>
              <a:t>Another reason why it is poorly optimized is because of its C++ like programming interface. Any novice programmers can program it without knowing the underlying architecture. </a:t>
            </a:r>
          </a:p>
        </p:txBody>
      </p:sp>
      <p:sp>
        <p:nvSpPr>
          <p:cNvPr id="4" name="Slide Number Placeholder 3"/>
          <p:cNvSpPr>
            <a:spLocks noGrp="1"/>
          </p:cNvSpPr>
          <p:nvPr>
            <p:ph type="sldNum" sz="quarter" idx="5"/>
          </p:nvPr>
        </p:nvSpPr>
        <p:spPr/>
        <p:txBody>
          <a:bodyPr/>
          <a:lstStyle/>
          <a:p>
            <a:fld id="{E4CFE996-802E-47AA-A0FB-DFE37328B436}" type="slidenum">
              <a:rPr lang="en-US" smtClean="0"/>
              <a:t>2</a:t>
            </a:fld>
            <a:endParaRPr lang="en-US"/>
          </a:p>
        </p:txBody>
      </p:sp>
    </p:spTree>
    <p:extLst>
      <p:ext uri="{BB962C8B-B14F-4D97-AF65-F5344CB8AC3E}">
        <p14:creationId xmlns:p14="http://schemas.microsoft.com/office/powerpoint/2010/main" val="83726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using GP because, first, GPU programs are usually smaller but critical to performance. It means the search space is smaller, while any found improvement can be significant. </a:t>
            </a:r>
          </a:p>
          <a:p>
            <a:r>
              <a:rPr lang="en-US" dirty="0"/>
              <a:t>Secondly, many GPU applications can tolerate error. It means the programs can be more likely to survive from the mutation. Furthermore, we can include error in our fitness function and turn the search problem into a multi-objective optimization. </a:t>
            </a:r>
          </a:p>
        </p:txBody>
      </p:sp>
      <p:sp>
        <p:nvSpPr>
          <p:cNvPr id="4" name="Slide Number Placeholder 3"/>
          <p:cNvSpPr>
            <a:spLocks noGrp="1"/>
          </p:cNvSpPr>
          <p:nvPr>
            <p:ph type="sldNum" sz="quarter" idx="5"/>
          </p:nvPr>
        </p:nvSpPr>
        <p:spPr/>
        <p:txBody>
          <a:bodyPr/>
          <a:lstStyle/>
          <a:p>
            <a:fld id="{E4CFE996-802E-47AA-A0FB-DFE37328B436}" type="slidenum">
              <a:rPr lang="en-US" smtClean="0"/>
              <a:t>3</a:t>
            </a:fld>
            <a:endParaRPr lang="en-US"/>
          </a:p>
        </p:txBody>
      </p:sp>
    </p:spTree>
    <p:extLst>
      <p:ext uri="{BB962C8B-B14F-4D97-AF65-F5344CB8AC3E}">
        <p14:creationId xmlns:p14="http://schemas.microsoft.com/office/powerpoint/2010/main" val="202262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I will show you our proposed design, experimental setup, and result and mutation analysis, </a:t>
            </a:r>
            <a:r>
              <a:rPr lang="en-US"/>
              <a:t>and t</a:t>
            </a:r>
            <a:endParaRPr lang="en-US" dirty="0"/>
          </a:p>
        </p:txBody>
      </p:sp>
      <p:sp>
        <p:nvSpPr>
          <p:cNvPr id="4" name="Slide Number Placeholder 3"/>
          <p:cNvSpPr>
            <a:spLocks noGrp="1"/>
          </p:cNvSpPr>
          <p:nvPr>
            <p:ph type="sldNum" sz="quarter" idx="5"/>
          </p:nvPr>
        </p:nvSpPr>
        <p:spPr/>
        <p:txBody>
          <a:bodyPr/>
          <a:lstStyle/>
          <a:p>
            <a:fld id="{E4CFE996-802E-47AA-A0FB-DFE37328B436}" type="slidenum">
              <a:rPr lang="en-US" smtClean="0"/>
              <a:t>4</a:t>
            </a:fld>
            <a:endParaRPr lang="en-US"/>
          </a:p>
        </p:txBody>
      </p:sp>
    </p:spTree>
    <p:extLst>
      <p:ext uri="{BB962C8B-B14F-4D97-AF65-F5344CB8AC3E}">
        <p14:creationId xmlns:p14="http://schemas.microsoft.com/office/powerpoint/2010/main" val="412170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first understand how GPU (CUDA) program is compiled, and where we are going to apply the genetic programming. </a:t>
            </a:r>
          </a:p>
        </p:txBody>
      </p:sp>
      <p:sp>
        <p:nvSpPr>
          <p:cNvPr id="4" name="Slide Number Placeholder 3"/>
          <p:cNvSpPr>
            <a:spLocks noGrp="1"/>
          </p:cNvSpPr>
          <p:nvPr>
            <p:ph type="sldNum" sz="quarter" idx="5"/>
          </p:nvPr>
        </p:nvSpPr>
        <p:spPr/>
        <p:txBody>
          <a:bodyPr/>
          <a:lstStyle/>
          <a:p>
            <a:fld id="{E4CFE996-802E-47AA-A0FB-DFE37328B436}" type="slidenum">
              <a:rPr lang="en-US" smtClean="0"/>
              <a:t>5</a:t>
            </a:fld>
            <a:endParaRPr lang="en-US"/>
          </a:p>
        </p:txBody>
      </p:sp>
    </p:spTree>
    <p:extLst>
      <p:ext uri="{BB962C8B-B14F-4D97-AF65-F5344CB8AC3E}">
        <p14:creationId xmlns:p14="http://schemas.microsoft.com/office/powerpoint/2010/main" val="871211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overview of our design using genetic programming, GEVO takes 3 things as input, a GPU program, a fitness function, which in the talk is kernel runtime and error, and test cases to evaluate and validate modified program</a:t>
            </a:r>
          </a:p>
          <a:p>
            <a:endParaRPr lang="en-US" dirty="0"/>
          </a:p>
          <a:p>
            <a:r>
              <a:rPr lang="en-US" dirty="0"/>
              <a:t>Then it go through the standard genetic programming procedure, where the most important process are selection, crossover, and mutation. We will explainer in the next few slides. </a:t>
            </a:r>
          </a:p>
          <a:p>
            <a:endParaRPr lang="en-US" dirty="0"/>
          </a:p>
        </p:txBody>
      </p:sp>
      <p:sp>
        <p:nvSpPr>
          <p:cNvPr id="4" name="Slide Number Placeholder 3"/>
          <p:cNvSpPr>
            <a:spLocks noGrp="1"/>
          </p:cNvSpPr>
          <p:nvPr>
            <p:ph type="sldNum" sz="quarter" idx="5"/>
          </p:nvPr>
        </p:nvSpPr>
        <p:spPr/>
        <p:txBody>
          <a:bodyPr/>
          <a:lstStyle/>
          <a:p>
            <a:fld id="{DFDE8F2E-6B25-41FD-B326-6AFC622BD688}" type="slidenum">
              <a:rPr lang="en-US" smtClean="0"/>
              <a:t>6</a:t>
            </a:fld>
            <a:endParaRPr lang="en-US"/>
          </a:p>
        </p:txBody>
      </p:sp>
    </p:spTree>
    <p:extLst>
      <p:ext uri="{BB962C8B-B14F-4D97-AF65-F5344CB8AC3E}">
        <p14:creationId xmlns:p14="http://schemas.microsoft.com/office/powerpoint/2010/main" val="226746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defined our fitness function to be runtime and error, we need a multi-objective selection. We chose to adopt NSGA-II as our selection </a:t>
            </a:r>
            <a:r>
              <a:rPr lang="en-US" dirty="0" err="1"/>
              <a:t>opertions</a:t>
            </a:r>
            <a:r>
              <a:rPr lang="en-US" dirty="0"/>
              <a:t>. </a:t>
            </a:r>
            <a:r>
              <a:rPr lang="en-US" dirty="0" err="1"/>
              <a:t>Essentionally</a:t>
            </a:r>
            <a:r>
              <a:rPr lang="en-US" dirty="0"/>
              <a:t>, what NSGA-II is doing is that it combine the pareto dominance together with crowding distance for ranking, and use this rank for tournament selection. </a:t>
            </a:r>
          </a:p>
        </p:txBody>
      </p:sp>
      <p:sp>
        <p:nvSpPr>
          <p:cNvPr id="4" name="Slide Number Placeholder 3"/>
          <p:cNvSpPr>
            <a:spLocks noGrp="1"/>
          </p:cNvSpPr>
          <p:nvPr>
            <p:ph type="sldNum" sz="quarter" idx="5"/>
          </p:nvPr>
        </p:nvSpPr>
        <p:spPr/>
        <p:txBody>
          <a:bodyPr/>
          <a:lstStyle/>
          <a:p>
            <a:fld id="{E4CFE996-802E-47AA-A0FB-DFE37328B436}" type="slidenum">
              <a:rPr lang="en-US" smtClean="0"/>
              <a:t>7</a:t>
            </a:fld>
            <a:endParaRPr lang="en-US"/>
          </a:p>
        </p:txBody>
      </p:sp>
    </p:spTree>
    <p:extLst>
      <p:ext uri="{BB962C8B-B14F-4D97-AF65-F5344CB8AC3E}">
        <p14:creationId xmlns:p14="http://schemas.microsoft.com/office/powerpoint/2010/main" val="147946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CFE996-802E-47AA-A0FB-DFE37328B436}" type="slidenum">
              <a:rPr lang="en-US" smtClean="0"/>
              <a:t>8</a:t>
            </a:fld>
            <a:endParaRPr lang="en-US"/>
          </a:p>
        </p:txBody>
      </p:sp>
    </p:spTree>
    <p:extLst>
      <p:ext uri="{BB962C8B-B14F-4D97-AF65-F5344CB8AC3E}">
        <p14:creationId xmlns:p14="http://schemas.microsoft.com/office/powerpoint/2010/main" val="102697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Mutation and crossover</a:t>
            </a:r>
          </a:p>
        </p:txBody>
      </p:sp>
      <p:sp>
        <p:nvSpPr>
          <p:cNvPr id="4" name="Slide Number Placeholder 3"/>
          <p:cNvSpPr>
            <a:spLocks noGrp="1"/>
          </p:cNvSpPr>
          <p:nvPr>
            <p:ph type="sldNum" sz="quarter" idx="5"/>
          </p:nvPr>
        </p:nvSpPr>
        <p:spPr/>
        <p:txBody>
          <a:bodyPr/>
          <a:lstStyle/>
          <a:p>
            <a:fld id="{E4CFE996-802E-47AA-A0FB-DFE37328B436}" type="slidenum">
              <a:rPr lang="en-US" smtClean="0"/>
              <a:t>9</a:t>
            </a:fld>
            <a:endParaRPr lang="en-US"/>
          </a:p>
        </p:txBody>
      </p:sp>
    </p:spTree>
    <p:extLst>
      <p:ext uri="{BB962C8B-B14F-4D97-AF65-F5344CB8AC3E}">
        <p14:creationId xmlns:p14="http://schemas.microsoft.com/office/powerpoint/2010/main" val="275710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7E8-4B4F-42CB-A162-15D479A6B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34E95B-859D-449B-B302-606F2C87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C0C36-1AE8-430B-83FD-C9D5D1847486}"/>
              </a:ext>
            </a:extLst>
          </p:cNvPr>
          <p:cNvSpPr>
            <a:spLocks noGrp="1"/>
          </p:cNvSpPr>
          <p:nvPr>
            <p:ph type="dt" sz="half" idx="10"/>
          </p:nvPr>
        </p:nvSpPr>
        <p:spPr/>
        <p:txBody>
          <a:bodyPr/>
          <a:lstStyle/>
          <a:p>
            <a:fld id="{03AF993F-DDDA-48AA-B02C-2B59C46BC747}" type="datetime1">
              <a:rPr lang="en-US" smtClean="0"/>
              <a:t>5/24/2019</a:t>
            </a:fld>
            <a:endParaRPr lang="en-US"/>
          </a:p>
        </p:txBody>
      </p:sp>
      <p:sp>
        <p:nvSpPr>
          <p:cNvPr id="5" name="Footer Placeholder 4">
            <a:extLst>
              <a:ext uri="{FF2B5EF4-FFF2-40B4-BE49-F238E27FC236}">
                <a16:creationId xmlns:a16="http://schemas.microsoft.com/office/drawing/2014/main" id="{69577ABB-0499-4A42-80B6-FC3644B03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537A3-57CF-43EC-9F63-C12D6CF3A07A}"/>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422426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6FF8-6245-4D86-974C-C7C4BE75E1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397A26-CC31-4ED4-81A0-1CCA1284B2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052BA-5471-4F5F-9391-8B6F5E8E6620}"/>
              </a:ext>
            </a:extLst>
          </p:cNvPr>
          <p:cNvSpPr>
            <a:spLocks noGrp="1"/>
          </p:cNvSpPr>
          <p:nvPr>
            <p:ph type="dt" sz="half" idx="10"/>
          </p:nvPr>
        </p:nvSpPr>
        <p:spPr/>
        <p:txBody>
          <a:bodyPr/>
          <a:lstStyle/>
          <a:p>
            <a:fld id="{81EE6811-21C2-4C9D-BFDF-7889EEE95C43}" type="datetime1">
              <a:rPr lang="en-US" smtClean="0"/>
              <a:t>5/24/2019</a:t>
            </a:fld>
            <a:endParaRPr lang="en-US"/>
          </a:p>
        </p:txBody>
      </p:sp>
      <p:sp>
        <p:nvSpPr>
          <p:cNvPr id="5" name="Footer Placeholder 4">
            <a:extLst>
              <a:ext uri="{FF2B5EF4-FFF2-40B4-BE49-F238E27FC236}">
                <a16:creationId xmlns:a16="http://schemas.microsoft.com/office/drawing/2014/main" id="{F485BAFA-A94E-4B99-B25B-8A7CDA6C7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85A31-5E7C-4435-8D56-1F2766BB74CD}"/>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398972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10CF3-26B7-4647-B6D5-BBED6A902B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A798E-9761-41D1-89D1-07F12BA3BF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548BC-42EB-4840-B0DC-39BC13D22B4E}"/>
              </a:ext>
            </a:extLst>
          </p:cNvPr>
          <p:cNvSpPr>
            <a:spLocks noGrp="1"/>
          </p:cNvSpPr>
          <p:nvPr>
            <p:ph type="dt" sz="half" idx="10"/>
          </p:nvPr>
        </p:nvSpPr>
        <p:spPr/>
        <p:txBody>
          <a:bodyPr/>
          <a:lstStyle/>
          <a:p>
            <a:fld id="{07B00A90-B967-4A40-82EE-D1FD7B14621F}" type="datetime1">
              <a:rPr lang="en-US" smtClean="0"/>
              <a:t>5/24/2019</a:t>
            </a:fld>
            <a:endParaRPr lang="en-US"/>
          </a:p>
        </p:txBody>
      </p:sp>
      <p:sp>
        <p:nvSpPr>
          <p:cNvPr id="5" name="Footer Placeholder 4">
            <a:extLst>
              <a:ext uri="{FF2B5EF4-FFF2-40B4-BE49-F238E27FC236}">
                <a16:creationId xmlns:a16="http://schemas.microsoft.com/office/drawing/2014/main" id="{9B8672A4-9106-4DB4-826B-4546269CB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1E009-9637-482A-B5C5-259D7D615EA3}"/>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298107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F23A-8570-4ADF-B405-CE24936E6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660FE-EB47-45CF-A830-9D6996B893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126B8-9EC3-48A2-BED5-9B3E4B24A3FB}"/>
              </a:ext>
            </a:extLst>
          </p:cNvPr>
          <p:cNvSpPr>
            <a:spLocks noGrp="1"/>
          </p:cNvSpPr>
          <p:nvPr>
            <p:ph type="dt" sz="half" idx="10"/>
          </p:nvPr>
        </p:nvSpPr>
        <p:spPr/>
        <p:txBody>
          <a:bodyPr/>
          <a:lstStyle/>
          <a:p>
            <a:fld id="{3D42F826-69A4-40A8-8AC4-46E47F485785}" type="datetime1">
              <a:rPr lang="en-US" smtClean="0"/>
              <a:t>5/24/2019</a:t>
            </a:fld>
            <a:endParaRPr lang="en-US"/>
          </a:p>
        </p:txBody>
      </p:sp>
      <p:sp>
        <p:nvSpPr>
          <p:cNvPr id="5" name="Footer Placeholder 4">
            <a:extLst>
              <a:ext uri="{FF2B5EF4-FFF2-40B4-BE49-F238E27FC236}">
                <a16:creationId xmlns:a16="http://schemas.microsoft.com/office/drawing/2014/main" id="{C88AFF16-7949-4E4D-9186-3137D8C1D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33DCE-4B4F-4107-99BC-9F7FCB85667B}"/>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382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DE6F-70F2-4AD5-99B7-EC9A2812A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057D6-37F0-494B-9AF8-6D883D60C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4ADC13-5D14-43B4-B22C-162285C03F0D}"/>
              </a:ext>
            </a:extLst>
          </p:cNvPr>
          <p:cNvSpPr>
            <a:spLocks noGrp="1"/>
          </p:cNvSpPr>
          <p:nvPr>
            <p:ph type="dt" sz="half" idx="10"/>
          </p:nvPr>
        </p:nvSpPr>
        <p:spPr/>
        <p:txBody>
          <a:bodyPr/>
          <a:lstStyle/>
          <a:p>
            <a:fld id="{FE506363-FC39-41F9-A72E-108E9882F3F4}" type="datetime1">
              <a:rPr lang="en-US" smtClean="0"/>
              <a:t>5/24/2019</a:t>
            </a:fld>
            <a:endParaRPr lang="en-US"/>
          </a:p>
        </p:txBody>
      </p:sp>
      <p:sp>
        <p:nvSpPr>
          <p:cNvPr id="5" name="Footer Placeholder 4">
            <a:extLst>
              <a:ext uri="{FF2B5EF4-FFF2-40B4-BE49-F238E27FC236}">
                <a16:creationId xmlns:a16="http://schemas.microsoft.com/office/drawing/2014/main" id="{7416480E-092D-4E05-BDFD-26F98B5FD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3294F-9FEF-4432-B40F-D50472A1508E}"/>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120767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088A-6FBB-4699-B509-3F14B92F2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28B4C-F517-4DD7-A75E-A3A4B28D1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FAACD3-5170-4000-BC45-49C3BC9376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12C28-7940-4CEA-A5EE-41FC26E60AD4}"/>
              </a:ext>
            </a:extLst>
          </p:cNvPr>
          <p:cNvSpPr>
            <a:spLocks noGrp="1"/>
          </p:cNvSpPr>
          <p:nvPr>
            <p:ph type="dt" sz="half" idx="10"/>
          </p:nvPr>
        </p:nvSpPr>
        <p:spPr/>
        <p:txBody>
          <a:bodyPr/>
          <a:lstStyle/>
          <a:p>
            <a:fld id="{21BEE4DE-27D9-4F57-B866-243B81203CED}" type="datetime1">
              <a:rPr lang="en-US" smtClean="0"/>
              <a:t>5/24/2019</a:t>
            </a:fld>
            <a:endParaRPr lang="en-US"/>
          </a:p>
        </p:txBody>
      </p:sp>
      <p:sp>
        <p:nvSpPr>
          <p:cNvPr id="6" name="Footer Placeholder 5">
            <a:extLst>
              <a:ext uri="{FF2B5EF4-FFF2-40B4-BE49-F238E27FC236}">
                <a16:creationId xmlns:a16="http://schemas.microsoft.com/office/drawing/2014/main" id="{64E81A50-45D1-4094-AC21-3D2DC632A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1C996-7A01-4228-8A8F-79CE3FBA8CDD}"/>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16117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6C55-3FA1-4122-AA23-8679521A0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A4F370-7E96-426C-8581-061DD9E34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867F3E-4CA2-42F7-BC9A-3BF08043B2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4DF71F-D306-432D-838E-69BB15D49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AA9074-92AB-44CB-B57C-BA5B5B013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30D970-3C28-453D-AEAE-5462404F55B8}"/>
              </a:ext>
            </a:extLst>
          </p:cNvPr>
          <p:cNvSpPr>
            <a:spLocks noGrp="1"/>
          </p:cNvSpPr>
          <p:nvPr>
            <p:ph type="dt" sz="half" idx="10"/>
          </p:nvPr>
        </p:nvSpPr>
        <p:spPr/>
        <p:txBody>
          <a:bodyPr/>
          <a:lstStyle/>
          <a:p>
            <a:fld id="{36A9A242-8815-47C5-851A-1998FDB5D28B}" type="datetime1">
              <a:rPr lang="en-US" smtClean="0"/>
              <a:t>5/24/2019</a:t>
            </a:fld>
            <a:endParaRPr lang="en-US"/>
          </a:p>
        </p:txBody>
      </p:sp>
      <p:sp>
        <p:nvSpPr>
          <p:cNvPr id="8" name="Footer Placeholder 7">
            <a:extLst>
              <a:ext uri="{FF2B5EF4-FFF2-40B4-BE49-F238E27FC236}">
                <a16:creationId xmlns:a16="http://schemas.microsoft.com/office/drawing/2014/main" id="{8F18C44F-495F-4CC8-9722-35230D86CE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368F5E-6A56-465E-A528-C3F659FA3548}"/>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2281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7F52-DBA7-428E-AD91-94DD19B50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F7961E-C7EA-41EC-BC8C-14FFA07A41AA}"/>
              </a:ext>
            </a:extLst>
          </p:cNvPr>
          <p:cNvSpPr>
            <a:spLocks noGrp="1"/>
          </p:cNvSpPr>
          <p:nvPr>
            <p:ph type="dt" sz="half" idx="10"/>
          </p:nvPr>
        </p:nvSpPr>
        <p:spPr/>
        <p:txBody>
          <a:bodyPr/>
          <a:lstStyle/>
          <a:p>
            <a:fld id="{79DC9474-DCD1-4194-94C3-E2479DD46481}" type="datetime1">
              <a:rPr lang="en-US" smtClean="0"/>
              <a:t>5/24/2019</a:t>
            </a:fld>
            <a:endParaRPr lang="en-US"/>
          </a:p>
        </p:txBody>
      </p:sp>
      <p:sp>
        <p:nvSpPr>
          <p:cNvPr id="4" name="Footer Placeholder 3">
            <a:extLst>
              <a:ext uri="{FF2B5EF4-FFF2-40B4-BE49-F238E27FC236}">
                <a16:creationId xmlns:a16="http://schemas.microsoft.com/office/drawing/2014/main" id="{A78B3F57-6104-49C8-BA06-D1ECE1AE8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39801-1593-486B-9F18-B3B7DEF49163}"/>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185514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0A48E-B764-409B-A0ED-C7DF8EE24502}"/>
              </a:ext>
            </a:extLst>
          </p:cNvPr>
          <p:cNvSpPr>
            <a:spLocks noGrp="1"/>
          </p:cNvSpPr>
          <p:nvPr>
            <p:ph type="dt" sz="half" idx="10"/>
          </p:nvPr>
        </p:nvSpPr>
        <p:spPr/>
        <p:txBody>
          <a:bodyPr/>
          <a:lstStyle/>
          <a:p>
            <a:fld id="{E2FD0C60-CAE7-4217-9CB4-C06E2F0E97C1}" type="datetime1">
              <a:rPr lang="en-US" smtClean="0"/>
              <a:t>5/24/2019</a:t>
            </a:fld>
            <a:endParaRPr lang="en-US"/>
          </a:p>
        </p:txBody>
      </p:sp>
      <p:sp>
        <p:nvSpPr>
          <p:cNvPr id="3" name="Footer Placeholder 2">
            <a:extLst>
              <a:ext uri="{FF2B5EF4-FFF2-40B4-BE49-F238E27FC236}">
                <a16:creationId xmlns:a16="http://schemas.microsoft.com/office/drawing/2014/main" id="{F4A66040-E9BA-4607-B4B6-06F05DAC6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FCA58B-A147-41F9-9C36-092656E192C4}"/>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382811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3F29-FA1A-459F-B52D-3F6029BC3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AEF56A-833B-4357-8054-24B9CE440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E42BF2-955A-4940-BD73-F9F4EE3A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B54EBA-4717-48B6-9585-24E3953A331C}"/>
              </a:ext>
            </a:extLst>
          </p:cNvPr>
          <p:cNvSpPr>
            <a:spLocks noGrp="1"/>
          </p:cNvSpPr>
          <p:nvPr>
            <p:ph type="dt" sz="half" idx="10"/>
          </p:nvPr>
        </p:nvSpPr>
        <p:spPr/>
        <p:txBody>
          <a:bodyPr/>
          <a:lstStyle/>
          <a:p>
            <a:fld id="{E044A766-5D95-4C54-A62F-8F899C7B2A50}" type="datetime1">
              <a:rPr lang="en-US" smtClean="0"/>
              <a:t>5/24/2019</a:t>
            </a:fld>
            <a:endParaRPr lang="en-US"/>
          </a:p>
        </p:txBody>
      </p:sp>
      <p:sp>
        <p:nvSpPr>
          <p:cNvPr id="6" name="Footer Placeholder 5">
            <a:extLst>
              <a:ext uri="{FF2B5EF4-FFF2-40B4-BE49-F238E27FC236}">
                <a16:creationId xmlns:a16="http://schemas.microsoft.com/office/drawing/2014/main" id="{8642D122-541E-4864-8CC3-825E88283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42573-9308-4A4F-BEF6-6B7BB705292F}"/>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3816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CC8A-C07D-4F98-836F-4BB0A6876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DF8D3E-D06B-403D-B01D-AD83E1E2E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FD17CE-CFC9-4A22-BE13-71BF725BB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7C25FD-F2B2-4ABF-8664-3520CDA5930E}"/>
              </a:ext>
            </a:extLst>
          </p:cNvPr>
          <p:cNvSpPr>
            <a:spLocks noGrp="1"/>
          </p:cNvSpPr>
          <p:nvPr>
            <p:ph type="dt" sz="half" idx="10"/>
          </p:nvPr>
        </p:nvSpPr>
        <p:spPr/>
        <p:txBody>
          <a:bodyPr/>
          <a:lstStyle/>
          <a:p>
            <a:fld id="{8EEEFA7C-7818-4D62-B573-254193CDADEA}" type="datetime1">
              <a:rPr lang="en-US" smtClean="0"/>
              <a:t>5/24/2019</a:t>
            </a:fld>
            <a:endParaRPr lang="en-US"/>
          </a:p>
        </p:txBody>
      </p:sp>
      <p:sp>
        <p:nvSpPr>
          <p:cNvPr id="6" name="Footer Placeholder 5">
            <a:extLst>
              <a:ext uri="{FF2B5EF4-FFF2-40B4-BE49-F238E27FC236}">
                <a16:creationId xmlns:a16="http://schemas.microsoft.com/office/drawing/2014/main" id="{A999B9F0-AD50-477D-AC62-27C022FA4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96794-4AFA-4BC6-AE5F-EC5DD72123E8}"/>
              </a:ext>
            </a:extLst>
          </p:cNvPr>
          <p:cNvSpPr>
            <a:spLocks noGrp="1"/>
          </p:cNvSpPr>
          <p:nvPr>
            <p:ph type="sldNum" sz="quarter" idx="12"/>
          </p:nvPr>
        </p:nvSpPr>
        <p:spPr/>
        <p:txBody>
          <a:bodyPr/>
          <a:lstStyle/>
          <a:p>
            <a:fld id="{E4C3A838-D07D-49BE-B82F-DCD8BB8D6083}" type="slidenum">
              <a:rPr lang="en-US" smtClean="0"/>
              <a:t>‹#›</a:t>
            </a:fld>
            <a:endParaRPr lang="en-US"/>
          </a:p>
        </p:txBody>
      </p:sp>
    </p:spTree>
    <p:extLst>
      <p:ext uri="{BB962C8B-B14F-4D97-AF65-F5344CB8AC3E}">
        <p14:creationId xmlns:p14="http://schemas.microsoft.com/office/powerpoint/2010/main" val="201927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A6463-5D6C-42DD-AD4D-05F492A81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000A82-8C73-481E-A236-C350F5056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C2AC6-10AC-4EE1-9B8F-FDD0FC81D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054AB-AC47-4BC1-9138-CDA2CE6F8400}" type="datetime1">
              <a:rPr lang="en-US" smtClean="0"/>
              <a:t>5/24/2019</a:t>
            </a:fld>
            <a:endParaRPr lang="en-US"/>
          </a:p>
        </p:txBody>
      </p:sp>
      <p:sp>
        <p:nvSpPr>
          <p:cNvPr id="5" name="Footer Placeholder 4">
            <a:extLst>
              <a:ext uri="{FF2B5EF4-FFF2-40B4-BE49-F238E27FC236}">
                <a16:creationId xmlns:a16="http://schemas.microsoft.com/office/drawing/2014/main" id="{7EA5DD9C-9463-4B29-B63B-DD22794C0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271C04-C976-43CB-B7FC-81113A1AE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3A838-D07D-49BE-B82F-DCD8BB8D6083}" type="slidenum">
              <a:rPr lang="en-US" smtClean="0"/>
              <a:t>‹#›</a:t>
            </a:fld>
            <a:endParaRPr lang="en-US"/>
          </a:p>
        </p:txBody>
      </p:sp>
    </p:spTree>
    <p:extLst>
      <p:ext uri="{BB962C8B-B14F-4D97-AF65-F5344CB8AC3E}">
        <p14:creationId xmlns:p14="http://schemas.microsoft.com/office/powerpoint/2010/main" val="73567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5393-5287-4BD3-B256-AFB0E7B68A16}"/>
              </a:ext>
            </a:extLst>
          </p:cNvPr>
          <p:cNvSpPr>
            <a:spLocks noGrp="1"/>
          </p:cNvSpPr>
          <p:nvPr>
            <p:ph type="ctrTitle"/>
          </p:nvPr>
        </p:nvSpPr>
        <p:spPr>
          <a:xfrm>
            <a:off x="1524000" y="1166013"/>
            <a:ext cx="9144000" cy="1562143"/>
          </a:xfrm>
        </p:spPr>
        <p:txBody>
          <a:bodyPr>
            <a:noAutofit/>
          </a:bodyPr>
          <a:lstStyle/>
          <a:p>
            <a:r>
              <a:rPr lang="en-US" sz="4400" dirty="0"/>
              <a:t>Genetic improvement of GPU code</a:t>
            </a:r>
          </a:p>
        </p:txBody>
      </p:sp>
      <p:sp>
        <p:nvSpPr>
          <p:cNvPr id="3" name="Subtitle 2">
            <a:extLst>
              <a:ext uri="{FF2B5EF4-FFF2-40B4-BE49-F238E27FC236}">
                <a16:creationId xmlns:a16="http://schemas.microsoft.com/office/drawing/2014/main" id="{8E663042-6AAB-4116-8E4E-593007004A10}"/>
              </a:ext>
            </a:extLst>
          </p:cNvPr>
          <p:cNvSpPr>
            <a:spLocks noGrp="1"/>
          </p:cNvSpPr>
          <p:nvPr>
            <p:ph type="subTitle" idx="1"/>
          </p:nvPr>
        </p:nvSpPr>
        <p:spPr>
          <a:xfrm>
            <a:off x="1332929" y="3429000"/>
            <a:ext cx="9144000" cy="1655762"/>
          </a:xfrm>
        </p:spPr>
        <p:txBody>
          <a:bodyPr>
            <a:normAutofit/>
          </a:bodyPr>
          <a:lstStyle/>
          <a:p>
            <a:r>
              <a:rPr lang="en-US" u="sng" dirty="0"/>
              <a:t>Jhe-Yu (Jerry) Liou</a:t>
            </a:r>
            <a:r>
              <a:rPr lang="en-US" dirty="0"/>
              <a:t>, Stephanie Forrest, Carole-Jean Wu</a:t>
            </a:r>
            <a:endParaRPr lang="en-US" b="0" baseline="30000" dirty="0">
              <a:effectLst/>
            </a:endParaRPr>
          </a:p>
          <a:p>
            <a:r>
              <a:rPr lang="en-US" sz="1800" dirty="0"/>
              <a:t>Computer Science and Engineering</a:t>
            </a:r>
          </a:p>
          <a:p>
            <a:r>
              <a:rPr lang="en-US" sz="1800" dirty="0" err="1"/>
              <a:t>Biodesign</a:t>
            </a:r>
            <a:r>
              <a:rPr lang="en-US" sz="1800" dirty="0"/>
              <a:t> institute</a:t>
            </a:r>
          </a:p>
          <a:p>
            <a:r>
              <a:rPr lang="en-US" sz="1800" dirty="0"/>
              <a:t> Arizona State University, Tempe, AZ</a:t>
            </a:r>
            <a:endParaRPr lang="en-US" dirty="0"/>
          </a:p>
        </p:txBody>
      </p:sp>
      <p:sp>
        <p:nvSpPr>
          <p:cNvPr id="4" name="Rectangle 3">
            <a:extLst>
              <a:ext uri="{FF2B5EF4-FFF2-40B4-BE49-F238E27FC236}">
                <a16:creationId xmlns:a16="http://schemas.microsoft.com/office/drawing/2014/main" id="{60F72EE8-DCD7-444F-AC83-528CA6F0279C}"/>
              </a:ext>
            </a:extLst>
          </p:cNvPr>
          <p:cNvSpPr/>
          <p:nvPr/>
        </p:nvSpPr>
        <p:spPr>
          <a:xfrm>
            <a:off x="1524000" y="291624"/>
            <a:ext cx="9144000" cy="646331"/>
          </a:xfrm>
          <a:prstGeom prst="rect">
            <a:avLst/>
          </a:prstGeom>
        </p:spPr>
        <p:txBody>
          <a:bodyPr wrap="square">
            <a:spAutoFit/>
          </a:bodyPr>
          <a:lstStyle/>
          <a:p>
            <a:br>
              <a:rPr lang="en-US" dirty="0"/>
            </a:br>
            <a:endParaRPr lang="en-US" dirty="0"/>
          </a:p>
        </p:txBody>
      </p:sp>
      <p:pic>
        <p:nvPicPr>
          <p:cNvPr id="5" name="Picture 4" descr="ASU_engineering_rgb_pp.png">
            <a:extLst>
              <a:ext uri="{FF2B5EF4-FFF2-40B4-BE49-F238E27FC236}">
                <a16:creationId xmlns:a16="http://schemas.microsoft.com/office/drawing/2014/main" id="{FA25A7CF-939B-9B4D-8B70-A0A1EF8381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428" y="5809881"/>
            <a:ext cx="4022469" cy="940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058888"/>
      </p:ext>
    </p:extLst>
  </p:cSld>
  <p:clrMapOvr>
    <a:masterClrMapping/>
  </p:clrMapOvr>
  <mc:AlternateContent xmlns:mc="http://schemas.openxmlformats.org/markup-compatibility/2006" xmlns:p14="http://schemas.microsoft.com/office/powerpoint/2010/main">
    <mc:Choice Requires="p14">
      <p:transition spd="slow" p14:dur="2000" advTm="2469"/>
    </mc:Choice>
    <mc:Fallback xmlns="">
      <p:transition spd="slow" advTm="24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89C4-F5C7-4FC3-BD67-3FF43A94B182}"/>
              </a:ext>
            </a:extLst>
          </p:cNvPr>
          <p:cNvSpPr>
            <a:spLocks noGrp="1"/>
          </p:cNvSpPr>
          <p:nvPr>
            <p:ph type="title"/>
          </p:nvPr>
        </p:nvSpPr>
        <p:spPr/>
        <p:txBody>
          <a:bodyPr/>
          <a:lstStyle/>
          <a:p>
            <a:r>
              <a:rPr lang="en-US" dirty="0"/>
              <a:t>Crossover</a:t>
            </a:r>
          </a:p>
        </p:txBody>
      </p:sp>
      <p:sp>
        <p:nvSpPr>
          <p:cNvPr id="3" name="Content Placeholder 2">
            <a:extLst>
              <a:ext uri="{FF2B5EF4-FFF2-40B4-BE49-F238E27FC236}">
                <a16:creationId xmlns:a16="http://schemas.microsoft.com/office/drawing/2014/main" id="{38E8FA3C-E76E-46BA-82F9-36DC725C3603}"/>
              </a:ext>
            </a:extLst>
          </p:cNvPr>
          <p:cNvSpPr>
            <a:spLocks noGrp="1"/>
          </p:cNvSpPr>
          <p:nvPr>
            <p:ph idx="1"/>
          </p:nvPr>
        </p:nvSpPr>
        <p:spPr>
          <a:xfrm>
            <a:off x="838200" y="1825625"/>
            <a:ext cx="10515600" cy="767540"/>
          </a:xfrm>
        </p:spPr>
        <p:txBody>
          <a:bodyPr/>
          <a:lstStyle/>
          <a:p>
            <a:r>
              <a:rPr lang="en-US" dirty="0"/>
              <a:t>Uses patch-based representation</a:t>
            </a:r>
          </a:p>
        </p:txBody>
      </p:sp>
      <p:sp>
        <p:nvSpPr>
          <p:cNvPr id="4" name="Rectangle 3">
            <a:extLst>
              <a:ext uri="{FF2B5EF4-FFF2-40B4-BE49-F238E27FC236}">
                <a16:creationId xmlns:a16="http://schemas.microsoft.com/office/drawing/2014/main" id="{9702CA69-5354-47F4-B0FC-A72550A9F747}"/>
              </a:ext>
            </a:extLst>
          </p:cNvPr>
          <p:cNvSpPr/>
          <p:nvPr/>
        </p:nvSpPr>
        <p:spPr>
          <a:xfrm>
            <a:off x="1878097" y="2708245"/>
            <a:ext cx="1699359" cy="15570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zh-TW" sz="1400" dirty="0">
                <a:latin typeface="Times New Roman" panose="02020603050405020304" pitchFamily="18" charset="0"/>
                <a:cs typeface="Times New Roman" panose="02020603050405020304" pitchFamily="18" charset="0"/>
              </a:rPr>
              <a:t>Individual 1</a:t>
            </a:r>
            <a:endParaRPr lang="zh-TW" altLang="en-US"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D7B3A01-0598-4CC4-8290-35C2EC58ED30}"/>
              </a:ext>
            </a:extLst>
          </p:cNvPr>
          <p:cNvSpPr/>
          <p:nvPr/>
        </p:nvSpPr>
        <p:spPr>
          <a:xfrm>
            <a:off x="2852330" y="3059942"/>
            <a:ext cx="630024" cy="24193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Patch</a:t>
            </a:r>
            <a:endParaRPr lang="zh-TW" alt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14298F5-1CBB-40E1-9C7E-EBF340824D17}"/>
              </a:ext>
            </a:extLst>
          </p:cNvPr>
          <p:cNvSpPr/>
          <p:nvPr/>
        </p:nvSpPr>
        <p:spPr>
          <a:xfrm>
            <a:off x="2869291" y="3299994"/>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7" name="Rectangle: Single Corner Snipped 6">
            <a:extLst>
              <a:ext uri="{FF2B5EF4-FFF2-40B4-BE49-F238E27FC236}">
                <a16:creationId xmlns:a16="http://schemas.microsoft.com/office/drawing/2014/main" id="{9C7A6AD9-0E8B-449B-979C-AA6284D69AE7}"/>
              </a:ext>
            </a:extLst>
          </p:cNvPr>
          <p:cNvSpPr/>
          <p:nvPr/>
        </p:nvSpPr>
        <p:spPr>
          <a:xfrm>
            <a:off x="1978111" y="3067966"/>
            <a:ext cx="820143" cy="1091370"/>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Kernel Variant 1</a:t>
            </a:r>
            <a:endParaRPr lang="zh-TW" altLang="en-US" sz="1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C248FB3-2414-4F4C-98E3-CDEEF669D61D}"/>
              </a:ext>
            </a:extLst>
          </p:cNvPr>
          <p:cNvSpPr/>
          <p:nvPr/>
        </p:nvSpPr>
        <p:spPr>
          <a:xfrm>
            <a:off x="3776292" y="2711840"/>
            <a:ext cx="1028700" cy="45084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latin typeface="Times New Roman" panose="02020603050405020304" pitchFamily="18" charset="0"/>
                <a:cs typeface="Times New Roman" panose="02020603050405020304" pitchFamily="18" charset="0"/>
              </a:rPr>
              <a:t>Combine &amp; Shuffle</a:t>
            </a:r>
            <a:endParaRPr lang="zh-TW" altLang="en-US"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CF9E5BE-BF61-42CB-8E34-BD542D241904}"/>
              </a:ext>
            </a:extLst>
          </p:cNvPr>
          <p:cNvSpPr/>
          <p:nvPr/>
        </p:nvSpPr>
        <p:spPr>
          <a:xfrm>
            <a:off x="4784245" y="2707800"/>
            <a:ext cx="1106329" cy="6703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latin typeface="Times New Roman" panose="02020603050405020304" pitchFamily="18" charset="0"/>
                <a:cs typeface="Times New Roman" panose="02020603050405020304" pitchFamily="18" charset="0"/>
              </a:rPr>
              <a:t>Random Point Separation</a:t>
            </a:r>
            <a:endParaRPr lang="zh-TW" altLang="en-US"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7282372-0807-4C5E-9854-AFB0E878DD55}"/>
              </a:ext>
            </a:extLst>
          </p:cNvPr>
          <p:cNvSpPr/>
          <p:nvPr/>
        </p:nvSpPr>
        <p:spPr>
          <a:xfrm>
            <a:off x="7241331" y="2714904"/>
            <a:ext cx="1028700" cy="38894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latin typeface="Times New Roman" panose="02020603050405020304" pitchFamily="18" charset="0"/>
                <a:cs typeface="Times New Roman" panose="02020603050405020304" pitchFamily="18" charset="0"/>
              </a:rPr>
              <a:t>Reapply</a:t>
            </a:r>
          </a:p>
          <a:p>
            <a:pPr algn="ctr"/>
            <a:r>
              <a:rPr lang="en-US" altLang="zh-TW" sz="1600" dirty="0">
                <a:latin typeface="Times New Roman" panose="02020603050405020304" pitchFamily="18" charset="0"/>
                <a:cs typeface="Times New Roman" panose="02020603050405020304" pitchFamily="18" charset="0"/>
              </a:rPr>
              <a:t>Patches</a:t>
            </a:r>
            <a:endParaRPr lang="zh-TW" altLang="en-US" sz="1600" dirty="0">
              <a:latin typeface="Times New Roman" panose="02020603050405020304" pitchFamily="18" charset="0"/>
              <a:cs typeface="Times New Roman" panose="02020603050405020304" pitchFamily="18" charset="0"/>
            </a:endParaRPr>
          </a:p>
        </p:txBody>
      </p:sp>
      <p:sp>
        <p:nvSpPr>
          <p:cNvPr id="11" name="Rectangle: Single Corner Snipped 10">
            <a:extLst>
              <a:ext uri="{FF2B5EF4-FFF2-40B4-BE49-F238E27FC236}">
                <a16:creationId xmlns:a16="http://schemas.microsoft.com/office/drawing/2014/main" id="{B91BD949-0368-46CE-B3AB-2B9CDDE7B60B}"/>
              </a:ext>
            </a:extLst>
          </p:cNvPr>
          <p:cNvSpPr/>
          <p:nvPr/>
        </p:nvSpPr>
        <p:spPr>
          <a:xfrm>
            <a:off x="7294677" y="4236332"/>
            <a:ext cx="844343" cy="578644"/>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Original kernel</a:t>
            </a:r>
            <a:endParaRPr lang="zh-TW" altLang="en-US" sz="14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92650D9-51C6-4EF7-86B0-76D0DC5177B6}"/>
              </a:ext>
            </a:extLst>
          </p:cNvPr>
          <p:cNvCxnSpPr>
            <a:cxnSpLocks/>
          </p:cNvCxnSpPr>
          <p:nvPr/>
        </p:nvCxnSpPr>
        <p:spPr>
          <a:xfrm flipV="1">
            <a:off x="5655220" y="3752690"/>
            <a:ext cx="511291" cy="48851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8AFAA8D-AC4B-4C59-BC13-55F0F5501467}"/>
              </a:ext>
            </a:extLst>
          </p:cNvPr>
          <p:cNvCxnSpPr>
            <a:cxnSpLocks/>
          </p:cNvCxnSpPr>
          <p:nvPr/>
        </p:nvCxnSpPr>
        <p:spPr>
          <a:xfrm>
            <a:off x="5642258" y="4955018"/>
            <a:ext cx="512215" cy="47413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id="{9417F56C-376B-4274-ABC9-522DA0E92CCF}"/>
              </a:ext>
            </a:extLst>
          </p:cNvPr>
          <p:cNvSpPr/>
          <p:nvPr/>
        </p:nvSpPr>
        <p:spPr>
          <a:xfrm>
            <a:off x="1878097" y="4426709"/>
            <a:ext cx="1699359" cy="15570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zh-TW" sz="1400" dirty="0">
                <a:latin typeface="Times New Roman" panose="02020603050405020304" pitchFamily="18" charset="0"/>
                <a:cs typeface="Times New Roman" panose="02020603050405020304" pitchFamily="18" charset="0"/>
              </a:rPr>
              <a:t>Individual 2</a:t>
            </a:r>
            <a:endParaRPr lang="zh-TW" altLang="en-US" sz="1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794F48E-AACB-418D-9DAF-35DEE4062FCB}"/>
              </a:ext>
            </a:extLst>
          </p:cNvPr>
          <p:cNvSpPr/>
          <p:nvPr/>
        </p:nvSpPr>
        <p:spPr>
          <a:xfrm>
            <a:off x="2869291" y="5018458"/>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0EB6930-6616-4413-BFCE-CC4F86F43C14}"/>
              </a:ext>
            </a:extLst>
          </p:cNvPr>
          <p:cNvSpPr/>
          <p:nvPr/>
        </p:nvSpPr>
        <p:spPr>
          <a:xfrm>
            <a:off x="2869291" y="5308824"/>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MV</a:t>
            </a:r>
            <a:endParaRPr lang="zh-TW" altLang="en-US" sz="1400" dirty="0">
              <a:latin typeface="Times New Roman" panose="02020603050405020304" pitchFamily="18" charset="0"/>
              <a:cs typeface="Times New Roman" panose="02020603050405020304" pitchFamily="18" charset="0"/>
            </a:endParaRPr>
          </a:p>
        </p:txBody>
      </p:sp>
      <p:sp>
        <p:nvSpPr>
          <p:cNvPr id="17" name="Rectangle: Single Corner Snipped 16">
            <a:extLst>
              <a:ext uri="{FF2B5EF4-FFF2-40B4-BE49-F238E27FC236}">
                <a16:creationId xmlns:a16="http://schemas.microsoft.com/office/drawing/2014/main" id="{CFE3988B-4C41-47A4-84C7-9E00290A338A}"/>
              </a:ext>
            </a:extLst>
          </p:cNvPr>
          <p:cNvSpPr/>
          <p:nvPr/>
        </p:nvSpPr>
        <p:spPr>
          <a:xfrm>
            <a:off x="1978111" y="4786430"/>
            <a:ext cx="820143" cy="1091370"/>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Kernel Variant 2</a:t>
            </a:r>
            <a:endParaRPr lang="zh-TW" altLang="en-US" sz="14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9AAB2BA-25D5-4B7E-88F8-25E587FBDFF8}"/>
              </a:ext>
            </a:extLst>
          </p:cNvPr>
          <p:cNvSpPr/>
          <p:nvPr/>
        </p:nvSpPr>
        <p:spPr>
          <a:xfrm>
            <a:off x="3979255" y="4235505"/>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C574038-089D-4170-B11D-B069AB10B5A5}"/>
              </a:ext>
            </a:extLst>
          </p:cNvPr>
          <p:cNvSpPr/>
          <p:nvPr/>
        </p:nvSpPr>
        <p:spPr>
          <a:xfrm>
            <a:off x="3981656" y="4523436"/>
            <a:ext cx="627624"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DEL</a:t>
            </a:r>
            <a:endParaRPr lang="zh-TW" altLang="en-US" sz="14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F472507-72A3-4075-ACCE-B4246F101B50}"/>
              </a:ext>
            </a:extLst>
          </p:cNvPr>
          <p:cNvSpPr/>
          <p:nvPr/>
        </p:nvSpPr>
        <p:spPr>
          <a:xfrm>
            <a:off x="3979255" y="5093366"/>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SWP</a:t>
            </a:r>
            <a:endParaRPr lang="zh-TW" altLang="en-US" sz="14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EB54EBEF-F9D1-4C49-9735-54454C6EB08D}"/>
              </a:ext>
            </a:extLst>
          </p:cNvPr>
          <p:cNvSpPr/>
          <p:nvPr/>
        </p:nvSpPr>
        <p:spPr>
          <a:xfrm>
            <a:off x="3979255" y="3950425"/>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FCA7418-6F4A-4D47-AF2E-2BEE7E64C699}"/>
              </a:ext>
            </a:extLst>
          </p:cNvPr>
          <p:cNvSpPr/>
          <p:nvPr/>
        </p:nvSpPr>
        <p:spPr>
          <a:xfrm>
            <a:off x="3979255" y="4808286"/>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MV</a:t>
            </a:r>
            <a:endParaRPr lang="zh-TW" altLang="en-US" sz="1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6E3C1FBC-63E8-485A-BEFE-143FB2B53D38}"/>
              </a:ext>
            </a:extLst>
          </p:cNvPr>
          <p:cNvSpPr/>
          <p:nvPr/>
        </p:nvSpPr>
        <p:spPr>
          <a:xfrm>
            <a:off x="8347167" y="2707800"/>
            <a:ext cx="1699359" cy="15570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zh-TW" sz="1400" dirty="0">
                <a:latin typeface="Times New Roman" panose="02020603050405020304" pitchFamily="18" charset="0"/>
                <a:cs typeface="Times New Roman" panose="02020603050405020304" pitchFamily="18" charset="0"/>
              </a:rPr>
              <a:t>New Individual 1</a:t>
            </a:r>
            <a:endParaRPr lang="zh-TW" altLang="en-US" sz="1400" dirty="0">
              <a:latin typeface="Times New Roman" panose="02020603050405020304" pitchFamily="18" charset="0"/>
              <a:cs typeface="Times New Roman" panose="02020603050405020304" pitchFamily="18" charset="0"/>
            </a:endParaRPr>
          </a:p>
        </p:txBody>
      </p:sp>
      <p:sp>
        <p:nvSpPr>
          <p:cNvPr id="24" name="Rectangle: Single Corner Snipped 23">
            <a:extLst>
              <a:ext uri="{FF2B5EF4-FFF2-40B4-BE49-F238E27FC236}">
                <a16:creationId xmlns:a16="http://schemas.microsoft.com/office/drawing/2014/main" id="{8F32F826-1342-42B9-AE9D-BA37B9317864}"/>
              </a:ext>
            </a:extLst>
          </p:cNvPr>
          <p:cNvSpPr/>
          <p:nvPr/>
        </p:nvSpPr>
        <p:spPr>
          <a:xfrm>
            <a:off x="8447181" y="3067521"/>
            <a:ext cx="820143" cy="1091370"/>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New Kernel Variant 1</a:t>
            </a:r>
            <a:endParaRPr lang="zh-TW" altLang="en-US" sz="1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FB3AD7E-DC12-4F3A-A4BE-C828023CDB07}"/>
              </a:ext>
            </a:extLst>
          </p:cNvPr>
          <p:cNvSpPr/>
          <p:nvPr/>
        </p:nvSpPr>
        <p:spPr>
          <a:xfrm>
            <a:off x="8347167" y="4426264"/>
            <a:ext cx="1699359" cy="15570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zh-TW" sz="1400" dirty="0">
                <a:latin typeface="Times New Roman" panose="02020603050405020304" pitchFamily="18" charset="0"/>
                <a:cs typeface="Times New Roman" panose="02020603050405020304" pitchFamily="18" charset="0"/>
              </a:rPr>
              <a:t>New Individual 2</a:t>
            </a:r>
            <a:endParaRPr lang="zh-TW" altLang="en-US" sz="1400" dirty="0">
              <a:latin typeface="Times New Roman" panose="02020603050405020304" pitchFamily="18" charset="0"/>
              <a:cs typeface="Times New Roman" panose="02020603050405020304" pitchFamily="18" charset="0"/>
            </a:endParaRPr>
          </a:p>
        </p:txBody>
      </p:sp>
      <p:sp>
        <p:nvSpPr>
          <p:cNvPr id="26" name="Rectangle: Single Corner Snipped 25">
            <a:extLst>
              <a:ext uri="{FF2B5EF4-FFF2-40B4-BE49-F238E27FC236}">
                <a16:creationId xmlns:a16="http://schemas.microsoft.com/office/drawing/2014/main" id="{0622B49A-E6D3-41E2-AB98-ABF6A93C56EA}"/>
              </a:ext>
            </a:extLst>
          </p:cNvPr>
          <p:cNvSpPr/>
          <p:nvPr/>
        </p:nvSpPr>
        <p:spPr>
          <a:xfrm>
            <a:off x="8447181" y="4785985"/>
            <a:ext cx="820143" cy="1091370"/>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New Kernel Variant 2</a:t>
            </a:r>
            <a:endParaRPr lang="zh-TW" altLang="en-US" sz="1400"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FC406404-4FC5-49D2-8783-9210D5140159}"/>
              </a:ext>
            </a:extLst>
          </p:cNvPr>
          <p:cNvCxnSpPr>
            <a:cxnSpLocks/>
          </p:cNvCxnSpPr>
          <p:nvPr/>
        </p:nvCxnSpPr>
        <p:spPr>
          <a:xfrm flipV="1">
            <a:off x="8031862" y="3716100"/>
            <a:ext cx="415319" cy="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3B66DD58-BBC5-4E6D-B8DB-404456AB5A52}"/>
              </a:ext>
            </a:extLst>
          </p:cNvPr>
          <p:cNvCxnSpPr>
            <a:cxnSpLocks/>
          </p:cNvCxnSpPr>
          <p:nvPr/>
        </p:nvCxnSpPr>
        <p:spPr>
          <a:xfrm flipV="1">
            <a:off x="3499316" y="5101475"/>
            <a:ext cx="478165" cy="2073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03314D2C-1525-4238-A7B5-2C130FDABF5F}"/>
              </a:ext>
            </a:extLst>
          </p:cNvPr>
          <p:cNvCxnSpPr>
            <a:cxnSpLocks/>
            <a:stCxn id="11" idx="3"/>
          </p:cNvCxnSpPr>
          <p:nvPr/>
        </p:nvCxnSpPr>
        <p:spPr>
          <a:xfrm flipV="1">
            <a:off x="7716849" y="4029679"/>
            <a:ext cx="1" cy="206653"/>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C233F0C7-353B-43DC-BC57-CD516CEA0C90}"/>
              </a:ext>
            </a:extLst>
          </p:cNvPr>
          <p:cNvCxnSpPr>
            <a:cxnSpLocks/>
            <a:stCxn id="11" idx="1"/>
          </p:cNvCxnSpPr>
          <p:nvPr/>
        </p:nvCxnSpPr>
        <p:spPr>
          <a:xfrm>
            <a:off x="7716849" y="4814976"/>
            <a:ext cx="925" cy="18335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9F50D210-B7BA-4507-93C4-3FA201BBDAB9}"/>
              </a:ext>
            </a:extLst>
          </p:cNvPr>
          <p:cNvCxnSpPr>
            <a:cxnSpLocks/>
          </p:cNvCxnSpPr>
          <p:nvPr/>
        </p:nvCxnSpPr>
        <p:spPr>
          <a:xfrm>
            <a:off x="8032786" y="5429772"/>
            <a:ext cx="4019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2" name="Rectangle 31">
            <a:extLst>
              <a:ext uri="{FF2B5EF4-FFF2-40B4-BE49-F238E27FC236}">
                <a16:creationId xmlns:a16="http://schemas.microsoft.com/office/drawing/2014/main" id="{F1E4AA5B-49A1-4863-9511-9147D29A0D9F}"/>
              </a:ext>
            </a:extLst>
          </p:cNvPr>
          <p:cNvSpPr/>
          <p:nvPr/>
        </p:nvSpPr>
        <p:spPr>
          <a:xfrm>
            <a:off x="2868977" y="4778826"/>
            <a:ext cx="630024" cy="24193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Patch</a:t>
            </a:r>
            <a:endParaRPr lang="zh-TW" altLang="en-US"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5A54D8D8-D292-4635-BFE9-7AE13C742A8D}"/>
              </a:ext>
            </a:extLst>
          </p:cNvPr>
          <p:cNvSpPr/>
          <p:nvPr/>
        </p:nvSpPr>
        <p:spPr>
          <a:xfrm>
            <a:off x="9338361" y="3051361"/>
            <a:ext cx="630024" cy="24193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Patch</a:t>
            </a:r>
            <a:endParaRPr lang="zh-TW" altLang="en-US" sz="1400"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373DF185-A0BB-4AB6-B03B-E2B815882028}"/>
              </a:ext>
            </a:extLst>
          </p:cNvPr>
          <p:cNvSpPr/>
          <p:nvPr/>
        </p:nvSpPr>
        <p:spPr>
          <a:xfrm>
            <a:off x="9338361" y="4766527"/>
            <a:ext cx="630024" cy="24193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Patch</a:t>
            </a:r>
            <a:endParaRPr lang="zh-TW" altLang="en-US" sz="14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1F41C8E9-779D-4F90-8939-9123982A6222}"/>
              </a:ext>
            </a:extLst>
          </p:cNvPr>
          <p:cNvSpPr/>
          <p:nvPr/>
        </p:nvSpPr>
        <p:spPr>
          <a:xfrm>
            <a:off x="2868976" y="3875259"/>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DEL</a:t>
            </a:r>
            <a:endParaRPr lang="zh-TW" altLang="en-US" sz="14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F5352B17-549D-456E-AB83-DBDABAB83662}"/>
              </a:ext>
            </a:extLst>
          </p:cNvPr>
          <p:cNvSpPr/>
          <p:nvPr/>
        </p:nvSpPr>
        <p:spPr>
          <a:xfrm>
            <a:off x="2868976" y="3589206"/>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SWP</a:t>
            </a:r>
            <a:endParaRPr lang="zh-TW" altLang="en-US" sz="1400" dirty="0">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96798CD9-3C34-4A22-8599-2E90BF16D317}"/>
              </a:ext>
            </a:extLst>
          </p:cNvPr>
          <p:cNvCxnSpPr>
            <a:cxnSpLocks/>
            <a:stCxn id="36" idx="3"/>
          </p:cNvCxnSpPr>
          <p:nvPr/>
        </p:nvCxnSpPr>
        <p:spPr>
          <a:xfrm>
            <a:off x="3499001" y="3734597"/>
            <a:ext cx="478480" cy="50398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D975982F-1631-4971-866B-306CFDB2E06B}"/>
              </a:ext>
            </a:extLst>
          </p:cNvPr>
          <p:cNvCxnSpPr>
            <a:cxnSpLocks/>
          </p:cNvCxnSpPr>
          <p:nvPr/>
        </p:nvCxnSpPr>
        <p:spPr>
          <a:xfrm>
            <a:off x="4609280" y="4669580"/>
            <a:ext cx="413344" cy="405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9" name="Rectangle 38">
            <a:extLst>
              <a:ext uri="{FF2B5EF4-FFF2-40B4-BE49-F238E27FC236}">
                <a16:creationId xmlns:a16="http://schemas.microsoft.com/office/drawing/2014/main" id="{84255936-570F-4747-B79D-AC5D4F6343B3}"/>
              </a:ext>
            </a:extLst>
          </p:cNvPr>
          <p:cNvSpPr/>
          <p:nvPr/>
        </p:nvSpPr>
        <p:spPr>
          <a:xfrm>
            <a:off x="5022817" y="4241302"/>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9B9707AE-5909-4127-B92B-7AAA85AA5178}"/>
              </a:ext>
            </a:extLst>
          </p:cNvPr>
          <p:cNvSpPr/>
          <p:nvPr/>
        </p:nvSpPr>
        <p:spPr>
          <a:xfrm>
            <a:off x="5022817" y="3956222"/>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4C9CAE6F-EB24-4A35-A3E6-EAC2CA991807}"/>
              </a:ext>
            </a:extLst>
          </p:cNvPr>
          <p:cNvSpPr/>
          <p:nvPr/>
        </p:nvSpPr>
        <p:spPr>
          <a:xfrm>
            <a:off x="7401644" y="3733390"/>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905B41C4-4627-4F4A-BE4A-C86E24EF4010}"/>
              </a:ext>
            </a:extLst>
          </p:cNvPr>
          <p:cNvSpPr/>
          <p:nvPr/>
        </p:nvSpPr>
        <p:spPr>
          <a:xfrm>
            <a:off x="7401644" y="3448310"/>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9C9B8269-E79D-46F7-9111-F6948830A8EF}"/>
              </a:ext>
            </a:extLst>
          </p:cNvPr>
          <p:cNvSpPr/>
          <p:nvPr/>
        </p:nvSpPr>
        <p:spPr>
          <a:xfrm>
            <a:off x="7401644" y="5559034"/>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DEL</a:t>
            </a:r>
            <a:endParaRPr lang="zh-TW" altLang="en-US" sz="14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B960F236-4CB7-4890-8DEB-48F0B640A76C}"/>
              </a:ext>
            </a:extLst>
          </p:cNvPr>
          <p:cNvSpPr/>
          <p:nvPr/>
        </p:nvSpPr>
        <p:spPr>
          <a:xfrm>
            <a:off x="7401644" y="5273953"/>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SWP</a:t>
            </a:r>
            <a:endParaRPr lang="zh-TW" altLang="en-US" sz="1400"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C7D2C8D3-9C8A-441C-82EA-9D388C61D9EC}"/>
              </a:ext>
            </a:extLst>
          </p:cNvPr>
          <p:cNvSpPr/>
          <p:nvPr/>
        </p:nvSpPr>
        <p:spPr>
          <a:xfrm>
            <a:off x="7401644" y="4988873"/>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MV</a:t>
            </a:r>
            <a:endParaRPr lang="zh-TW" altLang="en-US" sz="14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39F4465B-A67B-4EDD-9E24-53F7DA2BE71F}"/>
              </a:ext>
            </a:extLst>
          </p:cNvPr>
          <p:cNvSpPr/>
          <p:nvPr/>
        </p:nvSpPr>
        <p:spPr>
          <a:xfrm>
            <a:off x="9341176" y="3566008"/>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25262C95-23D2-45B8-ABE1-97AC4304AF24}"/>
              </a:ext>
            </a:extLst>
          </p:cNvPr>
          <p:cNvSpPr/>
          <p:nvPr/>
        </p:nvSpPr>
        <p:spPr>
          <a:xfrm>
            <a:off x="9341176" y="3280928"/>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D4F0B952-978C-47C5-8936-06090C5031DC}"/>
              </a:ext>
            </a:extLst>
          </p:cNvPr>
          <p:cNvSpPr/>
          <p:nvPr/>
        </p:nvSpPr>
        <p:spPr>
          <a:xfrm>
            <a:off x="9338360" y="5568841"/>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DEL</a:t>
            </a:r>
            <a:endParaRPr lang="zh-TW" altLang="en-US" sz="14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0327D16A-98CF-460C-AD9B-2A74EAEA0121}"/>
              </a:ext>
            </a:extLst>
          </p:cNvPr>
          <p:cNvSpPr/>
          <p:nvPr/>
        </p:nvSpPr>
        <p:spPr>
          <a:xfrm>
            <a:off x="9338360" y="5283760"/>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SWP</a:t>
            </a:r>
            <a:endParaRPr lang="zh-TW" altLang="en-US" sz="14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080AC7D9-1D1E-4EBE-931A-20C39DE0B9F9}"/>
              </a:ext>
            </a:extLst>
          </p:cNvPr>
          <p:cNvSpPr/>
          <p:nvPr/>
        </p:nvSpPr>
        <p:spPr>
          <a:xfrm>
            <a:off x="9338360" y="4998680"/>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MV</a:t>
            </a:r>
            <a:endParaRPr lang="zh-TW" altLang="en-US" sz="1400" dirty="0">
              <a:latin typeface="Times New Roman" panose="02020603050405020304" pitchFamily="18" charset="0"/>
              <a:cs typeface="Times New Roman" panose="02020603050405020304" pitchFamily="18" charset="0"/>
            </a:endParaRPr>
          </a:p>
        </p:txBody>
      </p:sp>
      <p:sp>
        <p:nvSpPr>
          <p:cNvPr id="56" name="Slide Number Placeholder 55">
            <a:extLst>
              <a:ext uri="{FF2B5EF4-FFF2-40B4-BE49-F238E27FC236}">
                <a16:creationId xmlns:a16="http://schemas.microsoft.com/office/drawing/2014/main" id="{52C05F2D-7A83-4B0F-84DA-83D139707EC2}"/>
              </a:ext>
            </a:extLst>
          </p:cNvPr>
          <p:cNvSpPr>
            <a:spLocks noGrp="1"/>
          </p:cNvSpPr>
          <p:nvPr>
            <p:ph type="sldNum" sz="quarter" idx="12"/>
          </p:nvPr>
        </p:nvSpPr>
        <p:spPr/>
        <p:txBody>
          <a:bodyPr/>
          <a:lstStyle/>
          <a:p>
            <a:fld id="{E4C3A838-D07D-49BE-B82F-DCD8BB8D6083}" type="slidenum">
              <a:rPr lang="en-US" smtClean="0"/>
              <a:t>10</a:t>
            </a:fld>
            <a:endParaRPr lang="en-US"/>
          </a:p>
        </p:txBody>
      </p:sp>
      <p:sp>
        <p:nvSpPr>
          <p:cNvPr id="57" name="Rectangle 56">
            <a:extLst>
              <a:ext uri="{FF2B5EF4-FFF2-40B4-BE49-F238E27FC236}">
                <a16:creationId xmlns:a16="http://schemas.microsoft.com/office/drawing/2014/main" id="{AB0983E5-457A-4374-9218-3DFAC2FA6EC5}"/>
              </a:ext>
            </a:extLst>
          </p:cNvPr>
          <p:cNvSpPr/>
          <p:nvPr/>
        </p:nvSpPr>
        <p:spPr>
          <a:xfrm>
            <a:off x="5031768" y="4520600"/>
            <a:ext cx="6276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DEL</a:t>
            </a:r>
            <a:endParaRPr lang="zh-TW" altLang="en-US" sz="14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363F4C92-952D-42EA-89D6-88325F339A6F}"/>
              </a:ext>
            </a:extLst>
          </p:cNvPr>
          <p:cNvSpPr/>
          <p:nvPr/>
        </p:nvSpPr>
        <p:spPr>
          <a:xfrm>
            <a:off x="5026250" y="5090530"/>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SWP</a:t>
            </a:r>
            <a:endParaRPr lang="zh-TW" altLang="en-US" sz="1400"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82F0774E-A8A5-4E32-B2E7-A66FCA1549D0}"/>
              </a:ext>
            </a:extLst>
          </p:cNvPr>
          <p:cNvSpPr/>
          <p:nvPr/>
        </p:nvSpPr>
        <p:spPr>
          <a:xfrm>
            <a:off x="5026250" y="4805450"/>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MV</a:t>
            </a:r>
            <a:endParaRPr lang="zh-TW" altLang="en-US" sz="1400" dirty="0">
              <a:latin typeface="Times New Roman" panose="02020603050405020304" pitchFamily="18"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41FA4900-8BBF-4091-85F9-6F6AE1C92007}"/>
              </a:ext>
            </a:extLst>
          </p:cNvPr>
          <p:cNvCxnSpPr>
            <a:cxnSpLocks/>
          </p:cNvCxnSpPr>
          <p:nvPr/>
        </p:nvCxnSpPr>
        <p:spPr>
          <a:xfrm>
            <a:off x="4906479" y="4525096"/>
            <a:ext cx="826001"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0" name="Rectangle 59">
            <a:extLst>
              <a:ext uri="{FF2B5EF4-FFF2-40B4-BE49-F238E27FC236}">
                <a16:creationId xmlns:a16="http://schemas.microsoft.com/office/drawing/2014/main" id="{2D61C666-C903-4EA3-AB2C-48B9B5BAF370}"/>
              </a:ext>
            </a:extLst>
          </p:cNvPr>
          <p:cNvSpPr/>
          <p:nvPr/>
        </p:nvSpPr>
        <p:spPr>
          <a:xfrm>
            <a:off x="5967710" y="2716307"/>
            <a:ext cx="1106329" cy="2475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latin typeface="Times New Roman" panose="02020603050405020304" pitchFamily="18" charset="0"/>
                <a:cs typeface="Times New Roman" panose="02020603050405020304" pitchFamily="18" charset="0"/>
              </a:rPr>
              <a:t>Reorder</a:t>
            </a:r>
            <a:endParaRPr lang="zh-TW" altLang="en-US" sz="1600"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id="{51C0FA5D-5070-43A5-8418-2069E5198C8C}"/>
              </a:ext>
            </a:extLst>
          </p:cNvPr>
          <p:cNvSpPr/>
          <p:nvPr/>
        </p:nvSpPr>
        <p:spPr>
          <a:xfrm>
            <a:off x="6260203" y="3733390"/>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D8585F1B-C6B8-41EE-B41D-69B704FDA252}"/>
              </a:ext>
            </a:extLst>
          </p:cNvPr>
          <p:cNvSpPr/>
          <p:nvPr/>
        </p:nvSpPr>
        <p:spPr>
          <a:xfrm>
            <a:off x="6260203" y="3448310"/>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CP</a:t>
            </a:r>
            <a:endParaRPr lang="zh-TW" altLang="en-US" sz="1400"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8B6BCF1A-18A6-47E7-8B8B-A56130EAA99D}"/>
              </a:ext>
            </a:extLst>
          </p:cNvPr>
          <p:cNvSpPr/>
          <p:nvPr/>
        </p:nvSpPr>
        <p:spPr>
          <a:xfrm>
            <a:off x="6255096" y="4992979"/>
            <a:ext cx="633651"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DEL</a:t>
            </a:r>
            <a:endParaRPr lang="zh-TW" altLang="en-US" sz="1400" dirty="0">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FD9C706F-9FF3-4B2C-B402-ABA176E11093}"/>
              </a:ext>
            </a:extLst>
          </p:cNvPr>
          <p:cNvSpPr/>
          <p:nvPr/>
        </p:nvSpPr>
        <p:spPr>
          <a:xfrm>
            <a:off x="6258722" y="5562909"/>
            <a:ext cx="630025" cy="290781"/>
          </a:xfrm>
          <a:prstGeom prst="rect">
            <a:avLst/>
          </a:prstGeom>
          <a:pattFill prst="pct20">
            <a:fgClr>
              <a:schemeClr val="accent6"/>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SWP</a:t>
            </a:r>
            <a:endParaRPr lang="zh-TW" altLang="en-US" sz="14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6FBABAAC-6A80-48B8-A6B2-9D16930D58DE}"/>
              </a:ext>
            </a:extLst>
          </p:cNvPr>
          <p:cNvSpPr/>
          <p:nvPr/>
        </p:nvSpPr>
        <p:spPr>
          <a:xfrm>
            <a:off x="6258722" y="5277829"/>
            <a:ext cx="630025" cy="29078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MV</a:t>
            </a:r>
            <a:endParaRPr lang="zh-TW" altLang="en-US" sz="1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5D23B30-6471-4B97-88C1-3CAB8A21B525}"/>
              </a:ext>
            </a:extLst>
          </p:cNvPr>
          <p:cNvCxnSpPr>
            <a:cxnSpLocks/>
            <a:stCxn id="65" idx="3"/>
          </p:cNvCxnSpPr>
          <p:nvPr/>
        </p:nvCxnSpPr>
        <p:spPr>
          <a:xfrm>
            <a:off x="6888747" y="5423220"/>
            <a:ext cx="512823" cy="593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C271FBF1-9963-4ADB-80DE-96A6C660DDBE}"/>
              </a:ext>
            </a:extLst>
          </p:cNvPr>
          <p:cNvCxnSpPr>
            <a:cxnSpLocks/>
          </p:cNvCxnSpPr>
          <p:nvPr/>
        </p:nvCxnSpPr>
        <p:spPr>
          <a:xfrm>
            <a:off x="6888746" y="3746760"/>
            <a:ext cx="512823" cy="593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7" name="Freeform: Shape 76">
            <a:extLst>
              <a:ext uri="{FF2B5EF4-FFF2-40B4-BE49-F238E27FC236}">
                <a16:creationId xmlns:a16="http://schemas.microsoft.com/office/drawing/2014/main" id="{2E1F1E13-DB8E-4A06-9011-B80B2C312A06}"/>
              </a:ext>
            </a:extLst>
          </p:cNvPr>
          <p:cNvSpPr/>
          <p:nvPr/>
        </p:nvSpPr>
        <p:spPr>
          <a:xfrm>
            <a:off x="6175648" y="5148656"/>
            <a:ext cx="176122" cy="904588"/>
          </a:xfrm>
          <a:custGeom>
            <a:avLst/>
            <a:gdLst>
              <a:gd name="connsiteX0" fmla="*/ 146328 w 146328"/>
              <a:gd name="connsiteY0" fmla="*/ 0 h 585216"/>
              <a:gd name="connsiteX1" fmla="*/ 24 w 146328"/>
              <a:gd name="connsiteY1" fmla="*/ 265176 h 585216"/>
              <a:gd name="connsiteX2" fmla="*/ 137184 w 146328"/>
              <a:gd name="connsiteY2" fmla="*/ 585216 h 585216"/>
            </a:gdLst>
            <a:ahLst/>
            <a:cxnLst>
              <a:cxn ang="0">
                <a:pos x="connsiteX0" y="connsiteY0"/>
              </a:cxn>
              <a:cxn ang="0">
                <a:pos x="connsiteX1" y="connsiteY1"/>
              </a:cxn>
              <a:cxn ang="0">
                <a:pos x="connsiteX2" y="connsiteY2"/>
              </a:cxn>
            </a:cxnLst>
            <a:rect l="l" t="t" r="r" b="b"/>
            <a:pathLst>
              <a:path w="146328" h="585216">
                <a:moveTo>
                  <a:pt x="146328" y="0"/>
                </a:moveTo>
                <a:cubicBezTo>
                  <a:pt x="73938" y="83820"/>
                  <a:pt x="1548" y="167640"/>
                  <a:pt x="24" y="265176"/>
                </a:cubicBezTo>
                <a:cubicBezTo>
                  <a:pt x="-1500" y="362712"/>
                  <a:pt x="67842" y="473964"/>
                  <a:pt x="137184" y="585216"/>
                </a:cubicBezTo>
              </a:path>
            </a:pathLst>
          </a:custGeom>
          <a:noFill/>
          <a:ln w="381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4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fade">
                                      <p:cBhvr>
                                        <p:cTn id="80" dur="500"/>
                                        <p:tgtEl>
                                          <p:spTgt spid="7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500"/>
                                        <p:tgtEl>
                                          <p:spTgt spid="11"/>
                                        </p:tgtEl>
                                      </p:cBhvr>
                                    </p:animEffect>
                                  </p:childTnLst>
                                </p:cTn>
                              </p:par>
                              <p:par>
                                <p:cTn id="98" presetID="10" presetClass="entr" presetSubtype="0" fill="hold"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par>
                                <p:cTn id="101" presetID="10" presetClass="entr" presetSubtype="0" fill="hold"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fade">
                                      <p:cBhvr>
                                        <p:cTn id="109" dur="500"/>
                                        <p:tgtEl>
                                          <p:spTgt spid="4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fade">
                                      <p:cBhvr>
                                        <p:cTn id="115" dur="500"/>
                                        <p:tgtEl>
                                          <p:spTgt spid="4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fade">
                                      <p:cBhvr>
                                        <p:cTn id="118" dur="500"/>
                                        <p:tgtEl>
                                          <p:spTgt spid="4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fade">
                                      <p:cBhvr>
                                        <p:cTn id="123" dur="500"/>
                                        <p:tgtEl>
                                          <p:spTgt spid="2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fade">
                                      <p:cBhvr>
                                        <p:cTn id="126" dur="500"/>
                                        <p:tgtEl>
                                          <p:spTgt spid="2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500"/>
                                        <p:tgtEl>
                                          <p:spTgt spid="2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500"/>
                                        <p:tgtEl>
                                          <p:spTgt spid="3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fade">
                                      <p:cBhvr>
                                        <p:cTn id="141" dur="500"/>
                                        <p:tgtEl>
                                          <p:spTgt spid="50"/>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500"/>
                                        <p:tgtEl>
                                          <p:spTgt spid="5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fade">
                                      <p:cBhvr>
                                        <p:cTn id="147" dur="500"/>
                                        <p:tgtEl>
                                          <p:spTgt spid="5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fade">
                                      <p:cBhvr>
                                        <p:cTn id="150" dur="500"/>
                                        <p:tgtEl>
                                          <p:spTgt spid="5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fade">
                                      <p:cBhvr>
                                        <p:cTn id="153" dur="500"/>
                                        <p:tgtEl>
                                          <p:spTgt spid="54"/>
                                        </p:tgtEl>
                                      </p:cBhvr>
                                    </p:animEffect>
                                  </p:childTnLst>
                                </p:cTn>
                              </p:par>
                              <p:par>
                                <p:cTn id="154" presetID="10" presetClass="entr" presetSubtype="0" fill="hold" nodeType="withEffect">
                                  <p:stCondLst>
                                    <p:cond delay="0"/>
                                  </p:stCondLst>
                                  <p:childTnLst>
                                    <p:set>
                                      <p:cBhvr>
                                        <p:cTn id="155" dur="1" fill="hold">
                                          <p:stCondLst>
                                            <p:cond delay="0"/>
                                          </p:stCondLst>
                                        </p:cTn>
                                        <p:tgtEl>
                                          <p:spTgt spid="27"/>
                                        </p:tgtEl>
                                        <p:attrNameLst>
                                          <p:attrName>style.visibility</p:attrName>
                                        </p:attrNameLst>
                                      </p:cBhvr>
                                      <p:to>
                                        <p:strVal val="visible"/>
                                      </p:to>
                                    </p:set>
                                    <p:animEffect transition="in" filter="fade">
                                      <p:cBhvr>
                                        <p:cTn id="156" dur="500"/>
                                        <p:tgtEl>
                                          <p:spTgt spid="27"/>
                                        </p:tgtEl>
                                      </p:cBhvr>
                                    </p:animEffect>
                                  </p:childTnLst>
                                </p:cTn>
                              </p:par>
                              <p:par>
                                <p:cTn id="157" presetID="10" presetClass="entr" presetSubtype="0" fill="hold" nodeType="withEffect">
                                  <p:stCondLst>
                                    <p:cond delay="0"/>
                                  </p:stCondLst>
                                  <p:childTnLst>
                                    <p:set>
                                      <p:cBhvr>
                                        <p:cTn id="158" dur="1" fill="hold">
                                          <p:stCondLst>
                                            <p:cond delay="0"/>
                                          </p:stCondLst>
                                        </p:cTn>
                                        <p:tgtEl>
                                          <p:spTgt spid="31"/>
                                        </p:tgtEl>
                                        <p:attrNameLst>
                                          <p:attrName>style.visibility</p:attrName>
                                        </p:attrNameLst>
                                      </p:cBhvr>
                                      <p:to>
                                        <p:strVal val="visible"/>
                                      </p:to>
                                    </p:set>
                                    <p:animEffect transition="in" filter="fade">
                                      <p:cBhvr>
                                        <p:cTn id="1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8" grpId="0" animBg="1"/>
      <p:bldP spid="19" grpId="0" animBg="1"/>
      <p:bldP spid="20" grpId="0" animBg="1"/>
      <p:bldP spid="21" grpId="0" animBg="1"/>
      <p:bldP spid="22" grpId="0" animBg="1"/>
      <p:bldP spid="23" grpId="0" animBg="1"/>
      <p:bldP spid="24" grpId="0" animBg="1"/>
      <p:bldP spid="25" grpId="0" animBg="1"/>
      <p:bldP spid="26" grpId="0" animBg="1"/>
      <p:bldP spid="33" grpId="0"/>
      <p:bldP spid="34" grpId="0"/>
      <p:bldP spid="39" grpId="0" animBg="1"/>
      <p:bldP spid="42"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animBg="1"/>
      <p:bldP spid="58" grpId="0" animBg="1"/>
      <p:bldP spid="59" grpId="0" animBg="1"/>
      <p:bldP spid="60" grpId="0" animBg="1"/>
      <p:bldP spid="61" grpId="0" animBg="1"/>
      <p:bldP spid="62" grpId="0" animBg="1"/>
      <p:bldP spid="63" grpId="0" animBg="1"/>
      <p:bldP spid="64" grpId="0" animBg="1"/>
      <p:bldP spid="65" grpId="0" animBg="1"/>
      <p:bldP spid="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7471-8AC7-43D4-9068-5C27984A961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5F8F86C-BFD2-47B4-8FB7-78272CB8EE23}"/>
              </a:ext>
            </a:extLst>
          </p:cNvPr>
          <p:cNvSpPr>
            <a:spLocks noGrp="1"/>
          </p:cNvSpPr>
          <p:nvPr>
            <p:ph idx="1"/>
          </p:nvPr>
        </p:nvSpPr>
        <p:spPr/>
        <p:txBody>
          <a:bodyPr/>
          <a:lstStyle/>
          <a:p>
            <a:r>
              <a:rPr lang="en-US" dirty="0">
                <a:solidFill>
                  <a:schemeClr val="bg2">
                    <a:lumMod val="90000"/>
                  </a:schemeClr>
                </a:solidFill>
              </a:rPr>
              <a:t>Motivation</a:t>
            </a:r>
          </a:p>
          <a:p>
            <a:r>
              <a:rPr lang="en-US" dirty="0">
                <a:solidFill>
                  <a:schemeClr val="bg2">
                    <a:lumMod val="90000"/>
                  </a:schemeClr>
                </a:solidFill>
              </a:rPr>
              <a:t>Proposed Design – GEVO</a:t>
            </a:r>
          </a:p>
          <a:p>
            <a:r>
              <a:rPr lang="en-US" dirty="0"/>
              <a:t>Experimental Setup</a:t>
            </a:r>
          </a:p>
          <a:p>
            <a:r>
              <a:rPr lang="en-US" dirty="0"/>
              <a:t>Results and Analysis</a:t>
            </a:r>
          </a:p>
          <a:p>
            <a:r>
              <a:rPr lang="en-US" dirty="0"/>
              <a:t>Conclusion</a:t>
            </a:r>
          </a:p>
          <a:p>
            <a:endParaRPr lang="en-US" dirty="0"/>
          </a:p>
        </p:txBody>
      </p:sp>
      <p:sp>
        <p:nvSpPr>
          <p:cNvPr id="5" name="Slide Number Placeholder 4">
            <a:extLst>
              <a:ext uri="{FF2B5EF4-FFF2-40B4-BE49-F238E27FC236}">
                <a16:creationId xmlns:a16="http://schemas.microsoft.com/office/drawing/2014/main" id="{AE3188D4-FA39-4243-A4D7-272EE1D073A5}"/>
              </a:ext>
            </a:extLst>
          </p:cNvPr>
          <p:cNvSpPr>
            <a:spLocks noGrp="1"/>
          </p:cNvSpPr>
          <p:nvPr>
            <p:ph type="sldNum" sz="quarter" idx="12"/>
          </p:nvPr>
        </p:nvSpPr>
        <p:spPr/>
        <p:txBody>
          <a:bodyPr/>
          <a:lstStyle/>
          <a:p>
            <a:fld id="{E4C3A838-D07D-49BE-B82F-DCD8BB8D6083}" type="slidenum">
              <a:rPr lang="en-US" smtClean="0"/>
              <a:t>11</a:t>
            </a:fld>
            <a:endParaRPr lang="en-US"/>
          </a:p>
        </p:txBody>
      </p:sp>
    </p:spTree>
    <p:extLst>
      <p:ext uri="{BB962C8B-B14F-4D97-AF65-F5344CB8AC3E}">
        <p14:creationId xmlns:p14="http://schemas.microsoft.com/office/powerpoint/2010/main" val="269864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20FF-A060-4604-A93B-3A5A939A48A1}"/>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B4C43AEB-089A-4BDB-BCC7-397FE1D0155B}"/>
              </a:ext>
            </a:extLst>
          </p:cNvPr>
          <p:cNvSpPr>
            <a:spLocks noGrp="1"/>
          </p:cNvSpPr>
          <p:nvPr>
            <p:ph idx="1"/>
          </p:nvPr>
        </p:nvSpPr>
        <p:spPr/>
        <p:txBody>
          <a:bodyPr>
            <a:normAutofit/>
          </a:bodyPr>
          <a:lstStyle/>
          <a:p>
            <a:r>
              <a:rPr lang="en-US" dirty="0"/>
              <a:t>Platform</a:t>
            </a:r>
          </a:p>
          <a:p>
            <a:pPr lvl="1"/>
            <a:r>
              <a:rPr lang="en-US" dirty="0"/>
              <a:t>GPU: Nvidia P100 </a:t>
            </a:r>
          </a:p>
          <a:p>
            <a:pPr lvl="1"/>
            <a:r>
              <a:rPr lang="en-US" dirty="0"/>
              <a:t>Driver: CUDA 9.2 with Nvidia driver 410</a:t>
            </a:r>
          </a:p>
          <a:p>
            <a:pPr lvl="1"/>
            <a:r>
              <a:rPr lang="en-US" dirty="0"/>
              <a:t>CUDA kernel Compiler: Clang/LLVM-8.0 </a:t>
            </a:r>
          </a:p>
          <a:p>
            <a:r>
              <a:rPr lang="en-US" dirty="0"/>
              <a:t>GEVO Parameters</a:t>
            </a:r>
          </a:p>
          <a:p>
            <a:pPr lvl="1"/>
            <a:r>
              <a:rPr lang="en-US" dirty="0"/>
              <a:t>Population size: 256</a:t>
            </a:r>
          </a:p>
          <a:p>
            <a:pPr lvl="1"/>
            <a:r>
              <a:rPr lang="en-US" dirty="0"/>
              <a:t>Cross rate: 80%</a:t>
            </a:r>
          </a:p>
          <a:p>
            <a:pPr lvl="1"/>
            <a:r>
              <a:rPr lang="en-US" dirty="0"/>
              <a:t>Mutation rate: 30%</a:t>
            </a:r>
          </a:p>
          <a:p>
            <a:pPr lvl="1"/>
            <a:r>
              <a:rPr lang="en-US" dirty="0"/>
              <a:t>Search time: 48 hours (20 – 100 generations)</a:t>
            </a:r>
          </a:p>
          <a:p>
            <a:endParaRPr lang="en-US" dirty="0"/>
          </a:p>
        </p:txBody>
      </p:sp>
      <p:sp>
        <p:nvSpPr>
          <p:cNvPr id="5" name="Slide Number Placeholder 4">
            <a:extLst>
              <a:ext uri="{FF2B5EF4-FFF2-40B4-BE49-F238E27FC236}">
                <a16:creationId xmlns:a16="http://schemas.microsoft.com/office/drawing/2014/main" id="{CA093514-CF5F-40BA-8067-D16DEE893919}"/>
              </a:ext>
            </a:extLst>
          </p:cNvPr>
          <p:cNvSpPr>
            <a:spLocks noGrp="1"/>
          </p:cNvSpPr>
          <p:nvPr>
            <p:ph type="sldNum" sz="quarter" idx="12"/>
          </p:nvPr>
        </p:nvSpPr>
        <p:spPr/>
        <p:txBody>
          <a:bodyPr/>
          <a:lstStyle/>
          <a:p>
            <a:fld id="{E4C3A838-D07D-49BE-B82F-DCD8BB8D6083}" type="slidenum">
              <a:rPr lang="en-US" smtClean="0"/>
              <a:t>12</a:t>
            </a:fld>
            <a:endParaRPr lang="en-US" dirty="0"/>
          </a:p>
        </p:txBody>
      </p:sp>
      <p:pic>
        <p:nvPicPr>
          <p:cNvPr id="3074" name="Picture 2" descr="Image result for nvidia p100">
            <a:extLst>
              <a:ext uri="{FF2B5EF4-FFF2-40B4-BE49-F238E27FC236}">
                <a16:creationId xmlns:a16="http://schemas.microsoft.com/office/drawing/2014/main" id="{4691243B-9798-46D5-96AE-9C362F7EB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28" y="1825625"/>
            <a:ext cx="2239071" cy="135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26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D8A6-38D5-4277-9C7B-8838A38F5A3B}"/>
              </a:ext>
            </a:extLst>
          </p:cNvPr>
          <p:cNvSpPr>
            <a:spLocks noGrp="1"/>
          </p:cNvSpPr>
          <p:nvPr>
            <p:ph type="title"/>
          </p:nvPr>
        </p:nvSpPr>
        <p:spPr/>
        <p:txBody>
          <a:bodyPr/>
          <a:lstStyle/>
          <a:p>
            <a:r>
              <a:rPr lang="en-US" dirty="0"/>
              <a:t>Benchmarks</a:t>
            </a:r>
          </a:p>
        </p:txBody>
      </p:sp>
      <p:sp>
        <p:nvSpPr>
          <p:cNvPr id="4" name="TextBox 3">
            <a:extLst>
              <a:ext uri="{FF2B5EF4-FFF2-40B4-BE49-F238E27FC236}">
                <a16:creationId xmlns:a16="http://schemas.microsoft.com/office/drawing/2014/main" id="{DA04B4C5-C078-445B-A9CB-158B83A67D57}"/>
              </a:ext>
            </a:extLst>
          </p:cNvPr>
          <p:cNvSpPr txBox="1"/>
          <p:nvPr/>
        </p:nvSpPr>
        <p:spPr>
          <a:xfrm>
            <a:off x="838200" y="6334780"/>
            <a:ext cx="9751897" cy="523220"/>
          </a:xfrm>
          <a:prstGeom prst="rect">
            <a:avLst/>
          </a:prstGeom>
          <a:noFill/>
        </p:spPr>
        <p:txBody>
          <a:bodyPr wrap="square" rtlCol="0">
            <a:spAutoFit/>
          </a:bodyPr>
          <a:lstStyle/>
          <a:p>
            <a:r>
              <a:rPr lang="en-US" sz="1400" dirty="0"/>
              <a:t>[2] S. Che et al., "</a:t>
            </a:r>
            <a:r>
              <a:rPr lang="en-US" sz="1400" dirty="0" err="1"/>
              <a:t>Rodinia</a:t>
            </a:r>
            <a:r>
              <a:rPr lang="en-US" sz="1400" dirty="0"/>
              <a:t>: A benchmark suite for heterogeneous computing,“ IISWC 2009</a:t>
            </a:r>
          </a:p>
          <a:p>
            <a:r>
              <a:rPr lang="en-US" sz="1400" dirty="0"/>
              <a:t>[3] W. </a:t>
            </a:r>
            <a:r>
              <a:rPr lang="en-US" sz="1400" dirty="0" err="1"/>
              <a:t>Zei</a:t>
            </a:r>
            <a:r>
              <a:rPr lang="en-US" sz="1400" dirty="0"/>
              <a:t> et al., “</a:t>
            </a:r>
            <a:r>
              <a:rPr lang="en-US" sz="1400" dirty="0" err="1"/>
              <a:t>ThunderSVM</a:t>
            </a:r>
            <a:r>
              <a:rPr lang="en-US" sz="1400" dirty="0"/>
              <a:t>: A Fast SVM Library on GPUs and CPUs”, JMLS 2018</a:t>
            </a:r>
          </a:p>
        </p:txBody>
      </p:sp>
      <p:sp>
        <p:nvSpPr>
          <p:cNvPr id="6" name="Slide Number Placeholder 5">
            <a:extLst>
              <a:ext uri="{FF2B5EF4-FFF2-40B4-BE49-F238E27FC236}">
                <a16:creationId xmlns:a16="http://schemas.microsoft.com/office/drawing/2014/main" id="{C6E84D9F-7560-4367-9BA8-44BA80ACE11D}"/>
              </a:ext>
            </a:extLst>
          </p:cNvPr>
          <p:cNvSpPr>
            <a:spLocks noGrp="1"/>
          </p:cNvSpPr>
          <p:nvPr>
            <p:ph type="sldNum" sz="quarter" idx="12"/>
          </p:nvPr>
        </p:nvSpPr>
        <p:spPr/>
        <p:txBody>
          <a:bodyPr/>
          <a:lstStyle/>
          <a:p>
            <a:fld id="{E4C3A838-D07D-49BE-B82F-DCD8BB8D6083}" type="slidenum">
              <a:rPr lang="en-US" smtClean="0"/>
              <a:t>13</a:t>
            </a:fld>
            <a:endParaRPr lang="en-US"/>
          </a:p>
        </p:txBody>
      </p:sp>
      <p:graphicFrame>
        <p:nvGraphicFramePr>
          <p:cNvPr id="7" name="Table 6">
            <a:extLst>
              <a:ext uri="{FF2B5EF4-FFF2-40B4-BE49-F238E27FC236}">
                <a16:creationId xmlns:a16="http://schemas.microsoft.com/office/drawing/2014/main" id="{621BB267-139D-4876-9080-B81128752E9B}"/>
              </a:ext>
            </a:extLst>
          </p:cNvPr>
          <p:cNvGraphicFramePr>
            <a:graphicFrameLocks noGrp="1"/>
          </p:cNvGraphicFramePr>
          <p:nvPr>
            <p:extLst>
              <p:ext uri="{D42A27DB-BD31-4B8C-83A1-F6EECF244321}">
                <p14:modId xmlns:p14="http://schemas.microsoft.com/office/powerpoint/2010/main" val="1428211796"/>
              </p:ext>
            </p:extLst>
          </p:nvPr>
        </p:nvGraphicFramePr>
        <p:xfrm>
          <a:off x="946149" y="1690687"/>
          <a:ext cx="10245725" cy="4248159"/>
        </p:xfrm>
        <a:graphic>
          <a:graphicData uri="http://schemas.openxmlformats.org/drawingml/2006/table">
            <a:tbl>
              <a:tblPr firstRow="1" bandRow="1">
                <a:tableStyleId>{5C22544A-7EE6-4342-B048-85BDC9FD1C3A}</a:tableStyleId>
              </a:tblPr>
              <a:tblGrid>
                <a:gridCol w="2049145">
                  <a:extLst>
                    <a:ext uri="{9D8B030D-6E8A-4147-A177-3AD203B41FA5}">
                      <a16:colId xmlns:a16="http://schemas.microsoft.com/office/drawing/2014/main" val="1047487969"/>
                    </a:ext>
                  </a:extLst>
                </a:gridCol>
                <a:gridCol w="2049145">
                  <a:extLst>
                    <a:ext uri="{9D8B030D-6E8A-4147-A177-3AD203B41FA5}">
                      <a16:colId xmlns:a16="http://schemas.microsoft.com/office/drawing/2014/main" val="2697549780"/>
                    </a:ext>
                  </a:extLst>
                </a:gridCol>
                <a:gridCol w="2049145">
                  <a:extLst>
                    <a:ext uri="{9D8B030D-6E8A-4147-A177-3AD203B41FA5}">
                      <a16:colId xmlns:a16="http://schemas.microsoft.com/office/drawing/2014/main" val="3863585713"/>
                    </a:ext>
                  </a:extLst>
                </a:gridCol>
                <a:gridCol w="2049145">
                  <a:extLst>
                    <a:ext uri="{9D8B030D-6E8A-4147-A177-3AD203B41FA5}">
                      <a16:colId xmlns:a16="http://schemas.microsoft.com/office/drawing/2014/main" val="1246139992"/>
                    </a:ext>
                  </a:extLst>
                </a:gridCol>
                <a:gridCol w="2049145">
                  <a:extLst>
                    <a:ext uri="{9D8B030D-6E8A-4147-A177-3AD203B41FA5}">
                      <a16:colId xmlns:a16="http://schemas.microsoft.com/office/drawing/2014/main" val="3155863080"/>
                    </a:ext>
                  </a:extLst>
                </a:gridCol>
              </a:tblGrid>
              <a:tr h="895354">
                <a:tc>
                  <a:txBody>
                    <a:bodyPr/>
                    <a:lstStyle/>
                    <a:p>
                      <a:endParaRPr lang="en-US" sz="2000" dirty="0"/>
                    </a:p>
                  </a:txBody>
                  <a:tcPr/>
                </a:tc>
                <a:tc>
                  <a:txBody>
                    <a:bodyPr/>
                    <a:lstStyle/>
                    <a:p>
                      <a:r>
                        <a:rPr lang="en-US" sz="2000" dirty="0"/>
                        <a:t>Applications</a:t>
                      </a:r>
                    </a:p>
                  </a:txBody>
                  <a:tcPr/>
                </a:tc>
                <a:tc>
                  <a:txBody>
                    <a:bodyPr/>
                    <a:lstStyle/>
                    <a:p>
                      <a:r>
                        <a:rPr lang="en-US" sz="2000" dirty="0"/>
                        <a:t>Error metric</a:t>
                      </a:r>
                    </a:p>
                  </a:txBody>
                  <a:tcPr/>
                </a:tc>
                <a:tc>
                  <a:txBody>
                    <a:bodyPr/>
                    <a:lstStyle/>
                    <a:p>
                      <a:r>
                        <a:rPr lang="en-US" sz="2000" dirty="0"/>
                        <a:t>Test suites</a:t>
                      </a:r>
                    </a:p>
                  </a:txBody>
                  <a:tcPr/>
                </a:tc>
                <a:tc>
                  <a:txBody>
                    <a:bodyPr/>
                    <a:lstStyle/>
                    <a:p>
                      <a:r>
                        <a:rPr lang="en-US" sz="2000" dirty="0"/>
                        <a:t>Post-optimization validation</a:t>
                      </a:r>
                    </a:p>
                  </a:txBody>
                  <a:tcPr/>
                </a:tc>
                <a:extLst>
                  <a:ext uri="{0D108BD9-81ED-4DB2-BD59-A6C34878D82A}">
                    <a16:rowId xmlns:a16="http://schemas.microsoft.com/office/drawing/2014/main" val="2548461949"/>
                  </a:ext>
                </a:extLst>
              </a:tr>
              <a:tr h="1448744">
                <a:tc>
                  <a:txBody>
                    <a:bodyPr/>
                    <a:lstStyle/>
                    <a:p>
                      <a:r>
                        <a:rPr lang="en-US" sz="2000" b="1" dirty="0" err="1">
                          <a:solidFill>
                            <a:schemeClr val="bg1"/>
                          </a:solidFill>
                        </a:rPr>
                        <a:t>Rodinia</a:t>
                      </a:r>
                      <a:r>
                        <a:rPr lang="en-US" sz="2000" b="1" dirty="0">
                          <a:solidFill>
                            <a:schemeClr val="bg1"/>
                          </a:solidFill>
                        </a:rPr>
                        <a:t> benchmark suites [2]</a:t>
                      </a:r>
                      <a:br>
                        <a:rPr lang="en-US" sz="2000" b="1" dirty="0">
                          <a:solidFill>
                            <a:schemeClr val="bg1"/>
                          </a:solidFill>
                        </a:rPr>
                      </a:br>
                      <a:r>
                        <a:rPr lang="en-US" sz="2000" b="1" dirty="0">
                          <a:solidFill>
                            <a:schemeClr val="bg1"/>
                          </a:solidFill>
                        </a:rPr>
                        <a:t>(GPGPU)</a:t>
                      </a:r>
                    </a:p>
                  </a:txBody>
                  <a:tcPr>
                    <a:solidFill>
                      <a:schemeClr val="accent1"/>
                    </a:solidFill>
                  </a:tcPr>
                </a:tc>
                <a:tc>
                  <a:txBody>
                    <a:bodyPr/>
                    <a:lstStyle/>
                    <a:p>
                      <a:pPr marL="285750" indent="-285750">
                        <a:buFont typeface="Arial" panose="020B0604020202020204" pitchFamily="34" charset="0"/>
                        <a:buChar char="•"/>
                      </a:pPr>
                      <a:r>
                        <a:rPr lang="en-US" sz="2000" dirty="0" err="1"/>
                        <a:t>Bfs</a:t>
                      </a:r>
                      <a:endParaRPr lang="en-US" sz="2000" dirty="0"/>
                    </a:p>
                    <a:p>
                      <a:pPr marL="285750" indent="-285750">
                        <a:buFont typeface="Arial" panose="020B0604020202020204" pitchFamily="34" charset="0"/>
                        <a:buChar char="•"/>
                      </a:pPr>
                      <a:r>
                        <a:rPr lang="en-US" sz="2000" dirty="0" err="1"/>
                        <a:t>B+tree</a:t>
                      </a:r>
                      <a:endParaRPr lang="en-US" sz="2000" dirty="0"/>
                    </a:p>
                    <a:p>
                      <a:pPr marL="285750" indent="-285750">
                        <a:buFont typeface="Arial" panose="020B0604020202020204" pitchFamily="34" charset="0"/>
                        <a:buChar char="•"/>
                      </a:pPr>
                      <a:r>
                        <a:rPr lang="en-US" sz="2000" dirty="0"/>
                        <a:t>…</a:t>
                      </a:r>
                    </a:p>
                    <a:p>
                      <a:pPr marL="285750" indent="-285750">
                        <a:buFont typeface="Arial" panose="020B0604020202020204" pitchFamily="34" charset="0"/>
                        <a:buChar char="•"/>
                      </a:pPr>
                      <a:r>
                        <a:rPr lang="en-US" sz="2000" dirty="0"/>
                        <a:t>Particle filter</a:t>
                      </a:r>
                    </a:p>
                    <a:p>
                      <a:pPr marL="285750" indent="-285750">
                        <a:buFont typeface="Arial" panose="020B0604020202020204" pitchFamily="34" charset="0"/>
                        <a:buChar char="•"/>
                      </a:pPr>
                      <a:r>
                        <a:rPr lang="en-US" sz="2000" dirty="0"/>
                        <a:t>Stream cluster</a:t>
                      </a:r>
                    </a:p>
                    <a:p>
                      <a:pPr marL="0" indent="0">
                        <a:buFont typeface="Arial" panose="020B0604020202020204" pitchFamily="34" charset="0"/>
                        <a:buNone/>
                      </a:pPr>
                      <a:r>
                        <a:rPr lang="en-US" sz="2000" dirty="0"/>
                        <a:t>(13 applications)</a:t>
                      </a:r>
                    </a:p>
                  </a:txBody>
                  <a:tcPr/>
                </a:tc>
                <a:tc>
                  <a:txBody>
                    <a:bodyPr/>
                    <a:lstStyle/>
                    <a:p>
                      <a:r>
                        <a:rPr lang="en-US" sz="2000" dirty="0"/>
                        <a:t>Max raw output difference</a:t>
                      </a:r>
                    </a:p>
                  </a:txBody>
                  <a:tcPr/>
                </a:tc>
                <a:tc>
                  <a:txBody>
                    <a:bodyPr/>
                    <a:lstStyle/>
                    <a:p>
                      <a:r>
                        <a:rPr lang="en-US" sz="2000" dirty="0"/>
                        <a:t>Built-in data generator</a:t>
                      </a:r>
                    </a:p>
                  </a:txBody>
                  <a:tcPr/>
                </a:tc>
                <a:tc>
                  <a:txBody>
                    <a:bodyPr/>
                    <a:lstStyle/>
                    <a:p>
                      <a:r>
                        <a:rPr lang="en-US" sz="2000" dirty="0"/>
                        <a:t>Held-out tests</a:t>
                      </a:r>
                    </a:p>
                  </a:txBody>
                  <a:tcPr/>
                </a:tc>
                <a:extLst>
                  <a:ext uri="{0D108BD9-81ED-4DB2-BD59-A6C34878D82A}">
                    <a16:rowId xmlns:a16="http://schemas.microsoft.com/office/drawing/2014/main" val="1219925118"/>
                  </a:ext>
                </a:extLst>
              </a:tr>
              <a:tr h="1432565">
                <a:tc>
                  <a:txBody>
                    <a:bodyPr/>
                    <a:lstStyle/>
                    <a:p>
                      <a:r>
                        <a:rPr lang="en-US" sz="2000" b="1" dirty="0">
                          <a:solidFill>
                            <a:schemeClr val="bg1"/>
                          </a:solidFill>
                        </a:rPr>
                        <a:t>ML workloads trained using </a:t>
                      </a:r>
                      <a:r>
                        <a:rPr lang="en-US" sz="2000" b="1" dirty="0" err="1">
                          <a:solidFill>
                            <a:schemeClr val="bg1"/>
                          </a:solidFill>
                        </a:rPr>
                        <a:t>ThunderSVM</a:t>
                      </a:r>
                      <a:r>
                        <a:rPr lang="en-US" sz="2000" b="1" dirty="0">
                          <a:solidFill>
                            <a:schemeClr val="bg1"/>
                          </a:solidFill>
                        </a:rPr>
                        <a:t> [3]</a:t>
                      </a:r>
                    </a:p>
                  </a:txBody>
                  <a:tcPr>
                    <a:solidFill>
                      <a:schemeClr val="accent1"/>
                    </a:solidFill>
                  </a:tcPr>
                </a:tc>
                <a:tc>
                  <a:txBody>
                    <a:bodyPr/>
                    <a:lstStyle/>
                    <a:p>
                      <a:pPr marL="285750" indent="-285750">
                        <a:buFont typeface="Arial" panose="020B0604020202020204" pitchFamily="34" charset="0"/>
                        <a:buChar char="•"/>
                      </a:pPr>
                      <a:r>
                        <a:rPr lang="en-US" sz="2000" dirty="0"/>
                        <a:t>MNIST</a:t>
                      </a:r>
                    </a:p>
                    <a:p>
                      <a:pPr marL="285750" indent="-285750">
                        <a:buFont typeface="Arial" panose="020B0604020202020204" pitchFamily="34" charset="0"/>
                        <a:buChar char="•"/>
                      </a:pPr>
                      <a:r>
                        <a:rPr lang="en-US" sz="2000" dirty="0"/>
                        <a:t>a9a</a:t>
                      </a:r>
                    </a:p>
                  </a:txBody>
                  <a:tcPr/>
                </a:tc>
                <a:tc>
                  <a:txBody>
                    <a:bodyPr/>
                    <a:lstStyle/>
                    <a:p>
                      <a:r>
                        <a:rPr lang="en-US" sz="2000" dirty="0"/>
                        <a:t>Model training error</a:t>
                      </a:r>
                    </a:p>
                  </a:txBody>
                  <a:tcPr/>
                </a:tc>
                <a:tc>
                  <a:txBody>
                    <a:bodyPr/>
                    <a:lstStyle/>
                    <a:p>
                      <a:r>
                        <a:rPr lang="en-US" sz="2000" dirty="0"/>
                        <a:t>Training datasets</a:t>
                      </a:r>
                    </a:p>
                    <a:p>
                      <a:endParaRPr lang="en-US" sz="2000" dirty="0"/>
                    </a:p>
                  </a:txBody>
                  <a:tcPr/>
                </a:tc>
                <a:tc>
                  <a:txBody>
                    <a:bodyPr/>
                    <a:lstStyle/>
                    <a:p>
                      <a:pPr marL="285750" indent="-285750">
                        <a:buFont typeface="Arial" panose="020B0604020202020204" pitchFamily="34" charset="0"/>
                        <a:buChar char="•"/>
                      </a:pPr>
                      <a:r>
                        <a:rPr lang="en-US" sz="2000" dirty="0"/>
                        <a:t>Testing datasets</a:t>
                      </a:r>
                    </a:p>
                    <a:p>
                      <a:pPr marL="285750" indent="-285750">
                        <a:buFont typeface="Arial" panose="020B0604020202020204" pitchFamily="34" charset="0"/>
                        <a:buChar char="•"/>
                      </a:pPr>
                      <a:r>
                        <a:rPr lang="en-US" sz="2000" dirty="0"/>
                        <a:t>MNIST large dataset</a:t>
                      </a:r>
                    </a:p>
                  </a:txBody>
                  <a:tcPr/>
                </a:tc>
                <a:extLst>
                  <a:ext uri="{0D108BD9-81ED-4DB2-BD59-A6C34878D82A}">
                    <a16:rowId xmlns:a16="http://schemas.microsoft.com/office/drawing/2014/main" val="2630483584"/>
                  </a:ext>
                </a:extLst>
              </a:tr>
            </a:tbl>
          </a:graphicData>
        </a:graphic>
      </p:graphicFrame>
    </p:spTree>
    <p:extLst>
      <p:ext uri="{BB962C8B-B14F-4D97-AF65-F5344CB8AC3E}">
        <p14:creationId xmlns:p14="http://schemas.microsoft.com/office/powerpoint/2010/main" val="207514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7471-8AC7-43D4-9068-5C27984A961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5F8F86C-BFD2-47B4-8FB7-78272CB8EE23}"/>
              </a:ext>
            </a:extLst>
          </p:cNvPr>
          <p:cNvSpPr>
            <a:spLocks noGrp="1"/>
          </p:cNvSpPr>
          <p:nvPr>
            <p:ph idx="1"/>
          </p:nvPr>
        </p:nvSpPr>
        <p:spPr/>
        <p:txBody>
          <a:bodyPr/>
          <a:lstStyle/>
          <a:p>
            <a:r>
              <a:rPr lang="en-US" dirty="0">
                <a:solidFill>
                  <a:schemeClr val="bg2">
                    <a:lumMod val="90000"/>
                  </a:schemeClr>
                </a:solidFill>
              </a:rPr>
              <a:t>Motivation</a:t>
            </a:r>
          </a:p>
          <a:p>
            <a:r>
              <a:rPr lang="en-US" dirty="0">
                <a:solidFill>
                  <a:schemeClr val="bg2">
                    <a:lumMod val="90000"/>
                  </a:schemeClr>
                </a:solidFill>
              </a:rPr>
              <a:t>Proposed Design – GEVO</a:t>
            </a:r>
          </a:p>
          <a:p>
            <a:r>
              <a:rPr lang="en-US" dirty="0">
                <a:solidFill>
                  <a:schemeClr val="bg2">
                    <a:lumMod val="90000"/>
                  </a:schemeClr>
                </a:solidFill>
              </a:rPr>
              <a:t>Experimental Setup</a:t>
            </a:r>
          </a:p>
          <a:p>
            <a:r>
              <a:rPr lang="en-US" dirty="0"/>
              <a:t>Results and Analysis</a:t>
            </a:r>
          </a:p>
          <a:p>
            <a:pPr lvl="1"/>
            <a:r>
              <a:rPr lang="en-US" dirty="0" err="1"/>
              <a:t>Rodinia</a:t>
            </a:r>
            <a:r>
              <a:rPr lang="en-US" dirty="0"/>
              <a:t> benchmark suite</a:t>
            </a:r>
          </a:p>
          <a:p>
            <a:pPr lvl="1"/>
            <a:r>
              <a:rPr lang="en-US" dirty="0"/>
              <a:t>ML workloads trained under </a:t>
            </a:r>
            <a:r>
              <a:rPr lang="en-US" dirty="0" err="1"/>
              <a:t>ThunderSVM</a:t>
            </a:r>
            <a:endParaRPr lang="en-US" dirty="0"/>
          </a:p>
          <a:p>
            <a:r>
              <a:rPr lang="en-US" dirty="0"/>
              <a:t>Conclusion</a:t>
            </a:r>
          </a:p>
          <a:p>
            <a:endParaRPr lang="en-US" dirty="0"/>
          </a:p>
        </p:txBody>
      </p:sp>
      <p:sp>
        <p:nvSpPr>
          <p:cNvPr id="5" name="Slide Number Placeholder 4">
            <a:extLst>
              <a:ext uri="{FF2B5EF4-FFF2-40B4-BE49-F238E27FC236}">
                <a16:creationId xmlns:a16="http://schemas.microsoft.com/office/drawing/2014/main" id="{80FEFB14-18A5-4586-9B69-2B4718E76BD6}"/>
              </a:ext>
            </a:extLst>
          </p:cNvPr>
          <p:cNvSpPr>
            <a:spLocks noGrp="1"/>
          </p:cNvSpPr>
          <p:nvPr>
            <p:ph type="sldNum" sz="quarter" idx="12"/>
          </p:nvPr>
        </p:nvSpPr>
        <p:spPr/>
        <p:txBody>
          <a:bodyPr/>
          <a:lstStyle/>
          <a:p>
            <a:fld id="{E4C3A838-D07D-49BE-B82F-DCD8BB8D6083}" type="slidenum">
              <a:rPr lang="en-US" smtClean="0"/>
              <a:t>14</a:t>
            </a:fld>
            <a:endParaRPr lang="en-US"/>
          </a:p>
        </p:txBody>
      </p:sp>
    </p:spTree>
    <p:extLst>
      <p:ext uri="{BB962C8B-B14F-4D97-AF65-F5344CB8AC3E}">
        <p14:creationId xmlns:p14="http://schemas.microsoft.com/office/powerpoint/2010/main" val="264751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981A228-F621-4693-852A-82AFE49FA86D}"/>
              </a:ext>
            </a:extLst>
          </p:cNvPr>
          <p:cNvGraphicFramePr>
            <a:graphicFrameLocks/>
          </p:cNvGraphicFramePr>
          <p:nvPr>
            <p:extLst>
              <p:ext uri="{D42A27DB-BD31-4B8C-83A1-F6EECF244321}">
                <p14:modId xmlns:p14="http://schemas.microsoft.com/office/powerpoint/2010/main" val="2951208109"/>
              </p:ext>
            </p:extLst>
          </p:nvPr>
        </p:nvGraphicFramePr>
        <p:xfrm>
          <a:off x="1352550" y="1508760"/>
          <a:ext cx="8553450" cy="513207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3E5EB41-975D-49A8-9568-F5600056F4DA}"/>
              </a:ext>
            </a:extLst>
          </p:cNvPr>
          <p:cNvSpPr>
            <a:spLocks noGrp="1"/>
          </p:cNvSpPr>
          <p:nvPr>
            <p:ph type="title"/>
          </p:nvPr>
        </p:nvSpPr>
        <p:spPr/>
        <p:txBody>
          <a:bodyPr/>
          <a:lstStyle/>
          <a:p>
            <a:r>
              <a:rPr lang="en-US" dirty="0"/>
              <a:t>GEVO results – </a:t>
            </a:r>
            <a:r>
              <a:rPr lang="en-US" sz="4000" dirty="0" err="1"/>
              <a:t>Rodinia</a:t>
            </a:r>
            <a:endParaRPr lang="en-US" dirty="0"/>
          </a:p>
        </p:txBody>
      </p:sp>
      <p:sp>
        <p:nvSpPr>
          <p:cNvPr id="9" name="Rectangle 8">
            <a:extLst>
              <a:ext uri="{FF2B5EF4-FFF2-40B4-BE49-F238E27FC236}">
                <a16:creationId xmlns:a16="http://schemas.microsoft.com/office/drawing/2014/main" id="{DC195ED0-B0FB-40AC-8B2B-7E73E8CB588B}"/>
              </a:ext>
            </a:extLst>
          </p:cNvPr>
          <p:cNvSpPr/>
          <p:nvPr/>
        </p:nvSpPr>
        <p:spPr>
          <a:xfrm>
            <a:off x="6897624" y="2406110"/>
            <a:ext cx="2514600" cy="36512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08DF77F-8BA9-493A-9EDB-75C771338273}"/>
              </a:ext>
            </a:extLst>
          </p:cNvPr>
          <p:cNvSpPr>
            <a:spLocks noGrp="1"/>
          </p:cNvSpPr>
          <p:nvPr>
            <p:ph type="sldNum" sz="quarter" idx="12"/>
          </p:nvPr>
        </p:nvSpPr>
        <p:spPr/>
        <p:txBody>
          <a:bodyPr/>
          <a:lstStyle/>
          <a:p>
            <a:fld id="{E4C3A838-D07D-49BE-B82F-DCD8BB8D6083}" type="slidenum">
              <a:rPr lang="en-US" smtClean="0"/>
              <a:t>15</a:t>
            </a:fld>
            <a:endParaRPr lang="en-US"/>
          </a:p>
        </p:txBody>
      </p:sp>
    </p:spTree>
    <p:extLst>
      <p:ext uri="{BB962C8B-B14F-4D97-AF65-F5344CB8AC3E}">
        <p14:creationId xmlns:p14="http://schemas.microsoft.com/office/powerpoint/2010/main" val="6741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fade">
                                      <p:cBhvr>
                                        <p:cTn id="7" dur="500"/>
                                        <p:tgtEl>
                                          <p:spTgt spid="7">
                                            <p:graphicEl>
                                              <a:chart seriesIdx="1" categoryIdx="-4" bldStep="series"/>
                                            </p:graphicEl>
                                          </p:spTgt>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8225-CED8-4615-B139-B001B4C4EFEF}"/>
              </a:ext>
            </a:extLst>
          </p:cNvPr>
          <p:cNvSpPr>
            <a:spLocks noGrp="1"/>
          </p:cNvSpPr>
          <p:nvPr>
            <p:ph type="title"/>
          </p:nvPr>
        </p:nvSpPr>
        <p:spPr/>
        <p:txBody>
          <a:bodyPr/>
          <a:lstStyle/>
          <a:p>
            <a:r>
              <a:rPr lang="en-US" dirty="0"/>
              <a:t>Temporal analysis – hotspot (epistasis)</a:t>
            </a:r>
          </a:p>
        </p:txBody>
      </p:sp>
      <p:sp>
        <p:nvSpPr>
          <p:cNvPr id="3" name="Content Placeholder 2">
            <a:extLst>
              <a:ext uri="{FF2B5EF4-FFF2-40B4-BE49-F238E27FC236}">
                <a16:creationId xmlns:a16="http://schemas.microsoft.com/office/drawing/2014/main" id="{A53F96E7-E985-40A8-A334-BB9C79B57ADC}"/>
              </a:ext>
            </a:extLst>
          </p:cNvPr>
          <p:cNvSpPr>
            <a:spLocks noGrp="1"/>
          </p:cNvSpPr>
          <p:nvPr>
            <p:ph idx="1"/>
          </p:nvPr>
        </p:nvSpPr>
        <p:spPr>
          <a:xfrm>
            <a:off x="838200" y="5155380"/>
            <a:ext cx="10596654" cy="1271827"/>
          </a:xfrm>
        </p:spPr>
        <p:txBody>
          <a:bodyPr>
            <a:normAutofit/>
          </a:bodyPr>
          <a:lstStyle/>
          <a:p>
            <a:r>
              <a:rPr lang="en-US" dirty="0"/>
              <a:t>Observed 3 key mutations, introducing 0.3 error rate individually, but only incurring 0.1 error rate when combined. </a:t>
            </a:r>
          </a:p>
          <a:p>
            <a:endParaRPr lang="en-US" dirty="0"/>
          </a:p>
        </p:txBody>
      </p:sp>
      <p:graphicFrame>
        <p:nvGraphicFramePr>
          <p:cNvPr id="5" name="Chart 4">
            <a:extLst>
              <a:ext uri="{FF2B5EF4-FFF2-40B4-BE49-F238E27FC236}">
                <a16:creationId xmlns:a16="http://schemas.microsoft.com/office/drawing/2014/main" id="{253A9618-61F6-4254-B708-2CF095EF2A52}"/>
              </a:ext>
            </a:extLst>
          </p:cNvPr>
          <p:cNvGraphicFramePr>
            <a:graphicFrameLocks/>
          </p:cNvGraphicFramePr>
          <p:nvPr>
            <p:extLst>
              <p:ext uri="{D42A27DB-BD31-4B8C-83A1-F6EECF244321}">
                <p14:modId xmlns:p14="http://schemas.microsoft.com/office/powerpoint/2010/main" val="1684956008"/>
              </p:ext>
            </p:extLst>
          </p:nvPr>
        </p:nvGraphicFramePr>
        <p:xfrm>
          <a:off x="1288973" y="1765215"/>
          <a:ext cx="9232135" cy="317161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4AA1CD1-1246-407F-854D-BC7DA7B07D33}"/>
              </a:ext>
            </a:extLst>
          </p:cNvPr>
          <p:cNvSpPr txBox="1"/>
          <p:nvPr/>
        </p:nvSpPr>
        <p:spPr>
          <a:xfrm>
            <a:off x="516644" y="2382285"/>
            <a:ext cx="11158712" cy="255454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marL="514350" indent="-514350">
              <a:buFont typeface="+mj-lt"/>
              <a:buAutoNum type="arabicPeriod"/>
            </a:pPr>
            <a:r>
              <a:rPr lang="en-US" sz="3200" dirty="0"/>
              <a:t>Sub-optimal individual can be served as the stepping stone for better optimization combination</a:t>
            </a:r>
          </a:p>
          <a:p>
            <a:pPr marL="514350" indent="-514350">
              <a:buFont typeface="+mj-lt"/>
              <a:buAutoNum type="arabicPeriod"/>
            </a:pPr>
            <a:endParaRPr lang="en-US" sz="3200" dirty="0"/>
          </a:p>
          <a:p>
            <a:pPr marL="514350" indent="-514350">
              <a:buFont typeface="+mj-lt"/>
              <a:buAutoNum type="arabicPeriod"/>
            </a:pPr>
            <a:r>
              <a:rPr lang="en-US" sz="3200" dirty="0"/>
              <a:t>This implies error tolerance can be used for circumventing and reaching other program spaces.  </a:t>
            </a:r>
          </a:p>
        </p:txBody>
      </p:sp>
      <p:sp>
        <p:nvSpPr>
          <p:cNvPr id="7" name="Slide Number Placeholder 6">
            <a:extLst>
              <a:ext uri="{FF2B5EF4-FFF2-40B4-BE49-F238E27FC236}">
                <a16:creationId xmlns:a16="http://schemas.microsoft.com/office/drawing/2014/main" id="{9ACC994B-3575-4967-A618-6EEA7438FC3D}"/>
              </a:ext>
            </a:extLst>
          </p:cNvPr>
          <p:cNvSpPr>
            <a:spLocks noGrp="1"/>
          </p:cNvSpPr>
          <p:nvPr>
            <p:ph type="sldNum" sz="quarter" idx="12"/>
          </p:nvPr>
        </p:nvSpPr>
        <p:spPr/>
        <p:txBody>
          <a:bodyPr/>
          <a:lstStyle/>
          <a:p>
            <a:fld id="{E4C3A838-D07D-49BE-B82F-DCD8BB8D6083}" type="slidenum">
              <a:rPr lang="en-US" smtClean="0"/>
              <a:t>16</a:t>
            </a:fld>
            <a:endParaRPr lang="en-US"/>
          </a:p>
        </p:txBody>
      </p:sp>
    </p:spTree>
    <p:extLst>
      <p:ext uri="{BB962C8B-B14F-4D97-AF65-F5344CB8AC3E}">
        <p14:creationId xmlns:p14="http://schemas.microsoft.com/office/powerpoint/2010/main" val="352924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02E2-D140-4422-9614-497B7E51F9FD}"/>
              </a:ext>
            </a:extLst>
          </p:cNvPr>
          <p:cNvSpPr>
            <a:spLocks noGrp="1"/>
          </p:cNvSpPr>
          <p:nvPr>
            <p:ph type="title"/>
          </p:nvPr>
        </p:nvSpPr>
        <p:spPr/>
        <p:txBody>
          <a:bodyPr/>
          <a:lstStyle/>
          <a:p>
            <a:r>
              <a:rPr lang="en-US" dirty="0"/>
              <a:t>Optimization analysis – </a:t>
            </a:r>
            <a:r>
              <a:rPr lang="en-US" sz="3600" dirty="0"/>
              <a:t>remove redundant store </a:t>
            </a:r>
            <a:br>
              <a:rPr lang="en-US" sz="3600" dirty="0"/>
            </a:br>
            <a:r>
              <a:rPr lang="en-US" sz="3600" dirty="0"/>
              <a:t>(LU decomposition)</a:t>
            </a:r>
            <a:endParaRPr lang="en-US" dirty="0"/>
          </a:p>
        </p:txBody>
      </p:sp>
      <p:sp>
        <p:nvSpPr>
          <p:cNvPr id="4" name="TextBox 3">
            <a:extLst>
              <a:ext uri="{FF2B5EF4-FFF2-40B4-BE49-F238E27FC236}">
                <a16:creationId xmlns:a16="http://schemas.microsoft.com/office/drawing/2014/main" id="{FD495695-5B5B-4B8A-9529-E35173493878}"/>
              </a:ext>
            </a:extLst>
          </p:cNvPr>
          <p:cNvSpPr txBox="1"/>
          <p:nvPr/>
        </p:nvSpPr>
        <p:spPr>
          <a:xfrm>
            <a:off x="666444" y="2114706"/>
            <a:ext cx="3755613" cy="28931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400" dirty="0">
                <a:latin typeface="Courier New" panose="02070309020205020404" pitchFamily="49" charset="0"/>
                <a:cs typeface="Courier New" panose="02070309020205020404" pitchFamily="49" charset="0"/>
              </a:rPr>
              <a:t> 1 __shared__ s[BLOCK];</a:t>
            </a:r>
          </a:p>
          <a:p>
            <a:r>
              <a:rPr lang="en-US" altLang="zh-TW" sz="1400" dirty="0">
                <a:latin typeface="Courier New" panose="02070309020205020404" pitchFamily="49" charset="0"/>
                <a:cs typeface="Courier New" panose="02070309020205020404" pitchFamily="49" charset="0"/>
              </a:rPr>
              <a:t> 2 </a:t>
            </a:r>
            <a:r>
              <a:rPr lang="en-US" altLang="zh-TW" sz="1400" b="1" dirty="0">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c = CONST;</a:t>
            </a:r>
          </a:p>
          <a:p>
            <a:r>
              <a:rPr lang="en-US" altLang="zh-TW" sz="1400" dirty="0">
                <a:latin typeface="Courier New" panose="02070309020205020404" pitchFamily="49" charset="0"/>
                <a:cs typeface="Courier New" panose="02070309020205020404" pitchFamily="49" charset="0"/>
              </a:rPr>
              <a:t> 3 </a:t>
            </a:r>
            <a:r>
              <a:rPr lang="en-US" altLang="zh-TW" sz="1400" b="1" dirty="0">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ThreadId.x</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4 </a:t>
            </a:r>
            <a:r>
              <a:rPr lang="en-US" altLang="zh-TW" sz="1400" b="1" dirty="0">
                <a:latin typeface="Courier New" panose="02070309020205020404" pitchFamily="49" charset="0"/>
                <a:cs typeface="Courier New" panose="02070309020205020404" pitchFamily="49" charset="0"/>
              </a:rPr>
              <a:t>for</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=0;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&lt; 16;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 5   s[</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init</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6 __</a:t>
            </a:r>
            <a:r>
              <a:rPr lang="en-US" altLang="zh-TW" sz="1400" dirty="0" err="1">
                <a:latin typeface="Courier New" panose="02070309020205020404" pitchFamily="49" charset="0"/>
                <a:cs typeface="Courier New" panose="02070309020205020404" pitchFamily="49" charset="0"/>
              </a:rPr>
              <a:t>syncthread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7 </a:t>
            </a:r>
          </a:p>
          <a:p>
            <a:r>
              <a:rPr lang="en-US" altLang="zh-TW" sz="1400" dirty="0">
                <a:latin typeface="Courier New" panose="02070309020205020404" pitchFamily="49" charset="0"/>
                <a:cs typeface="Courier New" panose="02070309020205020404" pitchFamily="49" charset="0"/>
              </a:rPr>
              <a:t> 8 </a:t>
            </a:r>
          </a:p>
          <a:p>
            <a:r>
              <a:rPr lang="en-US" altLang="zh-TW" sz="1400" dirty="0">
                <a:latin typeface="Courier New" panose="02070309020205020404" pitchFamily="49" charset="0"/>
                <a:cs typeface="Courier New" panose="02070309020205020404" pitchFamily="49" charset="0"/>
              </a:rPr>
              <a:t> 9 </a:t>
            </a:r>
            <a:r>
              <a:rPr lang="en-US" altLang="zh-TW" sz="1400" b="1" dirty="0">
                <a:latin typeface="Courier New" panose="02070309020205020404" pitchFamily="49" charset="0"/>
                <a:cs typeface="Courier New" panose="02070309020205020404" pitchFamily="49" charset="0"/>
              </a:rPr>
              <a:t>for</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=0;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&lt; 16;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10   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 </a:t>
            </a:r>
            <a:r>
              <a:rPr lang="en-US" altLang="zh-TW" sz="1400" dirty="0">
                <a:latin typeface="Courier New" panose="02070309020205020404" pitchFamily="49" charset="0"/>
                <a:cs typeface="Courier New" panose="02070309020205020404" pitchFamily="49" charset="0"/>
              </a:rPr>
              <a:t>=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 </a:t>
            </a:r>
            <a:r>
              <a:rPr lang="en-US" altLang="zh-TW" sz="1400" dirty="0">
                <a:latin typeface="Courier New" panose="02070309020205020404" pitchFamily="49" charset="0"/>
                <a:cs typeface="Courier New" panose="02070309020205020404" pitchFamily="49" charset="0"/>
              </a:rPr>
              <a:t>-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i</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i</a:t>
            </a:r>
            <a:r>
              <a:rPr lang="en-US" altLang="zh-TW" sz="1400" dirty="0">
                <a:solidFill>
                  <a:schemeClr val="accent1"/>
                </a:solidFill>
                <a:latin typeface="Courier New" panose="02070309020205020404" pitchFamily="49" charset="0"/>
                <a:cs typeface="Courier New" panose="02070309020205020404" pitchFamily="49" charset="0"/>
              </a:rPr>
              <a:t>]</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11 </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12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 </a:t>
            </a:r>
            <a:r>
              <a:rPr lang="en-US" altLang="zh-TW" sz="1400" dirty="0">
                <a:latin typeface="Courier New" panose="02070309020205020404" pitchFamily="49" charset="0"/>
                <a:cs typeface="Courier New" panose="02070309020205020404" pitchFamily="49" charset="0"/>
              </a:rPr>
              <a:t>=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 </a:t>
            </a:r>
            <a:r>
              <a:rPr lang="en-US" altLang="zh-TW" sz="1400" dirty="0">
                <a:latin typeface="Courier New" panose="02070309020205020404" pitchFamily="49" charset="0"/>
                <a:cs typeface="Courier New" panose="02070309020205020404" pitchFamily="49" charset="0"/>
              </a:rPr>
              <a:t>/ c;</a:t>
            </a:r>
          </a:p>
          <a:p>
            <a:r>
              <a:rPr lang="en-US" altLang="zh-TW" sz="1400" dirty="0">
                <a:latin typeface="Courier New" panose="02070309020205020404" pitchFamily="49" charset="0"/>
                <a:cs typeface="Courier New" panose="02070309020205020404" pitchFamily="49" charset="0"/>
              </a:rPr>
              <a:t>13 __</a:t>
            </a:r>
            <a:r>
              <a:rPr lang="en-US" altLang="zh-TW" sz="1400" dirty="0" err="1">
                <a:latin typeface="Courier New" panose="02070309020205020404" pitchFamily="49" charset="0"/>
                <a:cs typeface="Courier New" panose="02070309020205020404" pitchFamily="49" charset="0"/>
              </a:rPr>
              <a:t>syncthread</a:t>
            </a:r>
            <a:r>
              <a:rPr lang="en-US" altLang="zh-TW"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E9AB8E7-1DE0-4D81-B27E-99108BB65C08}"/>
              </a:ext>
            </a:extLst>
          </p:cNvPr>
          <p:cNvSpPr txBox="1"/>
          <p:nvPr/>
        </p:nvSpPr>
        <p:spPr>
          <a:xfrm>
            <a:off x="8129924" y="2114706"/>
            <a:ext cx="3462792" cy="28931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400" dirty="0">
                <a:latin typeface="Courier New" panose="02070309020205020404" pitchFamily="49" charset="0"/>
                <a:cs typeface="Courier New" panose="02070309020205020404" pitchFamily="49" charset="0"/>
              </a:rPr>
              <a:t> 1 __shared__ s[BLOCK];</a:t>
            </a:r>
          </a:p>
          <a:p>
            <a:r>
              <a:rPr lang="en-US" altLang="zh-TW" sz="1400" dirty="0">
                <a:latin typeface="Courier New" panose="02070309020205020404" pitchFamily="49" charset="0"/>
                <a:cs typeface="Courier New" panose="02070309020205020404" pitchFamily="49" charset="0"/>
              </a:rPr>
              <a:t> 2 </a:t>
            </a:r>
            <a:r>
              <a:rPr lang="en-US" altLang="zh-TW" sz="1400" b="1" dirty="0">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c = CONST;</a:t>
            </a:r>
          </a:p>
          <a:p>
            <a:r>
              <a:rPr lang="en-US" altLang="zh-TW" sz="1400" dirty="0">
                <a:latin typeface="Courier New" panose="02070309020205020404" pitchFamily="49" charset="0"/>
                <a:cs typeface="Courier New" panose="02070309020205020404" pitchFamily="49" charset="0"/>
              </a:rPr>
              <a:t> 3 </a:t>
            </a:r>
            <a:r>
              <a:rPr lang="en-US" altLang="zh-TW" sz="1400" b="1" dirty="0">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ThreadId.x</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4 </a:t>
            </a:r>
            <a:r>
              <a:rPr lang="en-US" altLang="zh-TW" sz="1400" b="1" dirty="0">
                <a:latin typeface="Courier New" panose="02070309020205020404" pitchFamily="49" charset="0"/>
                <a:cs typeface="Courier New" panose="02070309020205020404" pitchFamily="49" charset="0"/>
              </a:rPr>
              <a:t>for</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=0;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&lt; 16;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 5   s[</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init</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6 __</a:t>
            </a:r>
            <a:r>
              <a:rPr lang="en-US" altLang="zh-TW" sz="1400" dirty="0" err="1">
                <a:latin typeface="Courier New" panose="02070309020205020404" pitchFamily="49" charset="0"/>
                <a:cs typeface="Courier New" panose="02070309020205020404" pitchFamily="49" charset="0"/>
              </a:rPr>
              <a:t>syncthread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7</a:t>
            </a:r>
          </a:p>
          <a:p>
            <a:r>
              <a:rPr lang="en-US" altLang="zh-TW" sz="1400" dirty="0">
                <a:latin typeface="Courier New" panose="02070309020205020404" pitchFamily="49" charset="0"/>
                <a:cs typeface="Courier New" panose="02070309020205020404" pitchFamily="49" charset="0"/>
              </a:rPr>
              <a:t> 8 float temp = s[</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9 </a:t>
            </a:r>
            <a:r>
              <a:rPr lang="en-US" altLang="zh-TW" sz="1400" b="1" dirty="0">
                <a:latin typeface="Courier New" panose="02070309020205020404" pitchFamily="49" charset="0"/>
                <a:cs typeface="Courier New" panose="02070309020205020404" pitchFamily="49" charset="0"/>
              </a:rPr>
              <a:t>for</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=0;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&lt; 16;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10   temp = temp - s[</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]*s[</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11   </a:t>
            </a:r>
            <a:r>
              <a:rPr lang="en-US" altLang="zh-TW" sz="1400" b="1" strike="sngStrike" dirty="0">
                <a:solidFill>
                  <a:schemeClr val="accent1"/>
                </a:solidFill>
                <a:latin typeface="Courier New" panose="02070309020205020404" pitchFamily="49" charset="0"/>
                <a:cs typeface="Courier New" panose="02070309020205020404" pitchFamily="49" charset="0"/>
              </a:rPr>
              <a:t>s[</a:t>
            </a:r>
            <a:r>
              <a:rPr lang="en-US" altLang="zh-TW" sz="1400" b="1" strike="sngStrike" dirty="0" err="1">
                <a:solidFill>
                  <a:schemeClr val="accent1"/>
                </a:solidFill>
                <a:latin typeface="Courier New" panose="02070309020205020404" pitchFamily="49" charset="0"/>
                <a:cs typeface="Courier New" panose="02070309020205020404" pitchFamily="49" charset="0"/>
              </a:rPr>
              <a:t>tid</a:t>
            </a:r>
            <a:r>
              <a:rPr lang="en-US" altLang="zh-TW" sz="1400" b="1" strike="sngStrike" dirty="0">
                <a:solidFill>
                  <a:schemeClr val="accent1"/>
                </a:solidFill>
                <a:latin typeface="Courier New" panose="02070309020205020404" pitchFamily="49" charset="0"/>
                <a:cs typeface="Courier New" panose="02070309020205020404" pitchFamily="49" charset="0"/>
              </a:rPr>
              <a:t>] </a:t>
            </a:r>
            <a:r>
              <a:rPr lang="en-US" altLang="zh-TW" sz="1400" b="1" strike="sngStrike" dirty="0">
                <a:latin typeface="Courier New" panose="02070309020205020404" pitchFamily="49" charset="0"/>
                <a:cs typeface="Courier New" panose="02070309020205020404" pitchFamily="49" charset="0"/>
              </a:rPr>
              <a:t>= </a:t>
            </a:r>
            <a:r>
              <a:rPr lang="en-US" altLang="zh-TW" sz="1400" b="1" strike="sngStrike" dirty="0">
                <a:solidFill>
                  <a:srgbClr val="FF0000"/>
                </a:solidFill>
                <a:latin typeface="Courier New" panose="02070309020205020404" pitchFamily="49" charset="0"/>
                <a:cs typeface="Courier New" panose="02070309020205020404" pitchFamily="49" charset="0"/>
              </a:rPr>
              <a:t>temp</a:t>
            </a:r>
            <a:r>
              <a:rPr lang="en-US" altLang="zh-TW" sz="1400" b="1" strike="sngStrike" dirty="0">
                <a:latin typeface="Courier New" panose="02070309020205020404" pitchFamily="49" charset="0"/>
                <a:cs typeface="Courier New" panose="02070309020205020404" pitchFamily="49" charset="0"/>
              </a:rPr>
              <a:t>;</a:t>
            </a:r>
            <a:br>
              <a:rPr lang="en-US" altLang="zh-TW" sz="1400" b="1"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12 s[</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temp / c;</a:t>
            </a:r>
          </a:p>
          <a:p>
            <a:r>
              <a:rPr lang="en-US" altLang="zh-TW" sz="1400" dirty="0">
                <a:latin typeface="Courier New" panose="02070309020205020404" pitchFamily="49" charset="0"/>
                <a:cs typeface="Courier New" panose="02070309020205020404" pitchFamily="49" charset="0"/>
              </a:rPr>
              <a:t>13 __</a:t>
            </a:r>
            <a:r>
              <a:rPr lang="en-US" altLang="zh-TW" sz="1400" dirty="0" err="1">
                <a:latin typeface="Courier New" panose="02070309020205020404" pitchFamily="49" charset="0"/>
                <a:cs typeface="Courier New" panose="02070309020205020404" pitchFamily="49" charset="0"/>
              </a:rPr>
              <a:t>syncthread</a:t>
            </a:r>
            <a:r>
              <a:rPr lang="en-US" altLang="zh-TW"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66FE2F6F-3099-4B41-A1C4-91B8BB3FBFF0}"/>
              </a:ext>
            </a:extLst>
          </p:cNvPr>
          <p:cNvSpPr txBox="1"/>
          <p:nvPr/>
        </p:nvSpPr>
        <p:spPr>
          <a:xfrm>
            <a:off x="4505275" y="2114706"/>
            <a:ext cx="3575221" cy="28931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400" dirty="0">
                <a:latin typeface="Courier New" panose="02070309020205020404" pitchFamily="49" charset="0"/>
                <a:cs typeface="Courier New" panose="02070309020205020404" pitchFamily="49" charset="0"/>
              </a:rPr>
              <a:t> 1 __shared__ s[BLOCK];</a:t>
            </a:r>
          </a:p>
          <a:p>
            <a:r>
              <a:rPr lang="en-US" altLang="zh-TW" sz="1400" dirty="0">
                <a:latin typeface="Courier New" panose="02070309020205020404" pitchFamily="49" charset="0"/>
                <a:cs typeface="Courier New" panose="02070309020205020404" pitchFamily="49" charset="0"/>
              </a:rPr>
              <a:t> 2 </a:t>
            </a:r>
            <a:r>
              <a:rPr lang="en-US" altLang="zh-TW" sz="1400" b="1" dirty="0">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c = CONST;</a:t>
            </a:r>
          </a:p>
          <a:p>
            <a:r>
              <a:rPr lang="en-US" altLang="zh-TW" sz="1400" dirty="0">
                <a:latin typeface="Courier New" panose="02070309020205020404" pitchFamily="49" charset="0"/>
                <a:cs typeface="Courier New" panose="02070309020205020404" pitchFamily="49" charset="0"/>
              </a:rPr>
              <a:t> 3 </a:t>
            </a:r>
            <a:r>
              <a:rPr lang="en-US" altLang="zh-TW" sz="1400" b="1" dirty="0">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ThreadId.x</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4 </a:t>
            </a:r>
            <a:r>
              <a:rPr lang="en-US" altLang="zh-TW" sz="1400" b="1" dirty="0">
                <a:latin typeface="Courier New" panose="02070309020205020404" pitchFamily="49" charset="0"/>
                <a:cs typeface="Courier New" panose="02070309020205020404" pitchFamily="49" charset="0"/>
              </a:rPr>
              <a:t>for</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=0;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&lt; 16;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 5   s[</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init</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tid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6 __</a:t>
            </a:r>
            <a:r>
              <a:rPr lang="en-US" altLang="zh-TW" sz="1400" dirty="0" err="1">
                <a:latin typeface="Courier New" panose="02070309020205020404" pitchFamily="49" charset="0"/>
                <a:cs typeface="Courier New" panose="02070309020205020404" pitchFamily="49" charset="0"/>
              </a:rPr>
              <a:t>syncthread</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7</a:t>
            </a:r>
          </a:p>
          <a:p>
            <a:r>
              <a:rPr lang="en-US" altLang="zh-TW" sz="1400" dirty="0">
                <a:latin typeface="Courier New" panose="02070309020205020404" pitchFamily="49" charset="0"/>
                <a:cs typeface="Courier New" panose="02070309020205020404" pitchFamily="49" charset="0"/>
              </a:rPr>
              <a:t> 8 float </a:t>
            </a:r>
            <a:r>
              <a:rPr lang="en-US" altLang="zh-TW" sz="1400" b="1" dirty="0">
                <a:solidFill>
                  <a:srgbClr val="FF0000"/>
                </a:solidFill>
                <a:latin typeface="Courier New" panose="02070309020205020404" pitchFamily="49" charset="0"/>
                <a:cs typeface="Courier New" panose="02070309020205020404" pitchFamily="49" charset="0"/>
              </a:rPr>
              <a:t>temp</a:t>
            </a:r>
            <a:r>
              <a:rPr lang="en-US" altLang="zh-TW" sz="1400" dirty="0">
                <a:latin typeface="Courier New" panose="02070309020205020404" pitchFamily="49" charset="0"/>
                <a:cs typeface="Courier New" panose="02070309020205020404" pitchFamily="49" charset="0"/>
              </a:rPr>
              <a:t> =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9 </a:t>
            </a:r>
            <a:r>
              <a:rPr lang="en-US" altLang="zh-TW" sz="1400" b="1" dirty="0">
                <a:latin typeface="Courier New" panose="02070309020205020404" pitchFamily="49" charset="0"/>
                <a:cs typeface="Courier New" panose="02070309020205020404" pitchFamily="49" charset="0"/>
              </a:rPr>
              <a:t>for</a:t>
            </a:r>
            <a:r>
              <a:rPr lang="en-US" altLang="zh-TW" sz="1400" dirty="0">
                <a:latin typeface="Courier New" panose="02070309020205020404" pitchFamily="49" charset="0"/>
                <a:cs typeface="Courier New" panose="02070309020205020404" pitchFamily="49" charset="0"/>
              </a:rPr>
              <a:t>(</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=0;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&lt; 16;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10   </a:t>
            </a:r>
            <a:r>
              <a:rPr lang="en-US" altLang="zh-TW" sz="1400" b="1" dirty="0">
                <a:solidFill>
                  <a:srgbClr val="FF0000"/>
                </a:solidFill>
                <a:latin typeface="Courier New" panose="02070309020205020404" pitchFamily="49" charset="0"/>
                <a:cs typeface="Courier New" panose="02070309020205020404" pitchFamily="49" charset="0"/>
              </a:rPr>
              <a:t>temp</a:t>
            </a:r>
            <a:r>
              <a:rPr lang="en-US" altLang="zh-TW" sz="1400" dirty="0">
                <a:latin typeface="Courier New" panose="02070309020205020404" pitchFamily="49" charset="0"/>
                <a:cs typeface="Courier New" panose="02070309020205020404" pitchFamily="49" charset="0"/>
              </a:rPr>
              <a:t> = </a:t>
            </a:r>
            <a:r>
              <a:rPr lang="en-US" altLang="zh-TW" sz="1400" b="1" dirty="0">
                <a:solidFill>
                  <a:srgbClr val="FF0000"/>
                </a:solidFill>
                <a:latin typeface="Courier New" panose="02070309020205020404" pitchFamily="49" charset="0"/>
                <a:cs typeface="Courier New" panose="02070309020205020404" pitchFamily="49" charset="0"/>
              </a:rPr>
              <a:t>temp</a:t>
            </a:r>
            <a:r>
              <a:rPr lang="en-US" altLang="zh-TW" sz="1400" dirty="0">
                <a:latin typeface="Courier New" panose="02070309020205020404" pitchFamily="49" charset="0"/>
                <a:cs typeface="Courier New" panose="02070309020205020404" pitchFamily="49" charset="0"/>
              </a:rPr>
              <a:t> -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i</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i</a:t>
            </a:r>
            <a:r>
              <a:rPr lang="en-US" altLang="zh-TW" sz="1400" dirty="0">
                <a:solidFill>
                  <a:schemeClr val="accent1"/>
                </a:solidFill>
                <a:latin typeface="Courier New" panose="02070309020205020404" pitchFamily="49" charset="0"/>
                <a:cs typeface="Courier New" panose="02070309020205020404" pitchFamily="49" charset="0"/>
              </a:rPr>
              <a:t>]</a:t>
            </a:r>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11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 </a:t>
            </a:r>
            <a:r>
              <a:rPr lang="en-US" altLang="zh-TW" sz="1400" dirty="0">
                <a:latin typeface="Courier New" panose="02070309020205020404" pitchFamily="49" charset="0"/>
                <a:cs typeface="Courier New" panose="02070309020205020404" pitchFamily="49" charset="0"/>
              </a:rPr>
              <a:t>= </a:t>
            </a:r>
            <a:r>
              <a:rPr lang="en-US" altLang="zh-TW" sz="1400" b="1" dirty="0">
                <a:solidFill>
                  <a:srgbClr val="FF0000"/>
                </a:solidFill>
                <a:latin typeface="Courier New" panose="02070309020205020404" pitchFamily="49" charset="0"/>
                <a:cs typeface="Courier New" panose="02070309020205020404" pitchFamily="49" charset="0"/>
              </a:rPr>
              <a:t>temp</a:t>
            </a:r>
            <a:r>
              <a:rPr lang="en-US" altLang="zh-TW" sz="1400" dirty="0">
                <a:latin typeface="Courier New" panose="02070309020205020404" pitchFamily="49" charset="0"/>
                <a:cs typeface="Courier New" panose="02070309020205020404" pitchFamily="49" charset="0"/>
              </a:rPr>
              <a:t>; }</a:t>
            </a:r>
            <a:br>
              <a:rPr lang="en-US" altLang="zh-TW" sz="1400" dirty="0">
                <a:latin typeface="Courier New" panose="02070309020205020404" pitchFamily="49" charset="0"/>
                <a:cs typeface="Courier New" panose="02070309020205020404" pitchFamily="49" charset="0"/>
              </a:rPr>
            </a:br>
            <a:r>
              <a:rPr lang="en-US" altLang="zh-TW" sz="1400" dirty="0">
                <a:latin typeface="Courier New" panose="02070309020205020404" pitchFamily="49" charset="0"/>
                <a:cs typeface="Courier New" panose="02070309020205020404" pitchFamily="49" charset="0"/>
              </a:rPr>
              <a:t>12 </a:t>
            </a:r>
            <a:r>
              <a:rPr lang="en-US" altLang="zh-TW" sz="1400" dirty="0">
                <a:solidFill>
                  <a:schemeClr val="accent1"/>
                </a:solidFill>
                <a:latin typeface="Courier New" panose="02070309020205020404" pitchFamily="49" charset="0"/>
                <a:cs typeface="Courier New" panose="02070309020205020404" pitchFamily="49" charset="0"/>
              </a:rPr>
              <a:t>s[</a:t>
            </a:r>
            <a:r>
              <a:rPr lang="en-US" altLang="zh-TW" sz="1400" dirty="0" err="1">
                <a:solidFill>
                  <a:schemeClr val="accent1"/>
                </a:solidFill>
                <a:latin typeface="Courier New" panose="02070309020205020404" pitchFamily="49" charset="0"/>
                <a:cs typeface="Courier New" panose="02070309020205020404" pitchFamily="49" charset="0"/>
              </a:rPr>
              <a:t>tid</a:t>
            </a:r>
            <a:r>
              <a:rPr lang="en-US" altLang="zh-TW" sz="1400" dirty="0">
                <a:solidFill>
                  <a:schemeClr val="accent1"/>
                </a:solidFill>
                <a:latin typeface="Courier New" panose="02070309020205020404" pitchFamily="49" charset="0"/>
                <a:cs typeface="Courier New" panose="02070309020205020404" pitchFamily="49" charset="0"/>
              </a:rPr>
              <a:t>] </a:t>
            </a:r>
            <a:r>
              <a:rPr lang="en-US" altLang="zh-TW" sz="1400" dirty="0">
                <a:latin typeface="Courier New" panose="02070309020205020404" pitchFamily="49" charset="0"/>
                <a:cs typeface="Courier New" panose="02070309020205020404" pitchFamily="49" charset="0"/>
              </a:rPr>
              <a:t>= </a:t>
            </a:r>
            <a:r>
              <a:rPr lang="en-US" altLang="zh-TW" sz="1400" b="1" dirty="0">
                <a:solidFill>
                  <a:srgbClr val="FF0000"/>
                </a:solidFill>
                <a:latin typeface="Courier New" panose="02070309020205020404" pitchFamily="49" charset="0"/>
                <a:cs typeface="Courier New" panose="02070309020205020404" pitchFamily="49" charset="0"/>
              </a:rPr>
              <a:t>temp</a:t>
            </a:r>
            <a:r>
              <a:rPr lang="en-US" altLang="zh-TW" sz="1400" dirty="0">
                <a:latin typeface="Courier New" panose="02070309020205020404" pitchFamily="49" charset="0"/>
                <a:cs typeface="Courier New" panose="02070309020205020404" pitchFamily="49" charset="0"/>
              </a:rPr>
              <a:t> / c;</a:t>
            </a:r>
          </a:p>
          <a:p>
            <a:r>
              <a:rPr lang="en-US" altLang="zh-TW" sz="1400" dirty="0">
                <a:latin typeface="Courier New" panose="02070309020205020404" pitchFamily="49" charset="0"/>
                <a:cs typeface="Courier New" panose="02070309020205020404" pitchFamily="49" charset="0"/>
              </a:rPr>
              <a:t>13 __</a:t>
            </a:r>
            <a:r>
              <a:rPr lang="en-US" altLang="zh-TW" sz="1400" dirty="0" err="1">
                <a:latin typeface="Courier New" panose="02070309020205020404" pitchFamily="49" charset="0"/>
                <a:cs typeface="Courier New" panose="02070309020205020404" pitchFamily="49" charset="0"/>
              </a:rPr>
              <a:t>syncthread</a:t>
            </a:r>
            <a:r>
              <a:rPr lang="en-US" altLang="zh-TW"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66F52C0B-8122-4AA9-9146-7DC652D2D63C}"/>
              </a:ext>
            </a:extLst>
          </p:cNvPr>
          <p:cNvSpPr txBox="1"/>
          <p:nvPr/>
        </p:nvSpPr>
        <p:spPr>
          <a:xfrm>
            <a:off x="1716772" y="1793142"/>
            <a:ext cx="1654955" cy="369332"/>
          </a:xfrm>
          <a:prstGeom prst="rect">
            <a:avLst/>
          </a:prstGeom>
          <a:noFill/>
        </p:spPr>
        <p:txBody>
          <a:bodyPr wrap="square" rtlCol="0">
            <a:spAutoFit/>
          </a:bodyPr>
          <a:lstStyle/>
          <a:p>
            <a:r>
              <a:rPr lang="en-US" altLang="zh-TW" dirty="0"/>
              <a:t>(a) Unmodified</a:t>
            </a:r>
            <a:endParaRPr lang="zh-TW" altLang="en-US" dirty="0"/>
          </a:p>
        </p:txBody>
      </p:sp>
      <p:sp>
        <p:nvSpPr>
          <p:cNvPr id="8" name="TextBox 7">
            <a:extLst>
              <a:ext uri="{FF2B5EF4-FFF2-40B4-BE49-F238E27FC236}">
                <a16:creationId xmlns:a16="http://schemas.microsoft.com/office/drawing/2014/main" id="{E4ECF79A-7D32-4DB2-9047-EA4A9F96E756}"/>
              </a:ext>
            </a:extLst>
          </p:cNvPr>
          <p:cNvSpPr txBox="1"/>
          <p:nvPr/>
        </p:nvSpPr>
        <p:spPr>
          <a:xfrm>
            <a:off x="5184266" y="1791540"/>
            <a:ext cx="2217238" cy="369332"/>
          </a:xfrm>
          <a:prstGeom prst="rect">
            <a:avLst/>
          </a:prstGeom>
          <a:noFill/>
        </p:spPr>
        <p:txBody>
          <a:bodyPr wrap="square" rtlCol="0">
            <a:spAutoFit/>
          </a:bodyPr>
          <a:lstStyle/>
          <a:p>
            <a:r>
              <a:rPr lang="en-US" altLang="zh-TW" dirty="0"/>
              <a:t>(b) Post-Compilation</a:t>
            </a:r>
            <a:endParaRPr lang="zh-TW" altLang="en-US" dirty="0"/>
          </a:p>
        </p:txBody>
      </p:sp>
      <p:sp>
        <p:nvSpPr>
          <p:cNvPr id="9" name="TextBox 8">
            <a:extLst>
              <a:ext uri="{FF2B5EF4-FFF2-40B4-BE49-F238E27FC236}">
                <a16:creationId xmlns:a16="http://schemas.microsoft.com/office/drawing/2014/main" id="{A55C4924-8D3A-44B5-8525-3F011F824F26}"/>
              </a:ext>
            </a:extLst>
          </p:cNvPr>
          <p:cNvSpPr txBox="1"/>
          <p:nvPr/>
        </p:nvSpPr>
        <p:spPr>
          <a:xfrm>
            <a:off x="8827725" y="1791540"/>
            <a:ext cx="2056886" cy="646331"/>
          </a:xfrm>
          <a:prstGeom prst="rect">
            <a:avLst/>
          </a:prstGeom>
          <a:noFill/>
        </p:spPr>
        <p:txBody>
          <a:bodyPr wrap="square" rtlCol="0">
            <a:spAutoFit/>
          </a:bodyPr>
          <a:lstStyle/>
          <a:p>
            <a:r>
              <a:rPr lang="en-US" altLang="zh-TW" dirty="0">
                <a:cs typeface="Courier New" panose="02070309020205020404" pitchFamily="49" charset="0"/>
              </a:rPr>
              <a:t>(c) </a:t>
            </a:r>
            <a:r>
              <a:rPr lang="en-US" altLang="zh-TW" dirty="0"/>
              <a:t>GEVO Optimized</a:t>
            </a:r>
            <a:endParaRPr lang="en-US" altLang="zh-TW" sz="1400" dirty="0">
              <a:latin typeface="Courier New" panose="02070309020205020404" pitchFamily="49" charset="0"/>
              <a:cs typeface="Courier New" panose="02070309020205020404" pitchFamily="49" charset="0"/>
            </a:endParaRPr>
          </a:p>
          <a:p>
            <a:endParaRPr lang="zh-TW" altLang="en-US" dirty="0"/>
          </a:p>
        </p:txBody>
      </p:sp>
      <p:sp>
        <p:nvSpPr>
          <p:cNvPr id="10" name="Content Placeholder 2">
            <a:extLst>
              <a:ext uri="{FF2B5EF4-FFF2-40B4-BE49-F238E27FC236}">
                <a16:creationId xmlns:a16="http://schemas.microsoft.com/office/drawing/2014/main" id="{3DEED574-B9A5-4CB6-B35D-ADFCFCE59897}"/>
              </a:ext>
            </a:extLst>
          </p:cNvPr>
          <p:cNvSpPr>
            <a:spLocks noGrp="1"/>
          </p:cNvSpPr>
          <p:nvPr>
            <p:ph idx="1"/>
          </p:nvPr>
        </p:nvSpPr>
        <p:spPr>
          <a:xfrm>
            <a:off x="838200" y="5329370"/>
            <a:ext cx="10515600" cy="1115569"/>
          </a:xfrm>
        </p:spPr>
        <p:txBody>
          <a:bodyPr>
            <a:normAutofit fontScale="92500" lnSpcReduction="10000"/>
          </a:bodyPr>
          <a:lstStyle/>
          <a:p>
            <a:r>
              <a:rPr lang="en-US" dirty="0"/>
              <a:t>Interpretation: The GPU executes the load instruction without waiting for the outstanding store instruction to be finished, and renders the store instruction redundant. </a:t>
            </a:r>
          </a:p>
        </p:txBody>
      </p:sp>
      <p:sp>
        <p:nvSpPr>
          <p:cNvPr id="11" name="Slide Number Placeholder 10">
            <a:extLst>
              <a:ext uri="{FF2B5EF4-FFF2-40B4-BE49-F238E27FC236}">
                <a16:creationId xmlns:a16="http://schemas.microsoft.com/office/drawing/2014/main" id="{9B4684EF-BF8F-4E3C-9AAC-80598A4C7849}"/>
              </a:ext>
            </a:extLst>
          </p:cNvPr>
          <p:cNvSpPr>
            <a:spLocks noGrp="1"/>
          </p:cNvSpPr>
          <p:nvPr>
            <p:ph type="sldNum" sz="quarter" idx="12"/>
          </p:nvPr>
        </p:nvSpPr>
        <p:spPr/>
        <p:txBody>
          <a:bodyPr/>
          <a:lstStyle/>
          <a:p>
            <a:fld id="{E4C3A838-D07D-49BE-B82F-DCD8BB8D6083}" type="slidenum">
              <a:rPr lang="en-US" smtClean="0"/>
              <a:t>17</a:t>
            </a:fld>
            <a:endParaRPr lang="en-US"/>
          </a:p>
        </p:txBody>
      </p:sp>
    </p:spTree>
    <p:extLst>
      <p:ext uri="{BB962C8B-B14F-4D97-AF65-F5344CB8AC3E}">
        <p14:creationId xmlns:p14="http://schemas.microsoft.com/office/powerpoint/2010/main" val="8526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ACD4-DC1A-4434-9FFA-952E15E7F743}"/>
              </a:ext>
            </a:extLst>
          </p:cNvPr>
          <p:cNvSpPr>
            <a:spLocks noGrp="1"/>
          </p:cNvSpPr>
          <p:nvPr>
            <p:ph type="title"/>
          </p:nvPr>
        </p:nvSpPr>
        <p:spPr/>
        <p:txBody>
          <a:bodyPr/>
          <a:lstStyle/>
          <a:p>
            <a:r>
              <a:rPr lang="en-US" altLang="zh-TW" dirty="0"/>
              <a:t>Representative </a:t>
            </a:r>
            <a:r>
              <a:rPr lang="en-US" altLang="zh-TW" dirty="0" err="1"/>
              <a:t>Rodinia</a:t>
            </a:r>
            <a:r>
              <a:rPr lang="en-US" altLang="zh-TW" dirty="0"/>
              <a:t> optimizations</a:t>
            </a:r>
            <a:endParaRPr lang="zh-TW" altLang="en-US" dirty="0"/>
          </a:p>
        </p:txBody>
      </p:sp>
      <p:graphicFrame>
        <p:nvGraphicFramePr>
          <p:cNvPr id="4" name="Table 3">
            <a:extLst>
              <a:ext uri="{FF2B5EF4-FFF2-40B4-BE49-F238E27FC236}">
                <a16:creationId xmlns:a16="http://schemas.microsoft.com/office/drawing/2014/main" id="{25493327-B331-42B3-9414-B5A0F16C3C3D}"/>
              </a:ext>
            </a:extLst>
          </p:cNvPr>
          <p:cNvGraphicFramePr>
            <a:graphicFrameLocks noGrp="1"/>
          </p:cNvGraphicFramePr>
          <p:nvPr>
            <p:extLst>
              <p:ext uri="{D42A27DB-BD31-4B8C-83A1-F6EECF244321}">
                <p14:modId xmlns:p14="http://schemas.microsoft.com/office/powerpoint/2010/main" val="633245713"/>
              </p:ext>
            </p:extLst>
          </p:nvPr>
        </p:nvGraphicFramePr>
        <p:xfrm>
          <a:off x="1171354" y="1901058"/>
          <a:ext cx="9563102" cy="4567977"/>
        </p:xfrm>
        <a:graphic>
          <a:graphicData uri="http://schemas.openxmlformats.org/drawingml/2006/table">
            <a:tbl>
              <a:tblPr firstRow="1" bandRow="1">
                <a:tableStyleId>{5C22544A-7EE6-4342-B048-85BDC9FD1C3A}</a:tableStyleId>
              </a:tblPr>
              <a:tblGrid>
                <a:gridCol w="4781551">
                  <a:extLst>
                    <a:ext uri="{9D8B030D-6E8A-4147-A177-3AD203B41FA5}">
                      <a16:colId xmlns:a16="http://schemas.microsoft.com/office/drawing/2014/main" val="1085141240"/>
                    </a:ext>
                  </a:extLst>
                </a:gridCol>
                <a:gridCol w="4781551">
                  <a:extLst>
                    <a:ext uri="{9D8B030D-6E8A-4147-A177-3AD203B41FA5}">
                      <a16:colId xmlns:a16="http://schemas.microsoft.com/office/drawing/2014/main" val="1109713181"/>
                    </a:ext>
                  </a:extLst>
                </a:gridCol>
              </a:tblGrid>
              <a:tr h="447079">
                <a:tc>
                  <a:txBody>
                    <a:bodyPr/>
                    <a:lstStyle/>
                    <a:p>
                      <a:r>
                        <a:rPr lang="en-US" sz="3200" dirty="0"/>
                        <a:t>Architecture-specific</a:t>
                      </a:r>
                    </a:p>
                  </a:txBody>
                  <a:tcPr marL="110239" marR="110239" marT="55119" marB="55119"/>
                </a:tc>
                <a:tc>
                  <a:txBody>
                    <a:bodyPr/>
                    <a:lstStyle/>
                    <a:p>
                      <a:r>
                        <a:rPr lang="en-US" sz="3200" dirty="0"/>
                        <a:t>Application-specific</a:t>
                      </a:r>
                    </a:p>
                  </a:txBody>
                  <a:tcPr marL="110239" marR="110239" marT="55119" marB="55119"/>
                </a:tc>
                <a:extLst>
                  <a:ext uri="{0D108BD9-81ED-4DB2-BD59-A6C34878D82A}">
                    <a16:rowId xmlns:a16="http://schemas.microsoft.com/office/drawing/2014/main" val="1126706094"/>
                  </a:ext>
                </a:extLst>
              </a:tr>
              <a:tr h="1433103">
                <a:tc>
                  <a:txBody>
                    <a:bodyPr/>
                    <a:lstStyle/>
                    <a:p>
                      <a:r>
                        <a:rPr lang="en-US" sz="2400" dirty="0"/>
                        <a:t>Removing redundant synchronization primitives</a:t>
                      </a:r>
                    </a:p>
                    <a:p>
                      <a:pPr marL="285750" indent="-285750">
                        <a:buFont typeface="Arial" panose="020B0604020202020204" pitchFamily="34" charset="0"/>
                        <a:buChar char="•"/>
                      </a:pPr>
                      <a:r>
                        <a:rPr lang="en-US" sz="2000" dirty="0"/>
                        <a:t>Hotspot</a:t>
                      </a:r>
                    </a:p>
                    <a:p>
                      <a:pPr marL="285750" indent="-285750">
                        <a:buFont typeface="Arial" panose="020B0604020202020204" pitchFamily="34" charset="0"/>
                        <a:buChar char="•"/>
                      </a:pPr>
                      <a:r>
                        <a:rPr lang="en-US" sz="2000" dirty="0"/>
                        <a:t>LU decomposition</a:t>
                      </a:r>
                    </a:p>
                    <a:p>
                      <a:pPr marL="285750" indent="-285750">
                        <a:buFont typeface="Arial" panose="020B0604020202020204" pitchFamily="34" charset="0"/>
                        <a:buChar char="•"/>
                      </a:pPr>
                      <a:r>
                        <a:rPr lang="en-US" sz="2000" dirty="0"/>
                        <a:t>Needleman-Wunch</a:t>
                      </a:r>
                    </a:p>
                  </a:txBody>
                  <a:tcPr marL="110239" marR="110239" marT="55119" marB="55119"/>
                </a:tc>
                <a:tc>
                  <a:txBody>
                    <a:bodyPr/>
                    <a:lstStyle/>
                    <a:p>
                      <a:r>
                        <a:rPr lang="en-US" sz="2400" dirty="0"/>
                        <a:t>Removing conditional execution</a:t>
                      </a:r>
                    </a:p>
                    <a:p>
                      <a:pPr marL="285750" indent="-285750">
                        <a:buFont typeface="Arial" panose="020B0604020202020204" pitchFamily="34" charset="0"/>
                        <a:buChar char="•"/>
                      </a:pPr>
                      <a:r>
                        <a:rPr lang="en-US" sz="2000" dirty="0"/>
                        <a:t>Hotspot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LU decomposition</a:t>
                      </a:r>
                    </a:p>
                    <a:p>
                      <a:pPr marL="285750" indent="-285750">
                        <a:buFont typeface="Arial" panose="020B0604020202020204" pitchFamily="34" charset="0"/>
                        <a:buChar char="•"/>
                      </a:pPr>
                      <a:r>
                        <a:rPr lang="en-US" sz="2000" dirty="0"/>
                        <a:t>Particle filter</a:t>
                      </a:r>
                      <a:endParaRPr lang="en-US" sz="2400" dirty="0"/>
                    </a:p>
                  </a:txBody>
                  <a:tcPr marL="110239" marR="110239" marT="55119" marB="55119"/>
                </a:tc>
                <a:extLst>
                  <a:ext uri="{0D108BD9-81ED-4DB2-BD59-A6C34878D82A}">
                    <a16:rowId xmlns:a16="http://schemas.microsoft.com/office/drawing/2014/main" val="3565821685"/>
                  </a:ext>
                </a:extLst>
              </a:tr>
              <a:tr h="1433103">
                <a:tc>
                  <a:txBody>
                    <a:bodyPr/>
                    <a:lstStyle/>
                    <a:p>
                      <a:r>
                        <a:rPr lang="en-US" sz="2400" dirty="0"/>
                        <a:t>Removing redundant stores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LU decomposition</a:t>
                      </a:r>
                    </a:p>
                  </a:txBody>
                  <a:tcPr marL="110239" marR="110239" marT="55119" marB="55119"/>
                </a:tc>
                <a:tc>
                  <a:txBody>
                    <a:bodyPr/>
                    <a:lstStyle/>
                    <a:p>
                      <a:r>
                        <a:rPr lang="en-US" sz="2400" dirty="0"/>
                        <a:t>Loop perforation</a:t>
                      </a:r>
                    </a:p>
                    <a:p>
                      <a:pPr marL="285750" indent="-285750">
                        <a:buFont typeface="Arial" panose="020B0604020202020204" pitchFamily="34" charset="0"/>
                        <a:buChar char="•"/>
                      </a:pPr>
                      <a:r>
                        <a:rPr lang="en-US" sz="2000" dirty="0"/>
                        <a:t>Stream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LU decomposition</a:t>
                      </a:r>
                    </a:p>
                    <a:p>
                      <a:pPr marL="285750" indent="-285750">
                        <a:buFont typeface="Arial" panose="020B0604020202020204" pitchFamily="34" charset="0"/>
                        <a:buChar char="•"/>
                      </a:pPr>
                      <a:r>
                        <a:rPr lang="en-US" sz="2000" dirty="0"/>
                        <a:t>Hotspot</a:t>
                      </a:r>
                    </a:p>
                  </a:txBody>
                  <a:tcPr marL="110239" marR="110239" marT="55119" marB="55119"/>
                </a:tc>
                <a:extLst>
                  <a:ext uri="{0D108BD9-81ED-4DB2-BD59-A6C34878D82A}">
                    <a16:rowId xmlns:a16="http://schemas.microsoft.com/office/drawing/2014/main" val="1968641975"/>
                  </a:ext>
                </a:extLst>
              </a:tr>
              <a:tr h="771671">
                <a:tc>
                  <a:txBody>
                    <a:bodyPr/>
                    <a:lstStyle/>
                    <a:p>
                      <a:endParaRPr lang="en-US" sz="2400"/>
                    </a:p>
                  </a:txBody>
                  <a:tcPr marL="110239" marR="110239" marT="55119" marB="55119"/>
                </a:tc>
                <a:tc>
                  <a:txBody>
                    <a:bodyPr/>
                    <a:lstStyle/>
                    <a:p>
                      <a:r>
                        <a:rPr lang="en-US" sz="2400" dirty="0" err="1"/>
                        <a:t>Memoization</a:t>
                      </a:r>
                      <a:endParaRPr lang="en-US" sz="2400" dirty="0"/>
                    </a:p>
                    <a:p>
                      <a:pPr marL="285750" indent="-285750">
                        <a:buFont typeface="Arial" panose="020B0604020202020204" pitchFamily="34" charset="0"/>
                        <a:buChar char="•"/>
                      </a:pPr>
                      <a:r>
                        <a:rPr lang="en-US" sz="2000" dirty="0"/>
                        <a:t>Hotspot</a:t>
                      </a:r>
                    </a:p>
                  </a:txBody>
                  <a:tcPr marL="110239" marR="110239" marT="55119" marB="55119"/>
                </a:tc>
                <a:extLst>
                  <a:ext uri="{0D108BD9-81ED-4DB2-BD59-A6C34878D82A}">
                    <a16:rowId xmlns:a16="http://schemas.microsoft.com/office/drawing/2014/main" val="489304861"/>
                  </a:ext>
                </a:extLst>
              </a:tr>
            </a:tbl>
          </a:graphicData>
        </a:graphic>
      </p:graphicFrame>
      <p:sp>
        <p:nvSpPr>
          <p:cNvPr id="8" name="Slide Number Placeholder 7">
            <a:extLst>
              <a:ext uri="{FF2B5EF4-FFF2-40B4-BE49-F238E27FC236}">
                <a16:creationId xmlns:a16="http://schemas.microsoft.com/office/drawing/2014/main" id="{53AD6EF7-EA82-42E0-B2F5-BDFD8CC2675B}"/>
              </a:ext>
            </a:extLst>
          </p:cNvPr>
          <p:cNvSpPr>
            <a:spLocks noGrp="1"/>
          </p:cNvSpPr>
          <p:nvPr>
            <p:ph type="sldNum" sz="quarter" idx="12"/>
          </p:nvPr>
        </p:nvSpPr>
        <p:spPr/>
        <p:txBody>
          <a:bodyPr/>
          <a:lstStyle/>
          <a:p>
            <a:fld id="{E4C3A838-D07D-49BE-B82F-DCD8BB8D6083}" type="slidenum">
              <a:rPr lang="en-US" smtClean="0"/>
              <a:t>18</a:t>
            </a:fld>
            <a:endParaRPr lang="en-US"/>
          </a:p>
        </p:txBody>
      </p:sp>
    </p:spTree>
    <p:extLst>
      <p:ext uri="{BB962C8B-B14F-4D97-AF65-F5344CB8AC3E}">
        <p14:creationId xmlns:p14="http://schemas.microsoft.com/office/powerpoint/2010/main" val="308593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E3FB46CE-1ACD-4A64-BD31-C3A984904732}"/>
              </a:ext>
            </a:extLst>
          </p:cNvPr>
          <p:cNvGraphicFramePr>
            <a:graphicFrameLocks/>
          </p:cNvGraphicFramePr>
          <p:nvPr>
            <p:extLst>
              <p:ext uri="{D42A27DB-BD31-4B8C-83A1-F6EECF244321}">
                <p14:modId xmlns:p14="http://schemas.microsoft.com/office/powerpoint/2010/main" val="1135055927"/>
              </p:ext>
            </p:extLst>
          </p:nvPr>
        </p:nvGraphicFramePr>
        <p:xfrm>
          <a:off x="6558676" y="1796758"/>
          <a:ext cx="4249085" cy="2400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EAF97C51-7E73-4270-89AC-4A9C76C954D3}"/>
              </a:ext>
            </a:extLst>
          </p:cNvPr>
          <p:cNvGraphicFramePr>
            <a:graphicFrameLocks/>
          </p:cNvGraphicFramePr>
          <p:nvPr>
            <p:extLst>
              <p:ext uri="{D42A27DB-BD31-4B8C-83A1-F6EECF244321}">
                <p14:modId xmlns:p14="http://schemas.microsoft.com/office/powerpoint/2010/main" val="3729217000"/>
              </p:ext>
            </p:extLst>
          </p:nvPr>
        </p:nvGraphicFramePr>
        <p:xfrm>
          <a:off x="1429990" y="1796759"/>
          <a:ext cx="4346182" cy="245572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E3E5EB41-975D-49A8-9568-F5600056F4DA}"/>
              </a:ext>
            </a:extLst>
          </p:cNvPr>
          <p:cNvSpPr>
            <a:spLocks noGrp="1"/>
          </p:cNvSpPr>
          <p:nvPr>
            <p:ph type="title"/>
          </p:nvPr>
        </p:nvSpPr>
        <p:spPr/>
        <p:txBody>
          <a:bodyPr/>
          <a:lstStyle/>
          <a:p>
            <a:r>
              <a:rPr lang="en-US" dirty="0"/>
              <a:t>GEVO results – </a:t>
            </a:r>
            <a:r>
              <a:rPr lang="en-US" sz="3200" dirty="0"/>
              <a:t>ML workloads in </a:t>
            </a:r>
            <a:r>
              <a:rPr lang="en-US" sz="3200" dirty="0" err="1"/>
              <a:t>ThunderSVM</a:t>
            </a:r>
            <a:endParaRPr lang="en-US" sz="3600" dirty="0"/>
          </a:p>
        </p:txBody>
      </p:sp>
      <p:sp>
        <p:nvSpPr>
          <p:cNvPr id="11" name="TextBox 10">
            <a:extLst>
              <a:ext uri="{FF2B5EF4-FFF2-40B4-BE49-F238E27FC236}">
                <a16:creationId xmlns:a16="http://schemas.microsoft.com/office/drawing/2014/main" id="{69B562F2-59AE-49D2-B0AB-818CEA4F7DEF}"/>
              </a:ext>
            </a:extLst>
          </p:cNvPr>
          <p:cNvSpPr txBox="1"/>
          <p:nvPr/>
        </p:nvSpPr>
        <p:spPr>
          <a:xfrm>
            <a:off x="3264392" y="4197620"/>
            <a:ext cx="1276696"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MNIST</a:t>
            </a:r>
            <a:endParaRPr lang="zh-TW" alt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F346D9A-DE90-4820-AD70-D994A4CC922D}"/>
              </a:ext>
            </a:extLst>
          </p:cNvPr>
          <p:cNvSpPr txBox="1"/>
          <p:nvPr/>
        </p:nvSpPr>
        <p:spPr>
          <a:xfrm>
            <a:off x="8354655" y="4197620"/>
            <a:ext cx="925860" cy="346948"/>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   a9a</a:t>
            </a:r>
            <a:endParaRPr lang="zh-TW" altLang="en-US" sz="20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CF2A2D9A-EAE5-4FD3-ABD5-661E1BBA5DA6}"/>
              </a:ext>
            </a:extLst>
          </p:cNvPr>
          <p:cNvSpPr>
            <a:spLocks noGrp="1"/>
          </p:cNvSpPr>
          <p:nvPr>
            <p:ph idx="1"/>
          </p:nvPr>
        </p:nvSpPr>
        <p:spPr>
          <a:xfrm>
            <a:off x="838200" y="4828032"/>
            <a:ext cx="10515600" cy="1664843"/>
          </a:xfrm>
        </p:spPr>
        <p:txBody>
          <a:bodyPr>
            <a:normAutofit lnSpcReduction="10000"/>
          </a:bodyPr>
          <a:lstStyle/>
          <a:p>
            <a:r>
              <a:rPr lang="en-US" sz="2400" dirty="0"/>
              <a:t>Supersede the baseline in both objectives! </a:t>
            </a:r>
          </a:p>
          <a:p>
            <a:r>
              <a:rPr lang="en-US" sz="2400" dirty="0"/>
              <a:t>Same prediction error trend on testing dataset</a:t>
            </a:r>
          </a:p>
          <a:p>
            <a:r>
              <a:rPr lang="en-US" sz="2400" dirty="0"/>
              <a:t>10x training time reduction on the MNIST large dataset (1182 mins to 121 mins) </a:t>
            </a:r>
          </a:p>
          <a:p>
            <a:pPr lvl="1"/>
            <a:r>
              <a:rPr lang="en-US" sz="2000" dirty="0"/>
              <a:t>with nearly the same training accuracy (100% to 99.997%)</a:t>
            </a:r>
          </a:p>
        </p:txBody>
      </p:sp>
      <p:sp>
        <p:nvSpPr>
          <p:cNvPr id="5" name="Slide Number Placeholder 4">
            <a:extLst>
              <a:ext uri="{FF2B5EF4-FFF2-40B4-BE49-F238E27FC236}">
                <a16:creationId xmlns:a16="http://schemas.microsoft.com/office/drawing/2014/main" id="{471CCFD9-D2E2-41E4-BC02-6591C677CDF6}"/>
              </a:ext>
            </a:extLst>
          </p:cNvPr>
          <p:cNvSpPr>
            <a:spLocks noGrp="1"/>
          </p:cNvSpPr>
          <p:nvPr>
            <p:ph type="sldNum" sz="quarter" idx="12"/>
          </p:nvPr>
        </p:nvSpPr>
        <p:spPr/>
        <p:txBody>
          <a:bodyPr/>
          <a:lstStyle/>
          <a:p>
            <a:fld id="{E4C3A838-D07D-49BE-B82F-DCD8BB8D6083}" type="slidenum">
              <a:rPr lang="en-US" smtClean="0"/>
              <a:t>19</a:t>
            </a:fld>
            <a:endParaRPr lang="en-US"/>
          </a:p>
        </p:txBody>
      </p:sp>
      <p:sp>
        <p:nvSpPr>
          <p:cNvPr id="6" name="TextBox 5">
            <a:extLst>
              <a:ext uri="{FF2B5EF4-FFF2-40B4-BE49-F238E27FC236}">
                <a16:creationId xmlns:a16="http://schemas.microsoft.com/office/drawing/2014/main" id="{88DCEADE-5D4C-4776-8CA0-ECAF7D9DCE32}"/>
              </a:ext>
            </a:extLst>
          </p:cNvPr>
          <p:cNvSpPr txBox="1"/>
          <p:nvPr/>
        </p:nvSpPr>
        <p:spPr>
          <a:xfrm>
            <a:off x="3320026" y="1958901"/>
            <a:ext cx="2212094" cy="646331"/>
          </a:xfrm>
          <a:prstGeom prst="rect">
            <a:avLst/>
          </a:prstGeom>
          <a:solidFill>
            <a:schemeClr val="bg1"/>
          </a:solidFill>
          <a:ln>
            <a:solidFill>
              <a:schemeClr val="accent1"/>
            </a:solidFill>
          </a:ln>
        </p:spPr>
        <p:txBody>
          <a:bodyPr wrap="square" rtlCol="0">
            <a:spAutoFit/>
          </a:bodyPr>
          <a:lstStyle/>
          <a:p>
            <a:r>
              <a:rPr lang="en-US" dirty="0"/>
              <a:t>3.24x faster, 0.17% more accurate </a:t>
            </a:r>
          </a:p>
        </p:txBody>
      </p:sp>
      <p:cxnSp>
        <p:nvCxnSpPr>
          <p:cNvPr id="8" name="Straight Arrow Connector 7">
            <a:extLst>
              <a:ext uri="{FF2B5EF4-FFF2-40B4-BE49-F238E27FC236}">
                <a16:creationId xmlns:a16="http://schemas.microsoft.com/office/drawing/2014/main" id="{1BB82CDB-C6DF-4217-B59C-A6293EB4068D}"/>
              </a:ext>
            </a:extLst>
          </p:cNvPr>
          <p:cNvCxnSpPr>
            <a:cxnSpLocks/>
            <a:stCxn id="6" idx="1"/>
          </p:cNvCxnSpPr>
          <p:nvPr/>
        </p:nvCxnSpPr>
        <p:spPr>
          <a:xfrm flipH="1">
            <a:off x="3063540" y="2282067"/>
            <a:ext cx="256486" cy="1003093"/>
          </a:xfrm>
          <a:prstGeom prst="straightConnector1">
            <a:avLst/>
          </a:prstGeom>
          <a:ln w="1905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34F75FD-FB3C-4005-AB4F-D10C20542E9F}"/>
              </a:ext>
            </a:extLst>
          </p:cNvPr>
          <p:cNvSpPr txBox="1"/>
          <p:nvPr/>
        </p:nvSpPr>
        <p:spPr>
          <a:xfrm>
            <a:off x="8451924" y="1966064"/>
            <a:ext cx="2124303" cy="646331"/>
          </a:xfrm>
          <a:prstGeom prst="rect">
            <a:avLst/>
          </a:prstGeom>
          <a:solidFill>
            <a:schemeClr val="bg1"/>
          </a:solidFill>
          <a:ln>
            <a:solidFill>
              <a:schemeClr val="accent1"/>
            </a:solidFill>
          </a:ln>
        </p:spPr>
        <p:txBody>
          <a:bodyPr wrap="square" rtlCol="0">
            <a:spAutoFit/>
          </a:bodyPr>
          <a:lstStyle/>
          <a:p>
            <a:r>
              <a:rPr lang="en-US" dirty="0"/>
              <a:t>2.93x faster, 0.04% more accurate </a:t>
            </a:r>
          </a:p>
        </p:txBody>
      </p:sp>
      <p:cxnSp>
        <p:nvCxnSpPr>
          <p:cNvPr id="17" name="Straight Arrow Connector 16">
            <a:extLst>
              <a:ext uri="{FF2B5EF4-FFF2-40B4-BE49-F238E27FC236}">
                <a16:creationId xmlns:a16="http://schemas.microsoft.com/office/drawing/2014/main" id="{A5419203-D524-48CF-BF15-0F4ADA792F98}"/>
              </a:ext>
            </a:extLst>
          </p:cNvPr>
          <p:cNvCxnSpPr>
            <a:cxnSpLocks/>
            <a:stCxn id="16" idx="1"/>
          </p:cNvCxnSpPr>
          <p:nvPr/>
        </p:nvCxnSpPr>
        <p:spPr>
          <a:xfrm flipH="1">
            <a:off x="7543800" y="2289230"/>
            <a:ext cx="908124" cy="962752"/>
          </a:xfrm>
          <a:prstGeom prst="straightConnector1">
            <a:avLst/>
          </a:prstGeom>
          <a:ln w="1905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256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5">
                                            <p:txEl>
                                              <p:pRg st="1" end="1"/>
                                            </p:txEl>
                                          </p:spTgt>
                                        </p:tgtEl>
                                        <p:attrNameLst>
                                          <p:attrName>style.visibility</p:attrName>
                                        </p:attrNameLst>
                                      </p:cBhvr>
                                      <p:to>
                                        <p:strVal val="visible"/>
                                      </p:to>
                                    </p:set>
                                    <p:animEffect transition="in" filter="fade">
                                      <p:cBhvr>
                                        <p:cTn id="24" dur="500"/>
                                        <p:tgtEl>
                                          <p:spTgt spid="1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500"/>
                                        <p:tgtEl>
                                          <p:spTgt spid="1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fade">
                                      <p:cBhvr>
                                        <p:cTn id="3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B64CA-6F2B-41C3-8401-02F3E4FB296C}"/>
              </a:ext>
            </a:extLst>
          </p:cNvPr>
          <p:cNvPicPr>
            <a:picLocks noChangeAspect="1"/>
          </p:cNvPicPr>
          <p:nvPr/>
        </p:nvPicPr>
        <p:blipFill>
          <a:blip r:embed="rId3"/>
          <a:stretch>
            <a:fillRect/>
          </a:stretch>
        </p:blipFill>
        <p:spPr>
          <a:xfrm>
            <a:off x="8813433" y="1554938"/>
            <a:ext cx="1953948" cy="1933051"/>
          </a:xfrm>
          <a:prstGeom prst="rect">
            <a:avLst/>
          </a:prstGeom>
        </p:spPr>
      </p:pic>
      <p:sp>
        <p:nvSpPr>
          <p:cNvPr id="2" name="Title 1">
            <a:extLst>
              <a:ext uri="{FF2B5EF4-FFF2-40B4-BE49-F238E27FC236}">
                <a16:creationId xmlns:a16="http://schemas.microsoft.com/office/drawing/2014/main" id="{D2BB2FB7-862E-4FAC-897C-AB401FD6E7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7B48E9F-5C82-43BC-91C7-21027FCFADC3}"/>
              </a:ext>
            </a:extLst>
          </p:cNvPr>
          <p:cNvSpPr>
            <a:spLocks noGrp="1"/>
          </p:cNvSpPr>
          <p:nvPr>
            <p:ph idx="1"/>
          </p:nvPr>
        </p:nvSpPr>
        <p:spPr>
          <a:xfrm>
            <a:off x="838200" y="1825625"/>
            <a:ext cx="8084653" cy="4351338"/>
          </a:xfrm>
        </p:spPr>
        <p:txBody>
          <a:bodyPr>
            <a:normAutofit/>
          </a:bodyPr>
          <a:lstStyle/>
          <a:p>
            <a:r>
              <a:rPr lang="en-US" dirty="0"/>
              <a:t>GPU is the de-facto co-processor for computation-intensive applications </a:t>
            </a:r>
          </a:p>
          <a:p>
            <a:pPr lvl="1"/>
            <a:r>
              <a:rPr lang="en-US" dirty="0"/>
              <a:t>Deep learning</a:t>
            </a:r>
          </a:p>
          <a:p>
            <a:pPr lvl="1"/>
            <a:r>
              <a:rPr lang="en-US" dirty="0"/>
              <a:t>Image processing</a:t>
            </a:r>
          </a:p>
          <a:p>
            <a:pPr lvl="1"/>
            <a:r>
              <a:rPr lang="en-US" dirty="0"/>
              <a:t>Protein folding…</a:t>
            </a:r>
          </a:p>
          <a:p>
            <a:pPr lvl="1"/>
            <a:endParaRPr lang="en-US" dirty="0"/>
          </a:p>
          <a:p>
            <a:r>
              <a:rPr lang="en-US" dirty="0"/>
              <a:t>GPU programs are often poorly optimized</a:t>
            </a:r>
          </a:p>
          <a:p>
            <a:pPr lvl="1"/>
            <a:r>
              <a:rPr lang="en-US" dirty="0"/>
              <a:t>Optimization requires both architecture/domain expertise</a:t>
            </a:r>
          </a:p>
          <a:p>
            <a:pPr lvl="1"/>
            <a:r>
              <a:rPr lang="en-US" i="1" dirty="0"/>
              <a:t>C++</a:t>
            </a:r>
            <a:r>
              <a:rPr lang="en-US" dirty="0"/>
              <a:t>-like programming interface encourages novice programmers</a:t>
            </a:r>
          </a:p>
        </p:txBody>
      </p:sp>
      <p:grpSp>
        <p:nvGrpSpPr>
          <p:cNvPr id="4" name="Group 3">
            <a:extLst>
              <a:ext uri="{FF2B5EF4-FFF2-40B4-BE49-F238E27FC236}">
                <a16:creationId xmlns:a16="http://schemas.microsoft.com/office/drawing/2014/main" id="{0C00B840-30CE-4C3D-A879-8F80E89D22AF}"/>
              </a:ext>
            </a:extLst>
          </p:cNvPr>
          <p:cNvGrpSpPr/>
          <p:nvPr/>
        </p:nvGrpSpPr>
        <p:grpSpPr>
          <a:xfrm>
            <a:off x="9304421" y="1215212"/>
            <a:ext cx="2049379" cy="1933051"/>
            <a:chOff x="9133935" y="2261937"/>
            <a:chExt cx="2773318" cy="2590777"/>
          </a:xfrm>
        </p:grpSpPr>
        <p:pic>
          <p:nvPicPr>
            <p:cNvPr id="1028" name="Picture 4" descr="Image result for deep learning">
              <a:extLst>
                <a:ext uri="{FF2B5EF4-FFF2-40B4-BE49-F238E27FC236}">
                  <a16:creationId xmlns:a16="http://schemas.microsoft.com/office/drawing/2014/main" id="{431A1729-F158-488E-B5B1-BE81D37E69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728"/>
            <a:stretch/>
          </p:blipFill>
          <p:spPr bwMode="auto">
            <a:xfrm>
              <a:off x="9133935" y="2261937"/>
              <a:ext cx="2773318" cy="25907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pu deep learning">
              <a:extLst>
                <a:ext uri="{FF2B5EF4-FFF2-40B4-BE49-F238E27FC236}">
                  <a16:creationId xmlns:a16="http://schemas.microsoft.com/office/drawing/2014/main" id="{8249D8E6-FB79-4500-B381-057522E0F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3028" y="2751858"/>
              <a:ext cx="1010654" cy="810325"/>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4" descr="https://i.redd.it/s008j9ibbfpx.jpg">
            <a:extLst>
              <a:ext uri="{FF2B5EF4-FFF2-40B4-BE49-F238E27FC236}">
                <a16:creationId xmlns:a16="http://schemas.microsoft.com/office/drawing/2014/main" id="{2408F404-BAFE-4144-BEA7-E3C9CFED13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8663" y="4038439"/>
            <a:ext cx="2263763" cy="2819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23CE3E1-2A65-4850-8493-1B14E35DDD79}"/>
              </a:ext>
            </a:extLst>
          </p:cNvPr>
          <p:cNvSpPr txBox="1"/>
          <p:nvPr/>
        </p:nvSpPr>
        <p:spPr>
          <a:xfrm>
            <a:off x="8888664" y="4391025"/>
            <a:ext cx="362774" cy="230832"/>
          </a:xfrm>
          <a:prstGeom prst="rect">
            <a:avLst/>
          </a:prstGeom>
          <a:solidFill>
            <a:schemeClr val="bg1"/>
          </a:solidFill>
        </p:spPr>
        <p:txBody>
          <a:bodyPr wrap="square" lIns="45720" rIns="45720" rtlCol="0">
            <a:spAutoFit/>
          </a:bodyPr>
          <a:lstStyle/>
          <a:p>
            <a:r>
              <a:rPr lang="en-US" sz="900" b="1" dirty="0"/>
              <a:t>Core</a:t>
            </a:r>
          </a:p>
        </p:txBody>
      </p:sp>
      <p:sp>
        <p:nvSpPr>
          <p:cNvPr id="12" name="TextBox 11">
            <a:extLst>
              <a:ext uri="{FF2B5EF4-FFF2-40B4-BE49-F238E27FC236}">
                <a16:creationId xmlns:a16="http://schemas.microsoft.com/office/drawing/2014/main" id="{21523913-2EC3-4A27-A6C5-B02DC3B8EE33}"/>
              </a:ext>
            </a:extLst>
          </p:cNvPr>
          <p:cNvSpPr txBox="1"/>
          <p:nvPr/>
        </p:nvSpPr>
        <p:spPr>
          <a:xfrm>
            <a:off x="9252830" y="4213579"/>
            <a:ext cx="516717" cy="230832"/>
          </a:xfrm>
          <a:prstGeom prst="rect">
            <a:avLst/>
          </a:prstGeom>
          <a:solidFill>
            <a:schemeClr val="bg1"/>
          </a:solidFill>
        </p:spPr>
        <p:txBody>
          <a:bodyPr wrap="square" lIns="45720" rIns="45720" rtlCol="0">
            <a:spAutoFit/>
          </a:bodyPr>
          <a:lstStyle/>
          <a:p>
            <a:r>
              <a:rPr lang="en-US" sz="900" b="1" dirty="0"/>
              <a:t>Core</a:t>
            </a:r>
          </a:p>
        </p:txBody>
      </p:sp>
      <p:sp>
        <p:nvSpPr>
          <p:cNvPr id="13" name="TextBox 12">
            <a:extLst>
              <a:ext uri="{FF2B5EF4-FFF2-40B4-BE49-F238E27FC236}">
                <a16:creationId xmlns:a16="http://schemas.microsoft.com/office/drawing/2014/main" id="{DA646DEE-CBBA-4041-957F-35E6541CB13F}"/>
              </a:ext>
            </a:extLst>
          </p:cNvPr>
          <p:cNvSpPr txBox="1"/>
          <p:nvPr/>
        </p:nvSpPr>
        <p:spPr>
          <a:xfrm>
            <a:off x="9879263" y="4118120"/>
            <a:ext cx="395109" cy="230832"/>
          </a:xfrm>
          <a:prstGeom prst="rect">
            <a:avLst/>
          </a:prstGeom>
          <a:solidFill>
            <a:schemeClr val="bg1"/>
          </a:solidFill>
        </p:spPr>
        <p:txBody>
          <a:bodyPr wrap="square" lIns="45720" rIns="45720" rtlCol="0">
            <a:spAutoFit/>
          </a:bodyPr>
          <a:lstStyle/>
          <a:p>
            <a:r>
              <a:rPr lang="en-US" sz="900" b="1" dirty="0"/>
              <a:t>Core</a:t>
            </a:r>
          </a:p>
        </p:txBody>
      </p:sp>
      <p:sp>
        <p:nvSpPr>
          <p:cNvPr id="14" name="TextBox 13">
            <a:extLst>
              <a:ext uri="{FF2B5EF4-FFF2-40B4-BE49-F238E27FC236}">
                <a16:creationId xmlns:a16="http://schemas.microsoft.com/office/drawing/2014/main" id="{CCEFA3E5-CC3C-4C89-B5BC-0ED13C010AD7}"/>
              </a:ext>
            </a:extLst>
          </p:cNvPr>
          <p:cNvSpPr txBox="1"/>
          <p:nvPr/>
        </p:nvSpPr>
        <p:spPr>
          <a:xfrm>
            <a:off x="10498389" y="4310503"/>
            <a:ext cx="557034" cy="230832"/>
          </a:xfrm>
          <a:prstGeom prst="rect">
            <a:avLst/>
          </a:prstGeom>
          <a:solidFill>
            <a:schemeClr val="bg1"/>
          </a:solidFill>
        </p:spPr>
        <p:txBody>
          <a:bodyPr wrap="square" lIns="45720" rIns="45720" rtlCol="0">
            <a:spAutoFit/>
          </a:bodyPr>
          <a:lstStyle/>
          <a:p>
            <a:r>
              <a:rPr lang="en-US" sz="900" b="1" dirty="0"/>
              <a:t>Core</a:t>
            </a:r>
          </a:p>
        </p:txBody>
      </p:sp>
      <p:sp>
        <p:nvSpPr>
          <p:cNvPr id="15" name="TextBox 14">
            <a:extLst>
              <a:ext uri="{FF2B5EF4-FFF2-40B4-BE49-F238E27FC236}">
                <a16:creationId xmlns:a16="http://schemas.microsoft.com/office/drawing/2014/main" id="{5E5F6A0E-AAA1-41E7-B8CF-A32BAAA2D68E}"/>
              </a:ext>
            </a:extLst>
          </p:cNvPr>
          <p:cNvSpPr txBox="1"/>
          <p:nvPr/>
        </p:nvSpPr>
        <p:spPr>
          <a:xfrm>
            <a:off x="10692648" y="4541781"/>
            <a:ext cx="459777" cy="230832"/>
          </a:xfrm>
          <a:prstGeom prst="rect">
            <a:avLst/>
          </a:prstGeom>
          <a:solidFill>
            <a:schemeClr val="bg1"/>
          </a:solidFill>
        </p:spPr>
        <p:txBody>
          <a:bodyPr wrap="square" lIns="45720" rIns="45720" rtlCol="0">
            <a:spAutoFit/>
          </a:bodyPr>
          <a:lstStyle/>
          <a:p>
            <a:r>
              <a:rPr lang="en-US" sz="900" b="1" dirty="0"/>
              <a:t>Core</a:t>
            </a:r>
          </a:p>
        </p:txBody>
      </p:sp>
      <p:sp>
        <p:nvSpPr>
          <p:cNvPr id="16" name="TextBox 15">
            <a:extLst>
              <a:ext uri="{FF2B5EF4-FFF2-40B4-BE49-F238E27FC236}">
                <a16:creationId xmlns:a16="http://schemas.microsoft.com/office/drawing/2014/main" id="{4CF9D9DD-8BCC-4036-8BC2-D8C32C576DA6}"/>
              </a:ext>
            </a:extLst>
          </p:cNvPr>
          <p:cNvSpPr txBox="1"/>
          <p:nvPr/>
        </p:nvSpPr>
        <p:spPr>
          <a:xfrm>
            <a:off x="9879262" y="4848225"/>
            <a:ext cx="442735" cy="230832"/>
          </a:xfrm>
          <a:prstGeom prst="rect">
            <a:avLst/>
          </a:prstGeom>
          <a:solidFill>
            <a:schemeClr val="bg1"/>
          </a:solidFill>
        </p:spPr>
        <p:txBody>
          <a:bodyPr wrap="square" lIns="45720" rIns="45720" rtlCol="0">
            <a:spAutoFit/>
          </a:bodyPr>
          <a:lstStyle/>
          <a:p>
            <a:r>
              <a:rPr lang="en-US" sz="900" b="1" dirty="0"/>
              <a:t>Core</a:t>
            </a:r>
          </a:p>
        </p:txBody>
      </p:sp>
      <p:sp>
        <p:nvSpPr>
          <p:cNvPr id="17" name="TextBox 16">
            <a:extLst>
              <a:ext uri="{FF2B5EF4-FFF2-40B4-BE49-F238E27FC236}">
                <a16:creationId xmlns:a16="http://schemas.microsoft.com/office/drawing/2014/main" id="{97CD6228-0A82-421E-9837-B2BAFBB96048}"/>
              </a:ext>
            </a:extLst>
          </p:cNvPr>
          <p:cNvSpPr txBox="1"/>
          <p:nvPr/>
        </p:nvSpPr>
        <p:spPr>
          <a:xfrm>
            <a:off x="10193589" y="5221856"/>
            <a:ext cx="404634" cy="230832"/>
          </a:xfrm>
          <a:prstGeom prst="rect">
            <a:avLst/>
          </a:prstGeom>
          <a:solidFill>
            <a:schemeClr val="bg1"/>
          </a:solidFill>
        </p:spPr>
        <p:txBody>
          <a:bodyPr wrap="square" lIns="45720" rIns="45720" rtlCol="0">
            <a:spAutoFit/>
          </a:bodyPr>
          <a:lstStyle/>
          <a:p>
            <a:r>
              <a:rPr lang="en-US" sz="900" b="1" dirty="0"/>
              <a:t>Core</a:t>
            </a:r>
          </a:p>
        </p:txBody>
      </p:sp>
      <p:sp>
        <p:nvSpPr>
          <p:cNvPr id="18" name="TextBox 17">
            <a:extLst>
              <a:ext uri="{FF2B5EF4-FFF2-40B4-BE49-F238E27FC236}">
                <a16:creationId xmlns:a16="http://schemas.microsoft.com/office/drawing/2014/main" id="{777CC9E1-FC9D-4084-9A0C-F62346414964}"/>
              </a:ext>
            </a:extLst>
          </p:cNvPr>
          <p:cNvSpPr txBox="1"/>
          <p:nvPr/>
        </p:nvSpPr>
        <p:spPr>
          <a:xfrm>
            <a:off x="10651974" y="5045123"/>
            <a:ext cx="315002" cy="230832"/>
          </a:xfrm>
          <a:prstGeom prst="rect">
            <a:avLst/>
          </a:prstGeom>
          <a:solidFill>
            <a:schemeClr val="bg1"/>
          </a:solidFill>
        </p:spPr>
        <p:txBody>
          <a:bodyPr wrap="square" lIns="45720" rIns="45720" rtlCol="0">
            <a:spAutoFit/>
          </a:bodyPr>
          <a:lstStyle/>
          <a:p>
            <a:r>
              <a:rPr lang="en-US" sz="900" b="1" dirty="0"/>
              <a:t>Core</a:t>
            </a:r>
          </a:p>
        </p:txBody>
      </p:sp>
      <p:sp>
        <p:nvSpPr>
          <p:cNvPr id="19" name="TextBox 18">
            <a:extLst>
              <a:ext uri="{FF2B5EF4-FFF2-40B4-BE49-F238E27FC236}">
                <a16:creationId xmlns:a16="http://schemas.microsoft.com/office/drawing/2014/main" id="{F168F994-68D4-4653-9366-693F13A1CDD5}"/>
              </a:ext>
            </a:extLst>
          </p:cNvPr>
          <p:cNvSpPr txBox="1"/>
          <p:nvPr/>
        </p:nvSpPr>
        <p:spPr>
          <a:xfrm>
            <a:off x="10800897" y="5449100"/>
            <a:ext cx="362774" cy="230832"/>
          </a:xfrm>
          <a:prstGeom prst="rect">
            <a:avLst/>
          </a:prstGeom>
          <a:solidFill>
            <a:schemeClr val="bg1"/>
          </a:solidFill>
        </p:spPr>
        <p:txBody>
          <a:bodyPr wrap="square" lIns="45720" rIns="45720" rtlCol="0">
            <a:spAutoFit/>
          </a:bodyPr>
          <a:lstStyle/>
          <a:p>
            <a:r>
              <a:rPr lang="en-US" sz="900" b="1" dirty="0"/>
              <a:t>Core</a:t>
            </a:r>
          </a:p>
        </p:txBody>
      </p:sp>
      <p:sp>
        <p:nvSpPr>
          <p:cNvPr id="20" name="TextBox 19">
            <a:extLst>
              <a:ext uri="{FF2B5EF4-FFF2-40B4-BE49-F238E27FC236}">
                <a16:creationId xmlns:a16="http://schemas.microsoft.com/office/drawing/2014/main" id="{5828A098-AA1F-421F-AFA1-E5D60EE525B0}"/>
              </a:ext>
            </a:extLst>
          </p:cNvPr>
          <p:cNvSpPr txBox="1"/>
          <p:nvPr/>
        </p:nvSpPr>
        <p:spPr>
          <a:xfrm>
            <a:off x="10692647" y="5779742"/>
            <a:ext cx="424687" cy="230832"/>
          </a:xfrm>
          <a:prstGeom prst="rect">
            <a:avLst/>
          </a:prstGeom>
          <a:solidFill>
            <a:schemeClr val="bg1"/>
          </a:solidFill>
        </p:spPr>
        <p:txBody>
          <a:bodyPr wrap="square" lIns="45720" rIns="45720" rtlCol="0">
            <a:spAutoFit/>
          </a:bodyPr>
          <a:lstStyle/>
          <a:p>
            <a:r>
              <a:rPr lang="en-US" sz="900" b="1" dirty="0"/>
              <a:t>Core</a:t>
            </a:r>
          </a:p>
        </p:txBody>
      </p:sp>
      <p:sp>
        <p:nvSpPr>
          <p:cNvPr id="21" name="TextBox 20">
            <a:extLst>
              <a:ext uri="{FF2B5EF4-FFF2-40B4-BE49-F238E27FC236}">
                <a16:creationId xmlns:a16="http://schemas.microsoft.com/office/drawing/2014/main" id="{E1069AC4-914A-46D0-BEF6-F81C3370825F}"/>
              </a:ext>
            </a:extLst>
          </p:cNvPr>
          <p:cNvSpPr txBox="1"/>
          <p:nvPr/>
        </p:nvSpPr>
        <p:spPr>
          <a:xfrm>
            <a:off x="9251438" y="6272919"/>
            <a:ext cx="362774" cy="230832"/>
          </a:xfrm>
          <a:prstGeom prst="rect">
            <a:avLst/>
          </a:prstGeom>
          <a:solidFill>
            <a:schemeClr val="bg1"/>
          </a:solidFill>
        </p:spPr>
        <p:txBody>
          <a:bodyPr wrap="square" lIns="45720" rIns="45720" rtlCol="0">
            <a:spAutoFit/>
          </a:bodyPr>
          <a:lstStyle/>
          <a:p>
            <a:r>
              <a:rPr lang="en-US" sz="900" b="1" dirty="0"/>
              <a:t>Core</a:t>
            </a:r>
          </a:p>
        </p:txBody>
      </p:sp>
      <p:sp>
        <p:nvSpPr>
          <p:cNvPr id="11" name="Slide Number Placeholder 10">
            <a:extLst>
              <a:ext uri="{FF2B5EF4-FFF2-40B4-BE49-F238E27FC236}">
                <a16:creationId xmlns:a16="http://schemas.microsoft.com/office/drawing/2014/main" id="{6E934EB8-A057-4739-80E1-A1E1AF4BED5B}"/>
              </a:ext>
            </a:extLst>
          </p:cNvPr>
          <p:cNvSpPr>
            <a:spLocks noGrp="1"/>
          </p:cNvSpPr>
          <p:nvPr>
            <p:ph type="sldNum" sz="quarter" idx="12"/>
          </p:nvPr>
        </p:nvSpPr>
        <p:spPr/>
        <p:txBody>
          <a:bodyPr/>
          <a:lstStyle/>
          <a:p>
            <a:fld id="{E4C3A838-D07D-49BE-B82F-DCD8BB8D6083}" type="slidenum">
              <a:rPr lang="en-US" smtClean="0"/>
              <a:t>2</a:t>
            </a:fld>
            <a:endParaRPr lang="en-US"/>
          </a:p>
        </p:txBody>
      </p:sp>
    </p:spTree>
    <p:extLst>
      <p:ext uri="{BB962C8B-B14F-4D97-AF65-F5344CB8AC3E}">
        <p14:creationId xmlns:p14="http://schemas.microsoft.com/office/powerpoint/2010/main" val="114829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ACD4-DC1A-4434-9FFA-952E15E7F743}"/>
              </a:ext>
            </a:extLst>
          </p:cNvPr>
          <p:cNvSpPr>
            <a:spLocks noGrp="1"/>
          </p:cNvSpPr>
          <p:nvPr>
            <p:ph type="title"/>
          </p:nvPr>
        </p:nvSpPr>
        <p:spPr/>
        <p:txBody>
          <a:bodyPr/>
          <a:lstStyle/>
          <a:p>
            <a:r>
              <a:rPr lang="en-US" dirty="0"/>
              <a:t>Optimization analysis – </a:t>
            </a:r>
            <a:r>
              <a:rPr lang="en-US" sz="3600" dirty="0"/>
              <a:t>Terminate the loop earlier</a:t>
            </a:r>
            <a:r>
              <a:rPr lang="en-US" dirty="0"/>
              <a:t> </a:t>
            </a:r>
            <a:r>
              <a:rPr lang="en-US" sz="3600" dirty="0"/>
              <a:t>(MNIST)</a:t>
            </a:r>
          </a:p>
        </p:txBody>
      </p:sp>
      <p:sp>
        <p:nvSpPr>
          <p:cNvPr id="3" name="Content Placeholder 2">
            <a:extLst>
              <a:ext uri="{FF2B5EF4-FFF2-40B4-BE49-F238E27FC236}">
                <a16:creationId xmlns:a16="http://schemas.microsoft.com/office/drawing/2014/main" id="{B48FAFCF-C759-4153-9BC1-AE1F5653FCD0}"/>
              </a:ext>
            </a:extLst>
          </p:cNvPr>
          <p:cNvSpPr>
            <a:spLocks noGrp="1"/>
          </p:cNvSpPr>
          <p:nvPr>
            <p:ph idx="1"/>
          </p:nvPr>
        </p:nvSpPr>
        <p:spPr>
          <a:xfrm>
            <a:off x="6096000" y="1825625"/>
            <a:ext cx="5257800" cy="4351338"/>
          </a:xfrm>
        </p:spPr>
        <p:txBody>
          <a:bodyPr>
            <a:normAutofit/>
          </a:bodyPr>
          <a:lstStyle/>
          <a:p>
            <a:r>
              <a:rPr lang="en-US" dirty="0"/>
              <a:t>Sequential minimal optimization</a:t>
            </a:r>
          </a:p>
          <a:p>
            <a:pPr lvl="1"/>
            <a:r>
              <a:rPr lang="en-US" dirty="0"/>
              <a:t>Iteratively optimizes solution until the progress being slow down.</a:t>
            </a:r>
          </a:p>
          <a:p>
            <a:r>
              <a:rPr lang="en-US" dirty="0"/>
              <a:t>GEVO changes the terminal condition, to exit the loop earlier</a:t>
            </a:r>
          </a:p>
          <a:p>
            <a:pPr lvl="1"/>
            <a:r>
              <a:rPr lang="en-US" dirty="0"/>
              <a:t>The accuracy isn’t affected by this change.</a:t>
            </a:r>
          </a:p>
          <a:p>
            <a:endParaRPr lang="en-US" dirty="0"/>
          </a:p>
          <a:p>
            <a:r>
              <a:rPr lang="en-US" dirty="0"/>
              <a:t>This might only be applicable for particular type of dataset</a:t>
            </a:r>
          </a:p>
          <a:p>
            <a:pPr lvl="1"/>
            <a:endParaRPr lang="en-US" dirty="0"/>
          </a:p>
        </p:txBody>
      </p:sp>
      <p:sp>
        <p:nvSpPr>
          <p:cNvPr id="4" name="TextBox 3">
            <a:extLst>
              <a:ext uri="{FF2B5EF4-FFF2-40B4-BE49-F238E27FC236}">
                <a16:creationId xmlns:a16="http://schemas.microsoft.com/office/drawing/2014/main" id="{739DE081-77FF-45AC-86E2-105F06F241B2}"/>
              </a:ext>
            </a:extLst>
          </p:cNvPr>
          <p:cNvSpPr txBox="1"/>
          <p:nvPr/>
        </p:nvSpPr>
        <p:spPr>
          <a:xfrm>
            <a:off x="1233372" y="1825625"/>
            <a:ext cx="4125727"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a:t>
            </a:r>
          </a:p>
          <a:p>
            <a:r>
              <a:rPr lang="en-US" sz="1400" b="1" dirty="0">
                <a:solidFill>
                  <a:schemeClr val="accent1"/>
                </a:solidFill>
                <a:latin typeface="Courier New" panose="02070309020205020404" pitchFamily="49" charset="0"/>
                <a:cs typeface="Courier New" panose="02070309020205020404" pitchFamily="49" charset="0"/>
              </a:rPr>
              <a:t>00 While</a:t>
            </a:r>
            <a:r>
              <a:rPr lang="en-US" sz="1400" dirty="0">
                <a:latin typeface="Courier New" panose="02070309020205020404" pitchFamily="49" charset="0"/>
                <a:cs typeface="Courier New" panose="02070309020205020404" pitchFamily="49" charset="0"/>
              </a:rPr>
              <a:t> (1)</a:t>
            </a:r>
          </a:p>
          <a:p>
            <a:r>
              <a:rPr lang="en-US" sz="1400" dirty="0">
                <a:latin typeface="Courier New" panose="02070309020205020404" pitchFamily="49" charset="0"/>
                <a:cs typeface="Courier New" panose="02070309020205020404" pitchFamily="49" charset="0"/>
              </a:rPr>
              <a:t>01   </a:t>
            </a:r>
            <a:r>
              <a:rPr lang="en-US" sz="1400" dirty="0">
                <a:solidFill>
                  <a:schemeClr val="accent6"/>
                </a:solidFill>
                <a:latin typeface="Courier New" panose="02070309020205020404" pitchFamily="49" charset="0"/>
                <a:cs typeface="Courier New" panose="02070309020205020404" pitchFamily="49" charset="0"/>
              </a:rPr>
              <a:t>// select f Up</a:t>
            </a:r>
          </a:p>
          <a:p>
            <a:r>
              <a:rPr lang="en-US" sz="1400" dirty="0">
                <a:latin typeface="Courier New" panose="02070309020205020404" pitchFamily="49" charset="0"/>
                <a:cs typeface="Courier New" panose="02070309020205020404" pitchFamily="49" charset="0"/>
              </a:rPr>
              <a:t>02   </a:t>
            </a:r>
            <a:r>
              <a:rPr lang="en-US" sz="1400" b="1" dirty="0">
                <a:solidFill>
                  <a:schemeClr val="accent1"/>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is_I_up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03     </a:t>
            </a:r>
            <a:r>
              <a:rPr lang="en-US" sz="1400" dirty="0" err="1">
                <a:latin typeface="Courier New" panose="02070309020205020404" pitchFamily="49" charset="0"/>
                <a:cs typeface="Courier New" panose="02070309020205020404" pitchFamily="49" charset="0"/>
              </a:rPr>
              <a:t>f_val_reduce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tid</a:t>
            </a:r>
            <a:r>
              <a:rPr lang="en-US" sz="1400" dirty="0">
                <a:latin typeface="Courier New" panose="02070309020205020404" pitchFamily="49" charset="0"/>
                <a:cs typeface="Courier New" panose="02070309020205020404" pitchFamily="49" charset="0"/>
              </a:rPr>
              <a:t>] = f;</a:t>
            </a:r>
          </a:p>
          <a:p>
            <a:r>
              <a:rPr lang="en-US" sz="1400" dirty="0">
                <a:latin typeface="Courier New" panose="02070309020205020404" pitchFamily="49" charset="0"/>
                <a:cs typeface="Courier New" panose="02070309020205020404" pitchFamily="49" charset="0"/>
              </a:rPr>
              <a:t>04   </a:t>
            </a:r>
            <a:r>
              <a:rPr lang="en-US" sz="1400" dirty="0" err="1">
                <a:latin typeface="Courier New" panose="02070309020205020404" pitchFamily="49" charset="0"/>
                <a:cs typeface="Courier New" panose="02070309020205020404" pitchFamily="49" charset="0"/>
              </a:rPr>
              <a:t>up_val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f_val_reduce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05	</a:t>
            </a:r>
          </a:p>
          <a:p>
            <a:r>
              <a:rPr lang="en-US" sz="1400" dirty="0">
                <a:latin typeface="Courier New" panose="02070309020205020404" pitchFamily="49" charset="0"/>
                <a:cs typeface="Courier New" panose="02070309020205020404" pitchFamily="49" charset="0"/>
              </a:rPr>
              <a:t>06   </a:t>
            </a:r>
            <a:r>
              <a:rPr lang="en-US" sz="1400" dirty="0">
                <a:solidFill>
                  <a:schemeClr val="accent6"/>
                </a:solidFill>
                <a:latin typeface="Courier New" panose="02070309020205020404" pitchFamily="49" charset="0"/>
                <a:cs typeface="Courier New" panose="02070309020205020404" pitchFamily="49" charset="0"/>
              </a:rPr>
              <a:t>// select f Low</a:t>
            </a:r>
          </a:p>
          <a:p>
            <a:r>
              <a:rPr lang="en-US" sz="1400" dirty="0">
                <a:latin typeface="Courier New" panose="02070309020205020404" pitchFamily="49" charset="0"/>
                <a:cs typeface="Courier New" panose="02070309020205020404" pitchFamily="49" charset="0"/>
              </a:rPr>
              <a:t>07   </a:t>
            </a:r>
            <a:r>
              <a:rPr lang="en-US" sz="1400" b="1" dirty="0">
                <a:solidFill>
                  <a:schemeClr val="accent1"/>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is_I_low</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08     </a:t>
            </a:r>
            <a:r>
              <a:rPr lang="en-US" sz="1400" b="1" dirty="0">
                <a:solidFill>
                  <a:schemeClr val="accent6"/>
                </a:solidFill>
                <a:latin typeface="Courier New" panose="02070309020205020404" pitchFamily="49" charset="0"/>
                <a:cs typeface="Courier New" panose="02070309020205020404" pitchFamily="49" charset="0"/>
              </a:rPr>
              <a:t>// </a:t>
            </a:r>
            <a:r>
              <a:rPr lang="en-US" sz="1400" b="1" dirty="0" err="1">
                <a:solidFill>
                  <a:schemeClr val="accent6"/>
                </a:solidFill>
                <a:latin typeface="Courier New" panose="02070309020205020404" pitchFamily="49" charset="0"/>
                <a:cs typeface="Courier New" panose="02070309020205020404" pitchFamily="49" charset="0"/>
              </a:rPr>
              <a:t>f_val_reduce</a:t>
            </a:r>
            <a:r>
              <a:rPr lang="en-US" sz="1400" b="1" dirty="0">
                <a:solidFill>
                  <a:schemeClr val="accent6"/>
                </a:solidFill>
                <a:latin typeface="Courier New" panose="02070309020205020404" pitchFamily="49" charset="0"/>
                <a:cs typeface="Courier New" panose="02070309020205020404" pitchFamily="49" charset="0"/>
              </a:rPr>
              <a:t>[</a:t>
            </a:r>
            <a:r>
              <a:rPr lang="en-US" sz="1400" b="1" dirty="0" err="1">
                <a:solidFill>
                  <a:schemeClr val="accent6"/>
                </a:solidFill>
                <a:latin typeface="Courier New" panose="02070309020205020404" pitchFamily="49" charset="0"/>
                <a:cs typeface="Courier New" panose="02070309020205020404" pitchFamily="49" charset="0"/>
              </a:rPr>
              <a:t>tid</a:t>
            </a:r>
            <a:r>
              <a:rPr lang="en-US" sz="1400" b="1" dirty="0">
                <a:solidFill>
                  <a:schemeClr val="accent6"/>
                </a:solidFill>
                <a:latin typeface="Courier New" panose="02070309020205020404" pitchFamily="49" charset="0"/>
                <a:cs typeface="Courier New" panose="02070309020205020404" pitchFamily="49" charset="0"/>
              </a:rPr>
              <a:t>] = -f;</a:t>
            </a:r>
          </a:p>
          <a:p>
            <a:r>
              <a:rPr lang="en-US" sz="1400" dirty="0">
                <a:latin typeface="Courier New" panose="02070309020205020404" pitchFamily="49" charset="0"/>
                <a:cs typeface="Courier New" panose="02070309020205020404" pitchFamily="49" charset="0"/>
              </a:rPr>
              <a:t>09     </a:t>
            </a:r>
            <a:r>
              <a:rPr lang="en-US" sz="1400" b="1" dirty="0" err="1">
                <a:solidFill>
                  <a:srgbClr val="FF0000"/>
                </a:solidFill>
                <a:latin typeface="Courier New" panose="02070309020205020404" pitchFamily="49" charset="0"/>
                <a:cs typeface="Courier New" panose="02070309020205020404" pitchFamily="49" charset="0"/>
              </a:rPr>
              <a:t>f_val_reduce</a:t>
            </a:r>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tid</a:t>
            </a:r>
            <a:r>
              <a:rPr lang="en-US" sz="1400" b="1" dirty="0">
                <a:solidFill>
                  <a:srgbClr val="FF0000"/>
                </a:solidFill>
                <a:latin typeface="Courier New" panose="02070309020205020404" pitchFamily="49" charset="0"/>
                <a:cs typeface="Courier New" panose="02070309020205020404" pitchFamily="49" charset="0"/>
              </a:rPr>
              <a:t>] = 1 – f;</a:t>
            </a:r>
          </a:p>
          <a:p>
            <a:r>
              <a:rPr lang="en-US" sz="1400" dirty="0">
                <a:latin typeface="Courier New" panose="02070309020205020404" pitchFamily="49" charset="0"/>
                <a:cs typeface="Courier New" panose="02070309020205020404" pitchFamily="49" charset="0"/>
              </a:rPr>
              <a:t>10   </a:t>
            </a:r>
            <a:r>
              <a:rPr lang="en-US" sz="1400" dirty="0" err="1">
                <a:latin typeface="Courier New" panose="02070309020205020404" pitchFamily="49" charset="0"/>
                <a:cs typeface="Courier New" panose="02070309020205020404" pitchFamily="49" charset="0"/>
              </a:rPr>
              <a:t>down_val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f_val_reduce</a:t>
            </a:r>
            <a:r>
              <a:rPr lang="en-US" sz="1400" dirty="0">
                <a:latin typeface="Courier New" panose="02070309020205020404" pitchFamily="49" charset="0"/>
                <a:cs typeface="Courier New" panose="02070309020205020404" pitchFamily="49" charset="0"/>
              </a:rPr>
              <a:t>[…];</a:t>
            </a:r>
            <a:endParaRPr lang="en-US" sz="1400" dirty="0">
              <a:solidFill>
                <a:schemeClr val="accent6"/>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11</a:t>
            </a:r>
          </a:p>
          <a:p>
            <a:r>
              <a:rPr lang="en-US" sz="1400" dirty="0">
                <a:latin typeface="Courier New" panose="02070309020205020404" pitchFamily="49" charset="0"/>
                <a:cs typeface="Courier New" panose="02070309020205020404" pitchFamily="49" charset="0"/>
              </a:rPr>
              <a:t>12   </a:t>
            </a:r>
            <a:r>
              <a:rPr lang="en-US" sz="1400" b="1" dirty="0">
                <a:solidFill>
                  <a:schemeClr val="accent1"/>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up_val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down_val</a:t>
            </a:r>
            <a:r>
              <a:rPr lang="en-US" sz="1400" dirty="0">
                <a:latin typeface="Courier New" panose="02070309020205020404" pitchFamily="49" charset="0"/>
                <a:cs typeface="Courier New" panose="02070309020205020404" pitchFamily="49" charset="0"/>
              </a:rPr>
              <a:t> &lt; epsilon)</a:t>
            </a:r>
          </a:p>
          <a:p>
            <a:r>
              <a:rPr lang="en-US" sz="1400" dirty="0">
                <a:latin typeface="Courier New" panose="02070309020205020404" pitchFamily="49" charset="0"/>
                <a:cs typeface="Courier New" panose="02070309020205020404" pitchFamily="49" charset="0"/>
              </a:rPr>
              <a:t>13     </a:t>
            </a:r>
            <a:r>
              <a:rPr lang="en-US" sz="1400" b="1" dirty="0">
                <a:solidFill>
                  <a:schemeClr val="accent1"/>
                </a:solidFill>
                <a:latin typeface="Courier New" panose="02070309020205020404" pitchFamily="49" charset="0"/>
                <a:cs typeface="Courier New" panose="02070309020205020404" pitchFamily="49" charset="0"/>
              </a:rPr>
              <a:t>break</a:t>
            </a:r>
            <a:r>
              <a:rPr lang="en-US" sz="1400"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1CDEB3B6-16CE-413B-A0FB-3BDEFE4DFAA1}"/>
              </a:ext>
            </a:extLst>
          </p:cNvPr>
          <p:cNvSpPr>
            <a:spLocks noGrp="1"/>
          </p:cNvSpPr>
          <p:nvPr>
            <p:ph type="sldNum" sz="quarter" idx="12"/>
          </p:nvPr>
        </p:nvSpPr>
        <p:spPr/>
        <p:txBody>
          <a:bodyPr/>
          <a:lstStyle/>
          <a:p>
            <a:fld id="{E4C3A838-D07D-49BE-B82F-DCD8BB8D6083}" type="slidenum">
              <a:rPr lang="en-US" smtClean="0"/>
              <a:t>20</a:t>
            </a:fld>
            <a:endParaRPr lang="en-US" dirty="0"/>
          </a:p>
        </p:txBody>
      </p:sp>
      <p:cxnSp>
        <p:nvCxnSpPr>
          <p:cNvPr id="9" name="Straight Connector 8">
            <a:extLst>
              <a:ext uri="{FF2B5EF4-FFF2-40B4-BE49-F238E27FC236}">
                <a16:creationId xmlns:a16="http://schemas.microsoft.com/office/drawing/2014/main" id="{AECB8B42-10E0-42C2-85C1-03314D2F737E}"/>
              </a:ext>
            </a:extLst>
          </p:cNvPr>
          <p:cNvCxnSpPr/>
          <p:nvPr/>
        </p:nvCxnSpPr>
        <p:spPr>
          <a:xfrm>
            <a:off x="2084832" y="4215384"/>
            <a:ext cx="271576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DE8C54D-5A2D-4EA3-B857-063F2FA2B947}"/>
              </a:ext>
            </a:extLst>
          </p:cNvPr>
          <p:cNvCxnSpPr>
            <a:cxnSpLocks/>
          </p:cNvCxnSpPr>
          <p:nvPr/>
        </p:nvCxnSpPr>
        <p:spPr>
          <a:xfrm>
            <a:off x="1834896" y="4413504"/>
            <a:ext cx="87172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F4305D36-875E-41E1-93A4-2884DADA79AA}"/>
              </a:ext>
            </a:extLst>
          </p:cNvPr>
          <p:cNvCxnSpPr>
            <a:cxnSpLocks/>
          </p:cNvCxnSpPr>
          <p:nvPr/>
        </p:nvCxnSpPr>
        <p:spPr>
          <a:xfrm>
            <a:off x="2270760" y="4849368"/>
            <a:ext cx="2904744"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1910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5FB4-C71F-4C3A-AE6D-1093BBBF20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881069-4EF6-49EF-9CC1-FCD685A700CB}"/>
              </a:ext>
            </a:extLst>
          </p:cNvPr>
          <p:cNvSpPr>
            <a:spLocks noGrp="1"/>
          </p:cNvSpPr>
          <p:nvPr>
            <p:ph idx="1"/>
          </p:nvPr>
        </p:nvSpPr>
        <p:spPr/>
        <p:txBody>
          <a:bodyPr>
            <a:normAutofit/>
          </a:bodyPr>
          <a:lstStyle/>
          <a:p>
            <a:r>
              <a:rPr lang="en-US" dirty="0"/>
              <a:t>GEVO finds 3 classes of optimization: </a:t>
            </a:r>
          </a:p>
          <a:p>
            <a:pPr lvl="1"/>
            <a:r>
              <a:rPr lang="en-US" dirty="0"/>
              <a:t>Architecture-specific</a:t>
            </a:r>
          </a:p>
          <a:p>
            <a:pPr lvl="1"/>
            <a:r>
              <a:rPr lang="en-US" dirty="0"/>
              <a:t>Application-specific</a:t>
            </a:r>
          </a:p>
          <a:p>
            <a:pPr lvl="1"/>
            <a:r>
              <a:rPr lang="en-US" dirty="0"/>
              <a:t>Dataset-specific</a:t>
            </a:r>
          </a:p>
          <a:p>
            <a:r>
              <a:rPr lang="en-US" dirty="0"/>
              <a:t>Machine learning is a promising GEVO target</a:t>
            </a:r>
          </a:p>
          <a:p>
            <a:pPr lvl="1"/>
            <a:r>
              <a:rPr lang="en-US" dirty="0"/>
              <a:t>Error tolerant</a:t>
            </a:r>
          </a:p>
          <a:p>
            <a:pPr lvl="1"/>
            <a:r>
              <a:rPr lang="en-US" dirty="0"/>
              <a:t>Expensive training times</a:t>
            </a:r>
          </a:p>
          <a:p>
            <a:pPr lvl="1"/>
            <a:r>
              <a:rPr lang="en-US" dirty="0"/>
              <a:t>Currently experimenting with deep learning frameworks</a:t>
            </a:r>
          </a:p>
          <a:p>
            <a:r>
              <a:rPr lang="en-US" dirty="0"/>
              <a:t>Multi-objective search allows GEVO to find stepping stones to explore larger program space. </a:t>
            </a:r>
          </a:p>
          <a:p>
            <a:endParaRPr lang="en-US" dirty="0"/>
          </a:p>
        </p:txBody>
      </p:sp>
      <p:sp>
        <p:nvSpPr>
          <p:cNvPr id="5" name="Slide Number Placeholder 4">
            <a:extLst>
              <a:ext uri="{FF2B5EF4-FFF2-40B4-BE49-F238E27FC236}">
                <a16:creationId xmlns:a16="http://schemas.microsoft.com/office/drawing/2014/main" id="{FD817141-92F5-409B-9616-8A9EDA53541F}"/>
              </a:ext>
            </a:extLst>
          </p:cNvPr>
          <p:cNvSpPr>
            <a:spLocks noGrp="1"/>
          </p:cNvSpPr>
          <p:nvPr>
            <p:ph type="sldNum" sz="quarter" idx="12"/>
          </p:nvPr>
        </p:nvSpPr>
        <p:spPr/>
        <p:txBody>
          <a:bodyPr/>
          <a:lstStyle/>
          <a:p>
            <a:fld id="{E4C3A838-D07D-49BE-B82F-DCD8BB8D6083}" type="slidenum">
              <a:rPr lang="en-US" smtClean="0"/>
              <a:t>21</a:t>
            </a:fld>
            <a:endParaRPr lang="en-US"/>
          </a:p>
        </p:txBody>
      </p:sp>
    </p:spTree>
    <p:extLst>
      <p:ext uri="{BB962C8B-B14F-4D97-AF65-F5344CB8AC3E}">
        <p14:creationId xmlns:p14="http://schemas.microsoft.com/office/powerpoint/2010/main" val="336062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5393-5287-4BD3-B256-AFB0E7B68A16}"/>
              </a:ext>
            </a:extLst>
          </p:cNvPr>
          <p:cNvSpPr>
            <a:spLocks noGrp="1"/>
          </p:cNvSpPr>
          <p:nvPr>
            <p:ph type="ctrTitle"/>
          </p:nvPr>
        </p:nvSpPr>
        <p:spPr>
          <a:xfrm>
            <a:off x="1524000" y="1166013"/>
            <a:ext cx="9144000" cy="1562143"/>
          </a:xfrm>
        </p:spPr>
        <p:txBody>
          <a:bodyPr>
            <a:noAutofit/>
          </a:bodyPr>
          <a:lstStyle/>
          <a:p>
            <a:r>
              <a:rPr lang="en-US" sz="4400" dirty="0"/>
              <a:t>Genetic improvement of GPU code</a:t>
            </a:r>
          </a:p>
        </p:txBody>
      </p:sp>
      <p:sp>
        <p:nvSpPr>
          <p:cNvPr id="3" name="Subtitle 2">
            <a:extLst>
              <a:ext uri="{FF2B5EF4-FFF2-40B4-BE49-F238E27FC236}">
                <a16:creationId xmlns:a16="http://schemas.microsoft.com/office/drawing/2014/main" id="{8E663042-6AAB-4116-8E4E-593007004A10}"/>
              </a:ext>
            </a:extLst>
          </p:cNvPr>
          <p:cNvSpPr>
            <a:spLocks noGrp="1"/>
          </p:cNvSpPr>
          <p:nvPr>
            <p:ph type="subTitle" idx="1"/>
          </p:nvPr>
        </p:nvSpPr>
        <p:spPr>
          <a:xfrm>
            <a:off x="1332929" y="3429000"/>
            <a:ext cx="9144000" cy="1655762"/>
          </a:xfrm>
        </p:spPr>
        <p:txBody>
          <a:bodyPr>
            <a:normAutofit/>
          </a:bodyPr>
          <a:lstStyle/>
          <a:p>
            <a:r>
              <a:rPr lang="en-US" u="sng" dirty="0"/>
              <a:t>Jhe-Yu (Jerry) Liou</a:t>
            </a:r>
            <a:r>
              <a:rPr lang="en-US" dirty="0"/>
              <a:t>, Stephanie Forrest, Carole-Jean Wu</a:t>
            </a:r>
            <a:endParaRPr lang="en-US" b="0" baseline="30000" dirty="0">
              <a:effectLst/>
            </a:endParaRPr>
          </a:p>
          <a:p>
            <a:r>
              <a:rPr lang="en-US" sz="1800" dirty="0"/>
              <a:t>Computer Science and Engineering</a:t>
            </a:r>
          </a:p>
          <a:p>
            <a:r>
              <a:rPr lang="en-US" sz="1800" dirty="0" err="1"/>
              <a:t>Biodesign</a:t>
            </a:r>
            <a:r>
              <a:rPr lang="en-US" sz="1800" dirty="0"/>
              <a:t> institute</a:t>
            </a:r>
          </a:p>
          <a:p>
            <a:r>
              <a:rPr lang="en-US" sz="1800" dirty="0"/>
              <a:t> Arizona State University, Tempe, AZ</a:t>
            </a:r>
            <a:endParaRPr lang="en-US" dirty="0"/>
          </a:p>
        </p:txBody>
      </p:sp>
      <p:sp>
        <p:nvSpPr>
          <p:cNvPr id="4" name="Rectangle 3">
            <a:extLst>
              <a:ext uri="{FF2B5EF4-FFF2-40B4-BE49-F238E27FC236}">
                <a16:creationId xmlns:a16="http://schemas.microsoft.com/office/drawing/2014/main" id="{60F72EE8-DCD7-444F-AC83-528CA6F0279C}"/>
              </a:ext>
            </a:extLst>
          </p:cNvPr>
          <p:cNvSpPr/>
          <p:nvPr/>
        </p:nvSpPr>
        <p:spPr>
          <a:xfrm>
            <a:off x="1524000" y="291624"/>
            <a:ext cx="9144000" cy="646331"/>
          </a:xfrm>
          <a:prstGeom prst="rect">
            <a:avLst/>
          </a:prstGeom>
        </p:spPr>
        <p:txBody>
          <a:bodyPr wrap="square">
            <a:spAutoFit/>
          </a:bodyPr>
          <a:lstStyle/>
          <a:p>
            <a:br>
              <a:rPr lang="en-US" dirty="0"/>
            </a:br>
            <a:endParaRPr lang="en-US" dirty="0"/>
          </a:p>
        </p:txBody>
      </p:sp>
      <p:pic>
        <p:nvPicPr>
          <p:cNvPr id="5" name="Picture 4" descr="ASU_engineering_rgb_pp.png">
            <a:extLst>
              <a:ext uri="{FF2B5EF4-FFF2-40B4-BE49-F238E27FC236}">
                <a16:creationId xmlns:a16="http://schemas.microsoft.com/office/drawing/2014/main" id="{FA25A7CF-939B-9B4D-8B70-A0A1EF8381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428" y="5809881"/>
            <a:ext cx="4022469" cy="940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420E8A-DD70-4D4C-8830-DFF628153CC8}"/>
              </a:ext>
            </a:extLst>
          </p:cNvPr>
          <p:cNvSpPr txBox="1"/>
          <p:nvPr/>
        </p:nvSpPr>
        <p:spPr>
          <a:xfrm>
            <a:off x="3518987" y="1090511"/>
            <a:ext cx="4833183" cy="584775"/>
          </a:xfrm>
          <a:prstGeom prst="rect">
            <a:avLst/>
          </a:prstGeom>
          <a:noFill/>
        </p:spPr>
        <p:txBody>
          <a:bodyPr wrap="none" rtlCol="0">
            <a:spAutoFit/>
          </a:bodyPr>
          <a:lstStyle/>
          <a:p>
            <a:r>
              <a:rPr lang="en-US" sz="3200" b="1" dirty="0"/>
              <a:t>Thanks for Yours Attention!</a:t>
            </a:r>
          </a:p>
        </p:txBody>
      </p:sp>
    </p:spTree>
    <p:extLst>
      <p:ext uri="{BB962C8B-B14F-4D97-AF65-F5344CB8AC3E}">
        <p14:creationId xmlns:p14="http://schemas.microsoft.com/office/powerpoint/2010/main" val="2084711021"/>
      </p:ext>
    </p:extLst>
  </p:cSld>
  <p:clrMapOvr>
    <a:masterClrMapping/>
  </p:clrMapOvr>
  <mc:AlternateContent xmlns:mc="http://schemas.openxmlformats.org/markup-compatibility/2006" xmlns:p14="http://schemas.microsoft.com/office/powerpoint/2010/main">
    <mc:Choice Requires="p14">
      <p:transition spd="slow" p14:dur="2000" advTm="2469"/>
    </mc:Choice>
    <mc:Fallback xmlns="">
      <p:transition spd="slow" advTm="246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4332-4A01-4F46-8F25-C0C5682B770A}"/>
              </a:ext>
            </a:extLst>
          </p:cNvPr>
          <p:cNvSpPr>
            <a:spLocks noGrp="1"/>
          </p:cNvSpPr>
          <p:nvPr>
            <p:ph type="title"/>
          </p:nvPr>
        </p:nvSpPr>
        <p:spPr/>
        <p:txBody>
          <a:bodyPr/>
          <a:lstStyle/>
          <a:p>
            <a:r>
              <a:rPr lang="en-US" altLang="zh-TW" sz="3600" dirty="0"/>
              <a:t>Main loop of GEVO</a:t>
            </a:r>
            <a:endParaRPr lang="zh-TW" altLang="en-US" dirty="0"/>
          </a:p>
        </p:txBody>
      </p:sp>
      <p:sp>
        <p:nvSpPr>
          <p:cNvPr id="4" name="TextBox 3">
            <a:extLst>
              <a:ext uri="{FF2B5EF4-FFF2-40B4-BE49-F238E27FC236}">
                <a16:creationId xmlns:a16="http://schemas.microsoft.com/office/drawing/2014/main" id="{51CA1F78-6AF2-4104-BC8F-12B82E7F4C89}"/>
              </a:ext>
            </a:extLst>
          </p:cNvPr>
          <p:cNvSpPr txBox="1"/>
          <p:nvPr/>
        </p:nvSpPr>
        <p:spPr>
          <a:xfrm>
            <a:off x="2626895" y="1587288"/>
            <a:ext cx="8113296"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solidFill>
                  <a:schemeClr val="tx1"/>
                </a:solidFill>
                <a:latin typeface="Courier New" panose="02070309020205020404" pitchFamily="49" charset="0"/>
              </a:rPr>
              <a:t>pop = </a:t>
            </a:r>
            <a:r>
              <a:rPr lang="en-US" altLang="zh-TW" b="1" dirty="0">
                <a:solidFill>
                  <a:schemeClr val="accent1"/>
                </a:solidFill>
                <a:latin typeface="Courier New" panose="02070309020205020404" pitchFamily="49" charset="0"/>
              </a:rPr>
              <a:t>Initialization</a:t>
            </a:r>
            <a:r>
              <a:rPr lang="en-US" altLang="zh-TW" dirty="0">
                <a:solidFill>
                  <a:schemeClr val="tx1"/>
                </a:solidFill>
                <a:latin typeface="Courier New" panose="02070309020205020404" pitchFamily="49" charset="0"/>
              </a:rPr>
              <a:t>(POP_SIZE, PROGRAM)</a:t>
            </a:r>
          </a:p>
          <a:p>
            <a:r>
              <a:rPr lang="en-US" altLang="zh-TW" b="1" dirty="0">
                <a:solidFill>
                  <a:schemeClr val="accent2"/>
                </a:solidFill>
                <a:latin typeface="Courier New" panose="02070309020205020404" pitchFamily="49" charset="0"/>
              </a:rPr>
              <a:t>for</a:t>
            </a:r>
            <a:r>
              <a:rPr lang="en-US" altLang="zh-TW" dirty="0">
                <a:solidFill>
                  <a:schemeClr val="tx1"/>
                </a:solidFill>
                <a:latin typeface="Courier New" panose="02070309020205020404" pitchFamily="49" charset="0"/>
              </a:rPr>
              <a:t> all individual </a:t>
            </a:r>
            <a:r>
              <a:rPr lang="en-US" altLang="zh-TW" b="1" dirty="0">
                <a:solidFill>
                  <a:schemeClr val="accent2"/>
                </a:solidFill>
                <a:latin typeface="Courier New" panose="02070309020205020404" pitchFamily="49" charset="0"/>
              </a:rPr>
              <a:t>from</a:t>
            </a:r>
            <a:r>
              <a:rPr lang="en-US" altLang="zh-TW" dirty="0">
                <a:solidFill>
                  <a:schemeClr val="tx1"/>
                </a:solidFill>
                <a:latin typeface="Courier New" panose="02070309020205020404" pitchFamily="49" charset="0"/>
              </a:rPr>
              <a:t> pop</a:t>
            </a:r>
          </a:p>
          <a:p>
            <a:r>
              <a:rPr lang="en-US" altLang="zh-TW" dirty="0">
                <a:solidFill>
                  <a:schemeClr val="tx1"/>
                </a:solidFill>
                <a:latin typeface="Courier New" panose="02070309020205020404" pitchFamily="49" charset="0"/>
              </a:rPr>
              <a:t>  </a:t>
            </a:r>
            <a:r>
              <a:rPr lang="en-US" altLang="zh-TW" b="1" dirty="0">
                <a:solidFill>
                  <a:schemeClr val="accent1"/>
                </a:solidFill>
                <a:latin typeface="Courier New" panose="02070309020205020404" pitchFamily="49" charset="0"/>
              </a:rPr>
              <a:t>Mutate</a:t>
            </a:r>
            <a:r>
              <a:rPr lang="en-US" altLang="zh-TW" dirty="0">
                <a:solidFill>
                  <a:schemeClr val="tx1"/>
                </a:solidFill>
                <a:latin typeface="Courier New" panose="02070309020205020404" pitchFamily="49" charset="0"/>
              </a:rPr>
              <a:t>(individual) * 3</a:t>
            </a:r>
          </a:p>
          <a:p>
            <a:r>
              <a:rPr lang="en-US" altLang="zh-TW" dirty="0">
                <a:solidFill>
                  <a:schemeClr val="tx1"/>
                </a:solidFill>
                <a:latin typeface="Courier New" panose="02070309020205020404" pitchFamily="49" charset="0"/>
              </a:rPr>
              <a:t>rank</a:t>
            </a:r>
            <a:r>
              <a:rPr lang="en-US" altLang="zh-TW" dirty="0">
                <a:solidFill>
                  <a:schemeClr val="accent1"/>
                </a:solidFill>
                <a:latin typeface="Courier New" panose="02070309020205020404" pitchFamily="49" charset="0"/>
              </a:rPr>
              <a:t> </a:t>
            </a:r>
            <a:r>
              <a:rPr lang="en-US" altLang="zh-TW" dirty="0">
                <a:solidFill>
                  <a:schemeClr val="tx1"/>
                </a:solidFill>
                <a:latin typeface="Courier New" panose="02070309020205020404" pitchFamily="49" charset="0"/>
              </a:rPr>
              <a:t>= </a:t>
            </a:r>
            <a:r>
              <a:rPr lang="en-US" altLang="zh-TW" b="1" dirty="0" err="1">
                <a:solidFill>
                  <a:schemeClr val="accent1"/>
                </a:solidFill>
                <a:latin typeface="Courier New" panose="02070309020205020404" pitchFamily="49" charset="0"/>
              </a:rPr>
              <a:t>NonDominateSorting</a:t>
            </a:r>
            <a:r>
              <a:rPr lang="en-US" altLang="zh-TW" dirty="0">
                <a:solidFill>
                  <a:schemeClr val="tx1"/>
                </a:solidFill>
                <a:latin typeface="Courier New" panose="02070309020205020404" pitchFamily="49" charset="0"/>
              </a:rPr>
              <a:t>(pop)</a:t>
            </a:r>
          </a:p>
          <a:p>
            <a:endParaRPr lang="en-US" altLang="zh-TW" dirty="0">
              <a:solidFill>
                <a:schemeClr val="tx1"/>
              </a:solidFill>
              <a:latin typeface="Courier New" panose="02070309020205020404" pitchFamily="49" charset="0"/>
            </a:endParaRPr>
          </a:p>
          <a:p>
            <a:r>
              <a:rPr lang="en-US" altLang="zh-TW" b="1" dirty="0">
                <a:solidFill>
                  <a:schemeClr val="accent2"/>
                </a:solidFill>
                <a:latin typeface="Courier New" panose="02070309020205020404" pitchFamily="49" charset="0"/>
              </a:rPr>
              <a:t>while</a:t>
            </a:r>
          </a:p>
          <a:p>
            <a:r>
              <a:rPr lang="en-US" altLang="zh-TW" dirty="0">
                <a:solidFill>
                  <a:schemeClr val="tx1"/>
                </a:solidFill>
                <a:latin typeface="Courier New" panose="02070309020205020404" pitchFamily="49" charset="0"/>
              </a:rPr>
              <a:t>  offspring = </a:t>
            </a:r>
            <a:r>
              <a:rPr lang="en-US" altLang="zh-TW" b="1" dirty="0" err="1">
                <a:solidFill>
                  <a:schemeClr val="accent1"/>
                </a:solidFill>
                <a:latin typeface="Courier New" panose="02070309020205020404" pitchFamily="49" charset="0"/>
              </a:rPr>
              <a:t>SelTournment</a:t>
            </a:r>
            <a:r>
              <a:rPr lang="en-US" altLang="zh-TW" dirty="0">
                <a:solidFill>
                  <a:schemeClr val="tx1"/>
                </a:solidFill>
                <a:latin typeface="Courier New" panose="02070309020205020404" pitchFamily="49" charset="0"/>
              </a:rPr>
              <a:t>(pop, rank, POP_SIZE)</a:t>
            </a:r>
          </a:p>
          <a:p>
            <a:r>
              <a:rPr lang="en-US" altLang="zh-TW" dirty="0">
                <a:solidFill>
                  <a:schemeClr val="tx1"/>
                </a:solidFill>
                <a:latin typeface="Courier New" panose="02070309020205020404" pitchFamily="49" charset="0"/>
              </a:rPr>
              <a:t>  elites    = </a:t>
            </a:r>
            <a:r>
              <a:rPr lang="en-US" altLang="zh-TW" b="1" dirty="0" err="1">
                <a:solidFill>
                  <a:schemeClr val="accent1"/>
                </a:solidFill>
                <a:latin typeface="Courier New" panose="02070309020205020404" pitchFamily="49" charset="0"/>
              </a:rPr>
              <a:t>SelBest</a:t>
            </a:r>
            <a:r>
              <a:rPr lang="en-US" altLang="zh-TW" dirty="0">
                <a:solidFill>
                  <a:schemeClr val="tx1"/>
                </a:solidFill>
                <a:latin typeface="Courier New" panose="02070309020205020404" pitchFamily="49" charset="0"/>
              </a:rPr>
              <a:t>(pop, rank, POP_SIZE/4)</a:t>
            </a:r>
          </a:p>
          <a:p>
            <a:endParaRPr lang="en-US" altLang="zh-TW" dirty="0">
              <a:solidFill>
                <a:schemeClr val="tx1"/>
              </a:solidFill>
              <a:latin typeface="Courier New" panose="02070309020205020404" pitchFamily="49" charset="0"/>
            </a:endParaRPr>
          </a:p>
          <a:p>
            <a:r>
              <a:rPr lang="en-US" altLang="zh-TW" dirty="0">
                <a:solidFill>
                  <a:schemeClr val="tx1"/>
                </a:solidFill>
                <a:latin typeface="Courier New" panose="02070309020205020404" pitchFamily="49" charset="0"/>
              </a:rPr>
              <a:t>  </a:t>
            </a:r>
            <a:r>
              <a:rPr lang="en-US" altLang="zh-TW" b="1" dirty="0">
                <a:solidFill>
                  <a:schemeClr val="accent2"/>
                </a:solidFill>
                <a:latin typeface="Courier New" panose="02070309020205020404" pitchFamily="49" charset="0"/>
              </a:rPr>
              <a:t>for</a:t>
            </a:r>
            <a:r>
              <a:rPr lang="en-US" altLang="zh-TW" dirty="0">
                <a:solidFill>
                  <a:schemeClr val="tx1"/>
                </a:solidFill>
                <a:latin typeface="Courier New" panose="02070309020205020404" pitchFamily="49" charset="0"/>
              </a:rPr>
              <a:t> every 2 individuals (ind1,ind2) </a:t>
            </a:r>
            <a:r>
              <a:rPr lang="en-US" altLang="zh-TW" b="1" dirty="0">
                <a:solidFill>
                  <a:schemeClr val="accent2"/>
                </a:solidFill>
                <a:latin typeface="Courier New" panose="02070309020205020404" pitchFamily="49" charset="0"/>
              </a:rPr>
              <a:t>from</a:t>
            </a:r>
            <a:r>
              <a:rPr lang="en-US" altLang="zh-TW" dirty="0">
                <a:solidFill>
                  <a:schemeClr val="tx1"/>
                </a:solidFill>
                <a:latin typeface="Courier New" panose="02070309020205020404" pitchFamily="49" charset="0"/>
              </a:rPr>
              <a:t> Offspring</a:t>
            </a:r>
          </a:p>
          <a:p>
            <a:r>
              <a:rPr lang="en-US" altLang="zh-TW" dirty="0">
                <a:solidFill>
                  <a:schemeClr val="tx1"/>
                </a:solidFill>
                <a:latin typeface="Courier New" panose="02070309020205020404" pitchFamily="49" charset="0"/>
              </a:rPr>
              <a:t>    </a:t>
            </a:r>
            <a:r>
              <a:rPr lang="en-US" altLang="zh-TW" b="1" dirty="0">
                <a:solidFill>
                  <a:schemeClr val="accent2"/>
                </a:solidFill>
                <a:latin typeface="Courier New" panose="02070309020205020404" pitchFamily="49" charset="0"/>
              </a:rPr>
              <a:t>if</a:t>
            </a:r>
            <a:r>
              <a:rPr lang="en-US" altLang="zh-TW" dirty="0">
                <a:solidFill>
                  <a:schemeClr val="tx1"/>
                </a:solidFill>
                <a:latin typeface="Courier New" panose="02070309020205020404" pitchFamily="49" charset="0"/>
              </a:rPr>
              <a:t> </a:t>
            </a:r>
            <a:r>
              <a:rPr lang="en-US" altLang="zh-TW" b="1" dirty="0">
                <a:solidFill>
                  <a:schemeClr val="accent1"/>
                </a:solidFill>
                <a:latin typeface="Courier New" panose="02070309020205020404" pitchFamily="49" charset="0"/>
              </a:rPr>
              <a:t>random</a:t>
            </a:r>
            <a:r>
              <a:rPr lang="en-US" altLang="zh-TW" dirty="0">
                <a:solidFill>
                  <a:schemeClr val="tx1"/>
                </a:solidFill>
                <a:latin typeface="Courier New" panose="02070309020205020404" pitchFamily="49" charset="0"/>
              </a:rPr>
              <a:t>(0,1) &lt; CROSS_RATE</a:t>
            </a:r>
          </a:p>
          <a:p>
            <a:r>
              <a:rPr lang="en-US" altLang="zh-TW" dirty="0">
                <a:solidFill>
                  <a:schemeClr val="tx1"/>
                </a:solidFill>
                <a:latin typeface="Courier New" panose="02070309020205020404" pitchFamily="49" charset="0"/>
              </a:rPr>
              <a:t>      </a:t>
            </a:r>
            <a:r>
              <a:rPr lang="en-US" altLang="zh-TW" b="1" dirty="0">
                <a:solidFill>
                  <a:schemeClr val="accent1"/>
                </a:solidFill>
                <a:latin typeface="Courier New" panose="02070309020205020404" pitchFamily="49" charset="0"/>
              </a:rPr>
              <a:t>Crossover</a:t>
            </a:r>
            <a:r>
              <a:rPr lang="en-US" altLang="zh-TW" dirty="0">
                <a:solidFill>
                  <a:schemeClr val="tx1"/>
                </a:solidFill>
                <a:latin typeface="Courier New" panose="02070309020205020404" pitchFamily="49" charset="0"/>
              </a:rPr>
              <a:t>(ind1, ind2)</a:t>
            </a:r>
          </a:p>
          <a:p>
            <a:r>
              <a:rPr lang="en-US" altLang="zh-TW" dirty="0">
                <a:solidFill>
                  <a:schemeClr val="tx1"/>
                </a:solidFill>
                <a:latin typeface="Courier New" panose="02070309020205020404" pitchFamily="49" charset="0"/>
              </a:rPr>
              <a:t>  </a:t>
            </a:r>
            <a:r>
              <a:rPr lang="en-US" altLang="zh-TW" b="1" dirty="0">
                <a:solidFill>
                  <a:schemeClr val="accent2"/>
                </a:solidFill>
                <a:latin typeface="Courier New" panose="02070309020205020404" pitchFamily="49" charset="0"/>
              </a:rPr>
              <a:t>for</a:t>
            </a:r>
            <a:r>
              <a:rPr lang="en-US" altLang="zh-TW" dirty="0">
                <a:solidFill>
                  <a:schemeClr val="tx1"/>
                </a:solidFill>
                <a:latin typeface="Courier New" panose="02070309020205020404" pitchFamily="49" charset="0"/>
              </a:rPr>
              <a:t> every </a:t>
            </a:r>
            <a:r>
              <a:rPr lang="en-US" altLang="zh-TW" dirty="0" err="1">
                <a:solidFill>
                  <a:schemeClr val="tx1"/>
                </a:solidFill>
                <a:latin typeface="Courier New" panose="02070309020205020404" pitchFamily="49" charset="0"/>
              </a:rPr>
              <a:t>ind</a:t>
            </a:r>
            <a:r>
              <a:rPr lang="en-US" altLang="zh-TW" dirty="0">
                <a:solidFill>
                  <a:schemeClr val="tx1"/>
                </a:solidFill>
                <a:latin typeface="Courier New" panose="02070309020205020404" pitchFamily="49" charset="0"/>
              </a:rPr>
              <a:t> </a:t>
            </a:r>
            <a:r>
              <a:rPr lang="en-US" altLang="zh-TW" b="1" dirty="0">
                <a:solidFill>
                  <a:schemeClr val="accent2"/>
                </a:solidFill>
                <a:latin typeface="Courier New" panose="02070309020205020404" pitchFamily="49" charset="0"/>
              </a:rPr>
              <a:t>from</a:t>
            </a:r>
            <a:r>
              <a:rPr lang="en-US" altLang="zh-TW" dirty="0">
                <a:solidFill>
                  <a:schemeClr val="tx1"/>
                </a:solidFill>
                <a:latin typeface="Courier New" panose="02070309020205020404" pitchFamily="49" charset="0"/>
              </a:rPr>
              <a:t> Offspring</a:t>
            </a:r>
          </a:p>
          <a:p>
            <a:r>
              <a:rPr lang="en-US" altLang="zh-TW" dirty="0">
                <a:solidFill>
                  <a:schemeClr val="tx1"/>
                </a:solidFill>
                <a:latin typeface="Courier New" panose="02070309020205020404" pitchFamily="49" charset="0"/>
              </a:rPr>
              <a:t>    </a:t>
            </a:r>
            <a:r>
              <a:rPr lang="en-US" altLang="zh-TW" b="1" dirty="0">
                <a:solidFill>
                  <a:schemeClr val="accent2"/>
                </a:solidFill>
                <a:latin typeface="Courier New" panose="02070309020205020404" pitchFamily="49" charset="0"/>
              </a:rPr>
              <a:t>if</a:t>
            </a:r>
            <a:r>
              <a:rPr lang="en-US" altLang="zh-TW" dirty="0">
                <a:solidFill>
                  <a:schemeClr val="tx1"/>
                </a:solidFill>
                <a:latin typeface="Courier New" panose="02070309020205020404" pitchFamily="49" charset="0"/>
              </a:rPr>
              <a:t> </a:t>
            </a:r>
            <a:r>
              <a:rPr lang="en-US" altLang="zh-TW" b="1" dirty="0">
                <a:solidFill>
                  <a:schemeClr val="accent1"/>
                </a:solidFill>
                <a:latin typeface="Courier New" panose="02070309020205020404" pitchFamily="49" charset="0"/>
              </a:rPr>
              <a:t>random</a:t>
            </a:r>
            <a:r>
              <a:rPr lang="en-US" altLang="zh-TW" dirty="0">
                <a:solidFill>
                  <a:schemeClr val="tx1"/>
                </a:solidFill>
                <a:latin typeface="Courier New" panose="02070309020205020404" pitchFamily="49" charset="0"/>
              </a:rPr>
              <a:t>(0,1) &lt; MUTATE_RATE</a:t>
            </a:r>
          </a:p>
          <a:p>
            <a:r>
              <a:rPr lang="en-US" altLang="zh-TW" dirty="0">
                <a:solidFill>
                  <a:schemeClr val="tx1"/>
                </a:solidFill>
                <a:latin typeface="Courier New" panose="02070309020205020404" pitchFamily="49" charset="0"/>
              </a:rPr>
              <a:t>      </a:t>
            </a:r>
            <a:r>
              <a:rPr lang="en-US" altLang="zh-TW" b="1" dirty="0">
                <a:solidFill>
                  <a:schemeClr val="accent1"/>
                </a:solidFill>
                <a:latin typeface="Courier New" panose="02070309020205020404" pitchFamily="49" charset="0"/>
              </a:rPr>
              <a:t>Mutate</a:t>
            </a:r>
            <a:r>
              <a:rPr lang="en-US" altLang="zh-TW" dirty="0">
                <a:solidFill>
                  <a:schemeClr val="tx1"/>
                </a:solidFill>
                <a:latin typeface="Courier New" panose="02070309020205020404" pitchFamily="49" charset="0"/>
              </a:rPr>
              <a:t>(</a:t>
            </a:r>
            <a:r>
              <a:rPr lang="en-US" altLang="zh-TW" dirty="0" err="1">
                <a:solidFill>
                  <a:schemeClr val="tx1"/>
                </a:solidFill>
                <a:latin typeface="Courier New" panose="02070309020205020404" pitchFamily="49" charset="0"/>
              </a:rPr>
              <a:t>ind</a:t>
            </a:r>
            <a:r>
              <a:rPr lang="en-US" altLang="zh-TW" dirty="0">
                <a:solidFill>
                  <a:schemeClr val="tx1"/>
                </a:solidFill>
                <a:latin typeface="Courier New" panose="02070309020205020404" pitchFamily="49" charset="0"/>
              </a:rPr>
              <a:t>)</a:t>
            </a:r>
          </a:p>
          <a:p>
            <a:endParaRPr lang="en-US" altLang="zh-TW" dirty="0">
              <a:solidFill>
                <a:schemeClr val="tx1"/>
              </a:solidFill>
              <a:latin typeface="Courier New" panose="02070309020205020404" pitchFamily="49" charset="0"/>
            </a:endParaRPr>
          </a:p>
          <a:p>
            <a:r>
              <a:rPr lang="en-US" altLang="zh-TW" dirty="0">
                <a:solidFill>
                  <a:schemeClr val="tx1"/>
                </a:solidFill>
                <a:latin typeface="Courier New" panose="02070309020205020404" pitchFamily="49" charset="0"/>
              </a:rPr>
              <a:t>  rank</a:t>
            </a:r>
            <a:r>
              <a:rPr lang="en-US" altLang="zh-TW" dirty="0">
                <a:solidFill>
                  <a:schemeClr val="accent1"/>
                </a:solidFill>
                <a:latin typeface="Courier New" panose="02070309020205020404" pitchFamily="49" charset="0"/>
              </a:rPr>
              <a:t> </a:t>
            </a:r>
            <a:r>
              <a:rPr lang="en-US" altLang="zh-TW" dirty="0">
                <a:solidFill>
                  <a:schemeClr val="tx1"/>
                </a:solidFill>
                <a:latin typeface="Courier New" panose="02070309020205020404" pitchFamily="49" charset="0"/>
              </a:rPr>
              <a:t>= </a:t>
            </a:r>
            <a:r>
              <a:rPr lang="en-US" altLang="zh-TW" b="1" dirty="0" err="1">
                <a:solidFill>
                  <a:schemeClr val="accent1"/>
                </a:solidFill>
                <a:latin typeface="Courier New" panose="02070309020205020404" pitchFamily="49" charset="0"/>
              </a:rPr>
              <a:t>NonDominateSorting</a:t>
            </a:r>
            <a:r>
              <a:rPr lang="en-US" altLang="zh-TW" dirty="0">
                <a:solidFill>
                  <a:schemeClr val="tx1"/>
                </a:solidFill>
                <a:latin typeface="Courier New" panose="02070309020205020404" pitchFamily="49" charset="0"/>
              </a:rPr>
              <a:t>(elites + offspring)</a:t>
            </a:r>
          </a:p>
          <a:p>
            <a:r>
              <a:rPr lang="en-US" altLang="zh-TW" dirty="0">
                <a:solidFill>
                  <a:schemeClr val="tx1"/>
                </a:solidFill>
                <a:latin typeface="Courier New" panose="02070309020205020404" pitchFamily="49" charset="0"/>
              </a:rPr>
              <a:t>  pop = </a:t>
            </a:r>
            <a:r>
              <a:rPr lang="en-US" altLang="zh-TW" b="1" dirty="0" err="1">
                <a:solidFill>
                  <a:schemeClr val="accent1"/>
                </a:solidFill>
                <a:latin typeface="Courier New" panose="02070309020205020404" pitchFamily="49" charset="0"/>
              </a:rPr>
              <a:t>SelBest</a:t>
            </a:r>
            <a:r>
              <a:rPr lang="en-US" altLang="zh-TW" dirty="0">
                <a:solidFill>
                  <a:schemeClr val="tx1"/>
                </a:solidFill>
                <a:latin typeface="Courier New" panose="02070309020205020404" pitchFamily="49" charset="0"/>
              </a:rPr>
              <a:t>(elites + offspring, rank, POP_SIZE)</a:t>
            </a:r>
          </a:p>
        </p:txBody>
      </p:sp>
      <p:sp>
        <p:nvSpPr>
          <p:cNvPr id="3" name="TextBox 2">
            <a:extLst>
              <a:ext uri="{FF2B5EF4-FFF2-40B4-BE49-F238E27FC236}">
                <a16:creationId xmlns:a16="http://schemas.microsoft.com/office/drawing/2014/main" id="{F9F1EA87-F01D-4E45-8490-CEF29C0533B5}"/>
              </a:ext>
            </a:extLst>
          </p:cNvPr>
          <p:cNvSpPr txBox="1"/>
          <p:nvPr/>
        </p:nvSpPr>
        <p:spPr>
          <a:xfrm>
            <a:off x="8654717" y="1587316"/>
            <a:ext cx="2085474" cy="923330"/>
          </a:xfrm>
          <a:prstGeom prst="rect">
            <a:avLst/>
          </a:prstGeom>
          <a:noFill/>
          <a:ln>
            <a:solidFill>
              <a:schemeClr val="tx1"/>
            </a:solidFill>
          </a:ln>
        </p:spPr>
        <p:txBody>
          <a:bodyPr wrap="square" rtlCol="0">
            <a:spAutoFit/>
          </a:bodyPr>
          <a:lstStyle/>
          <a:p>
            <a:r>
              <a:rPr lang="en-US" dirty="0"/>
              <a:t>POP_SIZE = 256</a:t>
            </a:r>
          </a:p>
          <a:p>
            <a:r>
              <a:rPr lang="en-US" dirty="0"/>
              <a:t>CROSS_RATE = 0.8</a:t>
            </a:r>
          </a:p>
          <a:p>
            <a:r>
              <a:rPr lang="en-US" dirty="0"/>
              <a:t>MUTATE_RATE = 0.3</a:t>
            </a:r>
          </a:p>
        </p:txBody>
      </p:sp>
      <p:sp>
        <p:nvSpPr>
          <p:cNvPr id="5" name="TextBox 4">
            <a:extLst>
              <a:ext uri="{FF2B5EF4-FFF2-40B4-BE49-F238E27FC236}">
                <a16:creationId xmlns:a16="http://schemas.microsoft.com/office/drawing/2014/main" id="{C184D389-A5D7-4538-8B46-B769B6E77EAC}"/>
              </a:ext>
            </a:extLst>
          </p:cNvPr>
          <p:cNvSpPr txBox="1"/>
          <p:nvPr/>
        </p:nvSpPr>
        <p:spPr>
          <a:xfrm>
            <a:off x="747464" y="1967865"/>
            <a:ext cx="1717003" cy="461665"/>
          </a:xfrm>
          <a:prstGeom prst="rect">
            <a:avLst/>
          </a:prstGeom>
          <a:noFill/>
        </p:spPr>
        <p:txBody>
          <a:bodyPr wrap="square" rtlCol="0">
            <a:spAutoFit/>
          </a:bodyPr>
          <a:lstStyle/>
          <a:p>
            <a:r>
              <a:rPr lang="en-US" sz="2400" dirty="0"/>
              <a:t>Initialization</a:t>
            </a:r>
          </a:p>
        </p:txBody>
      </p:sp>
      <p:cxnSp>
        <p:nvCxnSpPr>
          <p:cNvPr id="7" name="Straight Connector 6">
            <a:extLst>
              <a:ext uri="{FF2B5EF4-FFF2-40B4-BE49-F238E27FC236}">
                <a16:creationId xmlns:a16="http://schemas.microsoft.com/office/drawing/2014/main" id="{F589287C-EFF8-4E29-855D-526EE8043238}"/>
              </a:ext>
            </a:extLst>
          </p:cNvPr>
          <p:cNvCxnSpPr>
            <a:cxnSpLocks/>
          </p:cNvCxnSpPr>
          <p:nvPr/>
        </p:nvCxnSpPr>
        <p:spPr>
          <a:xfrm>
            <a:off x="2464468" y="1690688"/>
            <a:ext cx="0" cy="1016019"/>
          </a:xfrm>
          <a:prstGeom prst="line">
            <a:avLst/>
          </a:prstGeom>
          <a:ln w="38100">
            <a:headEnd type="arrow"/>
            <a:tailEnd type="arrow"/>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290FAF37-2ACE-4DA6-85D5-A59CE5EB4EC4}"/>
              </a:ext>
            </a:extLst>
          </p:cNvPr>
          <p:cNvCxnSpPr>
            <a:cxnSpLocks/>
          </p:cNvCxnSpPr>
          <p:nvPr/>
        </p:nvCxnSpPr>
        <p:spPr>
          <a:xfrm>
            <a:off x="2464468" y="3281363"/>
            <a:ext cx="0" cy="547687"/>
          </a:xfrm>
          <a:prstGeom prst="line">
            <a:avLst/>
          </a:prstGeom>
          <a:ln w="38100">
            <a:headEnd type="arrow"/>
            <a:tailEnd type="arrow"/>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FF229F4-C59E-47E3-B1F9-0E12A38BD79B}"/>
              </a:ext>
            </a:extLst>
          </p:cNvPr>
          <p:cNvSpPr txBox="1"/>
          <p:nvPr/>
        </p:nvSpPr>
        <p:spPr>
          <a:xfrm>
            <a:off x="747464" y="3324373"/>
            <a:ext cx="1554578" cy="461665"/>
          </a:xfrm>
          <a:prstGeom prst="rect">
            <a:avLst/>
          </a:prstGeom>
          <a:noFill/>
        </p:spPr>
        <p:txBody>
          <a:bodyPr wrap="square" rtlCol="0">
            <a:spAutoFit/>
          </a:bodyPr>
          <a:lstStyle/>
          <a:p>
            <a:r>
              <a:rPr lang="en-US" sz="2400" dirty="0"/>
              <a:t>Selection</a:t>
            </a:r>
          </a:p>
        </p:txBody>
      </p:sp>
      <p:cxnSp>
        <p:nvCxnSpPr>
          <p:cNvPr id="15" name="Straight Connector 14">
            <a:extLst>
              <a:ext uri="{FF2B5EF4-FFF2-40B4-BE49-F238E27FC236}">
                <a16:creationId xmlns:a16="http://schemas.microsoft.com/office/drawing/2014/main" id="{5162153F-BEF5-43B9-97A2-F8118297BA69}"/>
              </a:ext>
            </a:extLst>
          </p:cNvPr>
          <p:cNvCxnSpPr>
            <a:cxnSpLocks/>
          </p:cNvCxnSpPr>
          <p:nvPr/>
        </p:nvCxnSpPr>
        <p:spPr>
          <a:xfrm>
            <a:off x="2464468" y="4126444"/>
            <a:ext cx="0" cy="1607606"/>
          </a:xfrm>
          <a:prstGeom prst="line">
            <a:avLst/>
          </a:prstGeom>
          <a:ln w="38100">
            <a:headEnd type="arrow"/>
            <a:tailEnd type="arrow"/>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933F0ECA-63A3-4099-9FAE-EFFE0A616969}"/>
              </a:ext>
            </a:extLst>
          </p:cNvPr>
          <p:cNvSpPr txBox="1"/>
          <p:nvPr/>
        </p:nvSpPr>
        <p:spPr>
          <a:xfrm>
            <a:off x="747464" y="4454192"/>
            <a:ext cx="1716993" cy="830997"/>
          </a:xfrm>
          <a:prstGeom prst="rect">
            <a:avLst/>
          </a:prstGeom>
          <a:noFill/>
        </p:spPr>
        <p:txBody>
          <a:bodyPr wrap="square" rtlCol="0">
            <a:spAutoFit/>
          </a:bodyPr>
          <a:lstStyle/>
          <a:p>
            <a:r>
              <a:rPr lang="en-US" sz="2400" dirty="0"/>
              <a:t>Crossover &amp; Mutation</a:t>
            </a:r>
          </a:p>
        </p:txBody>
      </p:sp>
      <p:cxnSp>
        <p:nvCxnSpPr>
          <p:cNvPr id="18" name="Straight Connector 17">
            <a:extLst>
              <a:ext uri="{FF2B5EF4-FFF2-40B4-BE49-F238E27FC236}">
                <a16:creationId xmlns:a16="http://schemas.microsoft.com/office/drawing/2014/main" id="{AB8B0016-ABEC-4598-8077-020971D5323A}"/>
              </a:ext>
            </a:extLst>
          </p:cNvPr>
          <p:cNvCxnSpPr>
            <a:cxnSpLocks/>
          </p:cNvCxnSpPr>
          <p:nvPr/>
        </p:nvCxnSpPr>
        <p:spPr>
          <a:xfrm>
            <a:off x="2464468" y="6034088"/>
            <a:ext cx="0" cy="547687"/>
          </a:xfrm>
          <a:prstGeom prst="line">
            <a:avLst/>
          </a:prstGeom>
          <a:ln w="38100">
            <a:headEnd type="arrow"/>
            <a:tailEnd type="arrow"/>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ED5B1C85-0FAF-44C5-98C2-CFE37C8EBEB1}"/>
              </a:ext>
            </a:extLst>
          </p:cNvPr>
          <p:cNvSpPr txBox="1"/>
          <p:nvPr/>
        </p:nvSpPr>
        <p:spPr>
          <a:xfrm>
            <a:off x="747464" y="6077098"/>
            <a:ext cx="1554578" cy="461665"/>
          </a:xfrm>
          <a:prstGeom prst="rect">
            <a:avLst/>
          </a:prstGeom>
          <a:noFill/>
        </p:spPr>
        <p:txBody>
          <a:bodyPr wrap="square" rtlCol="0">
            <a:spAutoFit/>
          </a:bodyPr>
          <a:lstStyle/>
          <a:p>
            <a:r>
              <a:rPr lang="en-US" sz="2400" dirty="0"/>
              <a:t>Elitism</a:t>
            </a:r>
          </a:p>
        </p:txBody>
      </p:sp>
      <p:sp>
        <p:nvSpPr>
          <p:cNvPr id="8" name="Slide Number Placeholder 7">
            <a:extLst>
              <a:ext uri="{FF2B5EF4-FFF2-40B4-BE49-F238E27FC236}">
                <a16:creationId xmlns:a16="http://schemas.microsoft.com/office/drawing/2014/main" id="{58F960EE-8267-48E8-8910-396EE8F54FEF}"/>
              </a:ext>
            </a:extLst>
          </p:cNvPr>
          <p:cNvSpPr>
            <a:spLocks noGrp="1"/>
          </p:cNvSpPr>
          <p:nvPr>
            <p:ph type="sldNum" sz="quarter" idx="12"/>
          </p:nvPr>
        </p:nvSpPr>
        <p:spPr/>
        <p:txBody>
          <a:bodyPr/>
          <a:lstStyle/>
          <a:p>
            <a:fld id="{E4C3A838-D07D-49BE-B82F-DCD8BB8D6083}" type="slidenum">
              <a:rPr lang="en-US" smtClean="0"/>
              <a:t>23</a:t>
            </a:fld>
            <a:endParaRPr lang="en-US"/>
          </a:p>
        </p:txBody>
      </p:sp>
    </p:spTree>
    <p:extLst>
      <p:ext uri="{BB962C8B-B14F-4D97-AF65-F5344CB8AC3E}">
        <p14:creationId xmlns:p14="http://schemas.microsoft.com/office/powerpoint/2010/main" val="213119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D5BB-69BA-4BFA-BFD4-031905E3C267}"/>
              </a:ext>
            </a:extLst>
          </p:cNvPr>
          <p:cNvSpPr>
            <a:spLocks noGrp="1"/>
          </p:cNvSpPr>
          <p:nvPr>
            <p:ph type="title"/>
          </p:nvPr>
        </p:nvSpPr>
        <p:spPr/>
        <p:txBody>
          <a:bodyPr/>
          <a:lstStyle/>
          <a:p>
            <a:r>
              <a:rPr lang="en-US" dirty="0"/>
              <a:t>Mutation</a:t>
            </a:r>
          </a:p>
        </p:txBody>
      </p:sp>
      <p:sp>
        <p:nvSpPr>
          <p:cNvPr id="3" name="Content Placeholder 2">
            <a:extLst>
              <a:ext uri="{FF2B5EF4-FFF2-40B4-BE49-F238E27FC236}">
                <a16:creationId xmlns:a16="http://schemas.microsoft.com/office/drawing/2014/main" id="{5389C657-C098-4FAC-987E-9E35FE869A68}"/>
              </a:ext>
            </a:extLst>
          </p:cNvPr>
          <p:cNvSpPr>
            <a:spLocks noGrp="1"/>
          </p:cNvSpPr>
          <p:nvPr>
            <p:ph idx="1"/>
          </p:nvPr>
        </p:nvSpPr>
        <p:spPr>
          <a:xfrm>
            <a:off x="838200" y="1825624"/>
            <a:ext cx="10515600" cy="1468779"/>
          </a:xfrm>
        </p:spPr>
        <p:txBody>
          <a:bodyPr>
            <a:normAutofit/>
          </a:bodyPr>
          <a:lstStyle/>
          <a:p>
            <a:r>
              <a:rPr lang="en-US" dirty="0"/>
              <a:t>Copy, delete, move, replace, swap instructions/operands</a:t>
            </a:r>
          </a:p>
          <a:p>
            <a:r>
              <a:rPr lang="en-US" dirty="0"/>
              <a:t>Often breaks syntax: requires repairs</a:t>
            </a:r>
          </a:p>
        </p:txBody>
      </p:sp>
      <p:sp>
        <p:nvSpPr>
          <p:cNvPr id="4" name="Content Placeholder 2">
            <a:extLst>
              <a:ext uri="{FF2B5EF4-FFF2-40B4-BE49-F238E27FC236}">
                <a16:creationId xmlns:a16="http://schemas.microsoft.com/office/drawing/2014/main" id="{F950CDF1-22AB-4566-A463-67444E2909CB}"/>
              </a:ext>
            </a:extLst>
          </p:cNvPr>
          <p:cNvSpPr txBox="1">
            <a:spLocks/>
          </p:cNvSpPr>
          <p:nvPr/>
        </p:nvSpPr>
        <p:spPr>
          <a:xfrm>
            <a:off x="2905478" y="3119331"/>
            <a:ext cx="2742995" cy="1851027"/>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400" dirty="0">
                <a:latin typeface="Courier New" panose="02070309020205020404" pitchFamily="49" charset="0"/>
                <a:cs typeface="Courier New" panose="02070309020205020404" pitchFamily="49" charset="0"/>
              </a:rPr>
              <a:t>Function(int %0)</a:t>
            </a:r>
          </a:p>
          <a:p>
            <a:pPr marL="0" indent="0">
              <a:buNone/>
            </a:pPr>
            <a:r>
              <a:rPr lang="en-US" altLang="zh-TW" sz="1400" dirty="0">
                <a:latin typeface="Courier New" panose="02070309020205020404" pitchFamily="49" charset="0"/>
                <a:cs typeface="Courier New" panose="02070309020205020404" pitchFamily="49" charset="0"/>
              </a:rPr>
              <a:t>  %1 = load int, %0</a:t>
            </a:r>
          </a:p>
          <a:p>
            <a:pPr marL="0" indent="0">
              <a:buNone/>
            </a:pPr>
            <a:r>
              <a:rPr lang="en-US" altLang="zh-TW" sz="1400" dirty="0">
                <a:latin typeface="Courier New" panose="02070309020205020404" pitchFamily="49" charset="0"/>
                <a:cs typeface="Courier New" panose="02070309020205020404" pitchFamily="49" charset="0"/>
              </a:rPr>
              <a:t>  </a:t>
            </a:r>
            <a:r>
              <a:rPr lang="en-US" altLang="zh-TW" sz="1400" dirty="0">
                <a:highlight>
                  <a:srgbClr val="C0C0C0"/>
                </a:highlight>
                <a:latin typeface="Courier New" panose="02070309020205020404" pitchFamily="49" charset="0"/>
                <a:cs typeface="Courier New" panose="02070309020205020404" pitchFamily="49" charset="0"/>
              </a:rPr>
              <a:t>%4i = </a:t>
            </a:r>
            <a:r>
              <a:rPr lang="en-US" altLang="zh-TW" sz="1400" dirty="0" err="1">
                <a:highlight>
                  <a:srgbClr val="C0C0C0"/>
                </a:highlight>
                <a:latin typeface="Courier New" panose="02070309020205020404" pitchFamily="49" charset="0"/>
                <a:cs typeface="Courier New" panose="02070309020205020404" pitchFamily="49" charset="0"/>
              </a:rPr>
              <a:t>mul</a:t>
            </a:r>
            <a:r>
              <a:rPr lang="en-US" altLang="zh-TW" sz="1400" dirty="0">
                <a:highlight>
                  <a:srgbClr val="C0C0C0"/>
                </a:highlight>
                <a:latin typeface="Courier New" panose="02070309020205020404" pitchFamily="49" charset="0"/>
                <a:cs typeface="Courier New" panose="02070309020205020404" pitchFamily="49" charset="0"/>
              </a:rPr>
              <a:t> float, %3, 1.0</a:t>
            </a:r>
          </a:p>
          <a:p>
            <a:pPr marL="0" indent="0">
              <a:buNone/>
            </a:pPr>
            <a:r>
              <a:rPr lang="en-US" altLang="zh-TW" sz="1400" dirty="0">
                <a:latin typeface="Courier New" panose="02070309020205020404" pitchFamily="49" charset="0"/>
                <a:cs typeface="Courier New" panose="02070309020205020404" pitchFamily="49" charset="0"/>
              </a:rPr>
              <a:t>  %2 = add int, %1, %1</a:t>
            </a:r>
          </a:p>
          <a:p>
            <a:pPr marL="0" indent="0">
              <a:buNone/>
            </a:pPr>
            <a:r>
              <a:rPr lang="en-US" altLang="zh-TW" sz="1400" dirty="0">
                <a:latin typeface="Courier New" panose="02070309020205020404" pitchFamily="49" charset="0"/>
                <a:cs typeface="Courier New" panose="02070309020205020404" pitchFamily="49" charset="0"/>
              </a:rPr>
              <a:t>  %3 = conv float int %2</a:t>
            </a:r>
          </a:p>
          <a:p>
            <a:pPr marL="0" indent="0">
              <a:buNone/>
            </a:pPr>
            <a:r>
              <a:rPr lang="en-US" altLang="zh-TW" sz="1400" dirty="0">
                <a:latin typeface="Courier New" panose="02070309020205020404" pitchFamily="49" charset="0"/>
                <a:cs typeface="Courier New" panose="02070309020205020404" pitchFamily="49" charset="0"/>
              </a:rPr>
              <a:t>  %4 = </a:t>
            </a:r>
            <a:r>
              <a:rPr lang="en-US" altLang="zh-TW" sz="1400" dirty="0" err="1">
                <a:latin typeface="Courier New" panose="02070309020205020404" pitchFamily="49" charset="0"/>
                <a:cs typeface="Courier New" panose="02070309020205020404" pitchFamily="49" charset="0"/>
              </a:rPr>
              <a:t>mul</a:t>
            </a:r>
            <a:r>
              <a:rPr lang="en-US" altLang="zh-TW" sz="1400" dirty="0">
                <a:latin typeface="Courier New" panose="02070309020205020404" pitchFamily="49" charset="0"/>
                <a:cs typeface="Courier New" panose="02070309020205020404" pitchFamily="49" charset="0"/>
              </a:rPr>
              <a:t> float, %3, 1.0</a:t>
            </a:r>
          </a:p>
        </p:txBody>
      </p:sp>
      <p:sp>
        <p:nvSpPr>
          <p:cNvPr id="5" name="Content Placeholder 2">
            <a:extLst>
              <a:ext uri="{FF2B5EF4-FFF2-40B4-BE49-F238E27FC236}">
                <a16:creationId xmlns:a16="http://schemas.microsoft.com/office/drawing/2014/main" id="{C6EA8510-A72D-456C-AD55-080BD69F9753}"/>
              </a:ext>
            </a:extLst>
          </p:cNvPr>
          <p:cNvSpPr txBox="1">
            <a:spLocks/>
          </p:cNvSpPr>
          <p:nvPr/>
        </p:nvSpPr>
        <p:spPr>
          <a:xfrm>
            <a:off x="6096000" y="3119331"/>
            <a:ext cx="2848123" cy="1851027"/>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400" dirty="0">
                <a:latin typeface="Courier New" panose="02070309020205020404" pitchFamily="49" charset="0"/>
                <a:cs typeface="Courier New" panose="02070309020205020404" pitchFamily="49" charset="0"/>
              </a:rPr>
              <a:t>Function(int %0)</a:t>
            </a:r>
          </a:p>
          <a:p>
            <a:pPr marL="0" indent="0">
              <a:buNone/>
            </a:pPr>
            <a:r>
              <a:rPr lang="en-US" altLang="zh-TW" sz="1400" dirty="0">
                <a:latin typeface="Courier New" panose="02070309020205020404" pitchFamily="49" charset="0"/>
                <a:cs typeface="Courier New" panose="02070309020205020404" pitchFamily="49" charset="0"/>
              </a:rPr>
              <a:t>  %1 = load int, %0</a:t>
            </a:r>
          </a:p>
          <a:p>
            <a:pPr marL="0" indent="0">
              <a:buNone/>
            </a:pPr>
            <a:r>
              <a:rPr lang="en-US" altLang="zh-TW" sz="1400" dirty="0">
                <a:latin typeface="Courier New" panose="02070309020205020404" pitchFamily="49" charset="0"/>
                <a:cs typeface="Courier New" panose="02070309020205020404" pitchFamily="49" charset="0"/>
              </a:rPr>
              <a:t>  </a:t>
            </a:r>
            <a:r>
              <a:rPr lang="en-US" altLang="zh-TW" sz="1400" dirty="0">
                <a:highlight>
                  <a:srgbClr val="C0C0C0"/>
                </a:highlight>
                <a:latin typeface="Courier New" panose="02070309020205020404" pitchFamily="49" charset="0"/>
                <a:cs typeface="Courier New" panose="02070309020205020404" pitchFamily="49" charset="0"/>
              </a:rPr>
              <a:t>%4i</a:t>
            </a:r>
            <a:r>
              <a:rPr lang="en-US" altLang="zh-TW" sz="1400" dirty="0">
                <a:latin typeface="Courier New" panose="02070309020205020404" pitchFamily="49" charset="0"/>
                <a:cs typeface="Courier New" panose="02070309020205020404" pitchFamily="49" charset="0"/>
              </a:rPr>
              <a:t> = </a:t>
            </a:r>
            <a:r>
              <a:rPr lang="en-US" altLang="zh-TW" sz="1400" dirty="0" err="1">
                <a:latin typeface="Courier New" panose="02070309020205020404" pitchFamily="49" charset="0"/>
                <a:cs typeface="Courier New" panose="02070309020205020404" pitchFamily="49" charset="0"/>
              </a:rPr>
              <a:t>mul</a:t>
            </a:r>
            <a:r>
              <a:rPr lang="en-US" altLang="zh-TW" sz="1400" dirty="0">
                <a:latin typeface="Courier New" panose="02070309020205020404" pitchFamily="49" charset="0"/>
                <a:cs typeface="Courier New" panose="02070309020205020404" pitchFamily="49" charset="0"/>
              </a:rPr>
              <a:t> float, </a:t>
            </a:r>
            <a:r>
              <a:rPr lang="en-US" altLang="zh-TW" sz="1400" dirty="0">
                <a:highlight>
                  <a:srgbClr val="C0C0C0"/>
                </a:highlight>
                <a:latin typeface="Courier New" panose="02070309020205020404" pitchFamily="49" charset="0"/>
                <a:cs typeface="Courier New" panose="02070309020205020404" pitchFamily="49" charset="0"/>
              </a:rPr>
              <a:t>1.0</a:t>
            </a:r>
            <a:r>
              <a:rPr lang="en-US" altLang="zh-TW" sz="1400" dirty="0">
                <a:latin typeface="Courier New" panose="02070309020205020404" pitchFamily="49" charset="0"/>
                <a:cs typeface="Courier New" panose="02070309020205020404" pitchFamily="49" charset="0"/>
              </a:rPr>
              <a:t>, 1.0</a:t>
            </a:r>
          </a:p>
          <a:p>
            <a:pPr marL="0" indent="0">
              <a:buNone/>
            </a:pPr>
            <a:r>
              <a:rPr lang="en-US" altLang="zh-TW" sz="1400" dirty="0">
                <a:latin typeface="Courier New" panose="02070309020205020404" pitchFamily="49" charset="0"/>
                <a:cs typeface="Courier New" panose="02070309020205020404" pitchFamily="49" charset="0"/>
              </a:rPr>
              <a:t>  %2 = add int, %1, %1</a:t>
            </a:r>
          </a:p>
          <a:p>
            <a:pPr marL="0" indent="0">
              <a:buNone/>
            </a:pPr>
            <a:r>
              <a:rPr lang="en-US" altLang="zh-TW" sz="1400" dirty="0">
                <a:latin typeface="Courier New" panose="02070309020205020404" pitchFamily="49" charset="0"/>
                <a:cs typeface="Courier New" panose="02070309020205020404" pitchFamily="49" charset="0"/>
              </a:rPr>
              <a:t>  %3 = conv float int, %2</a:t>
            </a:r>
          </a:p>
          <a:p>
            <a:pPr marL="0" indent="0">
              <a:buNone/>
            </a:pPr>
            <a:r>
              <a:rPr lang="en-US" altLang="zh-TW" sz="1400" dirty="0">
                <a:latin typeface="Courier New" panose="02070309020205020404" pitchFamily="49" charset="0"/>
                <a:cs typeface="Courier New" panose="02070309020205020404" pitchFamily="49" charset="0"/>
              </a:rPr>
              <a:t>  %4 = </a:t>
            </a:r>
            <a:r>
              <a:rPr lang="en-US" altLang="zh-TW" sz="1400" dirty="0" err="1">
                <a:latin typeface="Courier New" panose="02070309020205020404" pitchFamily="49" charset="0"/>
                <a:cs typeface="Courier New" panose="02070309020205020404" pitchFamily="49" charset="0"/>
              </a:rPr>
              <a:t>mul</a:t>
            </a:r>
            <a:r>
              <a:rPr lang="en-US" altLang="zh-TW" sz="1400" dirty="0">
                <a:latin typeface="Courier New" panose="02070309020205020404" pitchFamily="49" charset="0"/>
                <a:cs typeface="Courier New" panose="02070309020205020404" pitchFamily="49" charset="0"/>
              </a:rPr>
              <a:t> float, </a:t>
            </a:r>
            <a:r>
              <a:rPr lang="en-US" altLang="zh-TW" sz="1400" dirty="0">
                <a:highlight>
                  <a:srgbClr val="C0C0C0"/>
                </a:highlight>
                <a:latin typeface="Courier New" panose="02070309020205020404" pitchFamily="49" charset="0"/>
                <a:cs typeface="Courier New" panose="02070309020205020404" pitchFamily="49" charset="0"/>
              </a:rPr>
              <a:t>%4i</a:t>
            </a:r>
            <a:r>
              <a:rPr lang="en-US" altLang="zh-TW" sz="1400" dirty="0">
                <a:latin typeface="Courier New" panose="02070309020205020404" pitchFamily="49" charset="0"/>
                <a:cs typeface="Courier New" panose="02070309020205020404" pitchFamily="49" charset="0"/>
              </a:rPr>
              <a:t>, 1.0</a:t>
            </a:r>
          </a:p>
        </p:txBody>
      </p:sp>
      <p:sp>
        <p:nvSpPr>
          <p:cNvPr id="6" name="Arrow: Right 5">
            <a:extLst>
              <a:ext uri="{FF2B5EF4-FFF2-40B4-BE49-F238E27FC236}">
                <a16:creationId xmlns:a16="http://schemas.microsoft.com/office/drawing/2014/main" id="{0BD41F55-CEB9-4C1F-8D20-773662A0C6F1}"/>
              </a:ext>
            </a:extLst>
          </p:cNvPr>
          <p:cNvSpPr/>
          <p:nvPr/>
        </p:nvSpPr>
        <p:spPr>
          <a:xfrm>
            <a:off x="5730182" y="3980682"/>
            <a:ext cx="309132" cy="2079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TextBox 6">
            <a:extLst>
              <a:ext uri="{FF2B5EF4-FFF2-40B4-BE49-F238E27FC236}">
                <a16:creationId xmlns:a16="http://schemas.microsoft.com/office/drawing/2014/main" id="{0B43F38F-44DF-401B-BFE5-99F5CFA37F30}"/>
              </a:ext>
            </a:extLst>
          </p:cNvPr>
          <p:cNvSpPr txBox="1"/>
          <p:nvPr/>
        </p:nvSpPr>
        <p:spPr>
          <a:xfrm>
            <a:off x="889625" y="3667668"/>
            <a:ext cx="2174364" cy="369332"/>
          </a:xfrm>
          <a:prstGeom prst="rect">
            <a:avLst/>
          </a:prstGeom>
          <a:noFill/>
        </p:spPr>
        <p:txBody>
          <a:bodyPr wrap="square" rtlCol="0">
            <a:spAutoFit/>
          </a:bodyPr>
          <a:lstStyle/>
          <a:p>
            <a:r>
              <a:rPr lang="en-US" altLang="zh-TW" dirty="0">
                <a:cs typeface="Times New Roman" panose="02020603050405020304" pitchFamily="18" charset="0"/>
              </a:rPr>
              <a:t>Copy an instruction</a:t>
            </a:r>
            <a:endParaRPr lang="zh-TW" altLang="en-US" dirty="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6740013D-336E-4B4B-8133-882DE95B22CB}"/>
              </a:ext>
            </a:extLst>
          </p:cNvPr>
          <p:cNvCxnSpPr>
            <a:cxnSpLocks/>
          </p:cNvCxnSpPr>
          <p:nvPr/>
        </p:nvCxnSpPr>
        <p:spPr>
          <a:xfrm>
            <a:off x="6562874" y="3980682"/>
            <a:ext cx="1374796" cy="705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037C34D-A30A-40E9-9781-60BA1544EB24}"/>
              </a:ext>
            </a:extLst>
          </p:cNvPr>
          <p:cNvCxnSpPr>
            <a:cxnSpLocks/>
          </p:cNvCxnSpPr>
          <p:nvPr/>
        </p:nvCxnSpPr>
        <p:spPr>
          <a:xfrm>
            <a:off x="2987187" y="3878292"/>
            <a:ext cx="15360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D600D0-9C28-4A0E-8899-2CAE936FA5BD}"/>
              </a:ext>
            </a:extLst>
          </p:cNvPr>
          <p:cNvCxnSpPr>
            <a:cxnSpLocks/>
          </p:cNvCxnSpPr>
          <p:nvPr/>
        </p:nvCxnSpPr>
        <p:spPr>
          <a:xfrm>
            <a:off x="2987187" y="3878292"/>
            <a:ext cx="0" cy="89324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7D2A7BB5-33CA-41B2-837B-2263F23FEC10}"/>
              </a:ext>
            </a:extLst>
          </p:cNvPr>
          <p:cNvCxnSpPr/>
          <p:nvPr/>
        </p:nvCxnSpPr>
        <p:spPr>
          <a:xfrm>
            <a:off x="2987187" y="4771536"/>
            <a:ext cx="153605"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F24C8B1A-2904-4577-A30A-D3F70DEC53E8}"/>
              </a:ext>
            </a:extLst>
          </p:cNvPr>
          <p:cNvSpPr txBox="1"/>
          <p:nvPr/>
        </p:nvSpPr>
        <p:spPr>
          <a:xfrm>
            <a:off x="9128011" y="3667668"/>
            <a:ext cx="2174364" cy="369332"/>
          </a:xfrm>
          <a:prstGeom prst="rect">
            <a:avLst/>
          </a:prstGeom>
          <a:noFill/>
        </p:spPr>
        <p:txBody>
          <a:bodyPr wrap="square" rtlCol="0">
            <a:spAutoFit/>
          </a:bodyPr>
          <a:lstStyle/>
          <a:p>
            <a:r>
              <a:rPr lang="en-US" altLang="zh-TW" dirty="0">
                <a:cs typeface="Times New Roman" panose="02020603050405020304" pitchFamily="18" charset="0"/>
              </a:rPr>
              <a:t>Connect the input</a:t>
            </a:r>
            <a:endParaRPr lang="zh-TW" altLang="en-US" dirty="0">
              <a:cs typeface="Times New Roman" panose="02020603050405020304" pitchFamily="18" charset="0"/>
            </a:endParaRPr>
          </a:p>
        </p:txBody>
      </p:sp>
      <p:sp>
        <p:nvSpPr>
          <p:cNvPr id="14" name="TextBox 13">
            <a:extLst>
              <a:ext uri="{FF2B5EF4-FFF2-40B4-BE49-F238E27FC236}">
                <a16:creationId xmlns:a16="http://schemas.microsoft.com/office/drawing/2014/main" id="{F72C37BA-B59B-4913-80F8-07855E21DE2B}"/>
              </a:ext>
            </a:extLst>
          </p:cNvPr>
          <p:cNvSpPr txBox="1"/>
          <p:nvPr/>
        </p:nvSpPr>
        <p:spPr>
          <a:xfrm>
            <a:off x="9179436" y="4501145"/>
            <a:ext cx="2174364" cy="369332"/>
          </a:xfrm>
          <a:prstGeom prst="rect">
            <a:avLst/>
          </a:prstGeom>
          <a:noFill/>
        </p:spPr>
        <p:txBody>
          <a:bodyPr wrap="square" rtlCol="0">
            <a:spAutoFit/>
          </a:bodyPr>
          <a:lstStyle/>
          <a:p>
            <a:r>
              <a:rPr lang="en-US" altLang="zh-TW" dirty="0">
                <a:cs typeface="Times New Roman" panose="02020603050405020304" pitchFamily="18" charset="0"/>
              </a:rPr>
              <a:t>Apply the output</a:t>
            </a:r>
            <a:endParaRPr lang="zh-TW" altLang="en-US" dirty="0">
              <a:cs typeface="Times New Roman" panose="02020603050405020304" pitchFamily="18" charset="0"/>
            </a:endParaRPr>
          </a:p>
        </p:txBody>
      </p:sp>
      <p:sp>
        <p:nvSpPr>
          <p:cNvPr id="15" name="Content Placeholder 2">
            <a:extLst>
              <a:ext uri="{FF2B5EF4-FFF2-40B4-BE49-F238E27FC236}">
                <a16:creationId xmlns:a16="http://schemas.microsoft.com/office/drawing/2014/main" id="{4AC267E5-5831-41BF-AE39-7A48FE9A1B38}"/>
              </a:ext>
            </a:extLst>
          </p:cNvPr>
          <p:cNvSpPr txBox="1">
            <a:spLocks/>
          </p:cNvSpPr>
          <p:nvPr/>
        </p:nvSpPr>
        <p:spPr>
          <a:xfrm>
            <a:off x="2905478" y="5230224"/>
            <a:ext cx="2742995" cy="156648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300" dirty="0">
                <a:latin typeface="Courier New" panose="02070309020205020404" pitchFamily="49" charset="0"/>
                <a:cs typeface="Courier New" panose="02070309020205020404" pitchFamily="49" charset="0"/>
              </a:rPr>
              <a:t>Function(int %0)</a:t>
            </a:r>
          </a:p>
          <a:p>
            <a:pPr marL="0" indent="0">
              <a:buNone/>
            </a:pPr>
            <a:r>
              <a:rPr lang="en-US" altLang="zh-TW" sz="1300" dirty="0">
                <a:latin typeface="Courier New" panose="02070309020205020404" pitchFamily="49" charset="0"/>
                <a:cs typeface="Courier New" panose="02070309020205020404" pitchFamily="49" charset="0"/>
              </a:rPr>
              <a:t>  </a:t>
            </a:r>
            <a:r>
              <a:rPr lang="en-US" altLang="zh-TW" sz="1300" strike="sngStrike" dirty="0">
                <a:latin typeface="Courier New" panose="02070309020205020404" pitchFamily="49" charset="0"/>
                <a:cs typeface="Courier New" panose="02070309020205020404" pitchFamily="49" charset="0"/>
              </a:rPr>
              <a:t>%1 = load int, %0</a:t>
            </a:r>
          </a:p>
          <a:p>
            <a:pPr marL="0" indent="0">
              <a:buNone/>
            </a:pPr>
            <a:r>
              <a:rPr lang="en-US" altLang="zh-TW" sz="1300" dirty="0">
                <a:latin typeface="Courier New" panose="02070309020205020404" pitchFamily="49" charset="0"/>
                <a:cs typeface="Courier New" panose="02070309020205020404" pitchFamily="49" charset="0"/>
              </a:rPr>
              <a:t>  %2 = add int, %1, %1</a:t>
            </a:r>
          </a:p>
          <a:p>
            <a:pPr marL="0" indent="0">
              <a:buNone/>
            </a:pPr>
            <a:r>
              <a:rPr lang="en-US" altLang="zh-TW" sz="1300" dirty="0">
                <a:latin typeface="Courier New" panose="02070309020205020404" pitchFamily="49" charset="0"/>
                <a:cs typeface="Courier New" panose="02070309020205020404" pitchFamily="49" charset="0"/>
              </a:rPr>
              <a:t>  %3 = conv float int %2</a:t>
            </a:r>
          </a:p>
          <a:p>
            <a:pPr marL="0" indent="0">
              <a:buNone/>
            </a:pPr>
            <a:r>
              <a:rPr lang="en-US" altLang="zh-TW" sz="1300" dirty="0">
                <a:latin typeface="Courier New" panose="02070309020205020404" pitchFamily="49" charset="0"/>
                <a:cs typeface="Courier New" panose="02070309020205020404" pitchFamily="49" charset="0"/>
              </a:rPr>
              <a:t>  %4 = </a:t>
            </a:r>
            <a:r>
              <a:rPr lang="en-US" altLang="zh-TW" sz="1300" dirty="0" err="1">
                <a:latin typeface="Courier New" panose="02070309020205020404" pitchFamily="49" charset="0"/>
                <a:cs typeface="Courier New" panose="02070309020205020404" pitchFamily="49" charset="0"/>
              </a:rPr>
              <a:t>mul</a:t>
            </a:r>
            <a:r>
              <a:rPr lang="en-US" altLang="zh-TW" sz="1300" dirty="0">
                <a:latin typeface="Courier New" panose="02070309020205020404" pitchFamily="49" charset="0"/>
                <a:cs typeface="Courier New" panose="02070309020205020404" pitchFamily="49" charset="0"/>
              </a:rPr>
              <a:t> float, %3, 1.0</a:t>
            </a:r>
          </a:p>
        </p:txBody>
      </p:sp>
      <p:sp>
        <p:nvSpPr>
          <p:cNvPr id="16" name="Content Placeholder 2">
            <a:extLst>
              <a:ext uri="{FF2B5EF4-FFF2-40B4-BE49-F238E27FC236}">
                <a16:creationId xmlns:a16="http://schemas.microsoft.com/office/drawing/2014/main" id="{2482BF52-2B44-4B1F-8DD3-B50DC286C690}"/>
              </a:ext>
            </a:extLst>
          </p:cNvPr>
          <p:cNvSpPr txBox="1">
            <a:spLocks/>
          </p:cNvSpPr>
          <p:nvPr/>
        </p:nvSpPr>
        <p:spPr>
          <a:xfrm>
            <a:off x="6096000" y="5230224"/>
            <a:ext cx="2848123" cy="156648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300" dirty="0">
                <a:latin typeface="Courier New" panose="02070309020205020404" pitchFamily="49" charset="0"/>
                <a:cs typeface="Courier New" panose="02070309020205020404" pitchFamily="49" charset="0"/>
              </a:rPr>
              <a:t>Function(int %0)</a:t>
            </a:r>
          </a:p>
          <a:p>
            <a:pPr marL="0" indent="0">
              <a:buNone/>
            </a:pPr>
            <a:r>
              <a:rPr lang="en-US" altLang="zh-TW" sz="1300" dirty="0">
                <a:latin typeface="Courier New" panose="02070309020205020404" pitchFamily="49" charset="0"/>
                <a:cs typeface="Courier New" panose="02070309020205020404" pitchFamily="49" charset="0"/>
              </a:rPr>
              <a:t>  </a:t>
            </a:r>
            <a:r>
              <a:rPr lang="en-US" altLang="zh-TW" sz="1300" strike="sngStrike" dirty="0">
                <a:latin typeface="Courier New" panose="02070309020205020404" pitchFamily="49" charset="0"/>
                <a:cs typeface="Courier New" panose="02070309020205020404" pitchFamily="49" charset="0"/>
              </a:rPr>
              <a:t>%1 = load int, %0</a:t>
            </a:r>
          </a:p>
          <a:p>
            <a:pPr marL="0" indent="0">
              <a:buNone/>
            </a:pPr>
            <a:r>
              <a:rPr lang="en-US" altLang="zh-TW" sz="1300" dirty="0">
                <a:latin typeface="Courier New" panose="02070309020205020404" pitchFamily="49" charset="0"/>
                <a:cs typeface="Courier New" panose="02070309020205020404" pitchFamily="49" charset="0"/>
              </a:rPr>
              <a:t>  %2 = add int, </a:t>
            </a:r>
            <a:r>
              <a:rPr lang="en-US" altLang="zh-TW" sz="1300" dirty="0">
                <a:highlight>
                  <a:srgbClr val="C0C0C0"/>
                </a:highlight>
                <a:latin typeface="Courier New" panose="02070309020205020404" pitchFamily="49" charset="0"/>
                <a:cs typeface="Courier New" panose="02070309020205020404" pitchFamily="49" charset="0"/>
              </a:rPr>
              <a:t>%0</a:t>
            </a:r>
            <a:r>
              <a:rPr lang="en-US" altLang="zh-TW" sz="1300" dirty="0">
                <a:latin typeface="Courier New" panose="02070309020205020404" pitchFamily="49" charset="0"/>
                <a:cs typeface="Courier New" panose="02070309020205020404" pitchFamily="49" charset="0"/>
              </a:rPr>
              <a:t>, </a:t>
            </a:r>
            <a:r>
              <a:rPr lang="en-US" altLang="zh-TW" sz="1300" dirty="0">
                <a:highlight>
                  <a:srgbClr val="C0C0C0"/>
                </a:highlight>
                <a:latin typeface="Courier New" panose="02070309020205020404" pitchFamily="49" charset="0"/>
                <a:cs typeface="Courier New" panose="02070309020205020404" pitchFamily="49" charset="0"/>
              </a:rPr>
              <a:t>%0</a:t>
            </a:r>
          </a:p>
          <a:p>
            <a:pPr marL="0" indent="0">
              <a:buNone/>
            </a:pPr>
            <a:r>
              <a:rPr lang="en-US" altLang="zh-TW" sz="1300" dirty="0">
                <a:latin typeface="Courier New" panose="02070309020205020404" pitchFamily="49" charset="0"/>
                <a:cs typeface="Courier New" panose="02070309020205020404" pitchFamily="49" charset="0"/>
              </a:rPr>
              <a:t>  %3 = conv float int, %2</a:t>
            </a:r>
          </a:p>
          <a:p>
            <a:pPr marL="0" indent="0">
              <a:buNone/>
            </a:pPr>
            <a:r>
              <a:rPr lang="en-US" altLang="zh-TW" sz="1300" dirty="0">
                <a:latin typeface="Courier New" panose="02070309020205020404" pitchFamily="49" charset="0"/>
                <a:cs typeface="Courier New" panose="02070309020205020404" pitchFamily="49" charset="0"/>
              </a:rPr>
              <a:t>  %4 = </a:t>
            </a:r>
            <a:r>
              <a:rPr lang="en-US" altLang="zh-TW" sz="1300" dirty="0" err="1">
                <a:latin typeface="Courier New" panose="02070309020205020404" pitchFamily="49" charset="0"/>
                <a:cs typeface="Courier New" panose="02070309020205020404" pitchFamily="49" charset="0"/>
              </a:rPr>
              <a:t>mul</a:t>
            </a:r>
            <a:r>
              <a:rPr lang="en-US" altLang="zh-TW" sz="1300" dirty="0">
                <a:latin typeface="Courier New" panose="02070309020205020404" pitchFamily="49" charset="0"/>
                <a:cs typeface="Courier New" panose="02070309020205020404" pitchFamily="49" charset="0"/>
              </a:rPr>
              <a:t> float, %3, 1.0</a:t>
            </a:r>
          </a:p>
        </p:txBody>
      </p:sp>
      <p:sp>
        <p:nvSpPr>
          <p:cNvPr id="17" name="Arrow: Right 16">
            <a:extLst>
              <a:ext uri="{FF2B5EF4-FFF2-40B4-BE49-F238E27FC236}">
                <a16:creationId xmlns:a16="http://schemas.microsoft.com/office/drawing/2014/main" id="{111AF335-1583-4279-A381-ACEB56EECBE6}"/>
              </a:ext>
            </a:extLst>
          </p:cNvPr>
          <p:cNvSpPr/>
          <p:nvPr/>
        </p:nvSpPr>
        <p:spPr>
          <a:xfrm>
            <a:off x="5730182" y="6091574"/>
            <a:ext cx="309132" cy="2079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 name="TextBox 17">
            <a:extLst>
              <a:ext uri="{FF2B5EF4-FFF2-40B4-BE49-F238E27FC236}">
                <a16:creationId xmlns:a16="http://schemas.microsoft.com/office/drawing/2014/main" id="{1BA74958-CB89-4A00-8D8E-8ADCBC57AE32}"/>
              </a:ext>
            </a:extLst>
          </p:cNvPr>
          <p:cNvSpPr txBox="1"/>
          <p:nvPr/>
        </p:nvSpPr>
        <p:spPr>
          <a:xfrm>
            <a:off x="731114" y="5483285"/>
            <a:ext cx="2174364" cy="369332"/>
          </a:xfrm>
          <a:prstGeom prst="rect">
            <a:avLst/>
          </a:prstGeom>
          <a:noFill/>
        </p:spPr>
        <p:txBody>
          <a:bodyPr wrap="square" rtlCol="0">
            <a:spAutoFit/>
          </a:bodyPr>
          <a:lstStyle/>
          <a:p>
            <a:r>
              <a:rPr lang="en-US" altLang="zh-TW" dirty="0">
                <a:cs typeface="Times New Roman" panose="02020603050405020304" pitchFamily="18" charset="0"/>
              </a:rPr>
              <a:t>delete an instruction</a:t>
            </a:r>
            <a:endParaRPr lang="zh-TW" altLang="en-US" dirty="0">
              <a:cs typeface="Times New Roman" panose="02020603050405020304" pitchFamily="18" charset="0"/>
            </a:endParaRPr>
          </a:p>
        </p:txBody>
      </p:sp>
      <p:sp>
        <p:nvSpPr>
          <p:cNvPr id="23" name="TextBox 22">
            <a:extLst>
              <a:ext uri="{FF2B5EF4-FFF2-40B4-BE49-F238E27FC236}">
                <a16:creationId xmlns:a16="http://schemas.microsoft.com/office/drawing/2014/main" id="{386A89E5-77E2-40F8-A96F-2A57FF83D8BC}"/>
              </a:ext>
            </a:extLst>
          </p:cNvPr>
          <p:cNvSpPr txBox="1"/>
          <p:nvPr/>
        </p:nvSpPr>
        <p:spPr>
          <a:xfrm>
            <a:off x="9128011" y="5778560"/>
            <a:ext cx="2174364" cy="646331"/>
          </a:xfrm>
          <a:prstGeom prst="rect">
            <a:avLst/>
          </a:prstGeom>
          <a:noFill/>
        </p:spPr>
        <p:txBody>
          <a:bodyPr wrap="square" rtlCol="0">
            <a:spAutoFit/>
          </a:bodyPr>
          <a:lstStyle/>
          <a:p>
            <a:r>
              <a:rPr lang="en-US" altLang="zh-TW" dirty="0">
                <a:cs typeface="Times New Roman" panose="02020603050405020304" pitchFamily="18" charset="0"/>
              </a:rPr>
              <a:t>Connect the broken dependence chain</a:t>
            </a:r>
            <a:endParaRPr lang="zh-TW" altLang="en-US" dirty="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28D6B10A-E06E-41F4-B985-503349C0EEF8}"/>
              </a:ext>
            </a:extLst>
          </p:cNvPr>
          <p:cNvCxnSpPr>
            <a:cxnSpLocks/>
          </p:cNvCxnSpPr>
          <p:nvPr/>
        </p:nvCxnSpPr>
        <p:spPr>
          <a:xfrm>
            <a:off x="7569327" y="5438204"/>
            <a:ext cx="253510" cy="4144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A213E4B-2D89-4AFE-840F-CBFE68F28C4A}"/>
              </a:ext>
            </a:extLst>
          </p:cNvPr>
          <p:cNvCxnSpPr>
            <a:cxnSpLocks/>
          </p:cNvCxnSpPr>
          <p:nvPr/>
        </p:nvCxnSpPr>
        <p:spPr>
          <a:xfrm>
            <a:off x="7569327" y="5438204"/>
            <a:ext cx="574548" cy="4144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a:extLst>
              <a:ext uri="{FF2B5EF4-FFF2-40B4-BE49-F238E27FC236}">
                <a16:creationId xmlns:a16="http://schemas.microsoft.com/office/drawing/2014/main" id="{7A88B606-49FE-439C-AF8A-6D3A96BC100F}"/>
              </a:ext>
            </a:extLst>
          </p:cNvPr>
          <p:cNvSpPr>
            <a:spLocks noGrp="1"/>
          </p:cNvSpPr>
          <p:nvPr>
            <p:ph type="sldNum" sz="quarter" idx="12"/>
          </p:nvPr>
        </p:nvSpPr>
        <p:spPr/>
        <p:txBody>
          <a:bodyPr/>
          <a:lstStyle/>
          <a:p>
            <a:fld id="{E4C3A838-D07D-49BE-B82F-DCD8BB8D6083}" type="slidenum">
              <a:rPr lang="en-US" smtClean="0"/>
              <a:t>24</a:t>
            </a:fld>
            <a:endParaRPr lang="en-US"/>
          </a:p>
        </p:txBody>
      </p:sp>
    </p:spTree>
    <p:extLst>
      <p:ext uri="{BB962C8B-B14F-4D97-AF65-F5344CB8AC3E}">
        <p14:creationId xmlns:p14="http://schemas.microsoft.com/office/powerpoint/2010/main" val="27937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3" grpId="0"/>
      <p:bldP spid="14" grpId="0"/>
      <p:bldP spid="15" grpId="0" animBg="1"/>
      <p:bldP spid="16" grpId="0" animBg="1"/>
      <p:bldP spid="17" grpId="0" animBg="1"/>
      <p:bldP spid="18"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02E2-D140-4422-9614-497B7E51F9FD}"/>
              </a:ext>
            </a:extLst>
          </p:cNvPr>
          <p:cNvSpPr>
            <a:spLocks noGrp="1"/>
          </p:cNvSpPr>
          <p:nvPr>
            <p:ph type="title"/>
          </p:nvPr>
        </p:nvSpPr>
        <p:spPr/>
        <p:txBody>
          <a:bodyPr>
            <a:normAutofit fontScale="90000"/>
          </a:bodyPr>
          <a:lstStyle/>
          <a:p>
            <a:r>
              <a:rPr lang="en-US" dirty="0"/>
              <a:t>Optimization analysis – </a:t>
            </a:r>
            <a:r>
              <a:rPr lang="en-US" sz="3600" dirty="0"/>
              <a:t>Removing conditional branch </a:t>
            </a:r>
            <a:br>
              <a:rPr lang="en-US" sz="3600" dirty="0"/>
            </a:br>
            <a:r>
              <a:rPr lang="en-US" sz="3600" dirty="0"/>
              <a:t>(Particle filter)</a:t>
            </a:r>
            <a:endParaRPr lang="en-US" dirty="0"/>
          </a:p>
        </p:txBody>
      </p:sp>
      <p:sp>
        <p:nvSpPr>
          <p:cNvPr id="10" name="Content Placeholder 2">
            <a:extLst>
              <a:ext uri="{FF2B5EF4-FFF2-40B4-BE49-F238E27FC236}">
                <a16:creationId xmlns:a16="http://schemas.microsoft.com/office/drawing/2014/main" id="{3DEED574-B9A5-4CB6-B35D-ADFCFCE59897}"/>
              </a:ext>
            </a:extLst>
          </p:cNvPr>
          <p:cNvSpPr>
            <a:spLocks noGrp="1"/>
          </p:cNvSpPr>
          <p:nvPr>
            <p:ph idx="1"/>
          </p:nvPr>
        </p:nvSpPr>
        <p:spPr>
          <a:xfrm>
            <a:off x="838200" y="1984247"/>
            <a:ext cx="5663184" cy="4663441"/>
          </a:xfrm>
        </p:spPr>
        <p:txBody>
          <a:bodyPr>
            <a:normAutofit/>
          </a:bodyPr>
          <a:lstStyle/>
          <a:p>
            <a:r>
              <a:rPr lang="en-US" dirty="0"/>
              <a:t>Use inner if statement to exit loop</a:t>
            </a:r>
          </a:p>
          <a:p>
            <a:pPr lvl="1"/>
            <a:r>
              <a:rPr lang="en-US" dirty="0"/>
              <a:t>It is guaranteed by the application algorithm</a:t>
            </a:r>
          </a:p>
          <a:p>
            <a:endParaRPr lang="en-US" dirty="0"/>
          </a:p>
          <a:p>
            <a:r>
              <a:rPr lang="en-US" dirty="0"/>
              <a:t>This single mutation results in 6% speedup over the baseline</a:t>
            </a:r>
          </a:p>
          <a:p>
            <a:pPr lvl="1"/>
            <a:endParaRPr lang="en-US" dirty="0"/>
          </a:p>
        </p:txBody>
      </p:sp>
      <p:sp>
        <p:nvSpPr>
          <p:cNvPr id="11" name="TextBox 10">
            <a:extLst>
              <a:ext uri="{FF2B5EF4-FFF2-40B4-BE49-F238E27FC236}">
                <a16:creationId xmlns:a16="http://schemas.microsoft.com/office/drawing/2014/main" id="{3A82EC11-F173-49F7-BE47-753FD70E436F}"/>
              </a:ext>
            </a:extLst>
          </p:cNvPr>
          <p:cNvSpPr txBox="1"/>
          <p:nvPr/>
        </p:nvSpPr>
        <p:spPr>
          <a:xfrm>
            <a:off x="6717375" y="1984247"/>
            <a:ext cx="473857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anose="02070309020205020404" pitchFamily="49" charset="0"/>
                <a:cs typeface="Courier New" panose="02070309020205020404" pitchFamily="49" charset="0"/>
              </a:rPr>
              <a:t> 1 // CDF and u are both global</a:t>
            </a:r>
          </a:p>
          <a:p>
            <a:r>
              <a:rPr lang="en-US" altLang="zh-TW" dirty="0">
                <a:latin typeface="Courier New" panose="02070309020205020404" pitchFamily="49" charset="0"/>
                <a:cs typeface="Courier New" panose="02070309020205020404" pitchFamily="49" charset="0"/>
              </a:rPr>
              <a:t> 2 // memory with size of N</a:t>
            </a:r>
          </a:p>
          <a:p>
            <a:r>
              <a:rPr lang="en-US" altLang="zh-TW" dirty="0">
                <a:latin typeface="Courier New" panose="02070309020205020404" pitchFamily="49" charset="0"/>
                <a:cs typeface="Courier New" panose="02070309020205020404" pitchFamily="49" charset="0"/>
              </a:rPr>
              <a:t> 3 </a:t>
            </a:r>
            <a:r>
              <a:rPr lang="en-US" altLang="zh-TW" b="1" dirty="0">
                <a:solidFill>
                  <a:schemeClr val="accent1"/>
                </a:solidFill>
                <a:latin typeface="Courier New" panose="02070309020205020404" pitchFamily="49" charset="0"/>
                <a:cs typeface="Courier New" panose="02070309020205020404" pitchFamily="49" charset="0"/>
              </a:rPr>
              <a:t>int</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tid</a:t>
            </a:r>
            <a:r>
              <a:rPr lang="en-US" altLang="zh-TW" dirty="0">
                <a:latin typeface="Courier New" panose="02070309020205020404" pitchFamily="49" charset="0"/>
                <a:cs typeface="Courier New" panose="02070309020205020404" pitchFamily="49" charset="0"/>
              </a:rPr>
              <a:t> = </a:t>
            </a:r>
            <a:r>
              <a:rPr lang="en-US" altLang="zh-TW" dirty="0" err="1">
                <a:latin typeface="Courier New" panose="02070309020205020404" pitchFamily="49" charset="0"/>
                <a:cs typeface="Courier New" panose="02070309020205020404" pitchFamily="49" charset="0"/>
              </a:rPr>
              <a:t>ThreadId.x</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4</a:t>
            </a:r>
          </a:p>
          <a:p>
            <a:r>
              <a:rPr lang="en-US" altLang="zh-TW" b="1" dirty="0">
                <a:latin typeface="Courier New" panose="02070309020205020404" pitchFamily="49" charset="0"/>
                <a:cs typeface="Courier New" panose="02070309020205020404" pitchFamily="49" charset="0"/>
              </a:rPr>
              <a:t> </a:t>
            </a:r>
            <a:r>
              <a:rPr lang="en-US" altLang="zh-TW" dirty="0">
                <a:latin typeface="Courier New" panose="02070309020205020404" pitchFamily="49" charset="0"/>
                <a:cs typeface="Courier New" panose="02070309020205020404" pitchFamily="49" charset="0"/>
              </a:rPr>
              <a:t>5 </a:t>
            </a:r>
            <a:r>
              <a:rPr lang="en-US" altLang="zh-TW" b="1" dirty="0">
                <a:solidFill>
                  <a:schemeClr val="accent1"/>
                </a:solidFill>
                <a:latin typeface="Courier New" panose="02070309020205020404" pitchFamily="49" charset="0"/>
                <a:cs typeface="Courier New" panose="02070309020205020404" pitchFamily="49" charset="0"/>
              </a:rPr>
              <a:t>for</a:t>
            </a:r>
            <a:r>
              <a:rPr lang="en-US" altLang="zh-TW" dirty="0">
                <a:latin typeface="Courier New" panose="02070309020205020404" pitchFamily="49" charset="0"/>
                <a:cs typeface="Courier New" panose="02070309020205020404" pitchFamily="49" charset="0"/>
              </a:rPr>
              <a:t> (x=0; </a:t>
            </a:r>
            <a:r>
              <a:rPr lang="en-US" altLang="zh-TW" strike="sngStrike" dirty="0">
                <a:solidFill>
                  <a:srgbClr val="FF0000"/>
                </a:solidFill>
                <a:latin typeface="Courier New" panose="02070309020205020404" pitchFamily="49" charset="0"/>
                <a:cs typeface="Courier New" panose="02070309020205020404" pitchFamily="49" charset="0"/>
              </a:rPr>
              <a:t>x&lt;N</a:t>
            </a:r>
            <a:r>
              <a:rPr lang="en-US" altLang="zh-TW" dirty="0">
                <a:latin typeface="Courier New" panose="02070309020205020404" pitchFamily="49" charset="0"/>
                <a:cs typeface="Courier New" panose="02070309020205020404" pitchFamily="49" charset="0"/>
              </a:rPr>
              <a:t>; x++) {</a:t>
            </a:r>
          </a:p>
          <a:p>
            <a:r>
              <a:rPr lang="en-US" altLang="zh-TW" dirty="0">
                <a:latin typeface="Courier New" panose="02070309020205020404" pitchFamily="49" charset="0"/>
                <a:cs typeface="Courier New" panose="02070309020205020404" pitchFamily="49" charset="0"/>
              </a:rPr>
              <a:t> 6   </a:t>
            </a:r>
            <a:r>
              <a:rPr lang="en-US" altLang="zh-TW" b="1" dirty="0">
                <a:solidFill>
                  <a:schemeClr val="accent1"/>
                </a:solidFill>
                <a:latin typeface="Courier New" panose="02070309020205020404" pitchFamily="49" charset="0"/>
                <a:cs typeface="Courier New" panose="02070309020205020404" pitchFamily="49" charset="0"/>
              </a:rPr>
              <a:t>if</a:t>
            </a:r>
            <a:r>
              <a:rPr lang="en-US" altLang="zh-TW" dirty="0">
                <a:latin typeface="Courier New" panose="02070309020205020404" pitchFamily="49" charset="0"/>
                <a:cs typeface="Courier New" panose="02070309020205020404" pitchFamily="49" charset="0"/>
              </a:rPr>
              <a:t> (CDF[x] &gt;= u[</a:t>
            </a:r>
            <a:r>
              <a:rPr lang="en-US" altLang="zh-TW" dirty="0" err="1">
                <a:latin typeface="Courier New" panose="02070309020205020404" pitchFamily="49" charset="0"/>
                <a:cs typeface="Courier New" panose="02070309020205020404" pitchFamily="49" charset="0"/>
              </a:rPr>
              <a:t>tid</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7      index = x;</a:t>
            </a:r>
          </a:p>
          <a:p>
            <a:r>
              <a:rPr lang="en-US" altLang="zh-TW" dirty="0">
                <a:latin typeface="Courier New" panose="02070309020205020404" pitchFamily="49" charset="0"/>
                <a:cs typeface="Courier New" panose="02070309020205020404" pitchFamily="49" charset="0"/>
              </a:rPr>
              <a:t> 8      </a:t>
            </a:r>
            <a:r>
              <a:rPr lang="en-US" altLang="zh-TW" b="1" dirty="0">
                <a:solidFill>
                  <a:schemeClr val="accent1"/>
                </a:solidFill>
                <a:latin typeface="Courier New" panose="02070309020205020404" pitchFamily="49" charset="0"/>
                <a:cs typeface="Courier New" panose="02070309020205020404" pitchFamily="49" charset="0"/>
              </a:rPr>
              <a:t>break</a:t>
            </a:r>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9   }</a:t>
            </a:r>
          </a:p>
          <a:p>
            <a:r>
              <a:rPr lang="en-US" altLang="zh-TW" dirty="0">
                <a:latin typeface="Courier New" panose="02070309020205020404" pitchFamily="49" charset="0"/>
                <a:cs typeface="Courier New" panose="02070309020205020404" pitchFamily="49" charset="0"/>
              </a:rPr>
              <a:t>10 }</a:t>
            </a:r>
          </a:p>
        </p:txBody>
      </p:sp>
      <p:sp>
        <p:nvSpPr>
          <p:cNvPr id="4" name="Slide Number Placeholder 3">
            <a:extLst>
              <a:ext uri="{FF2B5EF4-FFF2-40B4-BE49-F238E27FC236}">
                <a16:creationId xmlns:a16="http://schemas.microsoft.com/office/drawing/2014/main" id="{85BC6F6C-47FD-4E09-A03F-973E94EA479C}"/>
              </a:ext>
            </a:extLst>
          </p:cNvPr>
          <p:cNvSpPr>
            <a:spLocks noGrp="1"/>
          </p:cNvSpPr>
          <p:nvPr>
            <p:ph type="sldNum" sz="quarter" idx="12"/>
          </p:nvPr>
        </p:nvSpPr>
        <p:spPr/>
        <p:txBody>
          <a:bodyPr/>
          <a:lstStyle/>
          <a:p>
            <a:fld id="{E4C3A838-D07D-49BE-B82F-DCD8BB8D6083}" type="slidenum">
              <a:rPr lang="en-US" smtClean="0"/>
              <a:t>25</a:t>
            </a:fld>
            <a:endParaRPr lang="en-US"/>
          </a:p>
        </p:txBody>
      </p:sp>
    </p:spTree>
    <p:extLst>
      <p:ext uri="{BB962C8B-B14F-4D97-AF65-F5344CB8AC3E}">
        <p14:creationId xmlns:p14="http://schemas.microsoft.com/office/powerpoint/2010/main" val="3494454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78FC-6E02-4A8C-8C6D-6554B7DFD251}"/>
              </a:ext>
            </a:extLst>
          </p:cNvPr>
          <p:cNvSpPr>
            <a:spLocks noGrp="1"/>
          </p:cNvSpPr>
          <p:nvPr>
            <p:ph type="title"/>
          </p:nvPr>
        </p:nvSpPr>
        <p:spPr/>
        <p:txBody>
          <a:bodyPr/>
          <a:lstStyle/>
          <a:p>
            <a:r>
              <a:rPr lang="en-US" dirty="0"/>
              <a:t>Optimization analysis – </a:t>
            </a:r>
            <a:r>
              <a:rPr lang="en-US" sz="3200" dirty="0"/>
              <a:t>Removing redundant barrier</a:t>
            </a:r>
            <a:br>
              <a:rPr lang="en-US" sz="3200" dirty="0"/>
            </a:br>
            <a:r>
              <a:rPr lang="en-US" sz="3200" dirty="0"/>
              <a:t>(Needleman-Wunch)</a:t>
            </a:r>
          </a:p>
        </p:txBody>
      </p:sp>
      <p:sp>
        <p:nvSpPr>
          <p:cNvPr id="4" name="Slide Number Placeholder 3">
            <a:extLst>
              <a:ext uri="{FF2B5EF4-FFF2-40B4-BE49-F238E27FC236}">
                <a16:creationId xmlns:a16="http://schemas.microsoft.com/office/drawing/2014/main" id="{01487F47-F7F4-4E00-BFB4-7A5D1E9BBCC3}"/>
              </a:ext>
            </a:extLst>
          </p:cNvPr>
          <p:cNvSpPr>
            <a:spLocks noGrp="1"/>
          </p:cNvSpPr>
          <p:nvPr>
            <p:ph type="sldNum" sz="quarter" idx="12"/>
          </p:nvPr>
        </p:nvSpPr>
        <p:spPr/>
        <p:txBody>
          <a:bodyPr/>
          <a:lstStyle/>
          <a:p>
            <a:fld id="{E4C3A838-D07D-49BE-B82F-DCD8BB8D6083}" type="slidenum">
              <a:rPr lang="en-US" smtClean="0"/>
              <a:t>26</a:t>
            </a:fld>
            <a:endParaRPr lang="en-US"/>
          </a:p>
        </p:txBody>
      </p:sp>
      <p:sp>
        <p:nvSpPr>
          <p:cNvPr id="5" name="Rectangle 4">
            <a:extLst>
              <a:ext uri="{FF2B5EF4-FFF2-40B4-BE49-F238E27FC236}">
                <a16:creationId xmlns:a16="http://schemas.microsoft.com/office/drawing/2014/main" id="{2A6F0E98-1406-48BE-923F-4B6385F3F30A}"/>
              </a:ext>
            </a:extLst>
          </p:cNvPr>
          <p:cNvSpPr/>
          <p:nvPr/>
        </p:nvSpPr>
        <p:spPr>
          <a:xfrm>
            <a:off x="838200" y="2149495"/>
            <a:ext cx="570547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Courier New" panose="02070309020205020404" pitchFamily="49" charset="0"/>
                <a:cs typeface="Courier New" panose="02070309020205020404" pitchFamily="49" charset="0"/>
              </a:rPr>
              <a:t>1  __shared__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temp[...][...];</a:t>
            </a:r>
          </a:p>
          <a:p>
            <a:r>
              <a:rPr lang="en-US" dirty="0">
                <a:latin typeface="Courier New" panose="02070309020205020404" pitchFamily="49" charset="0"/>
                <a:cs typeface="Courier New" panose="02070309020205020404" pitchFamily="49" charset="0"/>
              </a:rPr>
              <a:t>2  __shared__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ref[...];</a:t>
            </a:r>
          </a:p>
          <a:p>
            <a:r>
              <a:rPr lang="en-US" dirty="0">
                <a:latin typeface="Courier New" panose="02070309020205020404" pitchFamily="49" charset="0"/>
                <a:cs typeface="Courier New" panose="02070309020205020404" pitchFamily="49" charset="0"/>
              </a:rPr>
              <a:t>3  int </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threadId.x</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4 </a:t>
            </a:r>
          </a:p>
          <a:p>
            <a:r>
              <a:rPr lang="en-US" dirty="0">
                <a:latin typeface="Courier New" panose="02070309020205020404" pitchFamily="49" charset="0"/>
                <a:cs typeface="Courier New" panose="02070309020205020404" pitchFamily="49" charset="0"/>
              </a:rPr>
              <a:t>5  ref[</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referrence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6  </a:t>
            </a:r>
            <a:r>
              <a:rPr lang="en-US" b="1" dirty="0">
                <a:solidFill>
                  <a:schemeClr val="accent1"/>
                </a:solidFill>
                <a:latin typeface="Courier New" panose="02070309020205020404" pitchFamily="49" charset="0"/>
                <a:cs typeface="Courier New" panose="02070309020205020404" pitchFamily="49" charset="0"/>
              </a:rPr>
              <a:t>__</a:t>
            </a:r>
            <a:r>
              <a:rPr lang="en-US" b="1" dirty="0" err="1">
                <a:solidFill>
                  <a:schemeClr val="accent1"/>
                </a:solidFill>
                <a:latin typeface="Courier New" panose="02070309020205020404" pitchFamily="49" charset="0"/>
                <a:cs typeface="Courier New" panose="02070309020205020404" pitchFamily="49" charset="0"/>
              </a:rPr>
              <a:t>syncthreads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7  temp[</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 +1][0] = </a:t>
            </a:r>
            <a:r>
              <a:rPr lang="en-US" dirty="0" err="1">
                <a:latin typeface="Courier New" panose="02070309020205020404" pitchFamily="49" charset="0"/>
                <a:cs typeface="Courier New" panose="02070309020205020404" pitchFamily="49" charset="0"/>
              </a:rPr>
              <a:t>matrix_cuda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8  </a:t>
            </a:r>
            <a:r>
              <a:rPr lang="en-US" b="1" dirty="0">
                <a:solidFill>
                  <a:schemeClr val="accent1"/>
                </a:solidFill>
                <a:latin typeface="Courier New" panose="02070309020205020404" pitchFamily="49" charset="0"/>
                <a:cs typeface="Courier New" panose="02070309020205020404" pitchFamily="49" charset="0"/>
              </a:rPr>
              <a:t>__</a:t>
            </a:r>
            <a:r>
              <a:rPr lang="en-US" b="1" dirty="0" err="1">
                <a:solidFill>
                  <a:schemeClr val="accent1"/>
                </a:solidFill>
                <a:latin typeface="Courier New" panose="02070309020205020404" pitchFamily="49" charset="0"/>
                <a:cs typeface="Courier New" panose="02070309020205020404" pitchFamily="49" charset="0"/>
              </a:rPr>
              <a:t>syncthreads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9  temp[0][tid+1] = </a:t>
            </a:r>
            <a:r>
              <a:rPr lang="en-US" dirty="0" err="1">
                <a:latin typeface="Courier New" panose="02070309020205020404" pitchFamily="49" charset="0"/>
                <a:cs typeface="Courier New" panose="02070309020205020404" pitchFamily="49" charset="0"/>
              </a:rPr>
              <a:t>matrix_cuda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10 </a:t>
            </a:r>
            <a:r>
              <a:rPr lang="en-US" b="1" dirty="0">
                <a:solidFill>
                  <a:schemeClr val="accent1"/>
                </a:solidFill>
                <a:latin typeface="Courier New" panose="02070309020205020404" pitchFamily="49" charset="0"/>
                <a:cs typeface="Courier New" panose="02070309020205020404" pitchFamily="49" charset="0"/>
              </a:rPr>
              <a:t>__</a:t>
            </a:r>
            <a:r>
              <a:rPr lang="en-US" b="1" dirty="0" err="1">
                <a:solidFill>
                  <a:schemeClr val="accent1"/>
                </a:solidFill>
                <a:latin typeface="Courier New" panose="02070309020205020404" pitchFamily="49" charset="0"/>
                <a:cs typeface="Courier New" panose="02070309020205020404" pitchFamily="49" charset="0"/>
              </a:rPr>
              <a:t>syncthreads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11</a:t>
            </a:r>
          </a:p>
          <a:p>
            <a:r>
              <a:rPr lang="en-US" dirty="0">
                <a:latin typeface="Courier New" panose="02070309020205020404" pitchFamily="49" charset="0"/>
                <a:cs typeface="Courier New" panose="02070309020205020404" pitchFamily="49" charset="0"/>
              </a:rPr>
              <a:t>12 </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&lt;BLOCK_SIZE;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13   temp[</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14     temp[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 temp[0][</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ref[</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endParaRPr lang="en-US" b="0" i="0" dirty="0">
              <a:effectLst/>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238A6308-9E2F-4F21-8E7E-2EF2972ED64B}"/>
              </a:ext>
            </a:extLst>
          </p:cNvPr>
          <p:cNvSpPr>
            <a:spLocks noGrp="1"/>
          </p:cNvSpPr>
          <p:nvPr>
            <p:ph idx="1"/>
          </p:nvPr>
        </p:nvSpPr>
        <p:spPr>
          <a:xfrm>
            <a:off x="6962775" y="2751157"/>
            <a:ext cx="4729734" cy="3970318"/>
          </a:xfrm>
        </p:spPr>
        <p:txBody>
          <a:bodyPr>
            <a:normAutofit/>
          </a:bodyPr>
          <a:lstStyle/>
          <a:p>
            <a:r>
              <a:rPr lang="en-US" dirty="0"/>
              <a:t>The 1</a:t>
            </a:r>
            <a:r>
              <a:rPr lang="en-US" baseline="30000" dirty="0"/>
              <a:t>st</a:t>
            </a:r>
            <a:r>
              <a:rPr lang="en-US" dirty="0"/>
              <a:t> and 2</a:t>
            </a:r>
            <a:r>
              <a:rPr lang="en-US" baseline="30000" dirty="0"/>
              <a:t>nd</a:t>
            </a:r>
            <a:r>
              <a:rPr lang="en-US" dirty="0"/>
              <a:t> </a:t>
            </a:r>
            <a:r>
              <a:rPr lang="en-US" dirty="0" err="1"/>
              <a:t>syncthreads</a:t>
            </a:r>
            <a:r>
              <a:rPr lang="en-US" dirty="0"/>
              <a:t>() are not needed</a:t>
            </a:r>
          </a:p>
          <a:p>
            <a:pPr lvl="1"/>
            <a:endParaRPr lang="en-US" dirty="0"/>
          </a:p>
        </p:txBody>
      </p:sp>
    </p:spTree>
    <p:extLst>
      <p:ext uri="{BB962C8B-B14F-4D97-AF65-F5344CB8AC3E}">
        <p14:creationId xmlns:p14="http://schemas.microsoft.com/office/powerpoint/2010/main" val="339739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3734-46B5-4DD9-AA83-59AED35D1042}"/>
              </a:ext>
            </a:extLst>
          </p:cNvPr>
          <p:cNvSpPr>
            <a:spLocks noGrp="1"/>
          </p:cNvSpPr>
          <p:nvPr>
            <p:ph type="title"/>
          </p:nvPr>
        </p:nvSpPr>
        <p:spPr/>
        <p:txBody>
          <a:bodyPr>
            <a:normAutofit/>
          </a:bodyPr>
          <a:lstStyle/>
          <a:p>
            <a:r>
              <a:rPr lang="en-US" dirty="0"/>
              <a:t>Approach:</a:t>
            </a:r>
            <a:br>
              <a:rPr lang="en-US" dirty="0"/>
            </a:br>
            <a:r>
              <a:rPr lang="en-US" sz="4000" dirty="0"/>
              <a:t>Use Genetic Programming to find optimizations</a:t>
            </a:r>
            <a:endParaRPr lang="en-US" dirty="0"/>
          </a:p>
        </p:txBody>
      </p:sp>
      <p:sp>
        <p:nvSpPr>
          <p:cNvPr id="3" name="Content Placeholder 2">
            <a:extLst>
              <a:ext uri="{FF2B5EF4-FFF2-40B4-BE49-F238E27FC236}">
                <a16:creationId xmlns:a16="http://schemas.microsoft.com/office/drawing/2014/main" id="{D355DEC7-5A0D-444C-9AD3-AD131A236A9E}"/>
              </a:ext>
            </a:extLst>
          </p:cNvPr>
          <p:cNvSpPr>
            <a:spLocks noGrp="1"/>
          </p:cNvSpPr>
          <p:nvPr>
            <p:ph idx="1"/>
          </p:nvPr>
        </p:nvSpPr>
        <p:spPr>
          <a:xfrm>
            <a:off x="838200" y="1825625"/>
            <a:ext cx="9563100" cy="4351338"/>
          </a:xfrm>
        </p:spPr>
        <p:txBody>
          <a:bodyPr/>
          <a:lstStyle/>
          <a:p>
            <a:r>
              <a:rPr lang="en-US" dirty="0"/>
              <a:t>GPU programs are usually small, but critical to performance</a:t>
            </a:r>
          </a:p>
          <a:p>
            <a:pPr lvl="1"/>
            <a:r>
              <a:rPr lang="en-US" dirty="0"/>
              <a:t>Search space is smaller</a:t>
            </a:r>
          </a:p>
          <a:p>
            <a:pPr lvl="1"/>
            <a:r>
              <a:rPr lang="en-US" dirty="0"/>
              <a:t>Any improvement can be significant</a:t>
            </a:r>
          </a:p>
          <a:p>
            <a:pPr lvl="1"/>
            <a:endParaRPr lang="en-US" dirty="0"/>
          </a:p>
          <a:p>
            <a:r>
              <a:rPr lang="en-US" dirty="0"/>
              <a:t>Many GPU applications are error-tolerant</a:t>
            </a:r>
          </a:p>
          <a:p>
            <a:pPr lvl="1"/>
            <a:r>
              <a:rPr lang="en-US" dirty="0"/>
              <a:t>More resilient to the program transformation from GP</a:t>
            </a:r>
          </a:p>
          <a:p>
            <a:pPr lvl="1"/>
            <a:r>
              <a:rPr lang="en-US" dirty="0"/>
              <a:t>Error can be co-optimized along with performance (multi-objective)</a:t>
            </a:r>
          </a:p>
        </p:txBody>
      </p:sp>
      <p:sp>
        <p:nvSpPr>
          <p:cNvPr id="10" name="Slide Number Placeholder 9">
            <a:extLst>
              <a:ext uri="{FF2B5EF4-FFF2-40B4-BE49-F238E27FC236}">
                <a16:creationId xmlns:a16="http://schemas.microsoft.com/office/drawing/2014/main" id="{A3C52842-CF03-4D72-96BB-15F1542EEC17}"/>
              </a:ext>
            </a:extLst>
          </p:cNvPr>
          <p:cNvSpPr>
            <a:spLocks noGrp="1"/>
          </p:cNvSpPr>
          <p:nvPr>
            <p:ph type="sldNum" sz="quarter" idx="12"/>
          </p:nvPr>
        </p:nvSpPr>
        <p:spPr/>
        <p:txBody>
          <a:bodyPr/>
          <a:lstStyle/>
          <a:p>
            <a:fld id="{E4C3A838-D07D-49BE-B82F-DCD8BB8D6083}" type="slidenum">
              <a:rPr lang="en-US" smtClean="0"/>
              <a:t>3</a:t>
            </a:fld>
            <a:endParaRPr lang="en-US"/>
          </a:p>
        </p:txBody>
      </p:sp>
      <p:grpSp>
        <p:nvGrpSpPr>
          <p:cNvPr id="8" name="Group 7">
            <a:extLst>
              <a:ext uri="{FF2B5EF4-FFF2-40B4-BE49-F238E27FC236}">
                <a16:creationId xmlns:a16="http://schemas.microsoft.com/office/drawing/2014/main" id="{5E4466B5-7FCA-4FF8-89B2-80017C94A455}"/>
              </a:ext>
            </a:extLst>
          </p:cNvPr>
          <p:cNvGrpSpPr/>
          <p:nvPr/>
        </p:nvGrpSpPr>
        <p:grpSpPr>
          <a:xfrm>
            <a:off x="1207477" y="4885051"/>
            <a:ext cx="2184076" cy="1836424"/>
            <a:chOff x="1207477" y="4885051"/>
            <a:chExt cx="2184076" cy="1836424"/>
          </a:xfrm>
        </p:grpSpPr>
        <p:grpSp>
          <p:nvGrpSpPr>
            <p:cNvPr id="4" name="Group 3">
              <a:extLst>
                <a:ext uri="{FF2B5EF4-FFF2-40B4-BE49-F238E27FC236}">
                  <a16:creationId xmlns:a16="http://schemas.microsoft.com/office/drawing/2014/main" id="{7678DFC9-7290-4321-B74D-A38AE4CFDEBF}"/>
                </a:ext>
              </a:extLst>
            </p:cNvPr>
            <p:cNvGrpSpPr/>
            <p:nvPr/>
          </p:nvGrpSpPr>
          <p:grpSpPr>
            <a:xfrm>
              <a:off x="1207477" y="4885051"/>
              <a:ext cx="2184076" cy="1836424"/>
              <a:chOff x="8258066" y="2646352"/>
              <a:chExt cx="2621267" cy="2000250"/>
            </a:xfrm>
            <a:solidFill>
              <a:schemeClr val="bg1"/>
            </a:solidFill>
          </p:grpSpPr>
          <p:pic>
            <p:nvPicPr>
              <p:cNvPr id="2054" name="Picture 6" descr="Image result for pareto front">
                <a:extLst>
                  <a:ext uri="{FF2B5EF4-FFF2-40B4-BE49-F238E27FC236}">
                    <a16:creationId xmlns:a16="http://schemas.microsoft.com/office/drawing/2014/main" id="{5766C93D-A7C8-457E-969B-C607D26A6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4733" y="2646352"/>
                <a:ext cx="2514600" cy="1819275"/>
              </a:xfrm>
              <a:prstGeom prst="rect">
                <a:avLst/>
              </a:prstGeom>
              <a:grpFill/>
              <a:ln>
                <a:solidFill>
                  <a:schemeClr val="bg1"/>
                </a:solidFill>
              </a:ln>
              <a:extLst/>
            </p:spPr>
          </p:pic>
          <p:sp>
            <p:nvSpPr>
              <p:cNvPr id="5" name="TextBox 4">
                <a:extLst>
                  <a:ext uri="{FF2B5EF4-FFF2-40B4-BE49-F238E27FC236}">
                    <a16:creationId xmlns:a16="http://schemas.microsoft.com/office/drawing/2014/main" id="{445FC78B-5871-4FE9-9672-8DFDEF76E8CB}"/>
                  </a:ext>
                </a:extLst>
              </p:cNvPr>
              <p:cNvSpPr txBox="1"/>
              <p:nvPr/>
            </p:nvSpPr>
            <p:spPr>
              <a:xfrm>
                <a:off x="9264548" y="4277270"/>
                <a:ext cx="1276350" cy="369332"/>
              </a:xfrm>
              <a:prstGeom prst="rect">
                <a:avLst/>
              </a:prstGeom>
              <a:grpFill/>
              <a:ln>
                <a:solidFill>
                  <a:schemeClr val="bg1"/>
                </a:solidFill>
              </a:ln>
            </p:spPr>
            <p:txBody>
              <a:bodyPr wrap="square" rtlCol="0">
                <a:spAutoFit/>
              </a:bodyPr>
              <a:lstStyle/>
              <a:p>
                <a:r>
                  <a:rPr lang="en-US" dirty="0"/>
                  <a:t>Runtime</a:t>
                </a:r>
              </a:p>
            </p:txBody>
          </p:sp>
          <p:sp>
            <p:nvSpPr>
              <p:cNvPr id="22" name="TextBox 21">
                <a:extLst>
                  <a:ext uri="{FF2B5EF4-FFF2-40B4-BE49-F238E27FC236}">
                    <a16:creationId xmlns:a16="http://schemas.microsoft.com/office/drawing/2014/main" id="{BD213E7E-5866-4C9B-9B36-337581C24A36}"/>
                  </a:ext>
                </a:extLst>
              </p:cNvPr>
              <p:cNvSpPr txBox="1"/>
              <p:nvPr/>
            </p:nvSpPr>
            <p:spPr>
              <a:xfrm>
                <a:off x="8258066" y="3040051"/>
                <a:ext cx="461665" cy="640795"/>
              </a:xfrm>
              <a:prstGeom prst="rect">
                <a:avLst/>
              </a:prstGeom>
              <a:grpFill/>
              <a:ln>
                <a:solidFill>
                  <a:schemeClr val="bg1"/>
                </a:solidFill>
              </a:ln>
            </p:spPr>
            <p:txBody>
              <a:bodyPr vert="vert270" wrap="square" rtlCol="0">
                <a:spAutoFit/>
              </a:bodyPr>
              <a:lstStyle/>
              <a:p>
                <a:r>
                  <a:rPr lang="en-US" dirty="0"/>
                  <a:t>Error</a:t>
                </a:r>
              </a:p>
            </p:txBody>
          </p:sp>
        </p:grpSp>
        <p:sp>
          <p:nvSpPr>
            <p:cNvPr id="6" name="Rectangle 5">
              <a:extLst>
                <a:ext uri="{FF2B5EF4-FFF2-40B4-BE49-F238E27FC236}">
                  <a16:creationId xmlns:a16="http://schemas.microsoft.com/office/drawing/2014/main" id="{C1DE9434-9917-4210-8C50-D628C63ECF66}"/>
                </a:ext>
              </a:extLst>
            </p:cNvPr>
            <p:cNvSpPr/>
            <p:nvPr/>
          </p:nvSpPr>
          <p:spPr>
            <a:xfrm>
              <a:off x="1816100" y="4885051"/>
              <a:ext cx="990600" cy="169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1DBBFB-82A5-4822-8CDC-75AF940E9A03}"/>
                </a:ext>
              </a:extLst>
            </p:cNvPr>
            <p:cNvSpPr/>
            <p:nvPr/>
          </p:nvSpPr>
          <p:spPr>
            <a:xfrm>
              <a:off x="2489829" y="5274625"/>
              <a:ext cx="793121" cy="169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7B9757-F608-4D24-922F-86DC63AD9950}"/>
                </a:ext>
              </a:extLst>
            </p:cNvPr>
            <p:cNvSpPr/>
            <p:nvPr/>
          </p:nvSpPr>
          <p:spPr>
            <a:xfrm>
              <a:off x="2687309" y="5833748"/>
              <a:ext cx="595642" cy="169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42C507C-B475-430D-A218-B8A59F33AFCC}"/>
                </a:ext>
              </a:extLst>
            </p:cNvPr>
            <p:cNvSpPr/>
            <p:nvPr/>
          </p:nvSpPr>
          <p:spPr>
            <a:xfrm>
              <a:off x="1881188" y="5019675"/>
              <a:ext cx="204787" cy="24035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86EB304-0A98-41C7-8F7F-99C8CB8D6888}"/>
                </a:ext>
              </a:extLst>
            </p:cNvPr>
            <p:cNvSpPr/>
            <p:nvPr/>
          </p:nvSpPr>
          <p:spPr>
            <a:xfrm>
              <a:off x="2426494" y="5338757"/>
              <a:ext cx="204787" cy="24035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D0A371-B93B-43B6-82CA-DED42C36FB7E}"/>
                </a:ext>
              </a:extLst>
            </p:cNvPr>
            <p:cNvSpPr/>
            <p:nvPr/>
          </p:nvSpPr>
          <p:spPr>
            <a:xfrm>
              <a:off x="2747963" y="5833748"/>
              <a:ext cx="204787" cy="24035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455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7471-8AC7-43D4-9068-5C27984A961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5F8F86C-BFD2-47B4-8FB7-78272CB8EE23}"/>
              </a:ext>
            </a:extLst>
          </p:cNvPr>
          <p:cNvSpPr>
            <a:spLocks noGrp="1"/>
          </p:cNvSpPr>
          <p:nvPr>
            <p:ph idx="1"/>
          </p:nvPr>
        </p:nvSpPr>
        <p:spPr/>
        <p:txBody>
          <a:bodyPr/>
          <a:lstStyle/>
          <a:p>
            <a:r>
              <a:rPr lang="en-US" dirty="0">
                <a:solidFill>
                  <a:schemeClr val="bg2">
                    <a:lumMod val="90000"/>
                  </a:schemeClr>
                </a:solidFill>
              </a:rPr>
              <a:t>Motivation</a:t>
            </a:r>
          </a:p>
          <a:p>
            <a:r>
              <a:rPr lang="en-US" dirty="0"/>
              <a:t>Proposed Design – GEVO</a:t>
            </a:r>
          </a:p>
          <a:p>
            <a:r>
              <a:rPr lang="en-US" dirty="0"/>
              <a:t>Experimental Setup</a:t>
            </a:r>
          </a:p>
          <a:p>
            <a:r>
              <a:rPr lang="en-US" dirty="0"/>
              <a:t>Result and Analysis</a:t>
            </a:r>
          </a:p>
          <a:p>
            <a:r>
              <a:rPr lang="en-US" dirty="0"/>
              <a:t>Conclusion</a:t>
            </a:r>
          </a:p>
          <a:p>
            <a:endParaRPr lang="en-US" dirty="0"/>
          </a:p>
        </p:txBody>
      </p:sp>
      <p:sp>
        <p:nvSpPr>
          <p:cNvPr id="5" name="Slide Number Placeholder 4">
            <a:extLst>
              <a:ext uri="{FF2B5EF4-FFF2-40B4-BE49-F238E27FC236}">
                <a16:creationId xmlns:a16="http://schemas.microsoft.com/office/drawing/2014/main" id="{8B2C92B8-1097-4DA0-9E90-A920068FD514}"/>
              </a:ext>
            </a:extLst>
          </p:cNvPr>
          <p:cNvSpPr>
            <a:spLocks noGrp="1"/>
          </p:cNvSpPr>
          <p:nvPr>
            <p:ph type="sldNum" sz="quarter" idx="12"/>
          </p:nvPr>
        </p:nvSpPr>
        <p:spPr/>
        <p:txBody>
          <a:bodyPr/>
          <a:lstStyle/>
          <a:p>
            <a:fld id="{E4C3A838-D07D-49BE-B82F-DCD8BB8D6083}" type="slidenum">
              <a:rPr lang="en-US" smtClean="0"/>
              <a:t>4</a:t>
            </a:fld>
            <a:endParaRPr lang="en-US"/>
          </a:p>
        </p:txBody>
      </p:sp>
    </p:spTree>
    <p:extLst>
      <p:ext uri="{BB962C8B-B14F-4D97-AF65-F5344CB8AC3E}">
        <p14:creationId xmlns:p14="http://schemas.microsoft.com/office/powerpoint/2010/main" val="297995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42F7-CE7A-49EF-9143-45F3335C1F8A}"/>
              </a:ext>
            </a:extLst>
          </p:cNvPr>
          <p:cNvSpPr>
            <a:spLocks noGrp="1"/>
          </p:cNvSpPr>
          <p:nvPr>
            <p:ph type="title"/>
          </p:nvPr>
        </p:nvSpPr>
        <p:spPr/>
        <p:txBody>
          <a:bodyPr/>
          <a:lstStyle/>
          <a:p>
            <a:r>
              <a:rPr lang="en-US" dirty="0"/>
              <a:t>Compilation flow of GPU programs</a:t>
            </a:r>
          </a:p>
        </p:txBody>
      </p:sp>
      <p:sp>
        <p:nvSpPr>
          <p:cNvPr id="4" name="Rectangle 3">
            <a:extLst>
              <a:ext uri="{FF2B5EF4-FFF2-40B4-BE49-F238E27FC236}">
                <a16:creationId xmlns:a16="http://schemas.microsoft.com/office/drawing/2014/main" id="{87F733D2-2DBA-4283-8B2F-A4C716DC9EB3}"/>
              </a:ext>
            </a:extLst>
          </p:cNvPr>
          <p:cNvSpPr/>
          <p:nvPr/>
        </p:nvSpPr>
        <p:spPr>
          <a:xfrm>
            <a:off x="454132" y="2555830"/>
            <a:ext cx="2411806" cy="3222707"/>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solidFill>
                  <a:schemeClr val="accent2"/>
                </a:solidFill>
                <a:latin typeface="Courier New" panose="02070309020205020404" pitchFamily="49" charset="0"/>
                <a:cs typeface="Courier New" panose="02070309020205020404" pitchFamily="49" charset="0"/>
              </a:rPr>
              <a:t>__global__ </a:t>
            </a:r>
            <a:r>
              <a:rPr lang="en-US" sz="1400" dirty="0">
                <a:solidFill>
                  <a:schemeClr val="accent2"/>
                </a:solidFill>
                <a:latin typeface="Courier New" panose="02070309020205020404" pitchFamily="49" charset="0"/>
                <a:cs typeface="Courier New" panose="02070309020205020404" pitchFamily="49" charset="0"/>
              </a:rPr>
              <a:t>kernel(){</a:t>
            </a:r>
          </a:p>
          <a:p>
            <a:r>
              <a:rPr lang="en-US" sz="1400" dirty="0">
                <a:solidFill>
                  <a:schemeClr val="accent2"/>
                </a:solidFill>
                <a:latin typeface="Courier New" panose="02070309020205020404" pitchFamily="49" charset="0"/>
                <a:cs typeface="Courier New" panose="02070309020205020404" pitchFamily="49" charset="0"/>
              </a:rPr>
              <a:t>  </a:t>
            </a:r>
            <a:r>
              <a:rPr lang="en-US" altLang="zh-TW" sz="1400" dirty="0">
                <a:solidFill>
                  <a:schemeClr val="accent2"/>
                </a:solidFill>
                <a:latin typeface="Courier New" panose="02070309020205020404" pitchFamily="49" charset="0"/>
                <a:cs typeface="Courier New" panose="02070309020205020404" pitchFamily="49" charset="0"/>
              </a:rPr>
              <a:t>id = </a:t>
            </a:r>
            <a:r>
              <a:rPr lang="en-US" altLang="zh-TW" sz="1400" dirty="0" err="1">
                <a:solidFill>
                  <a:schemeClr val="accent2"/>
                </a:solidFill>
                <a:latin typeface="Courier New" panose="02070309020205020404" pitchFamily="49" charset="0"/>
                <a:cs typeface="Courier New" panose="02070309020205020404" pitchFamily="49" charset="0"/>
              </a:rPr>
              <a:t>threadId.x</a:t>
            </a:r>
            <a:r>
              <a:rPr lang="en-US" altLang="zh-TW" sz="1400" dirty="0">
                <a:solidFill>
                  <a:schemeClr val="accent2"/>
                </a:solidFill>
                <a:latin typeface="Courier New" panose="02070309020205020404" pitchFamily="49" charset="0"/>
                <a:cs typeface="Courier New" panose="02070309020205020404" pitchFamily="49" charset="0"/>
              </a:rPr>
              <a:t>;</a:t>
            </a:r>
          </a:p>
          <a:p>
            <a:r>
              <a:rPr lang="en-US" sz="1400" dirty="0">
                <a:solidFill>
                  <a:schemeClr val="accent2"/>
                </a:solidFill>
                <a:latin typeface="Courier New" panose="02070309020205020404" pitchFamily="49" charset="0"/>
                <a:cs typeface="Courier New" panose="02070309020205020404" pitchFamily="49" charset="0"/>
              </a:rPr>
              <a:t>  …</a:t>
            </a:r>
          </a:p>
          <a:p>
            <a:r>
              <a:rPr lang="en-US" sz="1400" dirty="0">
                <a:solidFill>
                  <a:schemeClr val="accent2"/>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main()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cudaInit</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float</a:t>
            </a:r>
            <a:r>
              <a:rPr lang="en-US" sz="1400" dirty="0">
                <a:solidFill>
                  <a:schemeClr val="tx1"/>
                </a:solidFill>
                <a:latin typeface="Courier New" panose="02070309020205020404" pitchFamily="49" charset="0"/>
                <a:cs typeface="Courier New" panose="02070309020205020404" pitchFamily="49" charset="0"/>
              </a:rPr>
              <a:t> *a;</a:t>
            </a:r>
          </a:p>
          <a:p>
            <a:r>
              <a:rPr lang="en-US" sz="1400" dirty="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float</a:t>
            </a:r>
            <a:r>
              <a:rPr lang="en-US" sz="1400" dirty="0">
                <a:solidFill>
                  <a:schemeClr val="tx1"/>
                </a:solidFill>
                <a:latin typeface="Courier New" panose="02070309020205020404" pitchFamily="49" charset="0"/>
                <a:cs typeface="Courier New" panose="02070309020205020404" pitchFamily="49" charset="0"/>
              </a:rPr>
              <a:t> *b;</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cudaMemoryCopy</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accent4"/>
                </a:solidFill>
                <a:latin typeface="Courier New" panose="02070309020205020404" pitchFamily="49" charset="0"/>
                <a:cs typeface="Courier New" panose="02070309020205020404" pitchFamily="49" charset="0"/>
              </a:rPr>
              <a:t>  </a:t>
            </a:r>
            <a:r>
              <a:rPr lang="en-US" sz="1400" dirty="0">
                <a:solidFill>
                  <a:schemeClr val="accent2"/>
                </a:solidFill>
                <a:latin typeface="Courier New" panose="02070309020205020404" pitchFamily="49" charset="0"/>
                <a:cs typeface="Courier New" panose="02070309020205020404" pitchFamily="49" charset="0"/>
              </a:rPr>
              <a:t>kernel&lt;&lt;&lt;…&gt;&gt;&gt;(</a:t>
            </a:r>
            <a:r>
              <a:rPr lang="en-US" sz="1400" dirty="0" err="1">
                <a:solidFill>
                  <a:schemeClr val="accent2"/>
                </a:solidFill>
                <a:latin typeface="Courier New" panose="02070309020205020404" pitchFamily="49" charset="0"/>
                <a:cs typeface="Courier New" panose="02070309020205020404" pitchFamily="49" charset="0"/>
              </a:rPr>
              <a:t>a,b</a:t>
            </a:r>
            <a:r>
              <a:rPr lang="en-US" sz="1400" dirty="0">
                <a:solidFill>
                  <a:schemeClr val="accent2"/>
                </a:solidFill>
                <a:latin typeface="Courier New" panose="02070309020205020404" pitchFamily="49" charset="0"/>
                <a:cs typeface="Courier New" panose="02070309020205020404" pitchFamily="49" charset="0"/>
              </a:rPr>
              <a:t>)</a:t>
            </a:r>
          </a:p>
          <a:p>
            <a:r>
              <a:rPr lang="en-US" sz="1400" dirty="0">
                <a:solidFill>
                  <a:schemeClr val="accent4"/>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cudaMemoryCopy</a:t>
            </a:r>
            <a:r>
              <a:rPr lang="en-US" sz="1400" dirty="0">
                <a:solidFill>
                  <a:schemeClr val="tx1"/>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18FB054C-E239-42C4-9A8C-6A918BB09BC2}"/>
              </a:ext>
            </a:extLst>
          </p:cNvPr>
          <p:cNvSpPr txBox="1"/>
          <p:nvPr/>
        </p:nvSpPr>
        <p:spPr>
          <a:xfrm>
            <a:off x="405036" y="1632500"/>
            <a:ext cx="2509997" cy="923330"/>
          </a:xfrm>
          <a:prstGeom prst="rect">
            <a:avLst/>
          </a:prstGeom>
          <a:noFill/>
        </p:spPr>
        <p:txBody>
          <a:bodyPr wrap="square" rtlCol="0">
            <a:spAutoFit/>
          </a:bodyPr>
          <a:lstStyle/>
          <a:p>
            <a:r>
              <a:rPr lang="en-US" dirty="0"/>
              <a:t>CUDA source file – mixed with </a:t>
            </a:r>
            <a:r>
              <a:rPr lang="en-US" b="1" dirty="0"/>
              <a:t>host</a:t>
            </a:r>
            <a:r>
              <a:rPr lang="en-US" dirty="0"/>
              <a:t> and </a:t>
            </a:r>
            <a:r>
              <a:rPr lang="en-US" b="1" dirty="0">
                <a:solidFill>
                  <a:schemeClr val="accent2"/>
                </a:solidFill>
              </a:rPr>
              <a:t>device</a:t>
            </a:r>
            <a:r>
              <a:rPr lang="en-US" dirty="0"/>
              <a:t> code</a:t>
            </a:r>
          </a:p>
        </p:txBody>
      </p:sp>
      <p:sp>
        <p:nvSpPr>
          <p:cNvPr id="6" name="Rectangle 5">
            <a:extLst>
              <a:ext uri="{FF2B5EF4-FFF2-40B4-BE49-F238E27FC236}">
                <a16:creationId xmlns:a16="http://schemas.microsoft.com/office/drawing/2014/main" id="{577B09D8-99DE-46A1-B39B-CD145CD57ED7}"/>
              </a:ext>
            </a:extLst>
          </p:cNvPr>
          <p:cNvSpPr/>
          <p:nvPr/>
        </p:nvSpPr>
        <p:spPr>
          <a:xfrm>
            <a:off x="3684194" y="1971426"/>
            <a:ext cx="2411806" cy="1044672"/>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solidFill>
                  <a:schemeClr val="accent2"/>
                </a:solidFill>
                <a:latin typeface="Courier New" panose="02070309020205020404" pitchFamily="49" charset="0"/>
                <a:cs typeface="Courier New" panose="02070309020205020404" pitchFamily="49" charset="0"/>
              </a:rPr>
              <a:t>__global__ </a:t>
            </a:r>
            <a:r>
              <a:rPr lang="en-US" sz="1400" dirty="0">
                <a:solidFill>
                  <a:schemeClr val="accent2"/>
                </a:solidFill>
                <a:latin typeface="Courier New" panose="02070309020205020404" pitchFamily="49" charset="0"/>
                <a:cs typeface="Courier New" panose="02070309020205020404" pitchFamily="49" charset="0"/>
              </a:rPr>
              <a:t>kernel(){</a:t>
            </a:r>
          </a:p>
          <a:p>
            <a:r>
              <a:rPr lang="en-US" sz="1400" dirty="0">
                <a:solidFill>
                  <a:schemeClr val="accent2"/>
                </a:solidFill>
                <a:latin typeface="Courier New" panose="02070309020205020404" pitchFamily="49" charset="0"/>
                <a:cs typeface="Courier New" panose="02070309020205020404" pitchFamily="49" charset="0"/>
              </a:rPr>
              <a:t>  </a:t>
            </a:r>
            <a:r>
              <a:rPr lang="en-US" altLang="zh-TW" sz="1400" dirty="0">
                <a:solidFill>
                  <a:schemeClr val="accent2"/>
                </a:solidFill>
                <a:latin typeface="Courier New" panose="02070309020205020404" pitchFamily="49" charset="0"/>
                <a:cs typeface="Courier New" panose="02070309020205020404" pitchFamily="49" charset="0"/>
              </a:rPr>
              <a:t>id = </a:t>
            </a:r>
            <a:r>
              <a:rPr lang="en-US" altLang="zh-TW" sz="1400" dirty="0" err="1">
                <a:solidFill>
                  <a:schemeClr val="accent2"/>
                </a:solidFill>
                <a:latin typeface="Courier New" panose="02070309020205020404" pitchFamily="49" charset="0"/>
                <a:cs typeface="Courier New" panose="02070309020205020404" pitchFamily="49" charset="0"/>
              </a:rPr>
              <a:t>threadId.x</a:t>
            </a:r>
            <a:r>
              <a:rPr lang="en-US" altLang="zh-TW" sz="1400" dirty="0">
                <a:solidFill>
                  <a:schemeClr val="accent2"/>
                </a:solidFill>
                <a:latin typeface="Courier New" panose="02070309020205020404" pitchFamily="49" charset="0"/>
                <a:cs typeface="Courier New" panose="02070309020205020404" pitchFamily="49" charset="0"/>
              </a:rPr>
              <a:t>;</a:t>
            </a:r>
            <a:endParaRPr lang="en-US" sz="1400" dirty="0">
              <a:solidFill>
                <a:schemeClr val="accent2"/>
              </a:solidFill>
              <a:latin typeface="Courier New" panose="02070309020205020404" pitchFamily="49" charset="0"/>
              <a:cs typeface="Courier New" panose="02070309020205020404" pitchFamily="49" charset="0"/>
            </a:endParaRPr>
          </a:p>
          <a:p>
            <a:r>
              <a:rPr lang="en-US" sz="1400" dirty="0">
                <a:solidFill>
                  <a:schemeClr val="accent2"/>
                </a:solidFill>
                <a:latin typeface="Courier New" panose="02070309020205020404" pitchFamily="49" charset="0"/>
                <a:cs typeface="Courier New" panose="02070309020205020404" pitchFamily="49" charset="0"/>
              </a:rPr>
              <a:t>  …</a:t>
            </a:r>
          </a:p>
          <a:p>
            <a:r>
              <a:rPr lang="en-US" sz="1400" dirty="0">
                <a:solidFill>
                  <a:schemeClr val="accent2"/>
                </a:solidFill>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559D19EC-CB25-4781-994C-6A513A3A0002}"/>
              </a:ext>
            </a:extLst>
          </p:cNvPr>
          <p:cNvSpPr txBox="1"/>
          <p:nvPr/>
        </p:nvSpPr>
        <p:spPr>
          <a:xfrm>
            <a:off x="3684194" y="1585034"/>
            <a:ext cx="2509997" cy="369332"/>
          </a:xfrm>
          <a:prstGeom prst="rect">
            <a:avLst/>
          </a:prstGeom>
          <a:noFill/>
        </p:spPr>
        <p:txBody>
          <a:bodyPr wrap="square" rtlCol="0">
            <a:spAutoFit/>
          </a:bodyPr>
          <a:lstStyle/>
          <a:p>
            <a:r>
              <a:rPr lang="en-US" dirty="0">
                <a:solidFill>
                  <a:schemeClr val="accent2"/>
                </a:solidFill>
              </a:rPr>
              <a:t>Device code</a:t>
            </a:r>
          </a:p>
        </p:txBody>
      </p:sp>
      <p:sp>
        <p:nvSpPr>
          <p:cNvPr id="8" name="Rectangle 7">
            <a:extLst>
              <a:ext uri="{FF2B5EF4-FFF2-40B4-BE49-F238E27FC236}">
                <a16:creationId xmlns:a16="http://schemas.microsoft.com/office/drawing/2014/main" id="{E4C9D613-8F39-499B-8C87-D7E0F5D9B350}"/>
              </a:ext>
            </a:extLst>
          </p:cNvPr>
          <p:cNvSpPr/>
          <p:nvPr/>
        </p:nvSpPr>
        <p:spPr>
          <a:xfrm>
            <a:off x="3684194" y="4409178"/>
            <a:ext cx="2411806" cy="20531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b="1" dirty="0">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main()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cudaInit</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float</a:t>
            </a:r>
            <a:r>
              <a:rPr lang="en-US" sz="1400" dirty="0">
                <a:solidFill>
                  <a:schemeClr val="tx1"/>
                </a:solidFill>
                <a:latin typeface="Courier New" panose="02070309020205020404" pitchFamily="49" charset="0"/>
                <a:cs typeface="Courier New" panose="02070309020205020404" pitchFamily="49" charset="0"/>
              </a:rPr>
              <a:t> *a;</a:t>
            </a:r>
          </a:p>
          <a:p>
            <a:r>
              <a:rPr lang="en-US" sz="1400" dirty="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float</a:t>
            </a:r>
            <a:r>
              <a:rPr lang="en-US" sz="1400" dirty="0">
                <a:solidFill>
                  <a:schemeClr val="tx1"/>
                </a:solidFill>
                <a:latin typeface="Courier New" panose="02070309020205020404" pitchFamily="49" charset="0"/>
                <a:cs typeface="Courier New" panose="02070309020205020404" pitchFamily="49" charset="0"/>
              </a:rPr>
              <a:t> *b;</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cudaMemoryCopy</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cudaKernelLaunch</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cudaMemoryCopy</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767CEC19-071F-4A24-B860-4519FCB3A687}"/>
              </a:ext>
            </a:extLst>
          </p:cNvPr>
          <p:cNvSpPr txBox="1"/>
          <p:nvPr/>
        </p:nvSpPr>
        <p:spPr>
          <a:xfrm>
            <a:off x="3684193" y="3994375"/>
            <a:ext cx="2509997" cy="369332"/>
          </a:xfrm>
          <a:prstGeom prst="rect">
            <a:avLst/>
          </a:prstGeom>
          <a:noFill/>
        </p:spPr>
        <p:txBody>
          <a:bodyPr wrap="square" rtlCol="0">
            <a:spAutoFit/>
          </a:bodyPr>
          <a:lstStyle/>
          <a:p>
            <a:r>
              <a:rPr lang="en-US" dirty="0"/>
              <a:t>Host code (Pure C/C++)</a:t>
            </a:r>
          </a:p>
        </p:txBody>
      </p:sp>
      <p:pic>
        <p:nvPicPr>
          <p:cNvPr id="10" name="Picture 2" descr="Image result for llvm ir">
            <a:extLst>
              <a:ext uri="{FF2B5EF4-FFF2-40B4-BE49-F238E27FC236}">
                <a16:creationId xmlns:a16="http://schemas.microsoft.com/office/drawing/2014/main" id="{3B2DBE1B-AB71-467B-996E-D0036FE26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369" y="1971425"/>
            <a:ext cx="2697993" cy="14324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5D9DF2-21B6-4CB9-B659-FEB24D82137B}"/>
              </a:ext>
            </a:extLst>
          </p:cNvPr>
          <p:cNvSpPr txBox="1"/>
          <p:nvPr/>
        </p:nvSpPr>
        <p:spPr>
          <a:xfrm>
            <a:off x="6532369" y="1489925"/>
            <a:ext cx="2509997" cy="369332"/>
          </a:xfrm>
          <a:prstGeom prst="rect">
            <a:avLst/>
          </a:prstGeom>
          <a:noFill/>
        </p:spPr>
        <p:txBody>
          <a:bodyPr wrap="square" rtlCol="0">
            <a:spAutoFit/>
          </a:bodyPr>
          <a:lstStyle/>
          <a:p>
            <a:r>
              <a:rPr lang="en-US" dirty="0">
                <a:solidFill>
                  <a:schemeClr val="accent2"/>
                </a:solidFill>
              </a:rPr>
              <a:t>Device LLVM IR</a:t>
            </a:r>
          </a:p>
        </p:txBody>
      </p:sp>
      <p:cxnSp>
        <p:nvCxnSpPr>
          <p:cNvPr id="13" name="Straight Arrow Connector 12">
            <a:extLst>
              <a:ext uri="{FF2B5EF4-FFF2-40B4-BE49-F238E27FC236}">
                <a16:creationId xmlns:a16="http://schemas.microsoft.com/office/drawing/2014/main" id="{F0F83B94-E97E-4139-A0F7-3645CBC01B94}"/>
              </a:ext>
            </a:extLst>
          </p:cNvPr>
          <p:cNvCxnSpPr>
            <a:cxnSpLocks/>
            <a:stCxn id="4" idx="3"/>
          </p:cNvCxnSpPr>
          <p:nvPr/>
        </p:nvCxnSpPr>
        <p:spPr>
          <a:xfrm flipV="1">
            <a:off x="2865938" y="3061570"/>
            <a:ext cx="683597" cy="1105614"/>
          </a:xfrm>
          <a:prstGeom prst="straightConnector1">
            <a:avLst/>
          </a:prstGeom>
          <a:ln w="92075">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C636FF2E-280F-4EC1-8550-4F7054CA3716}"/>
              </a:ext>
            </a:extLst>
          </p:cNvPr>
          <p:cNvSpPr txBox="1"/>
          <p:nvPr/>
        </p:nvSpPr>
        <p:spPr>
          <a:xfrm>
            <a:off x="10021468" y="1489925"/>
            <a:ext cx="1447388" cy="369332"/>
          </a:xfrm>
          <a:prstGeom prst="rect">
            <a:avLst/>
          </a:prstGeom>
          <a:noFill/>
        </p:spPr>
        <p:txBody>
          <a:bodyPr wrap="square" rtlCol="0">
            <a:spAutoFit/>
          </a:bodyPr>
          <a:lstStyle/>
          <a:p>
            <a:r>
              <a:rPr lang="en-US" dirty="0">
                <a:solidFill>
                  <a:schemeClr val="accent2"/>
                </a:solidFill>
              </a:rPr>
              <a:t>Nvidia PTX</a:t>
            </a:r>
          </a:p>
        </p:txBody>
      </p:sp>
      <p:cxnSp>
        <p:nvCxnSpPr>
          <p:cNvPr id="20" name="Straight Arrow Connector 19">
            <a:extLst>
              <a:ext uri="{FF2B5EF4-FFF2-40B4-BE49-F238E27FC236}">
                <a16:creationId xmlns:a16="http://schemas.microsoft.com/office/drawing/2014/main" id="{91D72E2B-6316-4A85-9A08-7B13C8FE255B}"/>
              </a:ext>
            </a:extLst>
          </p:cNvPr>
          <p:cNvCxnSpPr>
            <a:cxnSpLocks/>
            <a:stCxn id="4" idx="3"/>
          </p:cNvCxnSpPr>
          <p:nvPr/>
        </p:nvCxnSpPr>
        <p:spPr>
          <a:xfrm>
            <a:off x="2865938" y="4167184"/>
            <a:ext cx="580644" cy="1199077"/>
          </a:xfrm>
          <a:prstGeom prst="straightConnector1">
            <a:avLst/>
          </a:prstGeom>
          <a:ln w="92075">
            <a:solidFill>
              <a:schemeClr val="tx1"/>
            </a:solidFill>
            <a:tailEnd type="triangle"/>
          </a:ln>
        </p:spPr>
        <p:style>
          <a:lnRef idx="3">
            <a:schemeClr val="accent1"/>
          </a:lnRef>
          <a:fillRef idx="0">
            <a:schemeClr val="accent1"/>
          </a:fillRef>
          <a:effectRef idx="2">
            <a:schemeClr val="accent1"/>
          </a:effectRef>
          <a:fontRef idx="minor">
            <a:schemeClr val="tx1"/>
          </a:fontRef>
        </p:style>
      </p:cxnSp>
      <p:pic>
        <p:nvPicPr>
          <p:cNvPr id="2050" name="Picture 2" descr="Image result for ptx syntax">
            <a:extLst>
              <a:ext uri="{FF2B5EF4-FFF2-40B4-BE49-F238E27FC236}">
                <a16:creationId xmlns:a16="http://schemas.microsoft.com/office/drawing/2014/main" id="{53D467BA-5425-4236-94E9-ED34C20FD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3460" y="1895838"/>
            <a:ext cx="2373666" cy="1701731"/>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9D41C43E-2B85-4A91-AB4A-162FA6B7DC38}"/>
              </a:ext>
            </a:extLst>
          </p:cNvPr>
          <p:cNvCxnSpPr>
            <a:cxnSpLocks/>
            <a:stCxn id="6" idx="3"/>
          </p:cNvCxnSpPr>
          <p:nvPr/>
        </p:nvCxnSpPr>
        <p:spPr>
          <a:xfrm>
            <a:off x="6096000" y="2493762"/>
            <a:ext cx="473098" cy="0"/>
          </a:xfrm>
          <a:prstGeom prst="straightConnector1">
            <a:avLst/>
          </a:prstGeom>
          <a:ln w="92075">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3739685-B2C5-4C35-8A0D-90DE6A6DA04A}"/>
              </a:ext>
            </a:extLst>
          </p:cNvPr>
          <p:cNvCxnSpPr>
            <a:cxnSpLocks/>
          </p:cNvCxnSpPr>
          <p:nvPr/>
        </p:nvCxnSpPr>
        <p:spPr>
          <a:xfrm>
            <a:off x="9230362" y="2402322"/>
            <a:ext cx="473098" cy="0"/>
          </a:xfrm>
          <a:prstGeom prst="straightConnector1">
            <a:avLst/>
          </a:prstGeom>
          <a:ln w="92075">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D1E00978-9B53-4257-9821-F97386F411AF}"/>
              </a:ext>
            </a:extLst>
          </p:cNvPr>
          <p:cNvCxnSpPr>
            <a:cxnSpLocks/>
          </p:cNvCxnSpPr>
          <p:nvPr/>
        </p:nvCxnSpPr>
        <p:spPr>
          <a:xfrm>
            <a:off x="6411017" y="5600935"/>
            <a:ext cx="3044594" cy="0"/>
          </a:xfrm>
          <a:prstGeom prst="straightConnector1">
            <a:avLst/>
          </a:prstGeom>
          <a:ln w="92075">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6B99DEE7-725E-4E5A-8B12-E6FADD348144}"/>
              </a:ext>
            </a:extLst>
          </p:cNvPr>
          <p:cNvCxnSpPr>
            <a:cxnSpLocks/>
          </p:cNvCxnSpPr>
          <p:nvPr/>
        </p:nvCxnSpPr>
        <p:spPr>
          <a:xfrm flipH="1">
            <a:off x="10745162" y="3864845"/>
            <a:ext cx="1" cy="997723"/>
          </a:xfrm>
          <a:prstGeom prst="straightConnector1">
            <a:avLst/>
          </a:prstGeom>
          <a:ln w="92075">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8F357217-EEA8-4604-8965-92BFA30D67D0}"/>
              </a:ext>
            </a:extLst>
          </p:cNvPr>
          <p:cNvSpPr txBox="1"/>
          <p:nvPr/>
        </p:nvSpPr>
        <p:spPr>
          <a:xfrm>
            <a:off x="6544217" y="1911507"/>
            <a:ext cx="2697993" cy="1569660"/>
          </a:xfrm>
          <a:prstGeom prst="rect">
            <a:avLst/>
          </a:prstGeom>
          <a:noFill/>
          <a:ln w="3175">
            <a:solidFill>
              <a:schemeClr val="accent2"/>
            </a:solidFill>
          </a:ln>
        </p:spPr>
        <p:txBody>
          <a:bodyPr wrap="square" rtlCol="0">
            <a:spAutoFit/>
          </a:bodyPr>
          <a:lstStyle/>
          <a:p>
            <a:r>
              <a:rPr lang="en-US" sz="9600" dirty="0">
                <a:solidFill>
                  <a:schemeClr val="accent2"/>
                </a:solidFill>
              </a:rPr>
              <a:t>     </a:t>
            </a:r>
          </a:p>
        </p:txBody>
      </p:sp>
      <p:sp>
        <p:nvSpPr>
          <p:cNvPr id="27" name="Flowchart: Magnetic Disk 26">
            <a:extLst>
              <a:ext uri="{FF2B5EF4-FFF2-40B4-BE49-F238E27FC236}">
                <a16:creationId xmlns:a16="http://schemas.microsoft.com/office/drawing/2014/main" id="{DE250D82-7E70-4EE5-8C0E-0F252270E188}"/>
              </a:ext>
            </a:extLst>
          </p:cNvPr>
          <p:cNvSpPr/>
          <p:nvPr/>
        </p:nvSpPr>
        <p:spPr>
          <a:xfrm>
            <a:off x="9703460" y="4916879"/>
            <a:ext cx="2034407" cy="1314723"/>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Application</a:t>
            </a:r>
          </a:p>
          <a:p>
            <a:pPr algn="ctr"/>
            <a:r>
              <a:rPr lang="en-US" altLang="zh-TW" dirty="0">
                <a:solidFill>
                  <a:schemeClr val="tx1"/>
                </a:solidFill>
                <a:latin typeface="Times New Roman" panose="02020603050405020304" pitchFamily="18" charset="0"/>
                <a:cs typeface="Times New Roman" panose="02020603050405020304" pitchFamily="18" charset="0"/>
              </a:rPr>
              <a:t>Binary</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B00D69-FF19-4D1A-A0AA-70BCC8EE9E1B}"/>
              </a:ext>
            </a:extLst>
          </p:cNvPr>
          <p:cNvSpPr txBox="1"/>
          <p:nvPr/>
        </p:nvSpPr>
        <p:spPr>
          <a:xfrm>
            <a:off x="6544217" y="3521250"/>
            <a:ext cx="2644649" cy="400110"/>
          </a:xfrm>
          <a:prstGeom prst="rect">
            <a:avLst/>
          </a:prstGeom>
          <a:noFill/>
        </p:spPr>
        <p:txBody>
          <a:bodyPr wrap="square" rtlCol="0">
            <a:spAutoFit/>
          </a:bodyPr>
          <a:lstStyle/>
          <a:p>
            <a:pPr algn="ctr"/>
            <a:r>
              <a:rPr lang="en-US" sz="2000" dirty="0">
                <a:solidFill>
                  <a:schemeClr val="accent1"/>
                </a:solidFill>
              </a:rPr>
              <a:t>GEVO – </a:t>
            </a:r>
            <a:r>
              <a:rPr lang="en-US" sz="2000" dirty="0" err="1">
                <a:solidFill>
                  <a:schemeClr val="accent1"/>
                </a:solidFill>
              </a:rPr>
              <a:t>Gpu</a:t>
            </a:r>
            <a:r>
              <a:rPr lang="en-US" sz="2000" dirty="0">
                <a:solidFill>
                  <a:schemeClr val="accent1"/>
                </a:solidFill>
              </a:rPr>
              <a:t> </a:t>
            </a:r>
            <a:r>
              <a:rPr lang="en-US" sz="2000" dirty="0" err="1">
                <a:solidFill>
                  <a:schemeClr val="accent1"/>
                </a:solidFill>
              </a:rPr>
              <a:t>EVOlve</a:t>
            </a:r>
            <a:endParaRPr lang="en-US" sz="2000" dirty="0">
              <a:solidFill>
                <a:schemeClr val="accent1"/>
              </a:solidFill>
            </a:endParaRPr>
          </a:p>
        </p:txBody>
      </p:sp>
      <p:sp>
        <p:nvSpPr>
          <p:cNvPr id="22" name="TextBox 21">
            <a:extLst>
              <a:ext uri="{FF2B5EF4-FFF2-40B4-BE49-F238E27FC236}">
                <a16:creationId xmlns:a16="http://schemas.microsoft.com/office/drawing/2014/main" id="{64145A1C-ECAE-4930-84F4-507C6BF9BD7A}"/>
              </a:ext>
            </a:extLst>
          </p:cNvPr>
          <p:cNvSpPr txBox="1"/>
          <p:nvPr/>
        </p:nvSpPr>
        <p:spPr>
          <a:xfrm>
            <a:off x="9715308" y="1859257"/>
            <a:ext cx="2361817" cy="1862048"/>
          </a:xfrm>
          <a:prstGeom prst="rect">
            <a:avLst/>
          </a:prstGeom>
          <a:noFill/>
          <a:ln w="3175">
            <a:solidFill>
              <a:schemeClr val="accent2"/>
            </a:solidFill>
          </a:ln>
        </p:spPr>
        <p:txBody>
          <a:bodyPr wrap="square" rtlCol="0">
            <a:spAutoFit/>
          </a:bodyPr>
          <a:lstStyle/>
          <a:p>
            <a:endParaRPr lang="en-US" sz="11500" dirty="0">
              <a:solidFill>
                <a:schemeClr val="accent2"/>
              </a:solidFill>
            </a:endParaRPr>
          </a:p>
        </p:txBody>
      </p:sp>
      <p:sp>
        <p:nvSpPr>
          <p:cNvPr id="23" name="TextBox 22">
            <a:extLst>
              <a:ext uri="{FF2B5EF4-FFF2-40B4-BE49-F238E27FC236}">
                <a16:creationId xmlns:a16="http://schemas.microsoft.com/office/drawing/2014/main" id="{9EF9CADF-B71F-4672-AD18-FD59159507DB}"/>
              </a:ext>
            </a:extLst>
          </p:cNvPr>
          <p:cNvSpPr txBox="1"/>
          <p:nvPr/>
        </p:nvSpPr>
        <p:spPr>
          <a:xfrm>
            <a:off x="6562876" y="1890915"/>
            <a:ext cx="2697993" cy="1569660"/>
          </a:xfrm>
          <a:prstGeom prst="rect">
            <a:avLst/>
          </a:prstGeom>
          <a:noFill/>
          <a:ln w="76200">
            <a:solidFill>
              <a:schemeClr val="accent2"/>
            </a:solidFill>
          </a:ln>
        </p:spPr>
        <p:txBody>
          <a:bodyPr wrap="square" rtlCol="0">
            <a:spAutoFit/>
          </a:bodyPr>
          <a:lstStyle/>
          <a:p>
            <a:r>
              <a:rPr lang="en-US" sz="9600" dirty="0">
                <a:solidFill>
                  <a:schemeClr val="accent2"/>
                </a:solidFill>
              </a:rPr>
              <a:t>     </a:t>
            </a:r>
          </a:p>
        </p:txBody>
      </p:sp>
      <p:sp>
        <p:nvSpPr>
          <p:cNvPr id="14" name="Slide Number Placeholder 13">
            <a:extLst>
              <a:ext uri="{FF2B5EF4-FFF2-40B4-BE49-F238E27FC236}">
                <a16:creationId xmlns:a16="http://schemas.microsoft.com/office/drawing/2014/main" id="{D6CF6F04-160F-4B36-B991-4DE2E55F9DB0}"/>
              </a:ext>
            </a:extLst>
          </p:cNvPr>
          <p:cNvSpPr>
            <a:spLocks noGrp="1"/>
          </p:cNvSpPr>
          <p:nvPr>
            <p:ph type="sldNum" sz="quarter" idx="12"/>
          </p:nvPr>
        </p:nvSpPr>
        <p:spPr/>
        <p:txBody>
          <a:bodyPr/>
          <a:lstStyle/>
          <a:p>
            <a:fld id="{E4C3A838-D07D-49BE-B82F-DCD8BB8D6083}" type="slidenum">
              <a:rPr lang="en-US" smtClean="0"/>
              <a:t>5</a:t>
            </a:fld>
            <a:endParaRPr lang="en-US"/>
          </a:p>
        </p:txBody>
      </p:sp>
    </p:spTree>
    <p:extLst>
      <p:ext uri="{BB962C8B-B14F-4D97-AF65-F5344CB8AC3E}">
        <p14:creationId xmlns:p14="http://schemas.microsoft.com/office/powerpoint/2010/main" val="216134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9BAA-79AA-F54B-9050-A1F72A64D3A6}"/>
              </a:ext>
            </a:extLst>
          </p:cNvPr>
          <p:cNvSpPr>
            <a:spLocks noGrp="1"/>
          </p:cNvSpPr>
          <p:nvPr>
            <p:ph type="title"/>
          </p:nvPr>
        </p:nvSpPr>
        <p:spPr>
          <a:xfrm>
            <a:off x="838200" y="365125"/>
            <a:ext cx="10515600" cy="1325563"/>
          </a:xfrm>
        </p:spPr>
        <p:txBody>
          <a:bodyPr/>
          <a:lstStyle/>
          <a:p>
            <a:r>
              <a:rPr lang="en-US" dirty="0"/>
              <a:t>Overview of </a:t>
            </a:r>
            <a:r>
              <a:rPr lang="en-US" dirty="0" err="1"/>
              <a:t>Gpu</a:t>
            </a:r>
            <a:r>
              <a:rPr lang="en-US" dirty="0"/>
              <a:t> </a:t>
            </a:r>
            <a:r>
              <a:rPr lang="en-US" dirty="0" err="1"/>
              <a:t>EVOlution</a:t>
            </a:r>
            <a:r>
              <a:rPr lang="en-US" dirty="0"/>
              <a:t> (GEVO)</a:t>
            </a:r>
          </a:p>
        </p:txBody>
      </p:sp>
      <p:grpSp>
        <p:nvGrpSpPr>
          <p:cNvPr id="4" name="Group 3">
            <a:extLst>
              <a:ext uri="{FF2B5EF4-FFF2-40B4-BE49-F238E27FC236}">
                <a16:creationId xmlns:a16="http://schemas.microsoft.com/office/drawing/2014/main" id="{62751B57-1C14-4106-A0EB-5B950841D558}"/>
              </a:ext>
            </a:extLst>
          </p:cNvPr>
          <p:cNvGrpSpPr/>
          <p:nvPr/>
        </p:nvGrpSpPr>
        <p:grpSpPr>
          <a:xfrm>
            <a:off x="1077868" y="1781006"/>
            <a:ext cx="9637607" cy="4711683"/>
            <a:chOff x="319368" y="1401288"/>
            <a:chExt cx="10345023" cy="4950185"/>
          </a:xfrm>
        </p:grpSpPr>
        <p:grpSp>
          <p:nvGrpSpPr>
            <p:cNvPr id="73" name="Group 72">
              <a:extLst>
                <a:ext uri="{FF2B5EF4-FFF2-40B4-BE49-F238E27FC236}">
                  <a16:creationId xmlns:a16="http://schemas.microsoft.com/office/drawing/2014/main" id="{234725D0-D70F-AF46-9178-E7172BA2A2D9}"/>
                </a:ext>
              </a:extLst>
            </p:cNvPr>
            <p:cNvGrpSpPr/>
            <p:nvPr/>
          </p:nvGrpSpPr>
          <p:grpSpPr>
            <a:xfrm>
              <a:off x="319368" y="1401288"/>
              <a:ext cx="2280062" cy="4950185"/>
              <a:chOff x="1377538" y="1401288"/>
              <a:chExt cx="2280062" cy="4950185"/>
            </a:xfrm>
          </p:grpSpPr>
          <p:sp>
            <p:nvSpPr>
              <p:cNvPr id="68" name="Rectangle 67">
                <a:extLst>
                  <a:ext uri="{FF2B5EF4-FFF2-40B4-BE49-F238E27FC236}">
                    <a16:creationId xmlns:a16="http://schemas.microsoft.com/office/drawing/2014/main" id="{83EEEE21-5E65-EF4E-834A-4588DFCA8054}"/>
                  </a:ext>
                </a:extLst>
              </p:cNvPr>
              <p:cNvSpPr/>
              <p:nvPr/>
            </p:nvSpPr>
            <p:spPr>
              <a:xfrm>
                <a:off x="1377538" y="1401288"/>
                <a:ext cx="2280062" cy="4950185"/>
              </a:xfrm>
              <a:prstGeom prst="rect">
                <a:avLst/>
              </a:prstGeom>
              <a:solidFill>
                <a:schemeClr val="accent4"/>
              </a:solidFill>
              <a:ln w="4445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5" name="Rectangle 24">
                <a:extLst>
                  <a:ext uri="{FF2B5EF4-FFF2-40B4-BE49-F238E27FC236}">
                    <a16:creationId xmlns:a16="http://schemas.microsoft.com/office/drawing/2014/main" id="{0B3E319E-5EE6-4B4E-8188-096DE3CCD8E6}"/>
                  </a:ext>
                </a:extLst>
              </p:cNvPr>
              <p:cNvSpPr/>
              <p:nvPr/>
            </p:nvSpPr>
            <p:spPr>
              <a:xfrm>
                <a:off x="1995056" y="2447976"/>
                <a:ext cx="1395880" cy="1317044"/>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600" dirty="0">
                    <a:solidFill>
                      <a:schemeClr val="tx1"/>
                    </a:solidFill>
                    <a:cs typeface="Times New Roman" panose="02020603050405020304" pitchFamily="18" charset="0"/>
                  </a:rPr>
                  <a:t>Application</a:t>
                </a:r>
                <a:endParaRPr lang="zh-TW" altLang="en-US" sz="1600" dirty="0">
                  <a:solidFill>
                    <a:schemeClr val="tx1"/>
                  </a:solidFill>
                  <a:cs typeface="Times New Roman" panose="02020603050405020304" pitchFamily="18" charset="0"/>
                </a:endParaRPr>
              </a:p>
            </p:txBody>
          </p:sp>
          <p:sp>
            <p:nvSpPr>
              <p:cNvPr id="26" name="Rectangle: Rounded Corners 32">
                <a:extLst>
                  <a:ext uri="{FF2B5EF4-FFF2-40B4-BE49-F238E27FC236}">
                    <a16:creationId xmlns:a16="http://schemas.microsoft.com/office/drawing/2014/main" id="{9146A192-C0A7-4649-8489-85078C8D213F}"/>
                  </a:ext>
                </a:extLst>
              </p:cNvPr>
              <p:cNvSpPr/>
              <p:nvPr/>
            </p:nvSpPr>
            <p:spPr>
              <a:xfrm>
                <a:off x="2122098" y="2528121"/>
                <a:ext cx="1196871" cy="866372"/>
              </a:xfrm>
              <a:prstGeom prst="roundRect">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600" b="1" i="1" dirty="0">
                    <a:solidFill>
                      <a:schemeClr val="tx1"/>
                    </a:solidFill>
                    <a:cs typeface="Times New Roman" panose="02020603050405020304" pitchFamily="18" charset="0"/>
                  </a:rPr>
                  <a:t>GPU Kernel Code</a:t>
                </a:r>
                <a:endParaRPr lang="zh-TW" altLang="en-US" sz="1600" b="1" i="1" dirty="0">
                  <a:solidFill>
                    <a:schemeClr val="tx1"/>
                  </a:solidFill>
                  <a:cs typeface="Times New Roman" panose="02020603050405020304" pitchFamily="18" charset="0"/>
                </a:endParaRPr>
              </a:p>
            </p:txBody>
          </p:sp>
          <p:sp>
            <p:nvSpPr>
              <p:cNvPr id="71" name="TextBox 70">
                <a:extLst>
                  <a:ext uri="{FF2B5EF4-FFF2-40B4-BE49-F238E27FC236}">
                    <a16:creationId xmlns:a16="http://schemas.microsoft.com/office/drawing/2014/main" id="{A26AFFCD-0B1D-1D4D-810D-842D9084090A}"/>
                  </a:ext>
                </a:extLst>
              </p:cNvPr>
              <p:cNvSpPr txBox="1"/>
              <p:nvPr/>
            </p:nvSpPr>
            <p:spPr>
              <a:xfrm>
                <a:off x="1377538" y="1429355"/>
                <a:ext cx="1056834" cy="485034"/>
              </a:xfrm>
              <a:prstGeom prst="rect">
                <a:avLst/>
              </a:prstGeom>
              <a:noFill/>
            </p:spPr>
            <p:txBody>
              <a:bodyPr wrap="none" rtlCol="0">
                <a:spAutoFit/>
              </a:bodyPr>
              <a:lstStyle/>
              <a:p>
                <a:r>
                  <a:rPr lang="en-US" sz="2400" b="1" dirty="0"/>
                  <a:t>INPUT</a:t>
                </a:r>
                <a:endParaRPr lang="en-US" sz="1600" b="1" dirty="0"/>
              </a:p>
            </p:txBody>
          </p:sp>
        </p:grpSp>
        <p:grpSp>
          <p:nvGrpSpPr>
            <p:cNvPr id="81" name="Group 80">
              <a:extLst>
                <a:ext uri="{FF2B5EF4-FFF2-40B4-BE49-F238E27FC236}">
                  <a16:creationId xmlns:a16="http://schemas.microsoft.com/office/drawing/2014/main" id="{C26903F1-B9DF-D04B-AD43-E2683896F5F0}"/>
                </a:ext>
              </a:extLst>
            </p:cNvPr>
            <p:cNvGrpSpPr/>
            <p:nvPr/>
          </p:nvGrpSpPr>
          <p:grpSpPr>
            <a:xfrm>
              <a:off x="1633720" y="1969228"/>
              <a:ext cx="5162926" cy="478748"/>
              <a:chOff x="1633720" y="1969228"/>
              <a:chExt cx="5162926" cy="478748"/>
            </a:xfrm>
          </p:grpSpPr>
          <p:cxnSp>
            <p:nvCxnSpPr>
              <p:cNvPr id="21" name="Straight Arrow Connector 20">
                <a:extLst>
                  <a:ext uri="{FF2B5EF4-FFF2-40B4-BE49-F238E27FC236}">
                    <a16:creationId xmlns:a16="http://schemas.microsoft.com/office/drawing/2014/main" id="{2FFD5953-AAE2-1C40-8FC3-249D4D277778}"/>
                  </a:ext>
                </a:extLst>
              </p:cNvPr>
              <p:cNvCxnSpPr>
                <a:cxnSpLocks/>
              </p:cNvCxnSpPr>
              <p:nvPr/>
            </p:nvCxnSpPr>
            <p:spPr>
              <a:xfrm>
                <a:off x="1633720" y="1980767"/>
                <a:ext cx="516292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F3A3DD3-1244-7A47-9BC1-1A4DE437F28F}"/>
                  </a:ext>
                </a:extLst>
              </p:cNvPr>
              <p:cNvCxnSpPr>
                <a:cxnSpLocks/>
                <a:endCxn id="25" idx="0"/>
              </p:cNvCxnSpPr>
              <p:nvPr/>
            </p:nvCxnSpPr>
            <p:spPr>
              <a:xfrm>
                <a:off x="1633720" y="1969228"/>
                <a:ext cx="1106" cy="478748"/>
              </a:xfrm>
              <a:prstGeom prst="straightConnector1">
                <a:avLst/>
              </a:prstGeom>
              <a:ln w="41275">
                <a:tailEnd type="none"/>
              </a:ln>
            </p:spPr>
            <p:style>
              <a:lnRef idx="1">
                <a:schemeClr val="dk1"/>
              </a:lnRef>
              <a:fillRef idx="0">
                <a:schemeClr val="dk1"/>
              </a:fillRef>
              <a:effectRef idx="0">
                <a:schemeClr val="dk1"/>
              </a:effectRef>
              <a:fontRef idx="minor">
                <a:schemeClr val="tx1"/>
              </a:fontRef>
            </p:style>
          </p:cxnSp>
        </p:grpSp>
        <p:sp>
          <p:nvSpPr>
            <p:cNvPr id="23" name="Rectangle 22">
              <a:extLst>
                <a:ext uri="{FF2B5EF4-FFF2-40B4-BE49-F238E27FC236}">
                  <a16:creationId xmlns:a16="http://schemas.microsoft.com/office/drawing/2014/main" id="{B60BDEAA-5177-6C48-B371-1D6DD63D0303}"/>
                </a:ext>
              </a:extLst>
            </p:cNvPr>
            <p:cNvSpPr/>
            <p:nvPr/>
          </p:nvSpPr>
          <p:spPr>
            <a:xfrm>
              <a:off x="936885" y="4014944"/>
              <a:ext cx="1395880" cy="763139"/>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000" b="1" dirty="0">
                  <a:solidFill>
                    <a:schemeClr val="tx1"/>
                  </a:solidFill>
                  <a:cs typeface="Times New Roman" panose="02020603050405020304" pitchFamily="18" charset="0"/>
                </a:rPr>
                <a:t>Fitness Function</a:t>
              </a:r>
              <a:endParaRPr lang="zh-TW" altLang="en-US" sz="2000" b="1" dirty="0">
                <a:solidFill>
                  <a:schemeClr val="tx1"/>
                </a:solidFill>
                <a:cs typeface="Times New Roman" panose="02020603050405020304" pitchFamily="18" charset="0"/>
              </a:endParaRPr>
            </a:p>
          </p:txBody>
        </p:sp>
        <p:sp>
          <p:nvSpPr>
            <p:cNvPr id="24" name="Rectangle 23">
              <a:extLst>
                <a:ext uri="{FF2B5EF4-FFF2-40B4-BE49-F238E27FC236}">
                  <a16:creationId xmlns:a16="http://schemas.microsoft.com/office/drawing/2014/main" id="{683D9007-B704-1E4C-856B-6C426C9F0E47}"/>
                </a:ext>
              </a:extLst>
            </p:cNvPr>
            <p:cNvSpPr/>
            <p:nvPr/>
          </p:nvSpPr>
          <p:spPr>
            <a:xfrm>
              <a:off x="936884" y="4941741"/>
              <a:ext cx="1395880" cy="763138"/>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000" b="1" dirty="0">
                  <a:solidFill>
                    <a:schemeClr val="tx1"/>
                  </a:solidFill>
                  <a:cs typeface="Times New Roman" panose="02020603050405020304" pitchFamily="18" charset="0"/>
                </a:rPr>
                <a:t>Test Cases</a:t>
              </a:r>
              <a:endParaRPr lang="zh-TW" altLang="en-US" sz="2000" b="1" dirty="0">
                <a:solidFill>
                  <a:schemeClr val="tx1"/>
                </a:solidFill>
                <a:cs typeface="Times New Roman" panose="02020603050405020304" pitchFamily="18" charset="0"/>
              </a:endParaRPr>
            </a:p>
          </p:txBody>
        </p:sp>
        <p:cxnSp>
          <p:nvCxnSpPr>
            <p:cNvPr id="88" name="Straight Connector 87">
              <a:extLst>
                <a:ext uri="{FF2B5EF4-FFF2-40B4-BE49-F238E27FC236}">
                  <a16:creationId xmlns:a16="http://schemas.microsoft.com/office/drawing/2014/main" id="{BE4EF573-3628-D646-87F9-C93C3AC243CB}"/>
                </a:ext>
              </a:extLst>
            </p:cNvPr>
            <p:cNvCxnSpPr>
              <a:cxnSpLocks/>
            </p:cNvCxnSpPr>
            <p:nvPr/>
          </p:nvCxnSpPr>
          <p:spPr>
            <a:xfrm>
              <a:off x="2599430" y="3637792"/>
              <a:ext cx="24833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0E18E3B-EB6C-6C48-9A27-577BC956644E}"/>
                </a:ext>
              </a:extLst>
            </p:cNvPr>
            <p:cNvCxnSpPr>
              <a:cxnSpLocks/>
            </p:cNvCxnSpPr>
            <p:nvPr/>
          </p:nvCxnSpPr>
          <p:spPr>
            <a:xfrm>
              <a:off x="2341488" y="3123431"/>
              <a:ext cx="2666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5CA5F75-62B5-DE42-AA5F-AD9F6C82FA94}"/>
                </a:ext>
              </a:extLst>
            </p:cNvPr>
            <p:cNvCxnSpPr>
              <a:cxnSpLocks/>
            </p:cNvCxnSpPr>
            <p:nvPr/>
          </p:nvCxnSpPr>
          <p:spPr>
            <a:xfrm flipH="1" flipV="1">
              <a:off x="2604716" y="3140364"/>
              <a:ext cx="3438" cy="21544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4404ADF-F7A5-ED4A-AD49-22B41239CCAB}"/>
                </a:ext>
              </a:extLst>
            </p:cNvPr>
            <p:cNvCxnSpPr>
              <a:cxnSpLocks/>
            </p:cNvCxnSpPr>
            <p:nvPr/>
          </p:nvCxnSpPr>
          <p:spPr>
            <a:xfrm>
              <a:off x="2341488" y="4396513"/>
              <a:ext cx="2666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750179-C8EA-9E4D-886E-CFEAB3A5AAF5}"/>
                </a:ext>
              </a:extLst>
            </p:cNvPr>
            <p:cNvCxnSpPr>
              <a:cxnSpLocks/>
            </p:cNvCxnSpPr>
            <p:nvPr/>
          </p:nvCxnSpPr>
          <p:spPr>
            <a:xfrm>
              <a:off x="2341488" y="5277929"/>
              <a:ext cx="2666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F253F8B1-A493-D547-9F72-8A1A7DFF490A}"/>
                </a:ext>
              </a:extLst>
            </p:cNvPr>
            <p:cNvGrpSpPr/>
            <p:nvPr/>
          </p:nvGrpSpPr>
          <p:grpSpPr>
            <a:xfrm>
              <a:off x="4829969" y="1841292"/>
              <a:ext cx="5834422" cy="3845442"/>
              <a:chOff x="3821321" y="1807523"/>
              <a:chExt cx="5834422" cy="3845442"/>
            </a:xfrm>
          </p:grpSpPr>
          <p:sp>
            <p:nvSpPr>
              <p:cNvPr id="5" name="Oval 4">
                <a:extLst>
                  <a:ext uri="{FF2B5EF4-FFF2-40B4-BE49-F238E27FC236}">
                    <a16:creationId xmlns:a16="http://schemas.microsoft.com/office/drawing/2014/main" id="{78608552-FACC-644F-ABEF-7D59B98BE24F}"/>
                  </a:ext>
                </a:extLst>
              </p:cNvPr>
              <p:cNvSpPr/>
              <p:nvPr/>
            </p:nvSpPr>
            <p:spPr>
              <a:xfrm>
                <a:off x="4519263" y="2213758"/>
                <a:ext cx="4187641" cy="331409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7" name="Rectangle 6">
                <a:extLst>
                  <a:ext uri="{FF2B5EF4-FFF2-40B4-BE49-F238E27FC236}">
                    <a16:creationId xmlns:a16="http://schemas.microsoft.com/office/drawing/2014/main" id="{D2485559-28E3-8343-9411-828D415A3311}"/>
                  </a:ext>
                </a:extLst>
              </p:cNvPr>
              <p:cNvSpPr/>
              <p:nvPr/>
            </p:nvSpPr>
            <p:spPr>
              <a:xfrm>
                <a:off x="8008962" y="3354002"/>
                <a:ext cx="1646781" cy="499846"/>
              </a:xfrm>
              <a:prstGeom prst="rect">
                <a:avLst/>
              </a:prstGeom>
              <a:solidFill>
                <a:schemeClr val="bg1"/>
              </a:solidFill>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000" b="1" dirty="0">
                    <a:cs typeface="Times New Roman" panose="02020603050405020304" pitchFamily="18" charset="0"/>
                  </a:rPr>
                  <a:t>Selection</a:t>
                </a:r>
                <a:endParaRPr lang="zh-TW" altLang="en-US" b="1" dirty="0">
                  <a:cs typeface="Times New Roman" panose="02020603050405020304" pitchFamily="18" charset="0"/>
                </a:endParaRPr>
              </a:p>
            </p:txBody>
          </p:sp>
          <p:sp>
            <p:nvSpPr>
              <p:cNvPr id="8" name="Rectangle 7">
                <a:extLst>
                  <a:ext uri="{FF2B5EF4-FFF2-40B4-BE49-F238E27FC236}">
                    <a16:creationId xmlns:a16="http://schemas.microsoft.com/office/drawing/2014/main" id="{39585EC4-245A-AB44-9CDF-9806B55B4F5C}"/>
                  </a:ext>
                </a:extLst>
              </p:cNvPr>
              <p:cNvSpPr/>
              <p:nvPr/>
            </p:nvSpPr>
            <p:spPr>
              <a:xfrm>
                <a:off x="7311023" y="5028006"/>
                <a:ext cx="1731074" cy="499846"/>
              </a:xfrm>
              <a:prstGeom prst="rect">
                <a:avLst/>
              </a:prstGeom>
              <a:solidFill>
                <a:schemeClr val="bg1"/>
              </a:solidFill>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000" b="1" dirty="0">
                    <a:cs typeface="Times New Roman" panose="02020603050405020304" pitchFamily="18" charset="0"/>
                  </a:rPr>
                  <a:t>Crossover</a:t>
                </a:r>
                <a:endParaRPr lang="zh-TW" altLang="en-US" b="1" dirty="0">
                  <a:cs typeface="Times New Roman" panose="02020603050405020304" pitchFamily="18" charset="0"/>
                </a:endParaRPr>
              </a:p>
            </p:txBody>
          </p:sp>
          <p:sp>
            <p:nvSpPr>
              <p:cNvPr id="9" name="Rectangle 8">
                <a:extLst>
                  <a:ext uri="{FF2B5EF4-FFF2-40B4-BE49-F238E27FC236}">
                    <a16:creationId xmlns:a16="http://schemas.microsoft.com/office/drawing/2014/main" id="{E50E95CE-8823-204E-AC36-8F054F2C2528}"/>
                  </a:ext>
                </a:extLst>
              </p:cNvPr>
              <p:cNvSpPr/>
              <p:nvPr/>
            </p:nvSpPr>
            <p:spPr>
              <a:xfrm>
                <a:off x="4310604" y="5026746"/>
                <a:ext cx="1710172" cy="501108"/>
              </a:xfrm>
              <a:prstGeom prst="rect">
                <a:avLst/>
              </a:prstGeom>
              <a:solidFill>
                <a:schemeClr val="bg1"/>
              </a:solidFill>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000" b="1" dirty="0">
                    <a:cs typeface="Times New Roman" panose="02020603050405020304" pitchFamily="18" charset="0"/>
                  </a:rPr>
                  <a:t>Mutation </a:t>
                </a:r>
              </a:p>
            </p:txBody>
          </p:sp>
          <p:sp>
            <p:nvSpPr>
              <p:cNvPr id="11" name="Rectangle 10">
                <a:extLst>
                  <a:ext uri="{FF2B5EF4-FFF2-40B4-BE49-F238E27FC236}">
                    <a16:creationId xmlns:a16="http://schemas.microsoft.com/office/drawing/2014/main" id="{53F946E5-060A-CB40-8273-76CBC26BDB72}"/>
                  </a:ext>
                </a:extLst>
              </p:cNvPr>
              <p:cNvSpPr/>
              <p:nvPr/>
            </p:nvSpPr>
            <p:spPr>
              <a:xfrm>
                <a:off x="5532108" y="3652373"/>
                <a:ext cx="2062955" cy="49984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800" b="1" dirty="0">
                    <a:solidFill>
                      <a:schemeClr val="accent1"/>
                    </a:solidFill>
                    <a:cs typeface="Times New Roman" panose="02020603050405020304" pitchFamily="18" charset="0"/>
                  </a:rPr>
                  <a:t>GEVO</a:t>
                </a:r>
                <a:endParaRPr lang="zh-TW" altLang="en-US" sz="2800" b="1" dirty="0">
                  <a:solidFill>
                    <a:schemeClr val="accent1"/>
                  </a:solidFill>
                  <a:cs typeface="Times New Roman" panose="02020603050405020304" pitchFamily="18" charset="0"/>
                </a:endParaRPr>
              </a:p>
            </p:txBody>
          </p:sp>
          <p:sp>
            <p:nvSpPr>
              <p:cNvPr id="12" name="Isosceles Triangle 19">
                <a:extLst>
                  <a:ext uri="{FF2B5EF4-FFF2-40B4-BE49-F238E27FC236}">
                    <a16:creationId xmlns:a16="http://schemas.microsoft.com/office/drawing/2014/main" id="{C7869621-BA9E-D24D-B4F4-7CC8CD31E116}"/>
                  </a:ext>
                </a:extLst>
              </p:cNvPr>
              <p:cNvSpPr/>
              <p:nvPr/>
            </p:nvSpPr>
            <p:spPr>
              <a:xfrm rot="3481446">
                <a:off x="5098899" y="2535060"/>
                <a:ext cx="250227" cy="1768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p>
            </p:txBody>
          </p:sp>
          <p:sp>
            <p:nvSpPr>
              <p:cNvPr id="15" name="Isosceles Triangle 28">
                <a:extLst>
                  <a:ext uri="{FF2B5EF4-FFF2-40B4-BE49-F238E27FC236}">
                    <a16:creationId xmlns:a16="http://schemas.microsoft.com/office/drawing/2014/main" id="{32436CFF-B60B-6749-AA06-6B30C9E43D8E}"/>
                  </a:ext>
                </a:extLst>
              </p:cNvPr>
              <p:cNvSpPr/>
              <p:nvPr/>
            </p:nvSpPr>
            <p:spPr>
              <a:xfrm rot="7394187">
                <a:off x="7975448" y="2612143"/>
                <a:ext cx="250227" cy="1768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p>
            </p:txBody>
          </p:sp>
          <p:sp>
            <p:nvSpPr>
              <p:cNvPr id="16" name="Isosceles Triangle 29">
                <a:extLst>
                  <a:ext uri="{FF2B5EF4-FFF2-40B4-BE49-F238E27FC236}">
                    <a16:creationId xmlns:a16="http://schemas.microsoft.com/office/drawing/2014/main" id="{4161DB62-CDE7-B647-8CA7-9EDE103450C7}"/>
                  </a:ext>
                </a:extLst>
              </p:cNvPr>
              <p:cNvSpPr/>
              <p:nvPr/>
            </p:nvSpPr>
            <p:spPr>
              <a:xfrm rot="12825027">
                <a:off x="8454504" y="4394853"/>
                <a:ext cx="205143" cy="21571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p>
            </p:txBody>
          </p:sp>
          <p:sp>
            <p:nvSpPr>
              <p:cNvPr id="17" name="Isosceles Triangle 30">
                <a:extLst>
                  <a:ext uri="{FF2B5EF4-FFF2-40B4-BE49-F238E27FC236}">
                    <a16:creationId xmlns:a16="http://schemas.microsoft.com/office/drawing/2014/main" id="{6C52A522-3BC0-B641-AE6A-F93485FE3BF8}"/>
                  </a:ext>
                </a:extLst>
              </p:cNvPr>
              <p:cNvSpPr/>
              <p:nvPr/>
            </p:nvSpPr>
            <p:spPr>
              <a:xfrm rot="16200000">
                <a:off x="6445150" y="5439428"/>
                <a:ext cx="250227" cy="1768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p>
            </p:txBody>
          </p:sp>
          <p:sp>
            <p:nvSpPr>
              <p:cNvPr id="18" name="Isosceles Triangle 31">
                <a:extLst>
                  <a:ext uri="{FF2B5EF4-FFF2-40B4-BE49-F238E27FC236}">
                    <a16:creationId xmlns:a16="http://schemas.microsoft.com/office/drawing/2014/main" id="{350ABC74-3FB5-774D-A81B-097A623CC493}"/>
                  </a:ext>
                </a:extLst>
              </p:cNvPr>
              <p:cNvSpPr/>
              <p:nvPr/>
            </p:nvSpPr>
            <p:spPr>
              <a:xfrm rot="19904806">
                <a:off x="4563580" y="4379129"/>
                <a:ext cx="205143" cy="21571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p>
            </p:txBody>
          </p:sp>
          <p:sp>
            <p:nvSpPr>
              <p:cNvPr id="6" name="Rectangle 5">
                <a:extLst>
                  <a:ext uri="{FF2B5EF4-FFF2-40B4-BE49-F238E27FC236}">
                    <a16:creationId xmlns:a16="http://schemas.microsoft.com/office/drawing/2014/main" id="{D4740279-7513-3F44-9B7E-9588CAA008C5}"/>
                  </a:ext>
                </a:extLst>
              </p:cNvPr>
              <p:cNvSpPr/>
              <p:nvPr/>
            </p:nvSpPr>
            <p:spPr>
              <a:xfrm>
                <a:off x="5787998" y="1807523"/>
                <a:ext cx="1621896" cy="54832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000" dirty="0">
                    <a:cs typeface="Times New Roman" panose="02020603050405020304" pitchFamily="18" charset="0"/>
                  </a:rPr>
                  <a:t>Population</a:t>
                </a:r>
                <a:endParaRPr lang="zh-TW" altLang="en-US" sz="2000" dirty="0">
                  <a:cs typeface="Times New Roman" panose="02020603050405020304" pitchFamily="18" charset="0"/>
                </a:endParaRPr>
              </a:p>
            </p:txBody>
          </p:sp>
          <p:sp>
            <p:nvSpPr>
              <p:cNvPr id="10" name="Rectangle 9">
                <a:extLst>
                  <a:ext uri="{FF2B5EF4-FFF2-40B4-BE49-F238E27FC236}">
                    <a16:creationId xmlns:a16="http://schemas.microsoft.com/office/drawing/2014/main" id="{9D5BA323-620D-FB41-B6D2-DAD2EC74CDB8}"/>
                  </a:ext>
                </a:extLst>
              </p:cNvPr>
              <p:cNvSpPr/>
              <p:nvPr/>
            </p:nvSpPr>
            <p:spPr>
              <a:xfrm>
                <a:off x="3821321" y="3354002"/>
                <a:ext cx="1631483" cy="499846"/>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000" dirty="0">
                    <a:cs typeface="Times New Roman" panose="02020603050405020304" pitchFamily="18" charset="0"/>
                  </a:rPr>
                  <a:t>Evaluation</a:t>
                </a:r>
                <a:endParaRPr lang="zh-TW" altLang="en-US" sz="2000" dirty="0">
                  <a:cs typeface="Times New Roman" panose="02020603050405020304" pitchFamily="18" charset="0"/>
                </a:endParaRPr>
              </a:p>
            </p:txBody>
          </p:sp>
        </p:grpSp>
      </p:grpSp>
      <p:sp>
        <p:nvSpPr>
          <p:cNvPr id="3" name="Slide Number Placeholder 2">
            <a:extLst>
              <a:ext uri="{FF2B5EF4-FFF2-40B4-BE49-F238E27FC236}">
                <a16:creationId xmlns:a16="http://schemas.microsoft.com/office/drawing/2014/main" id="{11C1D734-640B-42CC-BA4F-8CE3A4293C07}"/>
              </a:ext>
            </a:extLst>
          </p:cNvPr>
          <p:cNvSpPr>
            <a:spLocks noGrp="1"/>
          </p:cNvSpPr>
          <p:nvPr>
            <p:ph type="sldNum" sz="quarter" idx="12"/>
          </p:nvPr>
        </p:nvSpPr>
        <p:spPr/>
        <p:txBody>
          <a:bodyPr/>
          <a:lstStyle/>
          <a:p>
            <a:fld id="{301B15FD-432C-204A-8A04-F619A787A745}" type="slidenum">
              <a:rPr lang="en-US" smtClean="0"/>
              <a:t>6</a:t>
            </a:fld>
            <a:endParaRPr lang="en-US"/>
          </a:p>
        </p:txBody>
      </p:sp>
    </p:spTree>
    <p:extLst>
      <p:ext uri="{BB962C8B-B14F-4D97-AF65-F5344CB8AC3E}">
        <p14:creationId xmlns:p14="http://schemas.microsoft.com/office/powerpoint/2010/main" val="209909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9BAE-A298-4E0E-B4EE-BE4BE4A94D6F}"/>
              </a:ext>
            </a:extLst>
          </p:cNvPr>
          <p:cNvSpPr>
            <a:spLocks noGrp="1"/>
          </p:cNvSpPr>
          <p:nvPr>
            <p:ph type="title"/>
          </p:nvPr>
        </p:nvSpPr>
        <p:spPr/>
        <p:txBody>
          <a:bodyPr/>
          <a:lstStyle/>
          <a:p>
            <a:r>
              <a:rPr lang="en-US" dirty="0"/>
              <a:t>Selection</a:t>
            </a:r>
          </a:p>
        </p:txBody>
      </p:sp>
      <p:sp>
        <p:nvSpPr>
          <p:cNvPr id="3" name="Content Placeholder 2">
            <a:extLst>
              <a:ext uri="{FF2B5EF4-FFF2-40B4-BE49-F238E27FC236}">
                <a16:creationId xmlns:a16="http://schemas.microsoft.com/office/drawing/2014/main" id="{71726F8F-F353-4851-8BDC-D4A7013EBAF2}"/>
              </a:ext>
            </a:extLst>
          </p:cNvPr>
          <p:cNvSpPr>
            <a:spLocks noGrp="1"/>
          </p:cNvSpPr>
          <p:nvPr>
            <p:ph idx="1"/>
          </p:nvPr>
        </p:nvSpPr>
        <p:spPr/>
        <p:txBody>
          <a:bodyPr>
            <a:normAutofit/>
          </a:bodyPr>
          <a:lstStyle/>
          <a:p>
            <a:r>
              <a:rPr lang="en-US" dirty="0"/>
              <a:t>Multi-objective selection: (runtime, error)</a:t>
            </a:r>
          </a:p>
          <a:p>
            <a:r>
              <a:rPr lang="en-US" dirty="0"/>
              <a:t>NSGA-II : Non-dominated Sorting Genetic Algorithm [1]</a:t>
            </a:r>
          </a:p>
          <a:p>
            <a:endParaRPr lang="en-US" dirty="0"/>
          </a:p>
          <a:p>
            <a:endParaRPr lang="en-US" dirty="0"/>
          </a:p>
          <a:p>
            <a:endParaRPr lang="en-US" dirty="0"/>
          </a:p>
          <a:p>
            <a:endParaRPr lang="en-US" dirty="0"/>
          </a:p>
          <a:p>
            <a:endParaRPr lang="en-US" dirty="0"/>
          </a:p>
          <a:p>
            <a:r>
              <a:rPr lang="en-US" dirty="0"/>
              <a:t>Combine dominance and crowding distance for ranking</a:t>
            </a:r>
          </a:p>
        </p:txBody>
      </p:sp>
      <p:sp>
        <p:nvSpPr>
          <p:cNvPr id="4" name="Rectangle 3">
            <a:extLst>
              <a:ext uri="{FF2B5EF4-FFF2-40B4-BE49-F238E27FC236}">
                <a16:creationId xmlns:a16="http://schemas.microsoft.com/office/drawing/2014/main" id="{8DE05B51-40E2-412C-8433-FED0381FBD80}"/>
              </a:ext>
            </a:extLst>
          </p:cNvPr>
          <p:cNvSpPr/>
          <p:nvPr/>
        </p:nvSpPr>
        <p:spPr>
          <a:xfrm>
            <a:off x="5905500" y="3795483"/>
            <a:ext cx="190500" cy="414733"/>
          </a:xfrm>
          <a:prstGeom prst="rect">
            <a:avLst/>
          </a:prstGeom>
          <a:pattFill prst="pct5">
            <a:fgClr>
              <a:schemeClr val="tx1"/>
            </a:fgClr>
            <a:bgClr>
              <a:schemeClr val="bg1"/>
            </a:bgClr>
          </a:pattFill>
          <a:ln w="19050">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A</a:t>
            </a:r>
            <a:endParaRPr lang="zh-TW" altLang="en-US"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9FA061E-F564-4216-A79B-5391A1A1424D}"/>
              </a:ext>
            </a:extLst>
          </p:cNvPr>
          <p:cNvSpPr/>
          <p:nvPr/>
        </p:nvSpPr>
        <p:spPr>
          <a:xfrm>
            <a:off x="6096000" y="3794872"/>
            <a:ext cx="190500" cy="414733"/>
          </a:xfrm>
          <a:prstGeom prst="rect">
            <a:avLst/>
          </a:prstGeom>
          <a:pattFill prst="pct5">
            <a:fgClr>
              <a:schemeClr val="tx1"/>
            </a:fgClr>
            <a:bgClr>
              <a:schemeClr val="bg1"/>
            </a:bgClr>
          </a:pattFill>
          <a:ln w="19050">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C</a:t>
            </a:r>
            <a:endParaRPr lang="zh-TW" alt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8D916B2-7906-4F78-8FAB-65FB37CAE9C4}"/>
              </a:ext>
            </a:extLst>
          </p:cNvPr>
          <p:cNvSpPr/>
          <p:nvPr/>
        </p:nvSpPr>
        <p:spPr>
          <a:xfrm>
            <a:off x="6286500" y="3794872"/>
            <a:ext cx="190500" cy="414733"/>
          </a:xfrm>
          <a:prstGeom prst="rect">
            <a:avLst/>
          </a:prstGeom>
          <a:pattFill prst="pct5">
            <a:fgClr>
              <a:schemeClr val="tx1"/>
            </a:fgClr>
            <a:bgClr>
              <a:schemeClr val="bg1"/>
            </a:bgClr>
          </a:pattFill>
          <a:ln w="19050">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B</a:t>
            </a:r>
            <a:endParaRPr lang="zh-TW" altLang="en-US" sz="1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B14F10A-229E-4B25-809C-A724538C6396}"/>
              </a:ext>
            </a:extLst>
          </p:cNvPr>
          <p:cNvSpPr/>
          <p:nvPr/>
        </p:nvSpPr>
        <p:spPr>
          <a:xfrm>
            <a:off x="6464300" y="3795483"/>
            <a:ext cx="190500" cy="414733"/>
          </a:xfrm>
          <a:prstGeom prst="rect">
            <a:avLst/>
          </a:prstGeom>
          <a:pattFill prst="pct5">
            <a:fgClr>
              <a:schemeClr val="tx1"/>
            </a:fgClr>
            <a:bgClr>
              <a:schemeClr val="bg1"/>
            </a:bgClr>
          </a:pattFill>
          <a:ln w="19050">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674F3A2-33A0-46CE-9222-5938F15CE743}"/>
              </a:ext>
            </a:extLst>
          </p:cNvPr>
          <p:cNvSpPr/>
          <p:nvPr/>
        </p:nvSpPr>
        <p:spPr>
          <a:xfrm>
            <a:off x="6654800" y="3794872"/>
            <a:ext cx="190500" cy="414733"/>
          </a:xfrm>
          <a:prstGeom prst="rect">
            <a:avLst/>
          </a:prstGeom>
          <a:pattFill prst="pct5">
            <a:fgClr>
              <a:schemeClr val="tx1"/>
            </a:fgClr>
            <a:bgClr>
              <a:schemeClr val="bg1"/>
            </a:bgClr>
          </a:pattFill>
          <a:ln w="19050">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7756D1F-440B-483A-8D07-949E3EAC549C}"/>
              </a:ext>
            </a:extLst>
          </p:cNvPr>
          <p:cNvSpPr/>
          <p:nvPr/>
        </p:nvSpPr>
        <p:spPr>
          <a:xfrm>
            <a:off x="6849181" y="3794872"/>
            <a:ext cx="190500" cy="414733"/>
          </a:xfrm>
          <a:prstGeom prst="rect">
            <a:avLst/>
          </a:prstGeom>
          <a:pattFill prst="ltDnDiag">
            <a:fgClr>
              <a:schemeClr val="accent2"/>
            </a:fgClr>
            <a:bgClr>
              <a:schemeClr val="bg1"/>
            </a:bgClr>
          </a:pattFill>
          <a:ln w="19050">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CAF1BA3-8574-408F-96F6-45962BF445DD}"/>
              </a:ext>
            </a:extLst>
          </p:cNvPr>
          <p:cNvSpPr/>
          <p:nvPr/>
        </p:nvSpPr>
        <p:spPr>
          <a:xfrm>
            <a:off x="7026981" y="3795484"/>
            <a:ext cx="190500" cy="414733"/>
          </a:xfrm>
          <a:prstGeom prst="rect">
            <a:avLst/>
          </a:prstGeom>
          <a:pattFill prst="ltDnDiag">
            <a:fgClr>
              <a:schemeClr val="accent2"/>
            </a:fgClr>
            <a:bgClr>
              <a:schemeClr val="bg1"/>
            </a:bgClr>
          </a:pattFill>
          <a:ln w="19050">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333B78E-F0BE-414D-853E-2288F12C78A4}"/>
              </a:ext>
            </a:extLst>
          </p:cNvPr>
          <p:cNvSpPr/>
          <p:nvPr/>
        </p:nvSpPr>
        <p:spPr>
          <a:xfrm>
            <a:off x="7217481" y="3794872"/>
            <a:ext cx="190500" cy="414733"/>
          </a:xfrm>
          <a:prstGeom prst="rect">
            <a:avLst/>
          </a:prstGeom>
          <a:pattFill prst="ltDnDiag">
            <a:fgClr>
              <a:schemeClr val="accent2"/>
            </a:fgClr>
            <a:bgClr>
              <a:schemeClr val="bg1"/>
            </a:bgClr>
          </a:pattFill>
          <a:ln w="19050">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511574E-BA9F-4270-AD11-0EA4657387DD}"/>
              </a:ext>
            </a:extLst>
          </p:cNvPr>
          <p:cNvSpPr/>
          <p:nvPr/>
        </p:nvSpPr>
        <p:spPr>
          <a:xfrm>
            <a:off x="7407981" y="3794872"/>
            <a:ext cx="190500" cy="414733"/>
          </a:xfrm>
          <a:prstGeom prst="rect">
            <a:avLst/>
          </a:prstGeom>
          <a:pattFill prst="ltDnDiag">
            <a:fgClr>
              <a:schemeClr val="accent2"/>
            </a:fgClr>
            <a:bgClr>
              <a:schemeClr val="bg1"/>
            </a:bgClr>
          </a:pattFill>
          <a:ln w="19050">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7BAD4DD-AC06-4F67-9850-18EA59FC6000}"/>
              </a:ext>
            </a:extLst>
          </p:cNvPr>
          <p:cNvSpPr/>
          <p:nvPr/>
        </p:nvSpPr>
        <p:spPr>
          <a:xfrm>
            <a:off x="7598481" y="3794872"/>
            <a:ext cx="190500" cy="414733"/>
          </a:xfrm>
          <a:prstGeom prst="rect">
            <a:avLst/>
          </a:prstGeom>
          <a:pattFill prst="ltUpDiag">
            <a:fgClr>
              <a:schemeClr val="bg2">
                <a:lumMod val="75000"/>
              </a:schemeClr>
            </a:fgClr>
            <a:bgClr>
              <a:schemeClr val="bg1"/>
            </a:bgClr>
          </a:pattFill>
          <a:ln w="19050">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052B27B-5E10-4B9E-9C4E-EF8431FEA80A}"/>
              </a:ext>
            </a:extLst>
          </p:cNvPr>
          <p:cNvSpPr/>
          <p:nvPr/>
        </p:nvSpPr>
        <p:spPr>
          <a:xfrm>
            <a:off x="7776281" y="3795484"/>
            <a:ext cx="190500" cy="414733"/>
          </a:xfrm>
          <a:prstGeom prst="rect">
            <a:avLst/>
          </a:prstGeom>
          <a:pattFill prst="ltUpDiag">
            <a:fgClr>
              <a:schemeClr val="bg2">
                <a:lumMod val="75000"/>
              </a:schemeClr>
            </a:fgClr>
            <a:bgClr>
              <a:schemeClr val="bg1"/>
            </a:bgClr>
          </a:pattFill>
          <a:ln w="19050">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91D4560-0F29-4B4F-9691-B79D7E63FDF6}"/>
              </a:ext>
            </a:extLst>
          </p:cNvPr>
          <p:cNvSpPr/>
          <p:nvPr/>
        </p:nvSpPr>
        <p:spPr>
          <a:xfrm>
            <a:off x="7966781" y="3794872"/>
            <a:ext cx="190500" cy="414733"/>
          </a:xfrm>
          <a:prstGeom prst="rect">
            <a:avLst/>
          </a:prstGeom>
          <a:pattFill prst="ltUpDiag">
            <a:fgClr>
              <a:schemeClr val="bg2">
                <a:lumMod val="75000"/>
              </a:schemeClr>
            </a:fgClr>
            <a:bgClr>
              <a:schemeClr val="bg1"/>
            </a:bgClr>
          </a:pattFill>
          <a:ln w="19050">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8AB39136-24E2-4065-A82E-021988256300}"/>
              </a:ext>
            </a:extLst>
          </p:cNvPr>
          <p:cNvCxnSpPr>
            <a:cxnSpLocks/>
            <a:stCxn id="24" idx="0"/>
          </p:cNvCxnSpPr>
          <p:nvPr/>
        </p:nvCxnSpPr>
        <p:spPr>
          <a:xfrm flipV="1">
            <a:off x="4817377" y="4286778"/>
            <a:ext cx="1373873" cy="182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63B4A4-AE89-47C7-BC37-494AC324F664}"/>
              </a:ext>
            </a:extLst>
          </p:cNvPr>
          <p:cNvSpPr/>
          <p:nvPr/>
        </p:nvSpPr>
        <p:spPr>
          <a:xfrm>
            <a:off x="6719201" y="3317979"/>
            <a:ext cx="688780" cy="4481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latin typeface="Times New Roman" panose="02020603050405020304" pitchFamily="18" charset="0"/>
                <a:cs typeface="Times New Roman" panose="02020603050405020304" pitchFamily="18" charset="0"/>
              </a:rPr>
              <a:t>Rank</a:t>
            </a:r>
            <a:endParaRPr lang="zh-TW" altLang="en-US" sz="16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8BC7123-B51E-4C2D-BC43-8C821C3D1AB7}"/>
              </a:ext>
            </a:extLst>
          </p:cNvPr>
          <p:cNvGrpSpPr/>
          <p:nvPr/>
        </p:nvGrpSpPr>
        <p:grpSpPr>
          <a:xfrm>
            <a:off x="3160213" y="3077998"/>
            <a:ext cx="2687010" cy="2022325"/>
            <a:chOff x="910135" y="1064869"/>
            <a:chExt cx="2687010" cy="1785186"/>
          </a:xfrm>
        </p:grpSpPr>
        <p:sp>
          <p:nvSpPr>
            <p:cNvPr id="19" name="Oval 18">
              <a:extLst>
                <a:ext uri="{FF2B5EF4-FFF2-40B4-BE49-F238E27FC236}">
                  <a16:creationId xmlns:a16="http://schemas.microsoft.com/office/drawing/2014/main" id="{4F865AFC-72B0-4EBA-95C2-11330471786C}"/>
                </a:ext>
              </a:extLst>
            </p:cNvPr>
            <p:cNvSpPr/>
            <p:nvPr/>
          </p:nvSpPr>
          <p:spPr>
            <a:xfrm rot="18183200">
              <a:off x="2588643" y="847139"/>
              <a:ext cx="403112" cy="1336835"/>
            </a:xfrm>
            <a:prstGeom prst="ellipse">
              <a:avLst/>
            </a:prstGeom>
            <a:pattFill prst="ltUpDiag">
              <a:fgClr>
                <a:schemeClr val="bg2">
                  <a:lumMod val="75000"/>
                </a:schemeClr>
              </a:fgClr>
              <a:bgClr>
                <a:schemeClr val="bg1"/>
              </a:bgClr>
            </a:pattFill>
            <a:ln>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20" name="Oval 23">
              <a:extLst>
                <a:ext uri="{FF2B5EF4-FFF2-40B4-BE49-F238E27FC236}">
                  <a16:creationId xmlns:a16="http://schemas.microsoft.com/office/drawing/2014/main" id="{95FCDF76-C146-4B28-B737-85F4358CF3C9}"/>
                </a:ext>
              </a:extLst>
            </p:cNvPr>
            <p:cNvSpPr/>
            <p:nvPr/>
          </p:nvSpPr>
          <p:spPr>
            <a:xfrm rot="18854361">
              <a:off x="1640758" y="1129725"/>
              <a:ext cx="567806" cy="1717376"/>
            </a:xfrm>
            <a:custGeom>
              <a:avLst/>
              <a:gdLst>
                <a:gd name="connsiteX0" fmla="*/ 0 w 372923"/>
                <a:gd name="connsiteY0" fmla="*/ 815593 h 1631186"/>
                <a:gd name="connsiteX1" fmla="*/ 186462 w 372923"/>
                <a:gd name="connsiteY1" fmla="*/ 0 h 1631186"/>
                <a:gd name="connsiteX2" fmla="*/ 372924 w 372923"/>
                <a:gd name="connsiteY2" fmla="*/ 815593 h 1631186"/>
                <a:gd name="connsiteX3" fmla="*/ 186462 w 372923"/>
                <a:gd name="connsiteY3" fmla="*/ 1631186 h 1631186"/>
                <a:gd name="connsiteX4" fmla="*/ 0 w 372923"/>
                <a:gd name="connsiteY4" fmla="*/ 815593 h 1631186"/>
                <a:gd name="connsiteX0" fmla="*/ 6558 w 448389"/>
                <a:gd name="connsiteY0" fmla="*/ 815593 h 1796862"/>
                <a:gd name="connsiteX1" fmla="*/ 193020 w 448389"/>
                <a:gd name="connsiteY1" fmla="*/ 0 h 1796862"/>
                <a:gd name="connsiteX2" fmla="*/ 379482 w 448389"/>
                <a:gd name="connsiteY2" fmla="*/ 815593 h 1796862"/>
                <a:gd name="connsiteX3" fmla="*/ 409238 w 448389"/>
                <a:gd name="connsiteY3" fmla="*/ 1796862 h 1796862"/>
                <a:gd name="connsiteX4" fmla="*/ 6558 w 448389"/>
                <a:gd name="connsiteY4" fmla="*/ 815593 h 1796862"/>
                <a:gd name="connsiteX0" fmla="*/ 4232 w 484469"/>
                <a:gd name="connsiteY0" fmla="*/ 1032080 h 1800882"/>
                <a:gd name="connsiteX1" fmla="*/ 242971 w 484469"/>
                <a:gd name="connsiteY1" fmla="*/ 2218 h 1800882"/>
                <a:gd name="connsiteX2" fmla="*/ 429433 w 484469"/>
                <a:gd name="connsiteY2" fmla="*/ 817811 h 1800882"/>
                <a:gd name="connsiteX3" fmla="*/ 459189 w 484469"/>
                <a:gd name="connsiteY3" fmla="*/ 1799080 h 1800882"/>
                <a:gd name="connsiteX4" fmla="*/ 4232 w 484469"/>
                <a:gd name="connsiteY4" fmla="*/ 1032080 h 1800882"/>
                <a:gd name="connsiteX0" fmla="*/ 1100 w 481337"/>
                <a:gd name="connsiteY0" fmla="*/ 988824 h 1757602"/>
                <a:gd name="connsiteX1" fmla="*/ 331322 w 481337"/>
                <a:gd name="connsiteY1" fmla="*/ 2463 h 1757602"/>
                <a:gd name="connsiteX2" fmla="*/ 426301 w 481337"/>
                <a:gd name="connsiteY2" fmla="*/ 774555 h 1757602"/>
                <a:gd name="connsiteX3" fmla="*/ 456057 w 481337"/>
                <a:gd name="connsiteY3" fmla="*/ 1755824 h 1757602"/>
                <a:gd name="connsiteX4" fmla="*/ 1100 w 481337"/>
                <a:gd name="connsiteY4" fmla="*/ 988824 h 1757602"/>
                <a:gd name="connsiteX0" fmla="*/ 1095 w 479434"/>
                <a:gd name="connsiteY0" fmla="*/ 987862 h 1756050"/>
                <a:gd name="connsiteX1" fmla="*/ 331317 w 479434"/>
                <a:gd name="connsiteY1" fmla="*/ 1501 h 1756050"/>
                <a:gd name="connsiteX2" fmla="*/ 418016 w 479434"/>
                <a:gd name="connsiteY2" fmla="*/ 814715 h 1756050"/>
                <a:gd name="connsiteX3" fmla="*/ 456052 w 479434"/>
                <a:gd name="connsiteY3" fmla="*/ 1754862 h 1756050"/>
                <a:gd name="connsiteX4" fmla="*/ 1095 w 479434"/>
                <a:gd name="connsiteY4" fmla="*/ 987862 h 1756050"/>
                <a:gd name="connsiteX0" fmla="*/ 1095 w 479434"/>
                <a:gd name="connsiteY0" fmla="*/ 988003 h 1756191"/>
                <a:gd name="connsiteX1" fmla="*/ 331317 w 479434"/>
                <a:gd name="connsiteY1" fmla="*/ 1642 h 1756191"/>
                <a:gd name="connsiteX2" fmla="*/ 418016 w 479434"/>
                <a:gd name="connsiteY2" fmla="*/ 814856 h 1756191"/>
                <a:gd name="connsiteX3" fmla="*/ 456052 w 479434"/>
                <a:gd name="connsiteY3" fmla="*/ 1755003 h 1756191"/>
                <a:gd name="connsiteX4" fmla="*/ 1095 w 479434"/>
                <a:gd name="connsiteY4" fmla="*/ 988003 h 1756191"/>
                <a:gd name="connsiteX0" fmla="*/ 1095 w 479426"/>
                <a:gd name="connsiteY0" fmla="*/ 988003 h 1756191"/>
                <a:gd name="connsiteX1" fmla="*/ 331317 w 479426"/>
                <a:gd name="connsiteY1" fmla="*/ 1642 h 1756191"/>
                <a:gd name="connsiteX2" fmla="*/ 418016 w 479426"/>
                <a:gd name="connsiteY2" fmla="*/ 814856 h 1756191"/>
                <a:gd name="connsiteX3" fmla="*/ 456052 w 479426"/>
                <a:gd name="connsiteY3" fmla="*/ 1755003 h 1756191"/>
                <a:gd name="connsiteX4" fmla="*/ 1095 w 479426"/>
                <a:gd name="connsiteY4" fmla="*/ 988003 h 1756191"/>
                <a:gd name="connsiteX0" fmla="*/ 1027 w 463705"/>
                <a:gd name="connsiteY0" fmla="*/ 986966 h 1754469"/>
                <a:gd name="connsiteX1" fmla="*/ 331249 w 463705"/>
                <a:gd name="connsiteY1" fmla="*/ 605 h 1754469"/>
                <a:gd name="connsiteX2" fmla="*/ 299244 w 463705"/>
                <a:gd name="connsiteY2" fmla="*/ 876233 h 1754469"/>
                <a:gd name="connsiteX3" fmla="*/ 455984 w 463705"/>
                <a:gd name="connsiteY3" fmla="*/ 1753966 h 1754469"/>
                <a:gd name="connsiteX4" fmla="*/ 1027 w 463705"/>
                <a:gd name="connsiteY4" fmla="*/ 986966 h 1754469"/>
                <a:gd name="connsiteX0" fmla="*/ 1027 w 490465"/>
                <a:gd name="connsiteY0" fmla="*/ 986966 h 1754469"/>
                <a:gd name="connsiteX1" fmla="*/ 331249 w 490465"/>
                <a:gd name="connsiteY1" fmla="*/ 605 h 1754469"/>
                <a:gd name="connsiteX2" fmla="*/ 299244 w 490465"/>
                <a:gd name="connsiteY2" fmla="*/ 876233 h 1754469"/>
                <a:gd name="connsiteX3" fmla="*/ 455984 w 490465"/>
                <a:gd name="connsiteY3" fmla="*/ 1753966 h 1754469"/>
                <a:gd name="connsiteX4" fmla="*/ 1027 w 490465"/>
                <a:gd name="connsiteY4" fmla="*/ 986966 h 1754469"/>
                <a:gd name="connsiteX0" fmla="*/ 1027 w 490465"/>
                <a:gd name="connsiteY0" fmla="*/ 988869 h 1756372"/>
                <a:gd name="connsiteX1" fmla="*/ 331249 w 490465"/>
                <a:gd name="connsiteY1" fmla="*/ 2508 h 1756372"/>
                <a:gd name="connsiteX2" fmla="*/ 299244 w 490465"/>
                <a:gd name="connsiteY2" fmla="*/ 878136 h 1756372"/>
                <a:gd name="connsiteX3" fmla="*/ 455984 w 490465"/>
                <a:gd name="connsiteY3" fmla="*/ 1755869 h 1756372"/>
                <a:gd name="connsiteX4" fmla="*/ 1027 w 490465"/>
                <a:gd name="connsiteY4" fmla="*/ 988869 h 1756372"/>
                <a:gd name="connsiteX0" fmla="*/ 299 w 489737"/>
                <a:gd name="connsiteY0" fmla="*/ 946807 h 1714303"/>
                <a:gd name="connsiteX1" fmla="*/ 384041 w 489737"/>
                <a:gd name="connsiteY1" fmla="*/ 3657 h 1714303"/>
                <a:gd name="connsiteX2" fmla="*/ 298516 w 489737"/>
                <a:gd name="connsiteY2" fmla="*/ 836074 h 1714303"/>
                <a:gd name="connsiteX3" fmla="*/ 455256 w 489737"/>
                <a:gd name="connsiteY3" fmla="*/ 1713807 h 1714303"/>
                <a:gd name="connsiteX4" fmla="*/ 299 w 489737"/>
                <a:gd name="connsiteY4" fmla="*/ 946807 h 1714303"/>
                <a:gd name="connsiteX0" fmla="*/ 314 w 489752"/>
                <a:gd name="connsiteY0" fmla="*/ 960755 h 1728251"/>
                <a:gd name="connsiteX1" fmla="*/ 384056 w 489752"/>
                <a:gd name="connsiteY1" fmla="*/ 17605 h 1728251"/>
                <a:gd name="connsiteX2" fmla="*/ 409132 w 489752"/>
                <a:gd name="connsiteY2" fmla="*/ 383355 h 1728251"/>
                <a:gd name="connsiteX3" fmla="*/ 298531 w 489752"/>
                <a:gd name="connsiteY3" fmla="*/ 850022 h 1728251"/>
                <a:gd name="connsiteX4" fmla="*/ 455271 w 489752"/>
                <a:gd name="connsiteY4" fmla="*/ 1727755 h 1728251"/>
                <a:gd name="connsiteX5" fmla="*/ 314 w 489752"/>
                <a:gd name="connsiteY5" fmla="*/ 960755 h 1728251"/>
                <a:gd name="connsiteX0" fmla="*/ 6778 w 496216"/>
                <a:gd name="connsiteY0" fmla="*/ 951372 h 1718841"/>
                <a:gd name="connsiteX1" fmla="*/ 202503 w 496216"/>
                <a:gd name="connsiteY1" fmla="*/ 189276 h 1718841"/>
                <a:gd name="connsiteX2" fmla="*/ 390520 w 496216"/>
                <a:gd name="connsiteY2" fmla="*/ 8222 h 1718841"/>
                <a:gd name="connsiteX3" fmla="*/ 415596 w 496216"/>
                <a:gd name="connsiteY3" fmla="*/ 373972 h 1718841"/>
                <a:gd name="connsiteX4" fmla="*/ 304995 w 496216"/>
                <a:gd name="connsiteY4" fmla="*/ 840639 h 1718841"/>
                <a:gd name="connsiteX5" fmla="*/ 461735 w 496216"/>
                <a:gd name="connsiteY5" fmla="*/ 1718372 h 1718841"/>
                <a:gd name="connsiteX6" fmla="*/ 6778 w 496216"/>
                <a:gd name="connsiteY6" fmla="*/ 951372 h 1718841"/>
                <a:gd name="connsiteX0" fmla="*/ 6778 w 496216"/>
                <a:gd name="connsiteY0" fmla="*/ 950140 h 1717609"/>
                <a:gd name="connsiteX1" fmla="*/ 202503 w 496216"/>
                <a:gd name="connsiteY1" fmla="*/ 188044 h 1717609"/>
                <a:gd name="connsiteX2" fmla="*/ 390520 w 496216"/>
                <a:gd name="connsiteY2" fmla="*/ 6990 h 1717609"/>
                <a:gd name="connsiteX3" fmla="*/ 380614 w 496216"/>
                <a:gd name="connsiteY3" fmla="*/ 351910 h 1717609"/>
                <a:gd name="connsiteX4" fmla="*/ 304995 w 496216"/>
                <a:gd name="connsiteY4" fmla="*/ 839407 h 1717609"/>
                <a:gd name="connsiteX5" fmla="*/ 461735 w 496216"/>
                <a:gd name="connsiteY5" fmla="*/ 1717140 h 1717609"/>
                <a:gd name="connsiteX6" fmla="*/ 6778 w 496216"/>
                <a:gd name="connsiteY6" fmla="*/ 950140 h 1717609"/>
                <a:gd name="connsiteX0" fmla="*/ 6778 w 480048"/>
                <a:gd name="connsiteY0" fmla="*/ 950140 h 1717376"/>
                <a:gd name="connsiteX1" fmla="*/ 202503 w 480048"/>
                <a:gd name="connsiteY1" fmla="*/ 188044 h 1717376"/>
                <a:gd name="connsiteX2" fmla="*/ 390520 w 480048"/>
                <a:gd name="connsiteY2" fmla="*/ 6990 h 1717376"/>
                <a:gd name="connsiteX3" fmla="*/ 380614 w 480048"/>
                <a:gd name="connsiteY3" fmla="*/ 351910 h 1717376"/>
                <a:gd name="connsiteX4" fmla="*/ 254400 w 480048"/>
                <a:gd name="connsiteY4" fmla="*/ 872186 h 1717376"/>
                <a:gd name="connsiteX5" fmla="*/ 461735 w 480048"/>
                <a:gd name="connsiteY5" fmla="*/ 1717140 h 1717376"/>
                <a:gd name="connsiteX6" fmla="*/ 6778 w 480048"/>
                <a:gd name="connsiteY6" fmla="*/ 950140 h 171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48" h="1717376">
                  <a:moveTo>
                    <a:pt x="6778" y="950140"/>
                  </a:moveTo>
                  <a:cubicBezTo>
                    <a:pt x="-36427" y="695291"/>
                    <a:pt x="138546" y="345236"/>
                    <a:pt x="202503" y="188044"/>
                  </a:cubicBezTo>
                  <a:cubicBezTo>
                    <a:pt x="266460" y="30852"/>
                    <a:pt x="360835" y="-20321"/>
                    <a:pt x="390520" y="6990"/>
                  </a:cubicBezTo>
                  <a:cubicBezTo>
                    <a:pt x="420205" y="34301"/>
                    <a:pt x="403301" y="207711"/>
                    <a:pt x="380614" y="351910"/>
                  </a:cubicBezTo>
                  <a:cubicBezTo>
                    <a:pt x="357927" y="496109"/>
                    <a:pt x="241098" y="648045"/>
                    <a:pt x="254400" y="872186"/>
                  </a:cubicBezTo>
                  <a:cubicBezTo>
                    <a:pt x="490422" y="1612889"/>
                    <a:pt x="503005" y="1704148"/>
                    <a:pt x="461735" y="1717140"/>
                  </a:cubicBezTo>
                  <a:cubicBezTo>
                    <a:pt x="420465" y="1730132"/>
                    <a:pt x="49983" y="1204989"/>
                    <a:pt x="6778" y="950140"/>
                  </a:cubicBezTo>
                  <a:close/>
                </a:path>
              </a:pathLst>
            </a:custGeom>
            <a:pattFill prst="pct5">
              <a:fgClr>
                <a:schemeClr val="tx1"/>
              </a:fgClr>
              <a:bgClr>
                <a:schemeClr val="bg1"/>
              </a:bgClr>
            </a:patt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latin typeface="Times New Roman" panose="02020603050405020304" pitchFamily="18" charset="0"/>
                <a:cs typeface="Times New Roman" panose="02020603050405020304" pitchFamily="18" charset="0"/>
              </a:endParaRPr>
            </a:p>
          </p:txBody>
        </p:sp>
        <p:sp>
          <p:nvSpPr>
            <p:cNvPr id="21" name="Oval 23">
              <a:extLst>
                <a:ext uri="{FF2B5EF4-FFF2-40B4-BE49-F238E27FC236}">
                  <a16:creationId xmlns:a16="http://schemas.microsoft.com/office/drawing/2014/main" id="{FE6C6CBC-7DB8-47E4-AB83-419A48891AE6}"/>
                </a:ext>
              </a:extLst>
            </p:cNvPr>
            <p:cNvSpPr/>
            <p:nvPr/>
          </p:nvSpPr>
          <p:spPr>
            <a:xfrm rot="18854361">
              <a:off x="2108353" y="1071456"/>
              <a:ext cx="417228" cy="1361578"/>
            </a:xfrm>
            <a:custGeom>
              <a:avLst/>
              <a:gdLst>
                <a:gd name="connsiteX0" fmla="*/ 0 w 372923"/>
                <a:gd name="connsiteY0" fmla="*/ 815593 h 1631186"/>
                <a:gd name="connsiteX1" fmla="*/ 186462 w 372923"/>
                <a:gd name="connsiteY1" fmla="*/ 0 h 1631186"/>
                <a:gd name="connsiteX2" fmla="*/ 372924 w 372923"/>
                <a:gd name="connsiteY2" fmla="*/ 815593 h 1631186"/>
                <a:gd name="connsiteX3" fmla="*/ 186462 w 372923"/>
                <a:gd name="connsiteY3" fmla="*/ 1631186 h 1631186"/>
                <a:gd name="connsiteX4" fmla="*/ 0 w 372923"/>
                <a:gd name="connsiteY4" fmla="*/ 815593 h 1631186"/>
                <a:gd name="connsiteX0" fmla="*/ 6558 w 448389"/>
                <a:gd name="connsiteY0" fmla="*/ 815593 h 1796862"/>
                <a:gd name="connsiteX1" fmla="*/ 193020 w 448389"/>
                <a:gd name="connsiteY1" fmla="*/ 0 h 1796862"/>
                <a:gd name="connsiteX2" fmla="*/ 379482 w 448389"/>
                <a:gd name="connsiteY2" fmla="*/ 815593 h 1796862"/>
                <a:gd name="connsiteX3" fmla="*/ 409238 w 448389"/>
                <a:gd name="connsiteY3" fmla="*/ 1796862 h 1796862"/>
                <a:gd name="connsiteX4" fmla="*/ 6558 w 448389"/>
                <a:gd name="connsiteY4" fmla="*/ 815593 h 1796862"/>
                <a:gd name="connsiteX0" fmla="*/ 4232 w 484469"/>
                <a:gd name="connsiteY0" fmla="*/ 1032080 h 1800882"/>
                <a:gd name="connsiteX1" fmla="*/ 242971 w 484469"/>
                <a:gd name="connsiteY1" fmla="*/ 2218 h 1800882"/>
                <a:gd name="connsiteX2" fmla="*/ 429433 w 484469"/>
                <a:gd name="connsiteY2" fmla="*/ 817811 h 1800882"/>
                <a:gd name="connsiteX3" fmla="*/ 459189 w 484469"/>
                <a:gd name="connsiteY3" fmla="*/ 1799080 h 1800882"/>
                <a:gd name="connsiteX4" fmla="*/ 4232 w 484469"/>
                <a:gd name="connsiteY4" fmla="*/ 1032080 h 1800882"/>
                <a:gd name="connsiteX0" fmla="*/ 1100 w 481337"/>
                <a:gd name="connsiteY0" fmla="*/ 988824 h 1757602"/>
                <a:gd name="connsiteX1" fmla="*/ 331322 w 481337"/>
                <a:gd name="connsiteY1" fmla="*/ 2463 h 1757602"/>
                <a:gd name="connsiteX2" fmla="*/ 426301 w 481337"/>
                <a:gd name="connsiteY2" fmla="*/ 774555 h 1757602"/>
                <a:gd name="connsiteX3" fmla="*/ 456057 w 481337"/>
                <a:gd name="connsiteY3" fmla="*/ 1755824 h 1757602"/>
                <a:gd name="connsiteX4" fmla="*/ 1100 w 481337"/>
                <a:gd name="connsiteY4" fmla="*/ 988824 h 1757602"/>
                <a:gd name="connsiteX0" fmla="*/ 1095 w 479434"/>
                <a:gd name="connsiteY0" fmla="*/ 987862 h 1756050"/>
                <a:gd name="connsiteX1" fmla="*/ 331317 w 479434"/>
                <a:gd name="connsiteY1" fmla="*/ 1501 h 1756050"/>
                <a:gd name="connsiteX2" fmla="*/ 418016 w 479434"/>
                <a:gd name="connsiteY2" fmla="*/ 814715 h 1756050"/>
                <a:gd name="connsiteX3" fmla="*/ 456052 w 479434"/>
                <a:gd name="connsiteY3" fmla="*/ 1754862 h 1756050"/>
                <a:gd name="connsiteX4" fmla="*/ 1095 w 479434"/>
                <a:gd name="connsiteY4" fmla="*/ 987862 h 1756050"/>
                <a:gd name="connsiteX0" fmla="*/ 1095 w 479434"/>
                <a:gd name="connsiteY0" fmla="*/ 988003 h 1756191"/>
                <a:gd name="connsiteX1" fmla="*/ 331317 w 479434"/>
                <a:gd name="connsiteY1" fmla="*/ 1642 h 1756191"/>
                <a:gd name="connsiteX2" fmla="*/ 418016 w 479434"/>
                <a:gd name="connsiteY2" fmla="*/ 814856 h 1756191"/>
                <a:gd name="connsiteX3" fmla="*/ 456052 w 479434"/>
                <a:gd name="connsiteY3" fmla="*/ 1755003 h 1756191"/>
                <a:gd name="connsiteX4" fmla="*/ 1095 w 479434"/>
                <a:gd name="connsiteY4" fmla="*/ 988003 h 1756191"/>
                <a:gd name="connsiteX0" fmla="*/ 1095 w 479426"/>
                <a:gd name="connsiteY0" fmla="*/ 988003 h 1756191"/>
                <a:gd name="connsiteX1" fmla="*/ 331317 w 479426"/>
                <a:gd name="connsiteY1" fmla="*/ 1642 h 1756191"/>
                <a:gd name="connsiteX2" fmla="*/ 418016 w 479426"/>
                <a:gd name="connsiteY2" fmla="*/ 814856 h 1756191"/>
                <a:gd name="connsiteX3" fmla="*/ 456052 w 479426"/>
                <a:gd name="connsiteY3" fmla="*/ 1755003 h 1756191"/>
                <a:gd name="connsiteX4" fmla="*/ 1095 w 479426"/>
                <a:gd name="connsiteY4" fmla="*/ 988003 h 1756191"/>
                <a:gd name="connsiteX0" fmla="*/ 1027 w 463705"/>
                <a:gd name="connsiteY0" fmla="*/ 986966 h 1754469"/>
                <a:gd name="connsiteX1" fmla="*/ 331249 w 463705"/>
                <a:gd name="connsiteY1" fmla="*/ 605 h 1754469"/>
                <a:gd name="connsiteX2" fmla="*/ 299244 w 463705"/>
                <a:gd name="connsiteY2" fmla="*/ 876233 h 1754469"/>
                <a:gd name="connsiteX3" fmla="*/ 455984 w 463705"/>
                <a:gd name="connsiteY3" fmla="*/ 1753966 h 1754469"/>
                <a:gd name="connsiteX4" fmla="*/ 1027 w 463705"/>
                <a:gd name="connsiteY4" fmla="*/ 986966 h 1754469"/>
                <a:gd name="connsiteX0" fmla="*/ 1027 w 490465"/>
                <a:gd name="connsiteY0" fmla="*/ 986966 h 1754469"/>
                <a:gd name="connsiteX1" fmla="*/ 331249 w 490465"/>
                <a:gd name="connsiteY1" fmla="*/ 605 h 1754469"/>
                <a:gd name="connsiteX2" fmla="*/ 299244 w 490465"/>
                <a:gd name="connsiteY2" fmla="*/ 876233 h 1754469"/>
                <a:gd name="connsiteX3" fmla="*/ 455984 w 490465"/>
                <a:gd name="connsiteY3" fmla="*/ 1753966 h 1754469"/>
                <a:gd name="connsiteX4" fmla="*/ 1027 w 490465"/>
                <a:gd name="connsiteY4" fmla="*/ 986966 h 1754469"/>
                <a:gd name="connsiteX0" fmla="*/ 1027 w 490465"/>
                <a:gd name="connsiteY0" fmla="*/ 988869 h 1756372"/>
                <a:gd name="connsiteX1" fmla="*/ 331249 w 490465"/>
                <a:gd name="connsiteY1" fmla="*/ 2508 h 1756372"/>
                <a:gd name="connsiteX2" fmla="*/ 299244 w 490465"/>
                <a:gd name="connsiteY2" fmla="*/ 878136 h 1756372"/>
                <a:gd name="connsiteX3" fmla="*/ 455984 w 490465"/>
                <a:gd name="connsiteY3" fmla="*/ 1755869 h 1756372"/>
                <a:gd name="connsiteX4" fmla="*/ 1027 w 490465"/>
                <a:gd name="connsiteY4" fmla="*/ 988869 h 1756372"/>
                <a:gd name="connsiteX0" fmla="*/ 299 w 489737"/>
                <a:gd name="connsiteY0" fmla="*/ 946807 h 1714303"/>
                <a:gd name="connsiteX1" fmla="*/ 384041 w 489737"/>
                <a:gd name="connsiteY1" fmla="*/ 3657 h 1714303"/>
                <a:gd name="connsiteX2" fmla="*/ 298516 w 489737"/>
                <a:gd name="connsiteY2" fmla="*/ 836074 h 1714303"/>
                <a:gd name="connsiteX3" fmla="*/ 455256 w 489737"/>
                <a:gd name="connsiteY3" fmla="*/ 1713807 h 1714303"/>
                <a:gd name="connsiteX4" fmla="*/ 299 w 489737"/>
                <a:gd name="connsiteY4" fmla="*/ 946807 h 1714303"/>
                <a:gd name="connsiteX0" fmla="*/ 314 w 489752"/>
                <a:gd name="connsiteY0" fmla="*/ 960755 h 1728251"/>
                <a:gd name="connsiteX1" fmla="*/ 384056 w 489752"/>
                <a:gd name="connsiteY1" fmla="*/ 17605 h 1728251"/>
                <a:gd name="connsiteX2" fmla="*/ 409132 w 489752"/>
                <a:gd name="connsiteY2" fmla="*/ 383355 h 1728251"/>
                <a:gd name="connsiteX3" fmla="*/ 298531 w 489752"/>
                <a:gd name="connsiteY3" fmla="*/ 850022 h 1728251"/>
                <a:gd name="connsiteX4" fmla="*/ 455271 w 489752"/>
                <a:gd name="connsiteY4" fmla="*/ 1727755 h 1728251"/>
                <a:gd name="connsiteX5" fmla="*/ 314 w 489752"/>
                <a:gd name="connsiteY5" fmla="*/ 960755 h 1728251"/>
                <a:gd name="connsiteX0" fmla="*/ 6778 w 496216"/>
                <a:gd name="connsiteY0" fmla="*/ 951372 h 1718841"/>
                <a:gd name="connsiteX1" fmla="*/ 202503 w 496216"/>
                <a:gd name="connsiteY1" fmla="*/ 189276 h 1718841"/>
                <a:gd name="connsiteX2" fmla="*/ 390520 w 496216"/>
                <a:gd name="connsiteY2" fmla="*/ 8222 h 1718841"/>
                <a:gd name="connsiteX3" fmla="*/ 415596 w 496216"/>
                <a:gd name="connsiteY3" fmla="*/ 373972 h 1718841"/>
                <a:gd name="connsiteX4" fmla="*/ 304995 w 496216"/>
                <a:gd name="connsiteY4" fmla="*/ 840639 h 1718841"/>
                <a:gd name="connsiteX5" fmla="*/ 461735 w 496216"/>
                <a:gd name="connsiteY5" fmla="*/ 1718372 h 1718841"/>
                <a:gd name="connsiteX6" fmla="*/ 6778 w 496216"/>
                <a:gd name="connsiteY6" fmla="*/ 951372 h 1718841"/>
                <a:gd name="connsiteX0" fmla="*/ 6778 w 496216"/>
                <a:gd name="connsiteY0" fmla="*/ 957417 h 1724886"/>
                <a:gd name="connsiteX1" fmla="*/ 202503 w 496216"/>
                <a:gd name="connsiteY1" fmla="*/ 195321 h 1724886"/>
                <a:gd name="connsiteX2" fmla="*/ 390520 w 496216"/>
                <a:gd name="connsiteY2" fmla="*/ 14267 h 1724886"/>
                <a:gd name="connsiteX3" fmla="*/ 330116 w 496216"/>
                <a:gd name="connsiteY3" fmla="*/ 476551 h 1724886"/>
                <a:gd name="connsiteX4" fmla="*/ 304995 w 496216"/>
                <a:gd name="connsiteY4" fmla="*/ 846684 h 1724886"/>
                <a:gd name="connsiteX5" fmla="*/ 461735 w 496216"/>
                <a:gd name="connsiteY5" fmla="*/ 1724417 h 1724886"/>
                <a:gd name="connsiteX6" fmla="*/ 6778 w 496216"/>
                <a:gd name="connsiteY6" fmla="*/ 957417 h 1724886"/>
                <a:gd name="connsiteX0" fmla="*/ 6778 w 496216"/>
                <a:gd name="connsiteY0" fmla="*/ 853628 h 1621097"/>
                <a:gd name="connsiteX1" fmla="*/ 202503 w 496216"/>
                <a:gd name="connsiteY1" fmla="*/ 91532 h 1621097"/>
                <a:gd name="connsiteX2" fmla="*/ 300913 w 496216"/>
                <a:gd name="connsiteY2" fmla="*/ 64211 h 1621097"/>
                <a:gd name="connsiteX3" fmla="*/ 330116 w 496216"/>
                <a:gd name="connsiteY3" fmla="*/ 372762 h 1621097"/>
                <a:gd name="connsiteX4" fmla="*/ 304995 w 496216"/>
                <a:gd name="connsiteY4" fmla="*/ 742895 h 1621097"/>
                <a:gd name="connsiteX5" fmla="*/ 461735 w 496216"/>
                <a:gd name="connsiteY5" fmla="*/ 1620628 h 1621097"/>
                <a:gd name="connsiteX6" fmla="*/ 6778 w 496216"/>
                <a:gd name="connsiteY6" fmla="*/ 853628 h 1621097"/>
                <a:gd name="connsiteX0" fmla="*/ 20852 w 510290"/>
                <a:gd name="connsiteY0" fmla="*/ 792163 h 1559608"/>
                <a:gd name="connsiteX1" fmla="*/ 109822 w 510290"/>
                <a:gd name="connsiteY1" fmla="*/ 207149 h 1559608"/>
                <a:gd name="connsiteX2" fmla="*/ 314987 w 510290"/>
                <a:gd name="connsiteY2" fmla="*/ 2746 h 1559608"/>
                <a:gd name="connsiteX3" fmla="*/ 344190 w 510290"/>
                <a:gd name="connsiteY3" fmla="*/ 311297 h 1559608"/>
                <a:gd name="connsiteX4" fmla="*/ 319069 w 510290"/>
                <a:gd name="connsiteY4" fmla="*/ 681430 h 1559608"/>
                <a:gd name="connsiteX5" fmla="*/ 475809 w 510290"/>
                <a:gd name="connsiteY5" fmla="*/ 1559163 h 1559608"/>
                <a:gd name="connsiteX6" fmla="*/ 20852 w 510290"/>
                <a:gd name="connsiteY6" fmla="*/ 792163 h 1559608"/>
                <a:gd name="connsiteX0" fmla="*/ 17867 w 480515"/>
                <a:gd name="connsiteY0" fmla="*/ 792163 h 1522013"/>
                <a:gd name="connsiteX1" fmla="*/ 106837 w 480515"/>
                <a:gd name="connsiteY1" fmla="*/ 207149 h 1522013"/>
                <a:gd name="connsiteX2" fmla="*/ 312002 w 480515"/>
                <a:gd name="connsiteY2" fmla="*/ 2746 h 1522013"/>
                <a:gd name="connsiteX3" fmla="*/ 341205 w 480515"/>
                <a:gd name="connsiteY3" fmla="*/ 311297 h 1522013"/>
                <a:gd name="connsiteX4" fmla="*/ 316084 w 480515"/>
                <a:gd name="connsiteY4" fmla="*/ 681430 h 1522013"/>
                <a:gd name="connsiteX5" fmla="*/ 429541 w 480515"/>
                <a:gd name="connsiteY5" fmla="*/ 1521542 h 1522013"/>
                <a:gd name="connsiteX6" fmla="*/ 17867 w 480515"/>
                <a:gd name="connsiteY6" fmla="*/ 792163 h 1522013"/>
                <a:gd name="connsiteX0" fmla="*/ 17867 w 539053"/>
                <a:gd name="connsiteY0" fmla="*/ 792163 h 1522627"/>
                <a:gd name="connsiteX1" fmla="*/ 106837 w 539053"/>
                <a:gd name="connsiteY1" fmla="*/ 207149 h 1522627"/>
                <a:gd name="connsiteX2" fmla="*/ 312002 w 539053"/>
                <a:gd name="connsiteY2" fmla="*/ 2746 h 1522627"/>
                <a:gd name="connsiteX3" fmla="*/ 341205 w 539053"/>
                <a:gd name="connsiteY3" fmla="*/ 311297 h 1522627"/>
                <a:gd name="connsiteX4" fmla="*/ 411992 w 539053"/>
                <a:gd name="connsiteY4" fmla="*/ 814051 h 1522627"/>
                <a:gd name="connsiteX5" fmla="*/ 429541 w 539053"/>
                <a:gd name="connsiteY5" fmla="*/ 1521542 h 1522627"/>
                <a:gd name="connsiteX6" fmla="*/ 17867 w 539053"/>
                <a:gd name="connsiteY6" fmla="*/ 792163 h 1522627"/>
                <a:gd name="connsiteX0" fmla="*/ 17867 w 539053"/>
                <a:gd name="connsiteY0" fmla="*/ 687331 h 1417795"/>
                <a:gd name="connsiteX1" fmla="*/ 106837 w 539053"/>
                <a:gd name="connsiteY1" fmla="*/ 102317 h 1417795"/>
                <a:gd name="connsiteX2" fmla="*/ 266483 w 539053"/>
                <a:gd name="connsiteY2" fmla="*/ 28657 h 1417795"/>
                <a:gd name="connsiteX3" fmla="*/ 341205 w 539053"/>
                <a:gd name="connsiteY3" fmla="*/ 206465 h 1417795"/>
                <a:gd name="connsiteX4" fmla="*/ 411992 w 539053"/>
                <a:gd name="connsiteY4" fmla="*/ 709219 h 1417795"/>
                <a:gd name="connsiteX5" fmla="*/ 429541 w 539053"/>
                <a:gd name="connsiteY5" fmla="*/ 1416710 h 1417795"/>
                <a:gd name="connsiteX6" fmla="*/ 17867 w 539053"/>
                <a:gd name="connsiteY6" fmla="*/ 687331 h 1417795"/>
                <a:gd name="connsiteX0" fmla="*/ 17867 w 539053"/>
                <a:gd name="connsiteY0" fmla="*/ 699776 h 1430240"/>
                <a:gd name="connsiteX1" fmla="*/ 106837 w 539053"/>
                <a:gd name="connsiteY1" fmla="*/ 114762 h 1430240"/>
                <a:gd name="connsiteX2" fmla="*/ 266483 w 539053"/>
                <a:gd name="connsiteY2" fmla="*/ 41102 h 1430240"/>
                <a:gd name="connsiteX3" fmla="*/ 318497 w 539053"/>
                <a:gd name="connsiteY3" fmla="*/ 407210 h 1430240"/>
                <a:gd name="connsiteX4" fmla="*/ 411992 w 539053"/>
                <a:gd name="connsiteY4" fmla="*/ 721664 h 1430240"/>
                <a:gd name="connsiteX5" fmla="*/ 429541 w 539053"/>
                <a:gd name="connsiteY5" fmla="*/ 1429155 h 1430240"/>
                <a:gd name="connsiteX6" fmla="*/ 17867 w 539053"/>
                <a:gd name="connsiteY6" fmla="*/ 699776 h 1430240"/>
                <a:gd name="connsiteX0" fmla="*/ 17867 w 539053"/>
                <a:gd name="connsiteY0" fmla="*/ 699776 h 1430240"/>
                <a:gd name="connsiteX1" fmla="*/ 106837 w 539053"/>
                <a:gd name="connsiteY1" fmla="*/ 114762 h 1430240"/>
                <a:gd name="connsiteX2" fmla="*/ 266483 w 539053"/>
                <a:gd name="connsiteY2" fmla="*/ 41102 h 1430240"/>
                <a:gd name="connsiteX3" fmla="*/ 318497 w 539053"/>
                <a:gd name="connsiteY3" fmla="*/ 407210 h 1430240"/>
                <a:gd name="connsiteX4" fmla="*/ 411992 w 539053"/>
                <a:gd name="connsiteY4" fmla="*/ 721664 h 1430240"/>
                <a:gd name="connsiteX5" fmla="*/ 429541 w 539053"/>
                <a:gd name="connsiteY5" fmla="*/ 1429155 h 1430240"/>
                <a:gd name="connsiteX6" fmla="*/ 17867 w 539053"/>
                <a:gd name="connsiteY6" fmla="*/ 699776 h 1430240"/>
                <a:gd name="connsiteX0" fmla="*/ 17867 w 539053"/>
                <a:gd name="connsiteY0" fmla="*/ 700033 h 1430497"/>
                <a:gd name="connsiteX1" fmla="*/ 106837 w 539053"/>
                <a:gd name="connsiteY1" fmla="*/ 115019 h 1430497"/>
                <a:gd name="connsiteX2" fmla="*/ 266483 w 539053"/>
                <a:gd name="connsiteY2" fmla="*/ 41359 h 1430497"/>
                <a:gd name="connsiteX3" fmla="*/ 348757 w 539053"/>
                <a:gd name="connsiteY3" fmla="*/ 411237 h 1430497"/>
                <a:gd name="connsiteX4" fmla="*/ 411992 w 539053"/>
                <a:gd name="connsiteY4" fmla="*/ 721921 h 1430497"/>
                <a:gd name="connsiteX5" fmla="*/ 429541 w 539053"/>
                <a:gd name="connsiteY5" fmla="*/ 1429412 h 1430497"/>
                <a:gd name="connsiteX6" fmla="*/ 17867 w 539053"/>
                <a:gd name="connsiteY6" fmla="*/ 700033 h 1430497"/>
                <a:gd name="connsiteX0" fmla="*/ 17867 w 460241"/>
                <a:gd name="connsiteY0" fmla="*/ 721760 h 1451159"/>
                <a:gd name="connsiteX1" fmla="*/ 106837 w 460241"/>
                <a:gd name="connsiteY1" fmla="*/ 136746 h 1451159"/>
                <a:gd name="connsiteX2" fmla="*/ 266483 w 460241"/>
                <a:gd name="connsiteY2" fmla="*/ 63086 h 1451159"/>
                <a:gd name="connsiteX3" fmla="*/ 411992 w 460241"/>
                <a:gd name="connsiteY3" fmla="*/ 743648 h 1451159"/>
                <a:gd name="connsiteX4" fmla="*/ 429541 w 460241"/>
                <a:gd name="connsiteY4" fmla="*/ 1451139 h 1451159"/>
                <a:gd name="connsiteX5" fmla="*/ 17867 w 460241"/>
                <a:gd name="connsiteY5" fmla="*/ 721760 h 1451159"/>
                <a:gd name="connsiteX0" fmla="*/ 2412 w 444786"/>
                <a:gd name="connsiteY0" fmla="*/ 658698 h 1388097"/>
                <a:gd name="connsiteX1" fmla="*/ 251028 w 444786"/>
                <a:gd name="connsiteY1" fmla="*/ 24 h 1388097"/>
                <a:gd name="connsiteX2" fmla="*/ 396537 w 444786"/>
                <a:gd name="connsiteY2" fmla="*/ 680586 h 1388097"/>
                <a:gd name="connsiteX3" fmla="*/ 414086 w 444786"/>
                <a:gd name="connsiteY3" fmla="*/ 1388077 h 1388097"/>
                <a:gd name="connsiteX4" fmla="*/ 2412 w 444786"/>
                <a:gd name="connsiteY4" fmla="*/ 658698 h 1388097"/>
                <a:gd name="connsiteX0" fmla="*/ 4903 w 447277"/>
                <a:gd name="connsiteY0" fmla="*/ 649267 h 1378666"/>
                <a:gd name="connsiteX1" fmla="*/ 202875 w 447277"/>
                <a:gd name="connsiteY1" fmla="*/ 24 h 1378666"/>
                <a:gd name="connsiteX2" fmla="*/ 399028 w 447277"/>
                <a:gd name="connsiteY2" fmla="*/ 671155 h 1378666"/>
                <a:gd name="connsiteX3" fmla="*/ 416577 w 447277"/>
                <a:gd name="connsiteY3" fmla="*/ 1378646 h 1378666"/>
                <a:gd name="connsiteX4" fmla="*/ 4903 w 447277"/>
                <a:gd name="connsiteY4" fmla="*/ 649267 h 1378666"/>
                <a:gd name="connsiteX0" fmla="*/ 7001 w 449375"/>
                <a:gd name="connsiteY0" fmla="*/ 666198 h 1395597"/>
                <a:gd name="connsiteX1" fmla="*/ 204973 w 449375"/>
                <a:gd name="connsiteY1" fmla="*/ 16955 h 1395597"/>
                <a:gd name="connsiteX2" fmla="*/ 401126 w 449375"/>
                <a:gd name="connsiteY2" fmla="*/ 688086 h 1395597"/>
                <a:gd name="connsiteX3" fmla="*/ 418675 w 449375"/>
                <a:gd name="connsiteY3" fmla="*/ 1395577 h 1395597"/>
                <a:gd name="connsiteX4" fmla="*/ 7001 w 449375"/>
                <a:gd name="connsiteY4" fmla="*/ 666198 h 1395597"/>
                <a:gd name="connsiteX0" fmla="*/ 5906 w 405457"/>
                <a:gd name="connsiteY0" fmla="*/ 690204 h 1378655"/>
                <a:gd name="connsiteX1" fmla="*/ 164007 w 405457"/>
                <a:gd name="connsiteY1" fmla="*/ 17 h 1378655"/>
                <a:gd name="connsiteX2" fmla="*/ 360160 w 405457"/>
                <a:gd name="connsiteY2" fmla="*/ 671148 h 1378655"/>
                <a:gd name="connsiteX3" fmla="*/ 377709 w 405457"/>
                <a:gd name="connsiteY3" fmla="*/ 1378639 h 1378655"/>
                <a:gd name="connsiteX4" fmla="*/ 5906 w 405457"/>
                <a:gd name="connsiteY4" fmla="*/ 690204 h 1378655"/>
                <a:gd name="connsiteX0" fmla="*/ 64602 w 464153"/>
                <a:gd name="connsiteY0" fmla="*/ 690204 h 1378663"/>
                <a:gd name="connsiteX1" fmla="*/ 222703 w 464153"/>
                <a:gd name="connsiteY1" fmla="*/ 17 h 1378663"/>
                <a:gd name="connsiteX2" fmla="*/ 418856 w 464153"/>
                <a:gd name="connsiteY2" fmla="*/ 671148 h 1378663"/>
                <a:gd name="connsiteX3" fmla="*/ 436405 w 464153"/>
                <a:gd name="connsiteY3" fmla="*/ 1378639 h 1378663"/>
                <a:gd name="connsiteX4" fmla="*/ 64602 w 464153"/>
                <a:gd name="connsiteY4" fmla="*/ 690204 h 1378663"/>
                <a:gd name="connsiteX0" fmla="*/ 7803 w 439955"/>
                <a:gd name="connsiteY0" fmla="*/ 690204 h 1358987"/>
                <a:gd name="connsiteX1" fmla="*/ 165904 w 439955"/>
                <a:gd name="connsiteY1" fmla="*/ 17 h 1358987"/>
                <a:gd name="connsiteX2" fmla="*/ 362057 w 439955"/>
                <a:gd name="connsiteY2" fmla="*/ 671148 h 1358987"/>
                <a:gd name="connsiteX3" fmla="*/ 420283 w 439955"/>
                <a:gd name="connsiteY3" fmla="*/ 1358971 h 1358987"/>
                <a:gd name="connsiteX4" fmla="*/ 7803 w 439955"/>
                <a:gd name="connsiteY4" fmla="*/ 690204 h 1358987"/>
                <a:gd name="connsiteX0" fmla="*/ 5563 w 399623"/>
                <a:gd name="connsiteY0" fmla="*/ 690204 h 1361595"/>
                <a:gd name="connsiteX1" fmla="*/ 163664 w 399623"/>
                <a:gd name="connsiteY1" fmla="*/ 17 h 1361595"/>
                <a:gd name="connsiteX2" fmla="*/ 359817 w 399623"/>
                <a:gd name="connsiteY2" fmla="*/ 671148 h 1361595"/>
                <a:gd name="connsiteX3" fmla="*/ 369609 w 399623"/>
                <a:gd name="connsiteY3" fmla="*/ 1361579 h 1361595"/>
                <a:gd name="connsiteX4" fmla="*/ 5563 w 399623"/>
                <a:gd name="connsiteY4" fmla="*/ 690204 h 1361595"/>
                <a:gd name="connsiteX0" fmla="*/ 6916 w 360411"/>
                <a:gd name="connsiteY0" fmla="*/ 680761 h 1361571"/>
                <a:gd name="connsiteX1" fmla="*/ 127221 w 360411"/>
                <a:gd name="connsiteY1" fmla="*/ 5 h 1361571"/>
                <a:gd name="connsiteX2" fmla="*/ 323374 w 360411"/>
                <a:gd name="connsiteY2" fmla="*/ 671136 h 1361571"/>
                <a:gd name="connsiteX3" fmla="*/ 333166 w 360411"/>
                <a:gd name="connsiteY3" fmla="*/ 1361567 h 1361571"/>
                <a:gd name="connsiteX4" fmla="*/ 6916 w 360411"/>
                <a:gd name="connsiteY4" fmla="*/ 680761 h 1361571"/>
                <a:gd name="connsiteX0" fmla="*/ 6733 w 352742"/>
                <a:gd name="connsiteY0" fmla="*/ 680764 h 1361578"/>
                <a:gd name="connsiteX1" fmla="*/ 127038 w 352742"/>
                <a:gd name="connsiteY1" fmla="*/ 8 h 1361578"/>
                <a:gd name="connsiteX2" fmla="*/ 300607 w 352742"/>
                <a:gd name="connsiteY2" fmla="*/ 667369 h 1361578"/>
                <a:gd name="connsiteX3" fmla="*/ 332983 w 352742"/>
                <a:gd name="connsiteY3" fmla="*/ 1361570 h 1361578"/>
                <a:gd name="connsiteX4" fmla="*/ 6733 w 352742"/>
                <a:gd name="connsiteY4" fmla="*/ 680764 h 136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742" h="1361578">
                  <a:moveTo>
                    <a:pt x="6733" y="680764"/>
                  </a:moveTo>
                  <a:cubicBezTo>
                    <a:pt x="-27591" y="453837"/>
                    <a:pt x="78059" y="2240"/>
                    <a:pt x="127038" y="8"/>
                  </a:cubicBezTo>
                  <a:cubicBezTo>
                    <a:pt x="176017" y="-2224"/>
                    <a:pt x="273431" y="436027"/>
                    <a:pt x="300607" y="667369"/>
                  </a:cubicBezTo>
                  <a:cubicBezTo>
                    <a:pt x="327783" y="898711"/>
                    <a:pt x="381962" y="1359338"/>
                    <a:pt x="332983" y="1361570"/>
                  </a:cubicBezTo>
                  <a:cubicBezTo>
                    <a:pt x="284004" y="1363802"/>
                    <a:pt x="41057" y="907691"/>
                    <a:pt x="6733" y="680764"/>
                  </a:cubicBezTo>
                  <a:close/>
                </a:path>
              </a:pathLst>
            </a:custGeom>
            <a:pattFill prst="ltDnDiag">
              <a:fgClr>
                <a:schemeClr val="accent2"/>
              </a:fgClr>
              <a:bgClr>
                <a:schemeClr val="bg1"/>
              </a:bgClr>
            </a:patt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D29A91BE-E2A8-489D-A724-D0273C2EF0D6}"/>
                </a:ext>
              </a:extLst>
            </p:cNvPr>
            <p:cNvCxnSpPr>
              <a:cxnSpLocks/>
            </p:cNvCxnSpPr>
            <p:nvPr/>
          </p:nvCxnSpPr>
          <p:spPr>
            <a:xfrm>
              <a:off x="1182809" y="1064869"/>
              <a:ext cx="0" cy="148754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C03BE7F-7C72-45D2-A408-53D937A12669}"/>
                </a:ext>
              </a:extLst>
            </p:cNvPr>
            <p:cNvCxnSpPr>
              <a:cxnSpLocks/>
            </p:cNvCxnSpPr>
            <p:nvPr/>
          </p:nvCxnSpPr>
          <p:spPr>
            <a:xfrm>
              <a:off x="1182809" y="2552413"/>
              <a:ext cx="2414336"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530DE2C-3116-47E0-B91B-09B8A5A8373E}"/>
                </a:ext>
              </a:extLst>
            </p:cNvPr>
            <p:cNvSpPr txBox="1"/>
            <p:nvPr/>
          </p:nvSpPr>
          <p:spPr>
            <a:xfrm>
              <a:off x="2498890" y="2293312"/>
              <a:ext cx="136817" cy="307777"/>
            </a:xfrm>
            <a:prstGeom prst="rect">
              <a:avLst/>
            </a:prstGeom>
            <a:noFill/>
          </p:spPr>
          <p:txBody>
            <a:bodyPr wrap="square" rtlCol="0">
              <a:spAutoFit/>
            </a:bodyPr>
            <a:lstStyle/>
            <a:p>
              <a:r>
                <a:rPr lang="en-US" altLang="zh-TW" sz="1400" dirty="0">
                  <a:solidFill>
                    <a:srgbClr val="FF0000"/>
                  </a:solidFill>
                  <a:latin typeface="Times New Roman" panose="02020603050405020304" pitchFamily="18" charset="0"/>
                  <a:cs typeface="Times New Roman" panose="02020603050405020304" pitchFamily="18" charset="0"/>
                </a:rPr>
                <a:t>C</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DFCAE9F-E46C-4885-A993-08915202D079}"/>
                </a:ext>
              </a:extLst>
            </p:cNvPr>
            <p:cNvSpPr txBox="1"/>
            <p:nvPr/>
          </p:nvSpPr>
          <p:spPr>
            <a:xfrm>
              <a:off x="1243598" y="1188609"/>
              <a:ext cx="136817" cy="307777"/>
            </a:xfrm>
            <a:prstGeom prst="rect">
              <a:avLst/>
            </a:prstGeom>
            <a:noFill/>
          </p:spPr>
          <p:txBody>
            <a:bodyPr wrap="square" rtlCol="0">
              <a:spAutoFit/>
            </a:bodyPr>
            <a:lstStyle/>
            <a:p>
              <a:r>
                <a:rPr lang="en-US" altLang="zh-TW" sz="1400" dirty="0">
                  <a:solidFill>
                    <a:srgbClr val="FF0000"/>
                  </a:solidFill>
                  <a:latin typeface="Times New Roman" panose="02020603050405020304" pitchFamily="18" charset="0"/>
                  <a:cs typeface="Times New Roman" panose="02020603050405020304" pitchFamily="18" charset="0"/>
                </a:rPr>
                <a:t>A</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DE847ED-80DD-4D1C-AD08-C4BC114682A7}"/>
                </a:ext>
              </a:extLst>
            </p:cNvPr>
            <p:cNvSpPr txBox="1"/>
            <p:nvPr/>
          </p:nvSpPr>
          <p:spPr>
            <a:xfrm>
              <a:off x="2048957" y="2115709"/>
              <a:ext cx="136817" cy="307777"/>
            </a:xfrm>
            <a:prstGeom prst="rect">
              <a:avLst/>
            </a:prstGeom>
            <a:noFill/>
          </p:spPr>
          <p:txBody>
            <a:bodyPr wrap="square" rtlCol="0">
              <a:spAutoFit/>
            </a:bodyPr>
            <a:lstStyle/>
            <a:p>
              <a:r>
                <a:rPr lang="en-US" altLang="zh-TW" sz="1400" dirty="0">
                  <a:solidFill>
                    <a:srgbClr val="FF0000"/>
                  </a:solidFill>
                  <a:latin typeface="Times New Roman" panose="02020603050405020304" pitchFamily="18" charset="0"/>
                  <a:cs typeface="Times New Roman" panose="02020603050405020304" pitchFamily="18" charset="0"/>
                </a:rPr>
                <a:t>B</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EC2444E7-D5E6-4ADD-8716-FC032BC08BD8}"/>
                </a:ext>
              </a:extLst>
            </p:cNvPr>
            <p:cNvCxnSpPr>
              <a:cxnSpLocks/>
            </p:cNvCxnSpPr>
            <p:nvPr/>
          </p:nvCxnSpPr>
          <p:spPr>
            <a:xfrm flipH="1">
              <a:off x="1380415" y="2850055"/>
              <a:ext cx="2199786"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CDE751BE-97F0-465D-AE2A-A1455CDBCE10}"/>
                </a:ext>
              </a:extLst>
            </p:cNvPr>
            <p:cNvCxnSpPr>
              <a:cxnSpLocks/>
            </p:cNvCxnSpPr>
            <p:nvPr/>
          </p:nvCxnSpPr>
          <p:spPr>
            <a:xfrm>
              <a:off x="939848" y="1243716"/>
              <a:ext cx="0" cy="122085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3946CCF1-6209-40EE-A458-8F0F882E4AE7}"/>
                </a:ext>
              </a:extLst>
            </p:cNvPr>
            <p:cNvSpPr txBox="1"/>
            <p:nvPr/>
          </p:nvSpPr>
          <p:spPr>
            <a:xfrm>
              <a:off x="2080665" y="2549720"/>
              <a:ext cx="1178138" cy="271687"/>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Runtime</a:t>
              </a:r>
              <a:endParaRPr lang="zh-TW" altLang="en-US" sz="14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1616FD97-3D54-4D5C-9454-69E6D1A0E494}"/>
                </a:ext>
              </a:extLst>
            </p:cNvPr>
            <p:cNvSpPr txBox="1"/>
            <p:nvPr/>
          </p:nvSpPr>
          <p:spPr>
            <a:xfrm rot="16200000">
              <a:off x="643566" y="1489426"/>
              <a:ext cx="840915" cy="307777"/>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Error</a:t>
              </a:r>
              <a:endParaRPr lang="zh-TW" altLang="en-US" sz="1400" dirty="0">
                <a:latin typeface="Times New Roman" panose="02020603050405020304" pitchFamily="18" charset="0"/>
                <a:cs typeface="Times New Roman" panose="02020603050405020304" pitchFamily="18" charset="0"/>
              </a:endParaRPr>
            </a:p>
          </p:txBody>
        </p:sp>
      </p:grpSp>
      <p:sp>
        <p:nvSpPr>
          <p:cNvPr id="31" name="Rectangle 30">
            <a:extLst>
              <a:ext uri="{FF2B5EF4-FFF2-40B4-BE49-F238E27FC236}">
                <a16:creationId xmlns:a16="http://schemas.microsoft.com/office/drawing/2014/main" id="{B104BA2C-6CF1-4584-91D4-C31BEA29EAC9}"/>
              </a:ext>
            </a:extLst>
          </p:cNvPr>
          <p:cNvSpPr/>
          <p:nvPr/>
        </p:nvSpPr>
        <p:spPr>
          <a:xfrm>
            <a:off x="5751610" y="3566648"/>
            <a:ext cx="688780" cy="20061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High</a:t>
            </a:r>
            <a:endParaRPr lang="zh-TW" altLang="en-US" sz="14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BAB2984-BCB8-41E4-AB21-830D58B548CA}"/>
              </a:ext>
            </a:extLst>
          </p:cNvPr>
          <p:cNvSpPr/>
          <p:nvPr/>
        </p:nvSpPr>
        <p:spPr>
          <a:xfrm>
            <a:off x="7645322" y="3565472"/>
            <a:ext cx="688780" cy="20061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a:latin typeface="Times New Roman" panose="02020603050405020304" pitchFamily="18" charset="0"/>
                <a:cs typeface="Times New Roman" panose="02020603050405020304" pitchFamily="18" charset="0"/>
              </a:rPr>
              <a:t>Low</a:t>
            </a:r>
            <a:endParaRPr lang="zh-TW" altLang="en-US" sz="1400" dirty="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76CE80D9-5EF0-4C95-99C0-52B70E953A26}"/>
              </a:ext>
            </a:extLst>
          </p:cNvPr>
          <p:cNvSpPr/>
          <p:nvPr/>
        </p:nvSpPr>
        <p:spPr>
          <a:xfrm>
            <a:off x="3705563" y="3489122"/>
            <a:ext cx="77714" cy="7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Oval 33">
            <a:extLst>
              <a:ext uri="{FF2B5EF4-FFF2-40B4-BE49-F238E27FC236}">
                <a16:creationId xmlns:a16="http://schemas.microsoft.com/office/drawing/2014/main" id="{49ACE25E-794A-4DA2-949D-A891ABB90EBE}"/>
              </a:ext>
            </a:extLst>
          </p:cNvPr>
          <p:cNvSpPr/>
          <p:nvPr/>
        </p:nvSpPr>
        <p:spPr>
          <a:xfrm>
            <a:off x="4032985" y="4229572"/>
            <a:ext cx="77714" cy="7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Oval 34">
            <a:extLst>
              <a:ext uri="{FF2B5EF4-FFF2-40B4-BE49-F238E27FC236}">
                <a16:creationId xmlns:a16="http://schemas.microsoft.com/office/drawing/2014/main" id="{A06D5F99-CA64-42FC-8875-5BEBB74F9E0F}"/>
              </a:ext>
            </a:extLst>
          </p:cNvPr>
          <p:cNvSpPr/>
          <p:nvPr/>
        </p:nvSpPr>
        <p:spPr>
          <a:xfrm>
            <a:off x="4157908" y="4307286"/>
            <a:ext cx="77714" cy="7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Oval 35">
            <a:extLst>
              <a:ext uri="{FF2B5EF4-FFF2-40B4-BE49-F238E27FC236}">
                <a16:creationId xmlns:a16="http://schemas.microsoft.com/office/drawing/2014/main" id="{CFC9ABCA-9C9F-4ED3-B9CC-717C573524D0}"/>
              </a:ext>
            </a:extLst>
          </p:cNvPr>
          <p:cNvSpPr/>
          <p:nvPr/>
        </p:nvSpPr>
        <p:spPr>
          <a:xfrm>
            <a:off x="4284397" y="4345200"/>
            <a:ext cx="77714" cy="7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Oval 36">
            <a:extLst>
              <a:ext uri="{FF2B5EF4-FFF2-40B4-BE49-F238E27FC236}">
                <a16:creationId xmlns:a16="http://schemas.microsoft.com/office/drawing/2014/main" id="{F82E4302-4749-4C7E-BCF4-3A35608175F3}"/>
              </a:ext>
            </a:extLst>
          </p:cNvPr>
          <p:cNvSpPr/>
          <p:nvPr/>
        </p:nvSpPr>
        <p:spPr>
          <a:xfrm>
            <a:off x="4719790" y="4422914"/>
            <a:ext cx="77714" cy="7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Oval 37">
            <a:extLst>
              <a:ext uri="{FF2B5EF4-FFF2-40B4-BE49-F238E27FC236}">
                <a16:creationId xmlns:a16="http://schemas.microsoft.com/office/drawing/2014/main" id="{87118695-EE47-47C3-A730-9B2C5292C77E}"/>
              </a:ext>
            </a:extLst>
          </p:cNvPr>
          <p:cNvSpPr/>
          <p:nvPr/>
        </p:nvSpPr>
        <p:spPr>
          <a:xfrm>
            <a:off x="4153105" y="3549696"/>
            <a:ext cx="77714" cy="77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9" name="Oval 38">
            <a:extLst>
              <a:ext uri="{FF2B5EF4-FFF2-40B4-BE49-F238E27FC236}">
                <a16:creationId xmlns:a16="http://schemas.microsoft.com/office/drawing/2014/main" id="{B0B68DFF-4784-4D0A-9D18-EDEC4324126D}"/>
              </a:ext>
            </a:extLst>
          </p:cNvPr>
          <p:cNvSpPr/>
          <p:nvPr/>
        </p:nvSpPr>
        <p:spPr>
          <a:xfrm>
            <a:off x="4382052" y="3860482"/>
            <a:ext cx="77714" cy="77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0" name="Oval 39">
            <a:extLst>
              <a:ext uri="{FF2B5EF4-FFF2-40B4-BE49-F238E27FC236}">
                <a16:creationId xmlns:a16="http://schemas.microsoft.com/office/drawing/2014/main" id="{9948C332-767B-44D9-90E7-82EFE7EA071F}"/>
              </a:ext>
            </a:extLst>
          </p:cNvPr>
          <p:cNvSpPr/>
          <p:nvPr/>
        </p:nvSpPr>
        <p:spPr>
          <a:xfrm>
            <a:off x="4716976" y="3899339"/>
            <a:ext cx="77714" cy="77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1" name="Oval 40">
            <a:extLst>
              <a:ext uri="{FF2B5EF4-FFF2-40B4-BE49-F238E27FC236}">
                <a16:creationId xmlns:a16="http://schemas.microsoft.com/office/drawing/2014/main" id="{2F1B0D1B-BBE1-4B32-B905-AAB98DDE2755}"/>
              </a:ext>
            </a:extLst>
          </p:cNvPr>
          <p:cNvSpPr/>
          <p:nvPr/>
        </p:nvSpPr>
        <p:spPr>
          <a:xfrm>
            <a:off x="4954145" y="4056517"/>
            <a:ext cx="77714" cy="77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2" name="Oval 41">
            <a:extLst>
              <a:ext uri="{FF2B5EF4-FFF2-40B4-BE49-F238E27FC236}">
                <a16:creationId xmlns:a16="http://schemas.microsoft.com/office/drawing/2014/main" id="{F47A00B2-FA88-4AB1-8EA1-80FF5778BE15}"/>
              </a:ext>
            </a:extLst>
          </p:cNvPr>
          <p:cNvSpPr/>
          <p:nvPr/>
        </p:nvSpPr>
        <p:spPr>
          <a:xfrm>
            <a:off x="4676903" y="3255880"/>
            <a:ext cx="77714" cy="777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3" name="Oval 42">
            <a:extLst>
              <a:ext uri="{FF2B5EF4-FFF2-40B4-BE49-F238E27FC236}">
                <a16:creationId xmlns:a16="http://schemas.microsoft.com/office/drawing/2014/main" id="{688EB73A-5533-47E3-9BFD-846D6C5CB04D}"/>
              </a:ext>
            </a:extLst>
          </p:cNvPr>
          <p:cNvSpPr/>
          <p:nvPr/>
        </p:nvSpPr>
        <p:spPr>
          <a:xfrm>
            <a:off x="4954145" y="3622351"/>
            <a:ext cx="77714" cy="777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4" name="Oval 43">
            <a:extLst>
              <a:ext uri="{FF2B5EF4-FFF2-40B4-BE49-F238E27FC236}">
                <a16:creationId xmlns:a16="http://schemas.microsoft.com/office/drawing/2014/main" id="{18C2EDF4-0103-4594-911B-DF1AB6013422}"/>
              </a:ext>
            </a:extLst>
          </p:cNvPr>
          <p:cNvSpPr/>
          <p:nvPr/>
        </p:nvSpPr>
        <p:spPr>
          <a:xfrm>
            <a:off x="5433500" y="3851084"/>
            <a:ext cx="77714" cy="777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45" name="Straight Arrow Connector 44">
            <a:extLst>
              <a:ext uri="{FF2B5EF4-FFF2-40B4-BE49-F238E27FC236}">
                <a16:creationId xmlns:a16="http://schemas.microsoft.com/office/drawing/2014/main" id="{520A7457-1F1C-4851-A729-0F49F54C2E8F}"/>
              </a:ext>
            </a:extLst>
          </p:cNvPr>
          <p:cNvCxnSpPr>
            <a:cxnSpLocks/>
            <a:stCxn id="33" idx="4"/>
          </p:cNvCxnSpPr>
          <p:nvPr/>
        </p:nvCxnSpPr>
        <p:spPr>
          <a:xfrm>
            <a:off x="3744420" y="3566836"/>
            <a:ext cx="2161080" cy="24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94E5D12-389A-440E-A36C-148EB9EC54AD}"/>
              </a:ext>
            </a:extLst>
          </p:cNvPr>
          <p:cNvSpPr txBox="1"/>
          <p:nvPr/>
        </p:nvSpPr>
        <p:spPr>
          <a:xfrm>
            <a:off x="574589" y="6334780"/>
            <a:ext cx="9751897" cy="307777"/>
          </a:xfrm>
          <a:prstGeom prst="rect">
            <a:avLst/>
          </a:prstGeom>
          <a:noFill/>
        </p:spPr>
        <p:txBody>
          <a:bodyPr wrap="square" rtlCol="0">
            <a:spAutoFit/>
          </a:bodyPr>
          <a:lstStyle/>
          <a:p>
            <a:r>
              <a:rPr lang="en-US" sz="1400" dirty="0"/>
              <a:t>[1] Deb et al., "A fast and elitist </a:t>
            </a:r>
            <a:r>
              <a:rPr lang="en-US" sz="1400" dirty="0" err="1"/>
              <a:t>multiobjective</a:t>
            </a:r>
            <a:r>
              <a:rPr lang="en-US" sz="1400" dirty="0"/>
              <a:t> genetic algorithm: NSGA-II,“IEEE Transactions on Evolutionary Computation, 2002</a:t>
            </a:r>
          </a:p>
        </p:txBody>
      </p:sp>
      <p:sp>
        <p:nvSpPr>
          <p:cNvPr id="48" name="Slide Number Placeholder 47">
            <a:extLst>
              <a:ext uri="{FF2B5EF4-FFF2-40B4-BE49-F238E27FC236}">
                <a16:creationId xmlns:a16="http://schemas.microsoft.com/office/drawing/2014/main" id="{443A46D0-B65D-43BB-940A-FE86BD68F565}"/>
              </a:ext>
            </a:extLst>
          </p:cNvPr>
          <p:cNvSpPr>
            <a:spLocks noGrp="1"/>
          </p:cNvSpPr>
          <p:nvPr>
            <p:ph type="sldNum" sz="quarter" idx="12"/>
          </p:nvPr>
        </p:nvSpPr>
        <p:spPr/>
        <p:txBody>
          <a:bodyPr/>
          <a:lstStyle/>
          <a:p>
            <a:fld id="{E4C3A838-D07D-49BE-B82F-DCD8BB8D6083}" type="slidenum">
              <a:rPr lang="en-US" smtClean="0"/>
              <a:t>7</a:t>
            </a:fld>
            <a:endParaRPr lang="en-US"/>
          </a:p>
        </p:txBody>
      </p:sp>
    </p:spTree>
    <p:extLst>
      <p:ext uri="{BB962C8B-B14F-4D97-AF65-F5344CB8AC3E}">
        <p14:creationId xmlns:p14="http://schemas.microsoft.com/office/powerpoint/2010/main" val="84628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A6F8834A-43DF-43EC-8BC5-88FDE3115650}"/>
              </a:ext>
            </a:extLst>
          </p:cNvPr>
          <p:cNvSpPr txBox="1">
            <a:spLocks/>
          </p:cNvSpPr>
          <p:nvPr/>
        </p:nvSpPr>
        <p:spPr>
          <a:xfrm>
            <a:off x="6069598" y="4018246"/>
            <a:ext cx="2924933" cy="1851027"/>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400" dirty="0">
                <a:latin typeface="Courier New" panose="02070309020205020404" pitchFamily="49" charset="0"/>
                <a:cs typeface="Courier New" panose="02070309020205020404" pitchFamily="49" charset="0"/>
              </a:rPr>
              <a:t>Function(int %0)</a:t>
            </a:r>
          </a:p>
          <a:p>
            <a:pPr marL="0" indent="0">
              <a:buNone/>
            </a:pPr>
            <a:r>
              <a:rPr lang="en-US" altLang="zh-TW" sz="1400" dirty="0">
                <a:latin typeface="Courier New" panose="02070309020205020404" pitchFamily="49" charset="0"/>
                <a:cs typeface="Courier New" panose="02070309020205020404" pitchFamily="49" charset="0"/>
              </a:rPr>
              <a:t>  %1 = load int, %0</a:t>
            </a:r>
          </a:p>
          <a:p>
            <a:pPr marL="0" indent="0">
              <a:buNone/>
            </a:pPr>
            <a:r>
              <a:rPr lang="en-US" altLang="zh-TW" sz="1400" dirty="0">
                <a:latin typeface="Courier New" panose="02070309020205020404" pitchFamily="49" charset="0"/>
                <a:cs typeface="Courier New" panose="02070309020205020404" pitchFamily="49" charset="0"/>
              </a:rPr>
              <a:t>  %4i = </a:t>
            </a:r>
            <a:r>
              <a:rPr lang="en-US" altLang="zh-TW" sz="1400" dirty="0" err="1">
                <a:latin typeface="Courier New" panose="02070309020205020404" pitchFamily="49" charset="0"/>
                <a:cs typeface="Courier New" panose="02070309020205020404" pitchFamily="49" charset="0"/>
              </a:rPr>
              <a:t>mul</a:t>
            </a:r>
            <a:r>
              <a:rPr lang="en-US" altLang="zh-TW" sz="1400" dirty="0">
                <a:latin typeface="Courier New" panose="02070309020205020404" pitchFamily="49" charset="0"/>
                <a:cs typeface="Courier New" panose="02070309020205020404" pitchFamily="49" charset="0"/>
              </a:rPr>
              <a:t> float,  %3, 1.0</a:t>
            </a:r>
          </a:p>
          <a:p>
            <a:pPr marL="0" indent="0">
              <a:buNone/>
            </a:pPr>
            <a:r>
              <a:rPr lang="en-US" altLang="zh-TW" sz="1400" dirty="0">
                <a:latin typeface="Courier New" panose="02070309020205020404" pitchFamily="49" charset="0"/>
                <a:cs typeface="Courier New" panose="02070309020205020404" pitchFamily="49" charset="0"/>
              </a:rPr>
              <a:t>  %2 = add int, %1, %1</a:t>
            </a:r>
          </a:p>
          <a:p>
            <a:pPr marL="0" indent="0">
              <a:buNone/>
            </a:pPr>
            <a:r>
              <a:rPr lang="en-US" altLang="zh-TW" sz="1400" dirty="0">
                <a:latin typeface="Courier New" panose="02070309020205020404" pitchFamily="49" charset="0"/>
                <a:cs typeface="Courier New" panose="02070309020205020404" pitchFamily="49" charset="0"/>
              </a:rPr>
              <a:t>  %3 = conv float int %2</a:t>
            </a:r>
          </a:p>
          <a:p>
            <a:pPr marL="0" indent="0">
              <a:buNone/>
            </a:pPr>
            <a:r>
              <a:rPr lang="en-US" altLang="zh-TW" sz="1400" dirty="0">
                <a:latin typeface="Courier New" panose="02070309020205020404" pitchFamily="49" charset="0"/>
                <a:cs typeface="Courier New" panose="02070309020205020404" pitchFamily="49" charset="0"/>
              </a:rPr>
              <a:t>  %4 = </a:t>
            </a:r>
            <a:r>
              <a:rPr lang="en-US" altLang="zh-TW" sz="1400" dirty="0" err="1">
                <a:latin typeface="Courier New" panose="02070309020205020404" pitchFamily="49" charset="0"/>
                <a:cs typeface="Courier New" panose="02070309020205020404" pitchFamily="49" charset="0"/>
              </a:rPr>
              <a:t>mul</a:t>
            </a:r>
            <a:r>
              <a:rPr lang="en-US" altLang="zh-TW" sz="1400" dirty="0">
                <a:latin typeface="Courier New" panose="02070309020205020404" pitchFamily="49" charset="0"/>
                <a:cs typeface="Courier New" panose="02070309020205020404" pitchFamily="49" charset="0"/>
              </a:rPr>
              <a:t> float,  %3, 1.0</a:t>
            </a:r>
          </a:p>
        </p:txBody>
      </p:sp>
      <p:sp>
        <p:nvSpPr>
          <p:cNvPr id="2" name="Title 1">
            <a:extLst>
              <a:ext uri="{FF2B5EF4-FFF2-40B4-BE49-F238E27FC236}">
                <a16:creationId xmlns:a16="http://schemas.microsoft.com/office/drawing/2014/main" id="{72A8D5BB-69BA-4BFA-BFD4-031905E3C267}"/>
              </a:ext>
            </a:extLst>
          </p:cNvPr>
          <p:cNvSpPr>
            <a:spLocks noGrp="1"/>
          </p:cNvSpPr>
          <p:nvPr>
            <p:ph type="title"/>
          </p:nvPr>
        </p:nvSpPr>
        <p:spPr/>
        <p:txBody>
          <a:bodyPr/>
          <a:lstStyle/>
          <a:p>
            <a:r>
              <a:rPr lang="en-US" dirty="0"/>
              <a:t>Mutation</a:t>
            </a:r>
          </a:p>
        </p:txBody>
      </p:sp>
      <p:sp>
        <p:nvSpPr>
          <p:cNvPr id="3" name="Content Placeholder 2">
            <a:extLst>
              <a:ext uri="{FF2B5EF4-FFF2-40B4-BE49-F238E27FC236}">
                <a16:creationId xmlns:a16="http://schemas.microsoft.com/office/drawing/2014/main" id="{5389C657-C098-4FAC-987E-9E35FE869A68}"/>
              </a:ext>
            </a:extLst>
          </p:cNvPr>
          <p:cNvSpPr>
            <a:spLocks noGrp="1"/>
          </p:cNvSpPr>
          <p:nvPr>
            <p:ph idx="1"/>
          </p:nvPr>
        </p:nvSpPr>
        <p:spPr>
          <a:xfrm>
            <a:off x="838200" y="1825624"/>
            <a:ext cx="10515600" cy="1468779"/>
          </a:xfrm>
        </p:spPr>
        <p:txBody>
          <a:bodyPr>
            <a:normAutofit/>
          </a:bodyPr>
          <a:lstStyle/>
          <a:p>
            <a:r>
              <a:rPr lang="en-US" dirty="0"/>
              <a:t>Copy, delete, move, replace, swap instructions/operands</a:t>
            </a:r>
          </a:p>
          <a:p>
            <a:r>
              <a:rPr lang="en-US" dirty="0"/>
              <a:t>Often breaks LLVM syntax: requires repairs</a:t>
            </a:r>
          </a:p>
        </p:txBody>
      </p:sp>
      <p:sp>
        <p:nvSpPr>
          <p:cNvPr id="4" name="Content Placeholder 2">
            <a:extLst>
              <a:ext uri="{FF2B5EF4-FFF2-40B4-BE49-F238E27FC236}">
                <a16:creationId xmlns:a16="http://schemas.microsoft.com/office/drawing/2014/main" id="{F950CDF1-22AB-4566-A463-67444E2909CB}"/>
              </a:ext>
            </a:extLst>
          </p:cNvPr>
          <p:cNvSpPr txBox="1">
            <a:spLocks/>
          </p:cNvSpPr>
          <p:nvPr/>
        </p:nvSpPr>
        <p:spPr>
          <a:xfrm>
            <a:off x="2854053" y="4018246"/>
            <a:ext cx="2742995" cy="1851027"/>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400" dirty="0">
                <a:latin typeface="Courier New" panose="02070309020205020404" pitchFamily="49" charset="0"/>
                <a:cs typeface="Courier New" panose="02070309020205020404" pitchFamily="49" charset="0"/>
              </a:rPr>
              <a:t>Function(int %0)</a:t>
            </a:r>
          </a:p>
          <a:p>
            <a:pPr marL="0" indent="0">
              <a:buNone/>
            </a:pPr>
            <a:r>
              <a:rPr lang="en-US" altLang="zh-TW" sz="1400" dirty="0">
                <a:latin typeface="Courier New" panose="02070309020205020404" pitchFamily="49" charset="0"/>
                <a:cs typeface="Courier New" panose="02070309020205020404" pitchFamily="49" charset="0"/>
              </a:rPr>
              <a:t>  %1 = load int, %0</a:t>
            </a:r>
          </a:p>
          <a:p>
            <a:pPr marL="0" indent="0">
              <a:buNone/>
            </a:pPr>
            <a:r>
              <a:rPr lang="en-US" altLang="zh-TW" sz="1400" dirty="0">
                <a:latin typeface="Courier New" panose="02070309020205020404" pitchFamily="49" charset="0"/>
                <a:cs typeface="Courier New" panose="02070309020205020404" pitchFamily="49" charset="0"/>
              </a:rPr>
              <a:t>  </a:t>
            </a:r>
            <a:r>
              <a:rPr lang="en-US" altLang="zh-TW" sz="1400" dirty="0">
                <a:highlight>
                  <a:srgbClr val="C0C0C0"/>
                </a:highlight>
                <a:latin typeface="Courier New" panose="02070309020205020404" pitchFamily="49" charset="0"/>
                <a:cs typeface="Courier New" panose="02070309020205020404" pitchFamily="49" charset="0"/>
              </a:rPr>
              <a:t>%4i = </a:t>
            </a:r>
            <a:r>
              <a:rPr lang="en-US" altLang="zh-TW" sz="1400" dirty="0" err="1">
                <a:highlight>
                  <a:srgbClr val="C0C0C0"/>
                </a:highlight>
                <a:latin typeface="Courier New" panose="02070309020205020404" pitchFamily="49" charset="0"/>
                <a:cs typeface="Courier New" panose="02070309020205020404" pitchFamily="49" charset="0"/>
              </a:rPr>
              <a:t>mul</a:t>
            </a:r>
            <a:r>
              <a:rPr lang="en-US" altLang="zh-TW" sz="1400" dirty="0">
                <a:highlight>
                  <a:srgbClr val="C0C0C0"/>
                </a:highlight>
                <a:latin typeface="Courier New" panose="02070309020205020404" pitchFamily="49" charset="0"/>
                <a:cs typeface="Courier New" panose="02070309020205020404" pitchFamily="49" charset="0"/>
              </a:rPr>
              <a:t> float, %3, 1.0</a:t>
            </a:r>
          </a:p>
          <a:p>
            <a:pPr marL="0" indent="0">
              <a:buNone/>
            </a:pPr>
            <a:r>
              <a:rPr lang="en-US" altLang="zh-TW" sz="1400" dirty="0">
                <a:latin typeface="Courier New" panose="02070309020205020404" pitchFamily="49" charset="0"/>
                <a:cs typeface="Courier New" panose="02070309020205020404" pitchFamily="49" charset="0"/>
              </a:rPr>
              <a:t>  %2 = add int, %1, %1</a:t>
            </a:r>
          </a:p>
          <a:p>
            <a:pPr marL="0" indent="0">
              <a:buNone/>
            </a:pPr>
            <a:r>
              <a:rPr lang="en-US" altLang="zh-TW" sz="1400" dirty="0">
                <a:latin typeface="Courier New" panose="02070309020205020404" pitchFamily="49" charset="0"/>
                <a:cs typeface="Courier New" panose="02070309020205020404" pitchFamily="49" charset="0"/>
              </a:rPr>
              <a:t>  %3 = conv float int %2</a:t>
            </a:r>
          </a:p>
          <a:p>
            <a:pPr marL="0" indent="0">
              <a:buNone/>
            </a:pPr>
            <a:r>
              <a:rPr lang="en-US" altLang="zh-TW" sz="1400" dirty="0">
                <a:latin typeface="Courier New" panose="02070309020205020404" pitchFamily="49" charset="0"/>
                <a:cs typeface="Courier New" panose="02070309020205020404" pitchFamily="49" charset="0"/>
              </a:rPr>
              <a:t>  %4 = </a:t>
            </a:r>
            <a:r>
              <a:rPr lang="en-US" altLang="zh-TW" sz="1400" dirty="0" err="1">
                <a:latin typeface="Courier New" panose="02070309020205020404" pitchFamily="49" charset="0"/>
                <a:cs typeface="Courier New" panose="02070309020205020404" pitchFamily="49" charset="0"/>
              </a:rPr>
              <a:t>mul</a:t>
            </a:r>
            <a:r>
              <a:rPr lang="en-US" altLang="zh-TW" sz="1400" dirty="0">
                <a:latin typeface="Courier New" panose="02070309020205020404" pitchFamily="49" charset="0"/>
                <a:cs typeface="Courier New" panose="02070309020205020404" pitchFamily="49" charset="0"/>
              </a:rPr>
              <a:t> float, %3, 1.0</a:t>
            </a:r>
          </a:p>
        </p:txBody>
      </p:sp>
      <p:sp>
        <p:nvSpPr>
          <p:cNvPr id="6" name="Arrow: Right 5">
            <a:extLst>
              <a:ext uri="{FF2B5EF4-FFF2-40B4-BE49-F238E27FC236}">
                <a16:creationId xmlns:a16="http://schemas.microsoft.com/office/drawing/2014/main" id="{0BD41F55-CEB9-4C1F-8D20-773662A0C6F1}"/>
              </a:ext>
            </a:extLst>
          </p:cNvPr>
          <p:cNvSpPr/>
          <p:nvPr/>
        </p:nvSpPr>
        <p:spPr>
          <a:xfrm>
            <a:off x="5678757" y="4879597"/>
            <a:ext cx="309132" cy="2079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TextBox 6">
            <a:extLst>
              <a:ext uri="{FF2B5EF4-FFF2-40B4-BE49-F238E27FC236}">
                <a16:creationId xmlns:a16="http://schemas.microsoft.com/office/drawing/2014/main" id="{0B43F38F-44DF-401B-BFE5-99F5CFA37F30}"/>
              </a:ext>
            </a:extLst>
          </p:cNvPr>
          <p:cNvSpPr txBox="1"/>
          <p:nvPr/>
        </p:nvSpPr>
        <p:spPr>
          <a:xfrm>
            <a:off x="838200" y="4566583"/>
            <a:ext cx="2174364" cy="369332"/>
          </a:xfrm>
          <a:prstGeom prst="rect">
            <a:avLst/>
          </a:prstGeom>
          <a:noFill/>
        </p:spPr>
        <p:txBody>
          <a:bodyPr wrap="square" rtlCol="0">
            <a:spAutoFit/>
          </a:bodyPr>
          <a:lstStyle/>
          <a:p>
            <a:r>
              <a:rPr lang="en-US" altLang="zh-TW" dirty="0">
                <a:cs typeface="Times New Roman" panose="02020603050405020304" pitchFamily="18" charset="0"/>
              </a:rPr>
              <a:t>Copy an instruction</a:t>
            </a:r>
            <a:endParaRPr lang="zh-TW" altLang="en-US" dirty="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6740013D-336E-4B4B-8133-882DE95B22CB}"/>
              </a:ext>
            </a:extLst>
          </p:cNvPr>
          <p:cNvCxnSpPr>
            <a:cxnSpLocks/>
          </p:cNvCxnSpPr>
          <p:nvPr/>
        </p:nvCxnSpPr>
        <p:spPr>
          <a:xfrm>
            <a:off x="6511449" y="4879597"/>
            <a:ext cx="1374796" cy="705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037C34D-A30A-40E9-9781-60BA1544EB24}"/>
              </a:ext>
            </a:extLst>
          </p:cNvPr>
          <p:cNvCxnSpPr>
            <a:cxnSpLocks/>
          </p:cNvCxnSpPr>
          <p:nvPr/>
        </p:nvCxnSpPr>
        <p:spPr>
          <a:xfrm>
            <a:off x="2935762" y="4777207"/>
            <a:ext cx="15360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D600D0-9C28-4A0E-8899-2CAE936FA5BD}"/>
              </a:ext>
            </a:extLst>
          </p:cNvPr>
          <p:cNvCxnSpPr>
            <a:cxnSpLocks/>
          </p:cNvCxnSpPr>
          <p:nvPr/>
        </p:nvCxnSpPr>
        <p:spPr>
          <a:xfrm>
            <a:off x="2935762" y="4777207"/>
            <a:ext cx="0" cy="89324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7D2A7BB5-33CA-41B2-837B-2263F23FEC10}"/>
              </a:ext>
            </a:extLst>
          </p:cNvPr>
          <p:cNvCxnSpPr/>
          <p:nvPr/>
        </p:nvCxnSpPr>
        <p:spPr>
          <a:xfrm>
            <a:off x="2935762" y="5670451"/>
            <a:ext cx="153605"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F24C8B1A-2904-4577-A30A-D3F70DEC53E8}"/>
              </a:ext>
            </a:extLst>
          </p:cNvPr>
          <p:cNvSpPr txBox="1"/>
          <p:nvPr/>
        </p:nvSpPr>
        <p:spPr>
          <a:xfrm>
            <a:off x="9128011" y="4566583"/>
            <a:ext cx="2174364" cy="369332"/>
          </a:xfrm>
          <a:prstGeom prst="rect">
            <a:avLst/>
          </a:prstGeom>
          <a:noFill/>
        </p:spPr>
        <p:txBody>
          <a:bodyPr wrap="square" rtlCol="0">
            <a:spAutoFit/>
          </a:bodyPr>
          <a:lstStyle/>
          <a:p>
            <a:r>
              <a:rPr lang="en-US" altLang="zh-TW" dirty="0">
                <a:cs typeface="Times New Roman" panose="02020603050405020304" pitchFamily="18" charset="0"/>
              </a:rPr>
              <a:t>Connect </a:t>
            </a:r>
            <a:r>
              <a:rPr lang="en-US" altLang="zh-TW">
                <a:cs typeface="Times New Roman" panose="02020603050405020304" pitchFamily="18" charset="0"/>
              </a:rPr>
              <a:t>the input</a:t>
            </a:r>
            <a:endParaRPr lang="zh-TW" altLang="en-US" dirty="0">
              <a:cs typeface="Times New Roman" panose="02020603050405020304" pitchFamily="18" charset="0"/>
            </a:endParaRPr>
          </a:p>
        </p:txBody>
      </p:sp>
      <p:sp>
        <p:nvSpPr>
          <p:cNvPr id="14" name="TextBox 13">
            <a:extLst>
              <a:ext uri="{FF2B5EF4-FFF2-40B4-BE49-F238E27FC236}">
                <a16:creationId xmlns:a16="http://schemas.microsoft.com/office/drawing/2014/main" id="{F72C37BA-B59B-4913-80F8-07855E21DE2B}"/>
              </a:ext>
            </a:extLst>
          </p:cNvPr>
          <p:cNvSpPr txBox="1"/>
          <p:nvPr/>
        </p:nvSpPr>
        <p:spPr>
          <a:xfrm>
            <a:off x="9128011" y="5400060"/>
            <a:ext cx="2174364" cy="369332"/>
          </a:xfrm>
          <a:prstGeom prst="rect">
            <a:avLst/>
          </a:prstGeom>
          <a:noFill/>
        </p:spPr>
        <p:txBody>
          <a:bodyPr wrap="square" rtlCol="0">
            <a:spAutoFit/>
          </a:bodyPr>
          <a:lstStyle/>
          <a:p>
            <a:r>
              <a:rPr lang="en-US" altLang="zh-TW" dirty="0">
                <a:cs typeface="Times New Roman" panose="02020603050405020304" pitchFamily="18" charset="0"/>
              </a:rPr>
              <a:t>Apply the output</a:t>
            </a:r>
            <a:endParaRPr lang="zh-TW" altLang="en-US" dirty="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166E52F8-185F-4736-AB86-E8B274E2FBF5}"/>
              </a:ext>
            </a:extLst>
          </p:cNvPr>
          <p:cNvSpPr>
            <a:spLocks noGrp="1"/>
          </p:cNvSpPr>
          <p:nvPr>
            <p:ph type="sldNum" sz="quarter" idx="12"/>
          </p:nvPr>
        </p:nvSpPr>
        <p:spPr/>
        <p:txBody>
          <a:bodyPr/>
          <a:lstStyle/>
          <a:p>
            <a:fld id="{E4C3A838-D07D-49BE-B82F-DCD8BB8D6083}" type="slidenum">
              <a:rPr lang="en-US" smtClean="0"/>
              <a:t>8</a:t>
            </a:fld>
            <a:endParaRPr lang="en-US" dirty="0"/>
          </a:p>
        </p:txBody>
      </p:sp>
      <p:sp>
        <p:nvSpPr>
          <p:cNvPr id="17" name="TextBox 16">
            <a:extLst>
              <a:ext uri="{FF2B5EF4-FFF2-40B4-BE49-F238E27FC236}">
                <a16:creationId xmlns:a16="http://schemas.microsoft.com/office/drawing/2014/main" id="{678A265A-5341-4BE3-9A4F-7DBEF1BE73CF}"/>
              </a:ext>
            </a:extLst>
          </p:cNvPr>
          <p:cNvSpPr txBox="1"/>
          <p:nvPr/>
        </p:nvSpPr>
        <p:spPr>
          <a:xfrm>
            <a:off x="7942152" y="4605145"/>
            <a:ext cx="480652" cy="292388"/>
          </a:xfrm>
          <a:prstGeom prst="rect">
            <a:avLst/>
          </a:prstGeom>
          <a:noFill/>
        </p:spPr>
        <p:txBody>
          <a:bodyPr wrap="square" rtlCol="0">
            <a:spAutoFit/>
          </a:bodyPr>
          <a:lstStyle/>
          <a:p>
            <a:r>
              <a:rPr lang="en-US" altLang="zh-TW" sz="1300" dirty="0">
                <a:highlight>
                  <a:srgbClr val="C0C0C0"/>
                </a:highlight>
                <a:latin typeface="Courier New" panose="02070309020205020404" pitchFamily="49" charset="0"/>
                <a:cs typeface="Courier New" panose="02070309020205020404" pitchFamily="49" charset="0"/>
              </a:rPr>
              <a:t>1.0</a:t>
            </a:r>
            <a:endParaRPr lang="en-US" sz="1300" dirty="0">
              <a:highlight>
                <a:srgbClr val="C0C0C0"/>
              </a:highlight>
            </a:endParaRPr>
          </a:p>
        </p:txBody>
      </p:sp>
      <p:sp>
        <p:nvSpPr>
          <p:cNvPr id="18" name="TextBox 17">
            <a:extLst>
              <a:ext uri="{FF2B5EF4-FFF2-40B4-BE49-F238E27FC236}">
                <a16:creationId xmlns:a16="http://schemas.microsoft.com/office/drawing/2014/main" id="{9A07A9E5-E69C-484C-A16F-AF191027D5FA}"/>
              </a:ext>
            </a:extLst>
          </p:cNvPr>
          <p:cNvSpPr txBox="1"/>
          <p:nvPr/>
        </p:nvSpPr>
        <p:spPr>
          <a:xfrm>
            <a:off x="7829860" y="5525168"/>
            <a:ext cx="480652" cy="292388"/>
          </a:xfrm>
          <a:prstGeom prst="rect">
            <a:avLst/>
          </a:prstGeom>
          <a:noFill/>
        </p:spPr>
        <p:txBody>
          <a:bodyPr wrap="square" rtlCol="0">
            <a:spAutoFit/>
          </a:bodyPr>
          <a:lstStyle/>
          <a:p>
            <a:r>
              <a:rPr lang="en-US" altLang="zh-TW" sz="1300" dirty="0">
                <a:highlight>
                  <a:srgbClr val="C0C0C0"/>
                </a:highlight>
                <a:latin typeface="Courier New" panose="02070309020205020404" pitchFamily="49" charset="0"/>
                <a:cs typeface="Courier New" panose="02070309020205020404" pitchFamily="49" charset="0"/>
              </a:rPr>
              <a:t>%4i</a:t>
            </a:r>
            <a:endParaRPr lang="en-US" sz="1300" dirty="0">
              <a:highlight>
                <a:srgbClr val="C0C0C0"/>
              </a:highlight>
            </a:endParaRPr>
          </a:p>
        </p:txBody>
      </p:sp>
    </p:spTree>
    <p:extLst>
      <p:ext uri="{BB962C8B-B14F-4D97-AF65-F5344CB8AC3E}">
        <p14:creationId xmlns:p14="http://schemas.microsoft.com/office/powerpoint/2010/main" val="14285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6" grpId="0" animBg="1"/>
      <p:bldP spid="7" grpId="0"/>
      <p:bldP spid="13" grpId="0"/>
      <p:bldP spid="14"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9E0494-3F3E-4786-A8C0-A1AA0B14659C}"/>
              </a:ext>
            </a:extLst>
          </p:cNvPr>
          <p:cNvSpPr/>
          <p:nvPr/>
        </p:nvSpPr>
        <p:spPr>
          <a:xfrm>
            <a:off x="1869668" y="2602187"/>
            <a:ext cx="7923547" cy="3423709"/>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zh-TW" sz="2800" dirty="0">
                <a:latin typeface="Times New Roman" panose="02020603050405020304" pitchFamily="18" charset="0"/>
                <a:cs typeface="Times New Roman" panose="02020603050405020304" pitchFamily="18" charset="0"/>
              </a:rPr>
              <a:t>Individual</a:t>
            </a:r>
            <a:endParaRPr lang="zh-TW" altLang="en-US" sz="2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7FCE723-F347-4679-9145-E44BB926541A}"/>
              </a:ext>
            </a:extLst>
          </p:cNvPr>
          <p:cNvSpPr/>
          <p:nvPr/>
        </p:nvSpPr>
        <p:spPr>
          <a:xfrm>
            <a:off x="6934347" y="3837790"/>
            <a:ext cx="2190603" cy="6283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zh-TW" sz="2400" dirty="0">
                <a:latin typeface="Times New Roman" panose="02020603050405020304" pitchFamily="18" charset="0"/>
                <a:cs typeface="Times New Roman" panose="02020603050405020304" pitchFamily="18" charset="0"/>
              </a:rPr>
              <a:t>Copy 3, 4 </a:t>
            </a:r>
            <a:endParaRPr lang="zh-TW" alt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FEF7538-3CAA-4CA5-988E-2003D0DE69C6}"/>
              </a:ext>
            </a:extLst>
          </p:cNvPr>
          <p:cNvSpPr>
            <a:spLocks noGrp="1"/>
          </p:cNvSpPr>
          <p:nvPr>
            <p:ph type="title"/>
          </p:nvPr>
        </p:nvSpPr>
        <p:spPr/>
        <p:txBody>
          <a:bodyPr/>
          <a:lstStyle/>
          <a:p>
            <a:r>
              <a:rPr lang="en-US" dirty="0"/>
              <a:t>Individual representation </a:t>
            </a:r>
            <a:br>
              <a:rPr lang="en-US" dirty="0"/>
            </a:br>
            <a:r>
              <a:rPr lang="en-US" sz="3600" dirty="0"/>
              <a:t>LLVM-IR + Patch(mutation)</a:t>
            </a:r>
          </a:p>
        </p:txBody>
      </p:sp>
      <p:sp>
        <p:nvSpPr>
          <p:cNvPr id="13" name="Rectangle 12">
            <a:extLst>
              <a:ext uri="{FF2B5EF4-FFF2-40B4-BE49-F238E27FC236}">
                <a16:creationId xmlns:a16="http://schemas.microsoft.com/office/drawing/2014/main" id="{89810C05-409F-4D3D-A86D-AB54735358E7}"/>
              </a:ext>
            </a:extLst>
          </p:cNvPr>
          <p:cNvSpPr/>
          <p:nvPr/>
        </p:nvSpPr>
        <p:spPr>
          <a:xfrm>
            <a:off x="6577944" y="3272761"/>
            <a:ext cx="2641978" cy="52276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2400" dirty="0">
                <a:latin typeface="Times New Roman" panose="02020603050405020304" pitchFamily="18" charset="0"/>
                <a:cs typeface="Times New Roman" panose="02020603050405020304" pitchFamily="18" charset="0"/>
              </a:rPr>
              <a:t>Patch</a:t>
            </a:r>
            <a:endParaRPr lang="zh-TW" altLang="en-US" sz="24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987F14BD-2DF4-429F-B4F6-6D681790758B}"/>
              </a:ext>
            </a:extLst>
          </p:cNvPr>
          <p:cNvPicPr>
            <a:picLocks noChangeAspect="1"/>
          </p:cNvPicPr>
          <p:nvPr/>
        </p:nvPicPr>
        <p:blipFill rotWithShape="1">
          <a:blip r:embed="rId3"/>
          <a:srcRect r="19434"/>
          <a:stretch/>
        </p:blipFill>
        <p:spPr>
          <a:xfrm>
            <a:off x="2398785" y="3795527"/>
            <a:ext cx="3213946" cy="1956622"/>
          </a:xfrm>
          <a:prstGeom prst="rect">
            <a:avLst/>
          </a:prstGeom>
        </p:spPr>
      </p:pic>
      <p:sp>
        <p:nvSpPr>
          <p:cNvPr id="11" name="Rectangle 10">
            <a:extLst>
              <a:ext uri="{FF2B5EF4-FFF2-40B4-BE49-F238E27FC236}">
                <a16:creationId xmlns:a16="http://schemas.microsoft.com/office/drawing/2014/main" id="{4C919A8B-D3F8-45E0-ACA8-CD12CF7E05F6}"/>
              </a:ext>
            </a:extLst>
          </p:cNvPr>
          <p:cNvSpPr/>
          <p:nvPr/>
        </p:nvSpPr>
        <p:spPr>
          <a:xfrm>
            <a:off x="2578833" y="3272761"/>
            <a:ext cx="2641978" cy="52276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2400" dirty="0">
                <a:latin typeface="Times New Roman" panose="02020603050405020304" pitchFamily="18" charset="0"/>
                <a:cs typeface="Times New Roman" panose="02020603050405020304" pitchFamily="18" charset="0"/>
              </a:rPr>
              <a:t>LLVM-IR</a:t>
            </a:r>
            <a:endParaRPr lang="zh-TW" altLang="en-US"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BF83D2C-C025-4835-A78E-2D2AFF85F033}"/>
              </a:ext>
            </a:extLst>
          </p:cNvPr>
          <p:cNvSpPr/>
          <p:nvPr/>
        </p:nvSpPr>
        <p:spPr>
          <a:xfrm>
            <a:off x="6934346" y="4466101"/>
            <a:ext cx="2190603" cy="6283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zh-TW" sz="2400" dirty="0">
                <a:latin typeface="Times New Roman" panose="02020603050405020304" pitchFamily="18" charset="0"/>
                <a:cs typeface="Times New Roman" panose="02020603050405020304" pitchFamily="18" charset="0"/>
              </a:rPr>
              <a:t>Move 9, 3</a:t>
            </a:r>
            <a:endParaRPr lang="zh-TW" alt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9C4092B-55C0-432E-A9A6-B17FBE9C28C3}"/>
              </a:ext>
            </a:extLst>
          </p:cNvPr>
          <p:cNvSpPr/>
          <p:nvPr/>
        </p:nvSpPr>
        <p:spPr>
          <a:xfrm>
            <a:off x="6934346" y="5094412"/>
            <a:ext cx="2190603" cy="6283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zh-TW" sz="2400" dirty="0">
                <a:latin typeface="Times New Roman" panose="02020603050405020304" pitchFamily="18" charset="0"/>
                <a:cs typeface="Times New Roman" panose="02020603050405020304" pitchFamily="18" charset="0"/>
              </a:rPr>
              <a:t>Del    4</a:t>
            </a:r>
            <a:endParaRPr lang="zh-TW" alt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F142F3-6A25-413E-8710-2A8B565AD3F4}"/>
              </a:ext>
            </a:extLst>
          </p:cNvPr>
          <p:cNvSpPr>
            <a:spLocks noGrp="1"/>
          </p:cNvSpPr>
          <p:nvPr>
            <p:ph type="sldNum" sz="quarter" idx="12"/>
          </p:nvPr>
        </p:nvSpPr>
        <p:spPr/>
        <p:txBody>
          <a:bodyPr/>
          <a:lstStyle/>
          <a:p>
            <a:fld id="{E4C3A838-D07D-49BE-B82F-DCD8BB8D6083}" type="slidenum">
              <a:rPr lang="en-US" smtClean="0"/>
              <a:t>9</a:t>
            </a:fld>
            <a:endParaRPr lang="en-US"/>
          </a:p>
        </p:txBody>
      </p:sp>
      <p:sp>
        <p:nvSpPr>
          <p:cNvPr id="6" name="TextBox 5">
            <a:extLst>
              <a:ext uri="{FF2B5EF4-FFF2-40B4-BE49-F238E27FC236}">
                <a16:creationId xmlns:a16="http://schemas.microsoft.com/office/drawing/2014/main" id="{C9D235C3-3CBD-4AFC-A7D5-80ABFE43E821}"/>
              </a:ext>
            </a:extLst>
          </p:cNvPr>
          <p:cNvSpPr txBox="1"/>
          <p:nvPr/>
        </p:nvSpPr>
        <p:spPr>
          <a:xfrm>
            <a:off x="3191274" y="6031210"/>
            <a:ext cx="1417095" cy="461665"/>
          </a:xfrm>
          <a:prstGeom prst="rect">
            <a:avLst/>
          </a:prstGeom>
          <a:noFill/>
        </p:spPr>
        <p:txBody>
          <a:bodyPr wrap="square" rtlCol="0">
            <a:spAutoFit/>
          </a:bodyPr>
          <a:lstStyle/>
          <a:p>
            <a:r>
              <a:rPr lang="en-US" sz="2400" dirty="0"/>
              <a:t>Mutation</a:t>
            </a:r>
          </a:p>
        </p:txBody>
      </p:sp>
      <p:sp>
        <p:nvSpPr>
          <p:cNvPr id="17" name="TextBox 16">
            <a:extLst>
              <a:ext uri="{FF2B5EF4-FFF2-40B4-BE49-F238E27FC236}">
                <a16:creationId xmlns:a16="http://schemas.microsoft.com/office/drawing/2014/main" id="{4A8DAE1A-4E02-4098-9A4D-7DCE68E3AC1D}"/>
              </a:ext>
            </a:extLst>
          </p:cNvPr>
          <p:cNvSpPr txBox="1"/>
          <p:nvPr/>
        </p:nvSpPr>
        <p:spPr>
          <a:xfrm>
            <a:off x="7321099" y="6025896"/>
            <a:ext cx="1417095" cy="461665"/>
          </a:xfrm>
          <a:prstGeom prst="rect">
            <a:avLst/>
          </a:prstGeom>
          <a:noFill/>
        </p:spPr>
        <p:txBody>
          <a:bodyPr wrap="square" rtlCol="0">
            <a:spAutoFit/>
          </a:bodyPr>
          <a:lstStyle/>
          <a:p>
            <a:r>
              <a:rPr lang="en-US" sz="2400" dirty="0"/>
              <a:t>Crossover</a:t>
            </a:r>
          </a:p>
        </p:txBody>
      </p:sp>
    </p:spTree>
    <p:extLst>
      <p:ext uri="{BB962C8B-B14F-4D97-AF65-F5344CB8AC3E}">
        <p14:creationId xmlns:p14="http://schemas.microsoft.com/office/powerpoint/2010/main" val="60428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4424</TotalTime>
  <Words>2340</Words>
  <Application>Microsoft Office PowerPoint</Application>
  <PresentationFormat>Widescreen</PresentationFormat>
  <Paragraphs>506</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新細明體</vt:lpstr>
      <vt:lpstr>Arial</vt:lpstr>
      <vt:lpstr>Calibri</vt:lpstr>
      <vt:lpstr>Calibri Light</vt:lpstr>
      <vt:lpstr>Courier New</vt:lpstr>
      <vt:lpstr>Times New Roman</vt:lpstr>
      <vt:lpstr>Office Theme</vt:lpstr>
      <vt:lpstr>Genetic improvement of GPU code</vt:lpstr>
      <vt:lpstr>Motivation</vt:lpstr>
      <vt:lpstr>Approach: Use Genetic Programming to find optimizations</vt:lpstr>
      <vt:lpstr>Outline</vt:lpstr>
      <vt:lpstr>Compilation flow of GPU programs</vt:lpstr>
      <vt:lpstr>Overview of Gpu EVOlution (GEVO)</vt:lpstr>
      <vt:lpstr>Selection</vt:lpstr>
      <vt:lpstr>Mutation</vt:lpstr>
      <vt:lpstr>Individual representation  LLVM-IR + Patch(mutation)</vt:lpstr>
      <vt:lpstr>Crossover</vt:lpstr>
      <vt:lpstr>Outline</vt:lpstr>
      <vt:lpstr>Experimental Setup</vt:lpstr>
      <vt:lpstr>Benchmarks</vt:lpstr>
      <vt:lpstr>Outline</vt:lpstr>
      <vt:lpstr>GEVO results – Rodinia</vt:lpstr>
      <vt:lpstr>Temporal analysis – hotspot (epistasis)</vt:lpstr>
      <vt:lpstr>Optimization analysis – remove redundant store  (LU decomposition)</vt:lpstr>
      <vt:lpstr>Representative Rodinia optimizations</vt:lpstr>
      <vt:lpstr>GEVO results – ML workloads in ThunderSVM</vt:lpstr>
      <vt:lpstr>Optimization analysis – Terminate the loop earlier (MNIST)</vt:lpstr>
      <vt:lpstr>Conclusion</vt:lpstr>
      <vt:lpstr>Genetic improvement of GPU code</vt:lpstr>
      <vt:lpstr>Main loop of GEVO</vt:lpstr>
      <vt:lpstr>Mutation</vt:lpstr>
      <vt:lpstr>Optimization analysis – Removing conditional branch  (Particle filter)</vt:lpstr>
      <vt:lpstr>Optimization analysis – Removing redundant barrier (Needleman-Wunch)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Uncovering Performance Opportunities by Relaxing Program Semantics of GPGPU Kernels</dc:title>
  <dc:creator>Jhe-Yu Liou</dc:creator>
  <cp:lastModifiedBy>Jhe-Yu Liou</cp:lastModifiedBy>
  <cp:revision>115</cp:revision>
  <dcterms:created xsi:type="dcterms:W3CDTF">2019-05-20T00:00:21Z</dcterms:created>
  <dcterms:modified xsi:type="dcterms:W3CDTF">2019-05-24T18:00:02Z</dcterms:modified>
</cp:coreProperties>
</file>