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563" r:id="rId3"/>
    <p:sldId id="530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49" r:id="rId23"/>
    <p:sldId id="550" r:id="rId24"/>
    <p:sldId id="551" r:id="rId25"/>
    <p:sldId id="552" r:id="rId26"/>
    <p:sldId id="553" r:id="rId27"/>
    <p:sldId id="554" r:id="rId28"/>
    <p:sldId id="555" r:id="rId29"/>
    <p:sldId id="556" r:id="rId30"/>
    <p:sldId id="557" r:id="rId31"/>
    <p:sldId id="558" r:id="rId32"/>
    <p:sldId id="559" r:id="rId33"/>
    <p:sldId id="560" r:id="rId34"/>
    <p:sldId id="561" r:id="rId35"/>
    <p:sldId id="562" r:id="rId36"/>
  </p:sldIdLst>
  <p:sldSz cx="9144000" cy="5143500"/>
  <p:notesSz cx="6858000" cy="9144000"/>
  <p:custDataLst>
    <p:tags r:id="rId4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FFFF"/>
    <a:srgbClr val="99FF99"/>
    <a:srgbClr val="00FF99"/>
    <a:srgbClr val="E0C1FF"/>
    <a:srgbClr val="FFA7D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382"/>
  </p:normalViewPr>
  <p:slideViewPr>
    <p:cSldViewPr snapToGrid="0" showGuides="1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82B738-DA67-4E83-84A5-BE0FBB640CE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6E594A-59DB-4726-B0B6-5045CB1800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0C6199-A80F-4D3F-811E-99DD07284A4B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C53607-C3CA-4EC6-BE25-65C97F785265}" type="slidenum">
              <a:rPr lang="zh-CN" altLang="en-US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048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485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4580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4581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1748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31749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grpSp>
        <p:nvGrpSpPr>
          <p:cNvPr id="1027" name="组合 3"/>
          <p:cNvGrpSpPr/>
          <p:nvPr userDrawn="1"/>
        </p:nvGrpSpPr>
        <p:grpSpPr>
          <a:xfrm>
            <a:off x="0" y="0"/>
            <a:ext cx="9144000" cy="5140325"/>
            <a:chOff x="0" y="0"/>
            <a:chExt cx="12192001" cy="6837402"/>
          </a:xfrm>
        </p:grpSpPr>
        <p:sp>
          <p:nvSpPr>
            <p:cNvPr id="9" name="矩形 8"/>
            <p:cNvSpPr/>
            <p:nvPr/>
          </p:nvSpPr>
          <p:spPr>
            <a:xfrm>
              <a:off x="0" y="2988691"/>
              <a:ext cx="12192001" cy="3848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base" hangingPunct="1">
                <a:buFont typeface="Arial" panose="020B0604020202020204" pitchFamily="34" charset="0"/>
                <a:buNone/>
                <a:defRPr/>
              </a:pPr>
              <a:endParaRPr lang="zh-CN" altLang="en-US" sz="1570" strike="noStrike" noProof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1029" name="组合 2"/>
            <p:cNvGrpSpPr/>
            <p:nvPr/>
          </p:nvGrpSpPr>
          <p:grpSpPr>
            <a:xfrm>
              <a:off x="0" y="0"/>
              <a:ext cx="12192000" cy="6608763"/>
              <a:chOff x="0" y="0"/>
              <a:chExt cx="12192000" cy="660876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0" y="0"/>
                <a:ext cx="12192001" cy="3536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base" hangingPunct="1">
                  <a:buFont typeface="Arial" panose="020B0604020202020204" pitchFamily="34" charset="0"/>
                  <a:buNone/>
                  <a:defRPr/>
                </a:pPr>
                <a:endParaRPr lang="zh-CN" altLang="en-US" sz="1570" strike="noStrike" noProof="1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圆角矩形 1"/>
              <p:cNvSpPr/>
              <p:nvPr/>
            </p:nvSpPr>
            <p:spPr>
              <a:xfrm>
                <a:off x="236538" y="218569"/>
                <a:ext cx="11718926" cy="6390762"/>
              </a:xfrm>
              <a:prstGeom prst="roundRect">
                <a:avLst>
                  <a:gd name="adj" fmla="val 1474"/>
                </a:avLst>
              </a:prstGeom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buFont typeface="Arial" panose="020B0604020202020204" pitchFamily="34" charset="0"/>
                  <a:buNone/>
                  <a:defRPr/>
                </a:pPr>
                <a:endParaRPr lang="zh-CN" altLang="en-US" sz="1570" strike="noStrike" noProof="1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圆角矩形 1"/>
              <p:cNvSpPr/>
              <p:nvPr/>
            </p:nvSpPr>
            <p:spPr>
              <a:xfrm>
                <a:off x="384175" y="375369"/>
                <a:ext cx="11423651" cy="6077162"/>
              </a:xfrm>
              <a:prstGeom prst="roundRect">
                <a:avLst>
                  <a:gd name="adj" fmla="val 147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buFont typeface="Arial" panose="020B0604020202020204" pitchFamily="34" charset="0"/>
                  <a:buNone/>
                  <a:defRPr/>
                </a:pPr>
                <a:endParaRPr lang="zh-CN" altLang="en-US" sz="1570" strike="noStrike" noProof="1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 flipH="1">
            <a:off x="0" y="0"/>
            <a:ext cx="9144000" cy="5142310"/>
            <a:chOff x="0" y="0"/>
            <a:chExt cx="12192001" cy="6837402"/>
          </a:xfrm>
        </p:grpSpPr>
        <p:sp>
          <p:nvSpPr>
            <p:cNvPr id="24" name="矩形 23"/>
            <p:cNvSpPr/>
            <p:nvPr/>
          </p:nvSpPr>
          <p:spPr>
            <a:xfrm>
              <a:off x="0" y="2987307"/>
              <a:ext cx="12192001" cy="385009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57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3080" name="组合 2"/>
            <p:cNvGrpSpPr/>
            <p:nvPr/>
          </p:nvGrpSpPr>
          <p:grpSpPr bwMode="auto">
            <a:xfrm>
              <a:off x="0" y="0"/>
              <a:ext cx="12192000" cy="6608763"/>
              <a:chOff x="0" y="0"/>
              <a:chExt cx="12192000" cy="6608763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0" y="0"/>
                <a:ext cx="12192001" cy="35350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57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圆角矩形 1"/>
              <p:cNvSpPr/>
              <p:nvPr/>
            </p:nvSpPr>
            <p:spPr>
              <a:xfrm>
                <a:off x="234950" y="216885"/>
                <a:ext cx="11722101" cy="6392551"/>
              </a:xfrm>
              <a:prstGeom prst="roundRect">
                <a:avLst>
                  <a:gd name="adj" fmla="val 1474"/>
                </a:avLst>
              </a:prstGeom>
              <a:blipFill dpi="0"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sz="1570" noProof="1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圆角矩形 1"/>
              <p:cNvSpPr/>
              <p:nvPr/>
            </p:nvSpPr>
            <p:spPr>
              <a:xfrm>
                <a:off x="384175" y="375195"/>
                <a:ext cx="11423651" cy="6077515"/>
              </a:xfrm>
              <a:prstGeom prst="roundRect">
                <a:avLst>
                  <a:gd name="adj" fmla="val 147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sz="1570" noProof="1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076" name="文本框 6"/>
          <p:cNvSpPr txBox="1">
            <a:spLocks noChangeArrowheads="1"/>
          </p:cNvSpPr>
          <p:nvPr/>
        </p:nvSpPr>
        <p:spPr bwMode="auto">
          <a:xfrm>
            <a:off x="561974" y="1920685"/>
            <a:ext cx="80200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石壕吏</a:t>
            </a:r>
            <a:endParaRPr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文本框 10"/>
          <p:cNvSpPr txBox="1"/>
          <p:nvPr/>
        </p:nvSpPr>
        <p:spPr>
          <a:xfrm>
            <a:off x="690880" y="992823"/>
            <a:ext cx="7762875" cy="56070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p>
            <a:pPr eaLnBrk="1" hangingPunct="1">
              <a:spcBef>
                <a:spcPts val="18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有感情地朗读课文，注意节奏。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781050" y="1404938"/>
            <a:ext cx="4356100" cy="1706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ts val="42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    暮投石壕村，有吏夜捉人。老翁逾墙走，老妇出门看。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56313" y="1050925"/>
            <a:ext cx="1539875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ts val="25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傍晚</a:t>
            </a:r>
            <a:r>
              <a:rPr lang="zh-CN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40325" y="781050"/>
            <a:ext cx="20638" cy="265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5"/>
          <p:cNvSpPr/>
          <p:nvPr/>
        </p:nvSpPr>
        <p:spPr>
          <a:xfrm>
            <a:off x="5365750" y="1017588"/>
            <a:ext cx="1960563" cy="233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暮：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投：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逾：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走：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56313" y="1652588"/>
            <a:ext cx="2417762" cy="501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hangingPunct="1">
              <a:lnSpc>
                <a:spcPts val="32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投宿。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56313" y="2754313"/>
            <a:ext cx="11461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跑。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9468" name="文本框 1"/>
          <p:cNvSpPr txBox="1"/>
          <p:nvPr/>
        </p:nvSpPr>
        <p:spPr>
          <a:xfrm>
            <a:off x="6056313" y="2185988"/>
            <a:ext cx="1981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越过。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28663" y="3617913"/>
            <a:ext cx="7686675" cy="1124585"/>
          </a:xfrm>
          <a:prstGeom prst="rect">
            <a:avLst/>
          </a:prstGeom>
          <a:solidFill>
            <a:schemeClr val="lt1">
              <a:alpha val="48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故事的开端，写“致词”的由来：诗人日暮投宿，夜遇差役捉人，烘托紧张气氛。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38" grpId="0"/>
      <p:bldP spid="9" grpId="0"/>
      <p:bldP spid="19468" grpId="0"/>
      <p:bldP spid="2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Rectangle 15"/>
          <p:cNvSpPr/>
          <p:nvPr/>
        </p:nvSpPr>
        <p:spPr>
          <a:xfrm>
            <a:off x="1130300" y="2105025"/>
            <a:ext cx="7070725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呼：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一何：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怒：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啼：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苦：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27213" y="2250440"/>
            <a:ext cx="23669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大声吆喝</a:t>
            </a:r>
            <a:r>
              <a:rPr lang="zh-CN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endParaRPr lang="zh-CN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56910" y="2250440"/>
            <a:ext cx="20859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多么。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27213" y="2910840"/>
            <a:ext cx="20859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生气</a:t>
            </a:r>
            <a:r>
              <a:rPr lang="zh-CN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endParaRPr lang="zh-CN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8438" name="Text Box 2"/>
          <p:cNvSpPr txBox="1"/>
          <p:nvPr/>
        </p:nvSpPr>
        <p:spPr>
          <a:xfrm>
            <a:off x="949325" y="1276350"/>
            <a:ext cx="8024813" cy="6038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ts val="4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 吏呼一何怒！妇啼一何苦！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62905" y="2910840"/>
            <a:ext cx="20859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啼哭</a:t>
            </a:r>
            <a:r>
              <a:rPr lang="zh-CN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endParaRPr lang="zh-CN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7213" y="3570923"/>
            <a:ext cx="20859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痛苦</a:t>
            </a:r>
            <a:r>
              <a:rPr lang="zh-CN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endParaRPr lang="zh-CN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700088" y="2011363"/>
            <a:ext cx="8026400" cy="0"/>
          </a:xfrm>
          <a:prstGeom prst="line">
            <a:avLst/>
          </a:prstGeom>
          <a:ln w="38100">
            <a:solidFill>
              <a:srgbClr val="3458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Rectangle 15"/>
          <p:cNvSpPr/>
          <p:nvPr/>
        </p:nvSpPr>
        <p:spPr>
          <a:xfrm>
            <a:off x="401638" y="2436813"/>
            <a:ext cx="8693150" cy="2501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听：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前致词：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三男：            邺城：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戍：              附书至：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新：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41400" y="2586038"/>
            <a:ext cx="67357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听到（指投宿的诗人听到老妇哭诉）</a:t>
            </a:r>
            <a:r>
              <a:rPr lang="zh-CN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endParaRPr lang="zh-CN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4198" y="3141663"/>
            <a:ext cx="50752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走上前去（对差役）说话。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46848" y="3743643"/>
            <a:ext cx="20859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三个儿子</a:t>
            </a:r>
            <a:r>
              <a:rPr lang="zh-CN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endParaRPr lang="zh-CN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9462" name="Text Box 2"/>
          <p:cNvSpPr txBox="1"/>
          <p:nvPr/>
        </p:nvSpPr>
        <p:spPr>
          <a:xfrm>
            <a:off x="592138" y="1125538"/>
            <a:ext cx="8015287" cy="11169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ts val="4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 听妇前致词：三男邺城戍。一男附书至，二男新战死。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0898" y="3743960"/>
            <a:ext cx="20859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地名</a:t>
            </a:r>
            <a:r>
              <a:rPr lang="zh-CN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endParaRPr lang="zh-CN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1400" y="4361180"/>
            <a:ext cx="20859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防守</a:t>
            </a:r>
            <a:r>
              <a:rPr lang="zh-CN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endParaRPr lang="zh-CN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64113" y="4371023"/>
            <a:ext cx="22256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捎信回来。</a:t>
            </a:r>
            <a:endParaRPr lang="zh-CN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78103" y="4371023"/>
            <a:ext cx="12461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最近。</a:t>
            </a:r>
            <a:endParaRPr lang="zh-CN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522288" y="2444750"/>
            <a:ext cx="8026400" cy="0"/>
          </a:xfrm>
          <a:prstGeom prst="line">
            <a:avLst/>
          </a:prstGeom>
          <a:ln w="38100">
            <a:solidFill>
              <a:srgbClr val="3458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8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9838" y="5451475"/>
            <a:ext cx="1184275" cy="377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9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313" y="1916113"/>
            <a:ext cx="401637" cy="1231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  <p:bldP spid="10" grpId="0"/>
      <p:bldP spid="11" grpId="0"/>
      <p:bldP spid="12" grpId="0"/>
      <p:bldP spid="13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Rectangle 15"/>
          <p:cNvSpPr/>
          <p:nvPr/>
        </p:nvSpPr>
        <p:spPr>
          <a:xfrm>
            <a:off x="969963" y="2452688"/>
            <a:ext cx="2095500" cy="233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且：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已：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更：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乳下孙：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07" name="Text Box 2"/>
          <p:cNvSpPr txBox="1"/>
          <p:nvPr/>
        </p:nvSpPr>
        <p:spPr>
          <a:xfrm>
            <a:off x="966788" y="1131888"/>
            <a:ext cx="7426325" cy="11169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ts val="4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存者且偷生，死者长已矣！室中更无人，惟有乳下孙。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46238" y="2573020"/>
            <a:ext cx="22256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暂且。</a:t>
            </a:r>
            <a:endParaRPr lang="zh-CN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46238" y="3097848"/>
            <a:ext cx="44846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停止，这里引申为完结。</a:t>
            </a:r>
            <a:endParaRPr lang="zh-CN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6238" y="3623310"/>
            <a:ext cx="22256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再也。</a:t>
            </a:r>
            <a:endParaRPr lang="zh-CN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28863" y="4261485"/>
            <a:ext cx="35782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还在吃奶的孙子。</a:t>
            </a:r>
            <a:endParaRPr lang="zh-CN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700088" y="2373313"/>
            <a:ext cx="8026400" cy="0"/>
          </a:xfrm>
          <a:prstGeom prst="line">
            <a:avLst/>
          </a:prstGeom>
          <a:ln w="38100">
            <a:solidFill>
              <a:srgbClr val="3458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Rectangle 15"/>
          <p:cNvSpPr/>
          <p:nvPr/>
        </p:nvSpPr>
        <p:spPr>
          <a:xfrm>
            <a:off x="5145088" y="1230313"/>
            <a:ext cx="2112962" cy="358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ts val="6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有孙母未去：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出入：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完裙：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老妪：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衰：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备：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999038" y="784225"/>
            <a:ext cx="17463" cy="41544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Text Box 2"/>
          <p:cNvSpPr txBox="1"/>
          <p:nvPr/>
        </p:nvSpPr>
        <p:spPr>
          <a:xfrm>
            <a:off x="520700" y="1327150"/>
            <a:ext cx="4638675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ts val="4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有孙母未去，出入无完裙。老妪力虽衰，请从吏夜归，急应河阳役，犹得备晨炊。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78638" y="773113"/>
            <a:ext cx="2114550" cy="13735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ts val="2500"/>
              </a:lnSpc>
              <a:spcBef>
                <a:spcPct val="20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宋体" panose="02010600030101010101" pitchFamily="2" charset="-122"/>
              </a:rPr>
              <a:t>（因为）有孙子在，（所以）他的母亲还没有离去。</a:t>
            </a:r>
            <a:endParaRPr lang="zh-CN" altLang="en-US" sz="22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21388" y="2151063"/>
            <a:ext cx="1660525" cy="4114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ts val="2500"/>
              </a:lnSpc>
              <a:spcBef>
                <a:spcPct val="20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宋体" panose="02010600030101010101" pitchFamily="2" charset="-122"/>
              </a:rPr>
              <a:t>出来进去。</a:t>
            </a:r>
            <a:endParaRPr lang="zh-CN" altLang="en-US" sz="22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10275" y="2571750"/>
            <a:ext cx="2495550" cy="732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ts val="2500"/>
              </a:lnSpc>
              <a:spcBef>
                <a:spcPct val="20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宋体" panose="02010600030101010101" pitchFamily="2" charset="-122"/>
              </a:rPr>
              <a:t>完整的衣服。裙，这里泛指衣服。</a:t>
            </a:r>
            <a:endParaRPr lang="zh-CN" altLang="en-US" sz="22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1388" y="3478213"/>
            <a:ext cx="2705100" cy="4114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ts val="2500"/>
              </a:lnSpc>
              <a:spcBef>
                <a:spcPct val="20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宋体" panose="02010600030101010101" pitchFamily="2" charset="-122"/>
              </a:rPr>
              <a:t>老妇。</a:t>
            </a:r>
            <a:endParaRPr lang="zh-CN" altLang="en-US" sz="22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05475" y="3895725"/>
            <a:ext cx="2230438" cy="4114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ts val="2500"/>
              </a:lnSpc>
              <a:spcBef>
                <a:spcPct val="20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宋体" panose="02010600030101010101" pitchFamily="2" charset="-122"/>
              </a:rPr>
              <a:t>衰弱，衰微。</a:t>
            </a:r>
            <a:endParaRPr lang="zh-CN" altLang="en-US" sz="22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08000" y="3017838"/>
            <a:ext cx="4243388" cy="1641475"/>
          </a:xfrm>
          <a:prstGeom prst="rect">
            <a:avLst/>
          </a:prstGeom>
          <a:solidFill>
            <a:schemeClr val="lt1">
              <a:alpha val="48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故事的发展和高潮，写老妇人一家在战乱中的悲惨境况。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64213" y="4394200"/>
            <a:ext cx="2230437" cy="3733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宋体" panose="02010600030101010101" pitchFamily="2" charset="-122"/>
              </a:rPr>
              <a:t>准备。</a:t>
            </a:r>
            <a:endParaRPr lang="zh-CN" altLang="en-US" sz="22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/>
      <p:bldP spid="16" grpId="0"/>
      <p:bldP spid="17" grpId="0"/>
      <p:bldP spid="18" grpId="0"/>
      <p:bldP spid="19" grpId="0"/>
      <p:bldP spid="20" grpId="0" bldLvl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6" name="直接连接符 35"/>
          <p:cNvCxnSpPr/>
          <p:nvPr/>
        </p:nvCxnSpPr>
        <p:spPr>
          <a:xfrm>
            <a:off x="4340225" y="1038225"/>
            <a:ext cx="0" cy="2371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5" name="Text Box 2"/>
          <p:cNvSpPr txBox="1"/>
          <p:nvPr/>
        </p:nvSpPr>
        <p:spPr>
          <a:xfrm>
            <a:off x="560388" y="1544638"/>
            <a:ext cx="3557587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ts val="4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 夜久语声绝，如闻泣幽咽。天明登前途，独与老翁别。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" name="Rectangle 15"/>
          <p:cNvSpPr/>
          <p:nvPr/>
        </p:nvSpPr>
        <p:spPr>
          <a:xfrm>
            <a:off x="4473575" y="1447800"/>
            <a:ext cx="1217613" cy="1799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ts val="6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绝：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>
              <a:spcBef>
                <a:spcPts val="6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幽咽：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>
              <a:spcBef>
                <a:spcPts val="6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登：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>
              <a:spcBef>
                <a:spcPts val="6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前途：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02263" y="1447800"/>
            <a:ext cx="2216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停止，消失。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02263" y="1919288"/>
            <a:ext cx="36290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形容低微、断续的哭声。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02263" y="2776538"/>
            <a:ext cx="2627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前行的路途。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02263" y="2332038"/>
            <a:ext cx="2447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踏上。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73125" y="3667125"/>
            <a:ext cx="7216775" cy="1124585"/>
          </a:xfrm>
          <a:prstGeom prst="rect">
            <a:avLst/>
          </a:prstGeom>
          <a:solidFill>
            <a:schemeClr val="lt1">
              <a:alpha val="48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故事结局，写老妇人被抓走后这一家的凄苦情况，照应开头。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23562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9838" y="5451475"/>
            <a:ext cx="1184275" cy="377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3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313" y="1916113"/>
            <a:ext cx="401637" cy="1231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1" grpId="0"/>
      <p:bldP spid="14" grpId="0"/>
      <p:bldP spid="1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02" name="组合 27"/>
          <p:cNvGrpSpPr/>
          <p:nvPr/>
        </p:nvGrpSpPr>
        <p:grpSpPr>
          <a:xfrm>
            <a:off x="290513" y="331788"/>
            <a:ext cx="2570162" cy="685800"/>
            <a:chOff x="2747226" y="536189"/>
            <a:chExt cx="2458107" cy="604628"/>
          </a:xfrm>
        </p:grpSpPr>
        <p:sp>
          <p:nvSpPr>
            <p:cNvPr id="3" name="矩形: 圆角 28"/>
            <p:cNvSpPr/>
            <p:nvPr/>
          </p:nvSpPr>
          <p:spPr bwMode="auto">
            <a:xfrm rot="20527566">
              <a:off x="2747226" y="608968"/>
              <a:ext cx="564803" cy="471665"/>
            </a:xfrm>
            <a:prstGeom prst="roundRect">
              <a:avLst/>
            </a:prstGeom>
            <a:solidFill>
              <a:srgbClr val="FFCCCC"/>
            </a:solidFill>
            <a:ln>
              <a:solidFill>
                <a:srgbClr val="FF9999">
                  <a:alpha val="3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文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" name="矩形: 圆角 29"/>
            <p:cNvSpPr/>
            <p:nvPr/>
          </p:nvSpPr>
          <p:spPr bwMode="auto">
            <a:xfrm rot="294411">
              <a:off x="3381870" y="632761"/>
              <a:ext cx="564803" cy="471666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99FF99">
                  <a:alpha val="20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言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" name="矩形: 圆角 30"/>
            <p:cNvSpPr/>
            <p:nvPr/>
          </p:nvSpPr>
          <p:spPr bwMode="auto">
            <a:xfrm rot="1137149">
              <a:off x="4007405" y="536189"/>
              <a:ext cx="566321" cy="471665"/>
            </a:xfrm>
            <a:prstGeom prst="roundRect">
              <a:avLst/>
            </a:prstGeom>
            <a:solidFill>
              <a:srgbClr val="FFCC99"/>
            </a:solidFill>
            <a:ln>
              <a:solidFill>
                <a:srgbClr val="FFCC6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小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矩形: 圆角 31"/>
            <p:cNvSpPr/>
            <p:nvPr/>
          </p:nvSpPr>
          <p:spPr bwMode="auto">
            <a:xfrm rot="20889647">
              <a:off x="4640530" y="669151"/>
              <a:ext cx="564803" cy="471666"/>
            </a:xfrm>
            <a:prstGeom prst="roundRect">
              <a:avLst/>
            </a:prstGeom>
            <a:solidFill>
              <a:srgbClr val="CCFFFF"/>
            </a:solidFill>
            <a:ln>
              <a:solidFill>
                <a:srgbClr val="66CCFF">
                  <a:alpha val="18824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结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0" name="Text Box 2"/>
          <p:cNvSpPr txBox="1"/>
          <p:nvPr/>
        </p:nvSpPr>
        <p:spPr>
          <a:xfrm>
            <a:off x="781050" y="1835150"/>
            <a:ext cx="8362950" cy="24168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8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老翁逾墙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走</a:t>
            </a:r>
            <a:r>
              <a:rPr lang="zh-CN" altLang="en-US" sz="2800" b="1" dirty="0">
                <a:latin typeface="宋体" panose="02010600030101010101" pitchFamily="2" charset="-122"/>
              </a:rPr>
              <a:t>（                    ）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出入无完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裙</a:t>
            </a:r>
            <a:r>
              <a:rPr lang="zh-CN" altLang="en-US" sz="2800" b="1" dirty="0">
                <a:latin typeface="宋体" panose="02010600030101010101" pitchFamily="2" charset="-122"/>
              </a:rPr>
              <a:t>（                               ）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听妇前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致词</a:t>
            </a:r>
            <a:r>
              <a:rPr lang="zh-CN" altLang="en-US" sz="2800" b="1" dirty="0">
                <a:latin typeface="宋体" panose="02010600030101010101" pitchFamily="2" charset="-122"/>
              </a:rPr>
              <a:t>（                               ）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25604" name="矩形 2"/>
          <p:cNvSpPr/>
          <p:nvPr/>
        </p:nvSpPr>
        <p:spPr>
          <a:xfrm>
            <a:off x="444500" y="1257300"/>
            <a:ext cx="222440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◆古今异义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14650" y="2005013"/>
            <a:ext cx="3759835" cy="6076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古义：跑  今义：行走</a:t>
            </a:r>
            <a:endParaRPr lang="zh-CN" altLang="en-US" sz="2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14650" y="2763838"/>
            <a:ext cx="5724525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古义：泛指衣服  今义：专指裙子</a:t>
            </a:r>
            <a:endParaRPr lang="zh-CN" altLang="en-US" sz="2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46413" y="3386138"/>
            <a:ext cx="5653087" cy="15125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古义：对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说话</a:t>
            </a:r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今义：在举行某种仪式时说勉励、</a:t>
            </a:r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感谢、祝贺、悼念之类的话</a:t>
            </a:r>
            <a:endParaRPr lang="zh-CN" altLang="en-US" sz="2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矩形 2"/>
          <p:cNvSpPr/>
          <p:nvPr/>
        </p:nvSpPr>
        <p:spPr>
          <a:xfrm>
            <a:off x="868363" y="977900"/>
            <a:ext cx="292893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◆词类活用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39850" y="1582738"/>
            <a:ext cx="4697413" cy="6724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有吏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夜</a:t>
            </a:r>
            <a:r>
              <a:rPr lang="zh-CN" altLang="en-US" sz="2800" b="1" dirty="0">
                <a:latin typeface="宋体" panose="02010600030101010101" pitchFamily="2" charset="-122"/>
              </a:rPr>
              <a:t>捉人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3088" y="1582738"/>
            <a:ext cx="5246687" cy="6724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（名词作状语，在夜里）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11866" t="11078" r="10667" b="13074"/>
          <a:stretch>
            <a:fillRect/>
          </a:stretch>
        </p:blipFill>
        <p:spPr>
          <a:xfrm>
            <a:off x="2546349" y="2385301"/>
            <a:ext cx="3689351" cy="2413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4525" y="1236663"/>
            <a:ext cx="8094663" cy="6076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latin typeface="+mj-ea"/>
                <a:ea typeface="+mj-ea"/>
                <a:cs typeface="+mn-cs"/>
              </a:rPr>
              <a:t>    1.</a:t>
            </a:r>
            <a:r>
              <a:rPr kumimoji="0" lang="zh-CN" altLang="en-US" sz="2800" b="1" kern="1200" cap="none" spc="0" normalizeH="0" baseline="0" noProof="0" dirty="0">
                <a:latin typeface="+mj-ea"/>
                <a:ea typeface="+mj-ea"/>
                <a:cs typeface="+mn-cs"/>
              </a:rPr>
              <a:t>读第</a:t>
            </a:r>
            <a:r>
              <a:rPr kumimoji="0" lang="en-US" altLang="zh-CN" sz="2800" b="1" kern="1200" cap="none" spc="0" normalizeH="0" baseline="0" noProof="0" dirty="0"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800" b="1" kern="1200" cap="none" spc="0" normalizeH="0" baseline="0" noProof="0" dirty="0">
                <a:latin typeface="+mj-ea"/>
                <a:ea typeface="+mj-ea"/>
                <a:cs typeface="+mn-cs"/>
              </a:rPr>
              <a:t>段，说说头两句交代了哪些内容</a:t>
            </a:r>
            <a:r>
              <a:rPr kumimoji="0" lang="en-US" altLang="zh-CN" sz="2800" b="1" kern="1200" cap="none" spc="0" normalizeH="0" baseline="0" noProof="0" dirty="0">
                <a:latin typeface="+mj-ea"/>
                <a:ea typeface="+mj-ea"/>
                <a:cs typeface="+mn-cs"/>
              </a:rPr>
              <a:t>?</a:t>
            </a:r>
            <a:endParaRPr kumimoji="0" lang="zh-CN" altLang="en-US" sz="2800" b="1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538" y="3189288"/>
            <a:ext cx="8094662" cy="1124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“有吏夜捉人”，不说征兵，而说“捉人”，可见当时兵役之苦、人民处境之艰难凶险。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17538" y="1971675"/>
            <a:ext cx="8094662" cy="1124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交代了故事发生的时间、地点、背景。“有吏夜捉人”是总领句。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grpSp>
        <p:nvGrpSpPr>
          <p:cNvPr id="27653" name="组合 27"/>
          <p:cNvGrpSpPr/>
          <p:nvPr/>
        </p:nvGrpSpPr>
        <p:grpSpPr>
          <a:xfrm>
            <a:off x="349250" y="209550"/>
            <a:ext cx="2570163" cy="685800"/>
            <a:chOff x="2747226" y="536189"/>
            <a:chExt cx="2458107" cy="604628"/>
          </a:xfrm>
        </p:grpSpPr>
        <p:sp>
          <p:nvSpPr>
            <p:cNvPr id="111" name="矩形: 圆角 28"/>
            <p:cNvSpPr/>
            <p:nvPr/>
          </p:nvSpPr>
          <p:spPr bwMode="auto">
            <a:xfrm rot="20527566">
              <a:off x="2747226" y="608968"/>
              <a:ext cx="564803" cy="471666"/>
            </a:xfrm>
            <a:prstGeom prst="roundRect">
              <a:avLst/>
            </a:prstGeom>
            <a:solidFill>
              <a:srgbClr val="FFCCCC"/>
            </a:solidFill>
            <a:ln>
              <a:solidFill>
                <a:srgbClr val="FF9999">
                  <a:alpha val="3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诗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" name="矩形: 圆角 29"/>
            <p:cNvSpPr/>
            <p:nvPr/>
          </p:nvSpPr>
          <p:spPr bwMode="auto">
            <a:xfrm rot="294411">
              <a:off x="3381870" y="632762"/>
              <a:ext cx="564803" cy="471665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99FF99">
                  <a:alpha val="20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歌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" name="矩形: 圆角 30"/>
            <p:cNvSpPr/>
            <p:nvPr/>
          </p:nvSpPr>
          <p:spPr bwMode="auto">
            <a:xfrm rot="1137149">
              <a:off x="4007404" y="536189"/>
              <a:ext cx="566321" cy="471666"/>
            </a:xfrm>
            <a:prstGeom prst="roundRect">
              <a:avLst/>
            </a:prstGeom>
            <a:solidFill>
              <a:srgbClr val="FFCC99"/>
            </a:solidFill>
            <a:ln>
              <a:solidFill>
                <a:srgbClr val="FFCC6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解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4" name="矩形: 圆角 31"/>
            <p:cNvSpPr/>
            <p:nvPr/>
          </p:nvSpPr>
          <p:spPr bwMode="auto">
            <a:xfrm rot="20889647">
              <a:off x="4640530" y="669152"/>
              <a:ext cx="564803" cy="471665"/>
            </a:xfrm>
            <a:prstGeom prst="roundRect">
              <a:avLst/>
            </a:prstGeom>
            <a:solidFill>
              <a:srgbClr val="CCFFFF"/>
            </a:solidFill>
            <a:ln>
              <a:solidFill>
                <a:srgbClr val="66CCFF">
                  <a:alpha val="18824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读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pic>
        <p:nvPicPr>
          <p:cNvPr id="27654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9838" y="5451475"/>
            <a:ext cx="1184275" cy="377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313" y="1916113"/>
            <a:ext cx="401637" cy="1231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9631" y="1258253"/>
            <a:ext cx="7424738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1.了解</a:t>
            </a:r>
            <a:r>
              <a:rPr 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作者作品及作品的创作背景。</a:t>
            </a:r>
            <a:endParaRPr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反复诵读，把握诗歌内容，感受诗歌所反映的社会现状。（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重点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endParaRPr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24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赏析诗中名句，感悟诗人心怀劳苦人民的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胸怀。（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难点</a:t>
            </a: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endParaRPr 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45795" y="382905"/>
            <a:ext cx="1348264" cy="389096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21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6425" y="971550"/>
            <a:ext cx="7983538" cy="6076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latin typeface="+mj-ea"/>
                <a:ea typeface="+mj-ea"/>
                <a:cs typeface="+mn-cs"/>
              </a:rPr>
              <a:t>    2.</a:t>
            </a:r>
            <a:r>
              <a:rPr kumimoji="0" lang="zh-CN" altLang="en-US" sz="2800" b="1" kern="1200" cap="none" spc="0" normalizeH="0" baseline="0" noProof="0" dirty="0">
                <a:latin typeface="+mj-ea"/>
                <a:ea typeface="+mj-ea"/>
                <a:cs typeface="+mn-cs"/>
              </a:rPr>
              <a:t>“老翁逾墙走”一句有什么作用？</a:t>
            </a:r>
            <a:endParaRPr kumimoji="0" lang="zh-CN" altLang="en-US" sz="2800" b="1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2550" y="1958975"/>
            <a:ext cx="42164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“逾墙走”，写出了差役夜捉壮丁，百姓惶恐不安的景象，渲染了紧张的气氛。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867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263" y="1641475"/>
            <a:ext cx="2754312" cy="3211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95325" y="838200"/>
            <a:ext cx="7753350" cy="1210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latin typeface="+mj-ea"/>
                <a:ea typeface="+mj-ea"/>
                <a:cs typeface="+mn-cs"/>
              </a:rPr>
              <a:t>    3.</a:t>
            </a:r>
            <a:r>
              <a:rPr kumimoji="0" lang="zh-CN" altLang="en-US" sz="2800" b="1" kern="1200" cap="none" spc="0" normalizeH="0" baseline="0" noProof="0" dirty="0">
                <a:latin typeface="+mj-ea"/>
                <a:ea typeface="+mj-ea"/>
                <a:cs typeface="+mn-cs"/>
              </a:rPr>
              <a:t>怎样理解“吏呼一何怒！妇啼一何苦！</a:t>
            </a:r>
            <a:r>
              <a:rPr kumimoji="0" lang="en-US" altLang="zh-CN" sz="2800" b="1" kern="1200" cap="none" spc="0" normalizeH="0" baseline="0" noProof="0" dirty="0">
                <a:latin typeface="+mj-ea"/>
                <a:ea typeface="+mj-ea"/>
                <a:cs typeface="+mn-cs"/>
              </a:rPr>
              <a:t>”</a:t>
            </a:r>
            <a:r>
              <a:rPr kumimoji="0" lang="zh-CN" altLang="en-US" sz="2800" b="1" kern="1200" cap="none" spc="0" normalizeH="0" baseline="0" noProof="0" dirty="0">
                <a:latin typeface="+mj-ea"/>
                <a:ea typeface="+mj-ea"/>
                <a:cs typeface="+mn-cs"/>
              </a:rPr>
              <a:t>这一句？</a:t>
            </a:r>
            <a:endParaRPr kumimoji="0" lang="zh-CN" altLang="en-US" sz="2800" b="1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325" y="1909763"/>
            <a:ext cx="7753350" cy="28898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“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呼”与“怒”，“啼”与“苦”，一方如虎似狼，一方哀婉可怜，对比鲜明地指出了阶级压迫的严重，极其形象地写出了“吏”与“妇”的尖锐矛盾，加重了感情色彩，有力地渲染出差役如虎似狼的蛮横气势。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23863" y="939800"/>
            <a:ext cx="7712075" cy="730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latin typeface="+mj-ea"/>
                <a:ea typeface="+mj-ea"/>
                <a:cs typeface="+mn-cs"/>
              </a:rPr>
              <a:t>    4.</a:t>
            </a:r>
            <a:r>
              <a:rPr kumimoji="0" lang="zh-CN" altLang="en-US" sz="3200" b="1" kern="1200" cap="none" spc="0" normalizeH="0" baseline="0" noProof="0" dirty="0">
                <a:latin typeface="+mj-ea"/>
                <a:ea typeface="+mj-ea"/>
                <a:cs typeface="+mn-cs"/>
              </a:rPr>
              <a:t>为什么第</a:t>
            </a:r>
            <a:r>
              <a:rPr kumimoji="0" lang="en-US" altLang="zh-CN" sz="3200" b="1" kern="1200" cap="none" spc="0" normalizeH="0" baseline="0" noProof="0" dirty="0"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sz="3200" b="1" kern="1200" cap="none" spc="0" normalizeH="0" baseline="0" noProof="0" dirty="0">
                <a:latin typeface="+mj-ea"/>
                <a:ea typeface="+mj-ea"/>
                <a:cs typeface="+mn-cs"/>
              </a:rPr>
              <a:t>段都是老妇的述说？</a:t>
            </a:r>
            <a:endParaRPr kumimoji="0" lang="zh-CN" altLang="en-US" sz="3200" b="1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  <p:sp>
        <p:nvSpPr>
          <p:cNvPr id="4" name="Text Box 2"/>
          <p:cNvSpPr txBox="1"/>
          <p:nvPr/>
        </p:nvSpPr>
        <p:spPr>
          <a:xfrm>
            <a:off x="498475" y="1873250"/>
            <a:ext cx="8194675" cy="11169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ts val="4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 听妇前致词：三男邺城戍。一男附书至，二男新战死。存者且偷生，死者长已矣！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498475" y="3187700"/>
            <a:ext cx="8315325" cy="1272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语言描写：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这是老妇的血泪之诉，反映了战争的残酷和当时民不聊生的真实情况。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725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9838" y="5451475"/>
            <a:ext cx="1184275" cy="377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6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313" y="1916113"/>
            <a:ext cx="401637" cy="1231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"/>
          <p:cNvSpPr txBox="1"/>
          <p:nvPr/>
        </p:nvSpPr>
        <p:spPr>
          <a:xfrm>
            <a:off x="498475" y="1612900"/>
            <a:ext cx="8194675" cy="11169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ts val="4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 室中更无人，惟有乳下孙。有孙母未去，出入无完裙。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8475" y="2819400"/>
            <a:ext cx="8315325" cy="1272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语言描写：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再诉家境，孙儿幼小，媳妇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衣不蔽体，表明战争给人民带来的深重灾难。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"/>
          <p:cNvSpPr txBox="1"/>
          <p:nvPr/>
        </p:nvSpPr>
        <p:spPr>
          <a:xfrm>
            <a:off x="498475" y="1162050"/>
            <a:ext cx="8194675" cy="11169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ts val="4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 老妪力虽衰，请从吏夜归，急应河阳役，犹得备晨炊。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498475" y="2368550"/>
            <a:ext cx="8315325" cy="18630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语言描写：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老妇为了保护家人，自己站出来应役，从中可以体会到老妇人心中是多么悲苦、无助和无奈以及差役的无情、残暴。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2"/>
          <p:cNvSpPr txBox="1"/>
          <p:nvPr/>
        </p:nvSpPr>
        <p:spPr>
          <a:xfrm>
            <a:off x="633413" y="1689100"/>
            <a:ext cx="7712075" cy="2453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这段隐去了差役的问话，而以答代问，老妇人的话句句都是差役逼出来的，总之，差役的“怒”贯穿在老妇陈情的全过程中，其凶横残暴不言而喻。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4819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9838" y="5451475"/>
            <a:ext cx="1184275" cy="377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0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313" y="1916113"/>
            <a:ext cx="401637" cy="1231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200" y="1074738"/>
            <a:ext cx="8191500" cy="650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latin typeface="+mj-ea"/>
                <a:ea typeface="+mj-ea"/>
                <a:cs typeface="+mn-cs"/>
              </a:rPr>
              <a:t>    5.</a:t>
            </a:r>
            <a:r>
              <a:rPr kumimoji="0" lang="zh-CN" altLang="en-US" sz="2800" b="1" kern="1200" cap="none" spc="0" normalizeH="0" baseline="0" noProof="0" dirty="0">
                <a:latin typeface="+mj-ea"/>
                <a:ea typeface="+mj-ea"/>
                <a:cs typeface="+mn-cs"/>
              </a:rPr>
              <a:t>“独与老翁别”的“独”字暗示了什么</a:t>
            </a:r>
            <a:r>
              <a:rPr kumimoji="0" lang="en-US" altLang="zh-CN" sz="2800" b="1" kern="1200" cap="none" spc="0" normalizeH="0" baseline="0" noProof="0" dirty="0">
                <a:latin typeface="+mj-ea"/>
                <a:ea typeface="+mj-ea"/>
                <a:cs typeface="+mn-cs"/>
              </a:rPr>
              <a:t>? </a:t>
            </a:r>
            <a:endParaRPr kumimoji="0" lang="zh-CN" altLang="en-US" sz="2800" b="1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200" y="2076450"/>
            <a:ext cx="4298950" cy="21583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“独”字暗示了老妇已被带走，老翁已回到家中。仅一个“独”字，凄苦、悲愤尽在不言中。</a:t>
            </a:r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5844" name="图片 4"/>
          <p:cNvPicPr>
            <a:picLocks noChangeAspect="1"/>
          </p:cNvPicPr>
          <p:nvPr/>
        </p:nvPicPr>
        <p:blipFill>
          <a:blip r:embed="rId1"/>
          <a:srcRect t="6667" b="7201"/>
          <a:stretch>
            <a:fillRect/>
          </a:stretch>
        </p:blipFill>
        <p:spPr>
          <a:xfrm>
            <a:off x="4975225" y="2076450"/>
            <a:ext cx="3584575" cy="2314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矩形 1"/>
          <p:cNvSpPr/>
          <p:nvPr/>
        </p:nvSpPr>
        <p:spPr>
          <a:xfrm>
            <a:off x="433388" y="1393825"/>
            <a:ext cx="7859712" cy="58483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如何理解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石壕吏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的主旨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867" name="组合 27"/>
          <p:cNvGrpSpPr/>
          <p:nvPr/>
        </p:nvGrpSpPr>
        <p:grpSpPr>
          <a:xfrm>
            <a:off x="381000" y="204788"/>
            <a:ext cx="2570163" cy="685800"/>
            <a:chOff x="2747226" y="536189"/>
            <a:chExt cx="2458107" cy="604628"/>
          </a:xfrm>
        </p:grpSpPr>
        <p:sp>
          <p:nvSpPr>
            <p:cNvPr id="9" name="矩形: 圆角 28"/>
            <p:cNvSpPr/>
            <p:nvPr/>
          </p:nvSpPr>
          <p:spPr bwMode="auto">
            <a:xfrm rot="20527566">
              <a:off x="2747226" y="608968"/>
              <a:ext cx="564803" cy="471665"/>
            </a:xfrm>
            <a:prstGeom prst="roundRect">
              <a:avLst/>
            </a:prstGeom>
            <a:solidFill>
              <a:srgbClr val="FFCCCC"/>
            </a:solidFill>
            <a:ln>
              <a:solidFill>
                <a:srgbClr val="FF9999">
                  <a:alpha val="3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深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" name="矩形: 圆角 29"/>
            <p:cNvSpPr/>
            <p:nvPr/>
          </p:nvSpPr>
          <p:spPr bwMode="auto">
            <a:xfrm rot="294411">
              <a:off x="3381870" y="632761"/>
              <a:ext cx="564803" cy="471666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99FF99">
                  <a:alpha val="20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入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矩形: 圆角 30"/>
            <p:cNvSpPr/>
            <p:nvPr/>
          </p:nvSpPr>
          <p:spPr bwMode="auto">
            <a:xfrm rot="1137149">
              <a:off x="4007404" y="536189"/>
              <a:ext cx="566321" cy="471665"/>
            </a:xfrm>
            <a:prstGeom prst="roundRect">
              <a:avLst/>
            </a:prstGeom>
            <a:solidFill>
              <a:srgbClr val="FFCC99"/>
            </a:solidFill>
            <a:ln>
              <a:solidFill>
                <a:srgbClr val="FFCC6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探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矩形: 圆角 31"/>
            <p:cNvSpPr/>
            <p:nvPr/>
          </p:nvSpPr>
          <p:spPr bwMode="auto">
            <a:xfrm rot="20889647">
              <a:off x="4640530" y="669151"/>
              <a:ext cx="564803" cy="471666"/>
            </a:xfrm>
            <a:prstGeom prst="roundRect">
              <a:avLst/>
            </a:prstGeom>
            <a:solidFill>
              <a:srgbClr val="CCFFFF"/>
            </a:solidFill>
            <a:ln>
              <a:solidFill>
                <a:srgbClr val="66CCFF">
                  <a:alpha val="18824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究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6868" name="组合 4"/>
          <p:cNvGrpSpPr/>
          <p:nvPr/>
        </p:nvGrpSpPr>
        <p:grpSpPr>
          <a:xfrm>
            <a:off x="673100" y="2216150"/>
            <a:ext cx="7388225" cy="2252663"/>
            <a:chOff x="672311" y="2216304"/>
            <a:chExt cx="7388389" cy="2251730"/>
          </a:xfrm>
        </p:grpSpPr>
        <p:pic>
          <p:nvPicPr>
            <p:cNvPr id="36869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672311" y="2216304"/>
              <a:ext cx="1718275" cy="2249379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6870" name="组合 3"/>
            <p:cNvGrpSpPr/>
            <p:nvPr/>
          </p:nvGrpSpPr>
          <p:grpSpPr>
            <a:xfrm>
              <a:off x="2801196" y="2359120"/>
              <a:ext cx="5259504" cy="2108914"/>
              <a:chOff x="2115396" y="2321020"/>
              <a:chExt cx="5259504" cy="2108914"/>
            </a:xfrm>
          </p:grpSpPr>
          <p:sp>
            <p:nvSpPr>
              <p:cNvPr id="13" name="对话气泡: 圆角矩形 12"/>
              <p:cNvSpPr/>
              <p:nvPr/>
            </p:nvSpPr>
            <p:spPr>
              <a:xfrm>
                <a:off x="2115396" y="2321020"/>
                <a:ext cx="5259504" cy="2108914"/>
              </a:xfrm>
              <a:prstGeom prst="wedgeRoundRectCallout">
                <a:avLst>
                  <a:gd name="adj1" fmla="val -58957"/>
                  <a:gd name="adj2" fmla="val -2560"/>
                  <a:gd name="adj3" fmla="val 16667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872" name="矩形 16"/>
              <p:cNvSpPr/>
              <p:nvPr/>
            </p:nvSpPr>
            <p:spPr>
              <a:xfrm>
                <a:off x="2180600" y="2515467"/>
                <a:ext cx="5041900" cy="16407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这首诗通过写诗人亲眼所见的石壕吏乘夜捉人的故事，揭露了封建统治者的凶横残暴。</a:t>
                </a:r>
                <a:endParaRPr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890" name="组合 6"/>
          <p:cNvGrpSpPr/>
          <p:nvPr/>
        </p:nvGrpSpPr>
        <p:grpSpPr>
          <a:xfrm>
            <a:off x="981075" y="1458913"/>
            <a:ext cx="7594600" cy="2389187"/>
            <a:chOff x="555417" y="2429965"/>
            <a:chExt cx="7594808" cy="2390068"/>
          </a:xfrm>
        </p:grpSpPr>
        <p:sp>
          <p:nvSpPr>
            <p:cNvPr id="3" name="对话气泡: 圆角矩形 2"/>
            <p:cNvSpPr/>
            <p:nvPr/>
          </p:nvSpPr>
          <p:spPr>
            <a:xfrm>
              <a:off x="555417" y="2711056"/>
              <a:ext cx="5270644" cy="2108977"/>
            </a:xfrm>
            <a:prstGeom prst="wedgeRoundRectCallout">
              <a:avLst>
                <a:gd name="adj1" fmla="val 56843"/>
                <a:gd name="adj2" fmla="val -4367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7892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54333" y="2429965"/>
              <a:ext cx="1895892" cy="23361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7893" name="矩形 4"/>
            <p:cNvSpPr/>
            <p:nvPr/>
          </p:nvSpPr>
          <p:spPr>
            <a:xfrm>
              <a:off x="669717" y="2921867"/>
              <a:ext cx="5041900" cy="16420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 这首诗写出了老妇一家的悲惨遭遇，反映了“安史之乱” 给人民带来的深重灾难。</a:t>
              </a:r>
              <a:endPara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914" name="组合 12"/>
          <p:cNvGrpSpPr/>
          <p:nvPr/>
        </p:nvGrpSpPr>
        <p:grpSpPr>
          <a:xfrm>
            <a:off x="750888" y="1600200"/>
            <a:ext cx="7383462" cy="2495550"/>
            <a:chOff x="-531249" y="1282700"/>
            <a:chExt cx="7382899" cy="2495550"/>
          </a:xfrm>
        </p:grpSpPr>
        <p:sp>
          <p:nvSpPr>
            <p:cNvPr id="10" name="对话气泡: 圆角矩形 9"/>
            <p:cNvSpPr/>
            <p:nvPr/>
          </p:nvSpPr>
          <p:spPr>
            <a:xfrm>
              <a:off x="1600600" y="1282700"/>
              <a:ext cx="5251050" cy="2495550"/>
            </a:xfrm>
            <a:prstGeom prst="wedgeRoundRectCallout">
              <a:avLst>
                <a:gd name="adj1" fmla="val -61900"/>
                <a:gd name="adj2" fmla="val -4367"/>
                <a:gd name="adj3" fmla="val 16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918" name="矩形 3"/>
            <p:cNvSpPr/>
            <p:nvPr/>
          </p:nvSpPr>
          <p:spPr>
            <a:xfrm>
              <a:off x="1708150" y="1525790"/>
              <a:ext cx="5041900" cy="2158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 本诗以“独与老翁别”结尾，含蓄地写出了诗人的感受，表达了诗人对这灾难深重的一家人的同情。</a:t>
              </a:r>
              <a:endPara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3891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531249" y="1362389"/>
              <a:ext cx="1617099" cy="2336171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38915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838" y="5451475"/>
            <a:ext cx="1184275" cy="377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13" y="1916113"/>
            <a:ext cx="401637" cy="1231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876300"/>
            <a:ext cx="6229350" cy="3651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06703" y="1844993"/>
            <a:ext cx="56578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000" b="1"/>
              <a:t>石</a:t>
            </a:r>
            <a:endParaRPr lang="zh-CN" altLang="en-US" sz="3000" b="1"/>
          </a:p>
          <a:p>
            <a:r>
              <a:rPr lang="zh-CN" altLang="en-US" sz="3000" b="1"/>
              <a:t>壕</a:t>
            </a:r>
            <a:endParaRPr lang="zh-CN" altLang="en-US" sz="3000" b="1"/>
          </a:p>
          <a:p>
            <a:r>
              <a:rPr lang="zh-CN" altLang="en-US" sz="3000" b="1"/>
              <a:t>吏</a:t>
            </a:r>
            <a:endParaRPr lang="zh-CN" altLang="en-US" sz="30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06463" y="1244600"/>
            <a:ext cx="7761288" cy="341503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构思巧妙 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运用了明暗结合、藏问于答的艺术表现手法。从诗题来看，主要人物应是差役，但诗人对他用了暗写，一出场只用“吏呼一何怒”来点出他的威势，此后就让他转入“幕后”。对老妇人则用明写，把她所说的话写成一篇“抒情独白”。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39939" name="组合 27"/>
          <p:cNvGrpSpPr/>
          <p:nvPr/>
        </p:nvGrpSpPr>
        <p:grpSpPr>
          <a:xfrm>
            <a:off x="442913" y="174625"/>
            <a:ext cx="2570162" cy="674688"/>
            <a:chOff x="2747226" y="546189"/>
            <a:chExt cx="2458107" cy="594628"/>
          </a:xfrm>
        </p:grpSpPr>
        <p:sp>
          <p:nvSpPr>
            <p:cNvPr id="5" name="矩形: 圆角 28"/>
            <p:cNvSpPr/>
            <p:nvPr/>
          </p:nvSpPr>
          <p:spPr bwMode="auto">
            <a:xfrm rot="20527566">
              <a:off x="2747226" y="609150"/>
              <a:ext cx="564803" cy="471504"/>
            </a:xfrm>
            <a:prstGeom prst="roundRect">
              <a:avLst/>
            </a:prstGeom>
            <a:solidFill>
              <a:srgbClr val="FFCCCC"/>
            </a:solidFill>
            <a:ln>
              <a:solidFill>
                <a:srgbClr val="FF9999">
                  <a:alpha val="3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写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矩形: 圆角 29"/>
            <p:cNvSpPr/>
            <p:nvPr/>
          </p:nvSpPr>
          <p:spPr bwMode="auto">
            <a:xfrm rot="294411">
              <a:off x="3381870" y="632935"/>
              <a:ext cx="564803" cy="471505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99FF99">
                  <a:alpha val="20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作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矩形: 圆角 30"/>
            <p:cNvSpPr/>
            <p:nvPr/>
          </p:nvSpPr>
          <p:spPr bwMode="auto">
            <a:xfrm rot="1137149">
              <a:off x="4011959" y="546189"/>
              <a:ext cx="566322" cy="471505"/>
            </a:xfrm>
            <a:prstGeom prst="roundRect">
              <a:avLst/>
            </a:prstGeom>
            <a:solidFill>
              <a:srgbClr val="FFCC99"/>
            </a:solidFill>
            <a:ln>
              <a:solidFill>
                <a:srgbClr val="FFCC6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特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" name="矩形: 圆角 31"/>
            <p:cNvSpPr/>
            <p:nvPr/>
          </p:nvSpPr>
          <p:spPr bwMode="auto">
            <a:xfrm rot="20889647">
              <a:off x="4640530" y="669312"/>
              <a:ext cx="564803" cy="471505"/>
            </a:xfrm>
            <a:prstGeom prst="roundRect">
              <a:avLst/>
            </a:prstGeom>
            <a:solidFill>
              <a:srgbClr val="CCFFFF"/>
            </a:solidFill>
            <a:ln>
              <a:solidFill>
                <a:srgbClr val="66CCFF">
                  <a:alpha val="18824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点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ext Box 5"/>
          <p:cNvSpPr txBox="1"/>
          <p:nvPr/>
        </p:nvSpPr>
        <p:spPr>
          <a:xfrm>
            <a:off x="830263" y="1749425"/>
            <a:ext cx="7732712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其实，用心品味就会发现，老妇人的那些话都是差役逼问出来的。差役的“呼”“怒”贯穿在老妇人陈情的全过程，其凶横残暴不言而喻。由此可见作者构思之巧。</a:t>
            </a:r>
            <a:endParaRPr lang="zh-CN" altLang="en-US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986" name="组合 27"/>
          <p:cNvGrpSpPr/>
          <p:nvPr/>
        </p:nvGrpSpPr>
        <p:grpSpPr>
          <a:xfrm>
            <a:off x="327025" y="336550"/>
            <a:ext cx="2570163" cy="685800"/>
            <a:chOff x="2747226" y="536189"/>
            <a:chExt cx="2458107" cy="604628"/>
          </a:xfrm>
        </p:grpSpPr>
        <p:sp>
          <p:nvSpPr>
            <p:cNvPr id="3" name="矩形: 圆角 28"/>
            <p:cNvSpPr/>
            <p:nvPr/>
          </p:nvSpPr>
          <p:spPr bwMode="auto">
            <a:xfrm rot="20527566">
              <a:off x="2747226" y="608968"/>
              <a:ext cx="564803" cy="471666"/>
            </a:xfrm>
            <a:prstGeom prst="roundRect">
              <a:avLst/>
            </a:prstGeom>
            <a:solidFill>
              <a:srgbClr val="FFCCCC"/>
            </a:solidFill>
            <a:ln>
              <a:solidFill>
                <a:srgbClr val="FF9999">
                  <a:alpha val="3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结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" name="矩形: 圆角 29"/>
            <p:cNvSpPr/>
            <p:nvPr/>
          </p:nvSpPr>
          <p:spPr bwMode="auto">
            <a:xfrm rot="294411">
              <a:off x="3381870" y="632762"/>
              <a:ext cx="564803" cy="471665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99FF99">
                  <a:alpha val="20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构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" name="矩形: 圆角 30"/>
            <p:cNvSpPr/>
            <p:nvPr/>
          </p:nvSpPr>
          <p:spPr bwMode="auto">
            <a:xfrm rot="1137149">
              <a:off x="4007404" y="536189"/>
              <a:ext cx="566321" cy="471666"/>
            </a:xfrm>
            <a:prstGeom prst="roundRect">
              <a:avLst/>
            </a:prstGeom>
            <a:solidFill>
              <a:srgbClr val="FFCC99"/>
            </a:solidFill>
            <a:ln>
              <a:solidFill>
                <a:srgbClr val="FFCC6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梳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矩形: 圆角 31"/>
            <p:cNvSpPr/>
            <p:nvPr/>
          </p:nvSpPr>
          <p:spPr bwMode="auto">
            <a:xfrm rot="20889647">
              <a:off x="4640530" y="669152"/>
              <a:ext cx="564803" cy="471665"/>
            </a:xfrm>
            <a:prstGeom prst="roundRect">
              <a:avLst/>
            </a:prstGeom>
            <a:solidFill>
              <a:srgbClr val="CCFFFF"/>
            </a:solidFill>
            <a:ln>
              <a:solidFill>
                <a:srgbClr val="66CCFF">
                  <a:alpha val="18824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理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41987" name="TextBox 7"/>
          <p:cNvSpPr txBox="1"/>
          <p:nvPr/>
        </p:nvSpPr>
        <p:spPr>
          <a:xfrm>
            <a:off x="1338898" y="1897063"/>
            <a:ext cx="567690" cy="1685925"/>
          </a:xfrm>
          <a:prstGeom prst="rect">
            <a:avLst/>
          </a:prstGeom>
          <a:noFill/>
          <a:ln w="9525">
            <a:noFill/>
          </a:ln>
        </p:spPr>
        <p:txBody>
          <a:bodyPr vert="eaVert" lIns="68580" tIns="34290" rIns="68580" bIns="34290">
            <a:spAutoFit/>
          </a:bodyPr>
          <a:p>
            <a:pPr algn="ctr" eaLnBrk="1" hangingPunct="1"/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石壕吏</a:t>
            </a:r>
            <a:endParaRPr lang="zh-CN" altLang="en-US" sz="2800" b="1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903413" y="1682750"/>
            <a:ext cx="241300" cy="2243138"/>
          </a:xfrm>
          <a:prstGeom prst="leftBrace">
            <a:avLst>
              <a:gd name="adj1" fmla="val 479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左大括号 11"/>
          <p:cNvSpPr/>
          <p:nvPr/>
        </p:nvSpPr>
        <p:spPr>
          <a:xfrm flipH="1">
            <a:off x="5257800" y="1687513"/>
            <a:ext cx="204788" cy="2238375"/>
          </a:xfrm>
          <a:prstGeom prst="leftBrace">
            <a:avLst>
              <a:gd name="adj1" fmla="val 48319"/>
              <a:gd name="adj2" fmla="val 4890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5537200" y="1963738"/>
            <a:ext cx="2924175" cy="161861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揭露封建统治</a:t>
            </a:r>
            <a:endParaRPr lang="en-US" altLang="zh-CN" sz="2800" b="1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反映深重灾难</a:t>
            </a:r>
            <a:endParaRPr lang="en-US" altLang="zh-CN" sz="2800" b="1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同情劳动人民</a:t>
            </a:r>
            <a:endParaRPr lang="zh-CN" altLang="en-US" sz="2800" b="1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4713" y="1538288"/>
            <a:ext cx="3587750" cy="62801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开端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投石壕村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4713" y="2190750"/>
            <a:ext cx="3587750" cy="62801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发展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老妇哭诉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7" name="TextBox 36"/>
          <p:cNvSpPr txBox="1"/>
          <p:nvPr/>
        </p:nvSpPr>
        <p:spPr>
          <a:xfrm>
            <a:off x="2144713" y="2854325"/>
            <a:ext cx="3587750" cy="62801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高潮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老妇应役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8" name="TextBox 36"/>
          <p:cNvSpPr txBox="1"/>
          <p:nvPr/>
        </p:nvSpPr>
        <p:spPr>
          <a:xfrm>
            <a:off x="2144713" y="3467100"/>
            <a:ext cx="3587750" cy="62801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结局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作别老翁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1995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9838" y="5451475"/>
            <a:ext cx="1184275" cy="377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6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313" y="1916113"/>
            <a:ext cx="401637" cy="1231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13" grpId="0"/>
      <p:bldP spid="31" grpId="0"/>
      <p:bldP spid="37" grpId="0"/>
      <p:bldP spid="117" grpId="0"/>
      <p:bldP spid="1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90525" y="1325563"/>
            <a:ext cx="6003925" cy="341503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诗人通过记叙亲眼所见的石壕吏乘夜捉人的故事，揭露了封建统治者的残暴，反映了唐代“安史之乱”引起的战争给广大人民带来的深重灾难，表达了诗人对劳动人民的深切同情。</a:t>
            </a:r>
            <a:endParaRPr lang="zh-CN" altLang="en-US" sz="3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3011" name="组合 27"/>
          <p:cNvGrpSpPr/>
          <p:nvPr/>
        </p:nvGrpSpPr>
        <p:grpSpPr>
          <a:xfrm>
            <a:off x="374650" y="390525"/>
            <a:ext cx="2570163" cy="685800"/>
            <a:chOff x="2747226" y="536189"/>
            <a:chExt cx="2458107" cy="604628"/>
          </a:xfrm>
        </p:grpSpPr>
        <p:sp>
          <p:nvSpPr>
            <p:cNvPr id="8" name="矩形: 圆角 28"/>
            <p:cNvSpPr/>
            <p:nvPr/>
          </p:nvSpPr>
          <p:spPr bwMode="auto">
            <a:xfrm rot="20527566">
              <a:off x="2747226" y="608968"/>
              <a:ext cx="564803" cy="471666"/>
            </a:xfrm>
            <a:prstGeom prst="roundRect">
              <a:avLst/>
            </a:prstGeom>
            <a:solidFill>
              <a:srgbClr val="FFCCCC"/>
            </a:solidFill>
            <a:ln>
              <a:solidFill>
                <a:srgbClr val="FF9999">
                  <a:alpha val="3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主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" name="矩形: 圆角 29"/>
            <p:cNvSpPr/>
            <p:nvPr/>
          </p:nvSpPr>
          <p:spPr bwMode="auto">
            <a:xfrm rot="294411">
              <a:off x="3381870" y="632762"/>
              <a:ext cx="564803" cy="471665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99FF99">
                  <a:alpha val="20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题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" name="矩形: 圆角 30"/>
            <p:cNvSpPr/>
            <p:nvPr/>
          </p:nvSpPr>
          <p:spPr bwMode="auto">
            <a:xfrm rot="1137149">
              <a:off x="4007404" y="536189"/>
              <a:ext cx="566321" cy="471666"/>
            </a:xfrm>
            <a:prstGeom prst="roundRect">
              <a:avLst/>
            </a:prstGeom>
            <a:solidFill>
              <a:srgbClr val="FFCC99"/>
            </a:solidFill>
            <a:ln>
              <a:solidFill>
                <a:srgbClr val="FFCC6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概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矩形: 圆角 31"/>
            <p:cNvSpPr/>
            <p:nvPr/>
          </p:nvSpPr>
          <p:spPr bwMode="auto">
            <a:xfrm rot="20889647">
              <a:off x="4640530" y="669152"/>
              <a:ext cx="564803" cy="471665"/>
            </a:xfrm>
            <a:prstGeom prst="roundRect">
              <a:avLst/>
            </a:prstGeom>
            <a:solidFill>
              <a:srgbClr val="CCFFFF"/>
            </a:solidFill>
            <a:ln>
              <a:solidFill>
                <a:srgbClr val="66CCFF">
                  <a:alpha val="18824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括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05950" y="658019"/>
            <a:ext cx="2433205" cy="43295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2459" y="602456"/>
            <a:ext cx="7691438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       </a:t>
            </a:r>
            <a:r>
              <a:rPr kumimoji="1" lang="zh-CN" sz="2400" dirty="0">
                <a:sym typeface="+mn-ea"/>
              </a:rPr>
              <a:t>在中国近五千年的历史长河中，唐朝曾是一个疆域辽阔、国力强盛、经济繁荣的时代，那么你们知道唐朝由盛到衰的转折点是什么吗？</a:t>
            </a:r>
            <a:endParaRPr kumimoji="1" lang="zh-CN" sz="2400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894" y="2403158"/>
            <a:ext cx="1544003" cy="64516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 fontAlgn="auto">
              <a:lnSpc>
                <a:spcPct val="150000"/>
              </a:lnSpc>
            </a:pPr>
            <a:r>
              <a:rPr kumimoji="1" lang="zh-CN" sz="2400" dirty="0">
                <a:solidFill>
                  <a:srgbClr val="0070C0"/>
                </a:solidFill>
                <a:sym typeface="+mn-ea"/>
              </a:rPr>
              <a:t>安史之乱</a:t>
            </a:r>
            <a:endParaRPr kumimoji="1" lang="zh-CN" sz="2400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459" y="3041333"/>
            <a:ext cx="7640003" cy="175323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        </a:t>
            </a:r>
            <a:r>
              <a:rPr kumimoji="1" lang="zh-CN" sz="2400" dirty="0">
                <a:sym typeface="+mn-ea"/>
              </a:rPr>
              <a:t>今天我们来学习杜甫在安史之乱发生后写的</a:t>
            </a:r>
            <a:r>
              <a:rPr kumimoji="1" lang="zh-CN" sz="2400" b="1" dirty="0">
                <a:sym typeface="+mn-ea"/>
              </a:rPr>
              <a:t>叙事诗</a:t>
            </a:r>
            <a:r>
              <a:rPr kumimoji="1" lang="en-US" altLang="zh-CN" sz="2400" b="1" dirty="0">
                <a:sym typeface="+mn-ea"/>
              </a:rPr>
              <a:t>——</a:t>
            </a:r>
            <a:r>
              <a:rPr kumimoji="1" lang="zh-CN" sz="2400" b="1" dirty="0">
                <a:sym typeface="+mn-ea"/>
              </a:rPr>
              <a:t>《石壕吏》</a:t>
            </a:r>
            <a:r>
              <a:rPr kumimoji="1" lang="zh-CN" sz="2400" dirty="0">
                <a:sym typeface="+mn-ea"/>
              </a:rPr>
              <a:t>，看看诗人想通过这首诗告诉我们什么？抒发了他怎样的感情？</a:t>
            </a:r>
            <a:endParaRPr kumimoji="1" lang="zh-CN" sz="2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754630" y="940118"/>
            <a:ext cx="6001703" cy="372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19455">
              <a:defRPr sz="24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2172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2172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2172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2172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sz="22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杜甫，</a:t>
            </a:r>
            <a:r>
              <a:rPr sz="22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唐代伟大的现实主义诗人，字子美，世称杜工部</a:t>
            </a:r>
            <a:r>
              <a:rPr sz="22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。杜甫历经盛衰离乱，饱受艰难困苦，</a:t>
            </a:r>
            <a:r>
              <a:rPr sz="22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他被称为“诗圣”</a:t>
            </a:r>
            <a:r>
              <a:rPr sz="22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，写出了许多反映现实、忧国忧民的诗篇，</a:t>
            </a:r>
            <a:r>
              <a:rPr sz="22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诗作被称为“诗史”</a:t>
            </a:r>
            <a:r>
              <a:rPr sz="22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。他的诗多沉郁顿挫，其代表作有</a:t>
            </a:r>
            <a:r>
              <a:rPr sz="22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“三吏”</a:t>
            </a:r>
            <a:r>
              <a:rPr sz="22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——《新安吏》《石壕吏》《潼关吏》，</a:t>
            </a:r>
            <a:r>
              <a:rPr sz="22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“三别”</a:t>
            </a:r>
            <a:r>
              <a:rPr sz="22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——《新婚别》《无家别》《垂老别》等。</a:t>
            </a:r>
            <a:endParaRPr sz="22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89584" y="46291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 smtClean="0">
                <a:sym typeface="+mn-ea"/>
              </a:rPr>
              <a:t>作者介绍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5225" y="96679"/>
            <a:ext cx="847249" cy="8472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130618"/>
            <a:ext cx="2286476" cy="2904649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490061" y="815816"/>
            <a:ext cx="8239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sz="2100" dirty="0">
                <a:latin typeface="+mn-ea"/>
                <a:ea typeface="+mn-ea"/>
                <a:cs typeface="+mn-ea"/>
                <a:sym typeface="+mn-ea"/>
              </a:rPr>
              <a:t>本诗选自《杜诗详注》卷七（中华书局</a:t>
            </a:r>
            <a:r>
              <a:rPr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1979</a:t>
            </a:r>
            <a:r>
              <a:rPr sz="2100" dirty="0">
                <a:latin typeface="+mn-ea"/>
                <a:ea typeface="+mn-ea"/>
                <a:cs typeface="+mn-ea"/>
                <a:sym typeface="+mn-ea"/>
              </a:rPr>
              <a:t>年版）。唐肃宗乾元元年（</a:t>
            </a:r>
            <a:r>
              <a:rPr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758</a:t>
            </a:r>
            <a:r>
              <a:rPr sz="2100" dirty="0">
                <a:latin typeface="+mn-ea"/>
                <a:ea typeface="+mn-ea"/>
                <a:cs typeface="+mn-ea"/>
                <a:sym typeface="+mn-ea"/>
              </a:rPr>
              <a:t>），为平定安史之乱，郭子仪、李光弼等九位节度使率兵二十万围攻邺郡（今河南安阳），胜利在望。但第二年春天，由于史思明派来援军，加上唐军内部矛盾重重，形势发生逆转。在敌人两面夹击之下，唐军全线崩溃。郭子仪等退守河阳（今河南孟州），并四处抽丁补充兵力。杜甫这时刚好从洛阳赴华州，途经新安、石壕、潼关等地，根据目睹的现实，写了一组诗，《石壕吏》是其中的一首。</a:t>
            </a:r>
            <a:r>
              <a:rPr sz="2100" dirty="0">
                <a:solidFill>
                  <a:srgbClr val="C00000"/>
                </a:solidFill>
                <a:latin typeface="+mn-ea"/>
                <a:ea typeface="+mn-ea"/>
                <a:cs typeface="+mn-ea"/>
                <a:sym typeface="+mn-ea"/>
              </a:rPr>
              <a:t>《石壕吏》是杜甫投宿石壕村，对所遇吏卒深夜捉人一事的实录。</a:t>
            </a:r>
            <a:endParaRPr sz="2100" dirty="0">
              <a:solidFill>
                <a:srgbClr val="C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34624" y="421087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 smtClean="0"/>
              <a:t>创作背景</a:t>
            </a:r>
            <a:endParaRPr lang="zh-CN" altLang="en-US" sz="2400" b="1" dirty="0" smtClean="0"/>
          </a:p>
        </p:txBody>
      </p:sp>
      <p:pic>
        <p:nvPicPr>
          <p:cNvPr id="7" name="图片 6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0" y="75724"/>
            <a:ext cx="847249" cy="847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1077278" y="1429703"/>
            <a:ext cx="6989445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50000"/>
              </a:lnSpc>
            </a:pPr>
            <a:r>
              <a:rPr kumimoji="1"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石壕，即石壕村，在今河南三门峡东南。</a:t>
            </a:r>
            <a:endParaRPr kumimoji="1" 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kumimoji="1"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吏，小官，这里指差役。</a:t>
            </a:r>
            <a:endParaRPr kumimoji="1" 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kumimoji="1"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诗题交代了主要的写作对象。</a:t>
            </a:r>
            <a:endParaRPr kumimoji="1" 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2221" y="457758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文题解读</a:t>
            </a:r>
            <a:endParaRPr lang="zh-CN" altLang="en-US" sz="2400" b="1" dirty="0" smtClean="0"/>
          </a:p>
        </p:txBody>
      </p:sp>
      <p:pic>
        <p:nvPicPr>
          <p:cNvPr id="7" name="图片 6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1866" y="116205"/>
            <a:ext cx="847249" cy="847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725805" y="496094"/>
            <a:ext cx="769239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kumimoji="1" 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叙事诗</a:t>
            </a:r>
            <a:endParaRPr kumimoji="1" lang="zh-CN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kumimoji="1"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叙事诗是</a:t>
            </a:r>
            <a:r>
              <a:rPr kumimoji="1" 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诗歌体裁</a:t>
            </a:r>
            <a:r>
              <a:rPr kumimoji="1"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的一种。它</a:t>
            </a:r>
            <a:r>
              <a:rPr kumimoji="1" 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用诗的形式刻画人物，通过写人叙事来抒发情感</a:t>
            </a:r>
            <a:r>
              <a:rPr kumimoji="1"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它的情节一般较为简单、完整而集中，人物性格突出而典型，有浓厚的诗意，又有简练的叙事和层次清晰的生活场面。古典诗歌中著名的叙事诗有《木兰诗》《孔雀东南飞（并序）》《长恨歌》《琵琶行（并序）》等。</a:t>
            </a:r>
            <a:endParaRPr kumimoji="1" 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矩形 47"/>
          <p:cNvSpPr/>
          <p:nvPr/>
        </p:nvSpPr>
        <p:spPr>
          <a:xfrm>
            <a:off x="1296988" y="1571625"/>
            <a:ext cx="6888162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石</a:t>
            </a:r>
            <a:r>
              <a:rPr lang="zh-CN" altLang="en-US" sz="32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壕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    ）　　</a:t>
            </a:r>
            <a:r>
              <a:rPr lang="zh-CN" altLang="en-US" sz="32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逾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墙（    ）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邺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城（    ）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2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戍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    ）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老</a:t>
            </a:r>
            <a:r>
              <a:rPr lang="zh-CN" altLang="en-US" sz="32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妪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    ）    幽</a:t>
            </a:r>
            <a:r>
              <a:rPr lang="zh-CN" altLang="en-US" sz="32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咽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    ）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16200" y="1670050"/>
            <a:ext cx="9474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háo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4340" name="组合 27"/>
          <p:cNvGrpSpPr/>
          <p:nvPr/>
        </p:nvGrpSpPr>
        <p:grpSpPr>
          <a:xfrm>
            <a:off x="373063" y="352425"/>
            <a:ext cx="2568575" cy="685800"/>
            <a:chOff x="2747226" y="536188"/>
            <a:chExt cx="2458107" cy="604629"/>
          </a:xfrm>
        </p:grpSpPr>
        <p:sp>
          <p:nvSpPr>
            <p:cNvPr id="27" name="矩形: 圆角 28"/>
            <p:cNvSpPr/>
            <p:nvPr/>
          </p:nvSpPr>
          <p:spPr bwMode="auto">
            <a:xfrm rot="20527566">
              <a:off x="2747226" y="608967"/>
              <a:ext cx="565152" cy="471667"/>
            </a:xfrm>
            <a:prstGeom prst="roundRect">
              <a:avLst/>
            </a:prstGeom>
            <a:solidFill>
              <a:srgbClr val="FFCCCC"/>
            </a:solidFill>
            <a:ln>
              <a:solidFill>
                <a:srgbClr val="FF9999">
                  <a:alpha val="3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字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" name="矩形: 圆角 29"/>
            <p:cNvSpPr/>
            <p:nvPr/>
          </p:nvSpPr>
          <p:spPr bwMode="auto">
            <a:xfrm rot="294411">
              <a:off x="3382262" y="632761"/>
              <a:ext cx="565152" cy="471666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99FF99">
                  <a:alpha val="20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词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矩形: 圆角 30"/>
            <p:cNvSpPr/>
            <p:nvPr/>
          </p:nvSpPr>
          <p:spPr bwMode="auto">
            <a:xfrm rot="1137149">
              <a:off x="4006664" y="536188"/>
              <a:ext cx="566672" cy="471667"/>
            </a:xfrm>
            <a:prstGeom prst="roundRect">
              <a:avLst/>
            </a:prstGeom>
            <a:solidFill>
              <a:srgbClr val="FFCC99"/>
            </a:solidFill>
            <a:ln>
              <a:solidFill>
                <a:srgbClr val="FFCC6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学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" name="矩形: 圆角 31"/>
            <p:cNvSpPr/>
            <p:nvPr/>
          </p:nvSpPr>
          <p:spPr bwMode="auto">
            <a:xfrm rot="20889647">
              <a:off x="4640181" y="669151"/>
              <a:ext cx="565152" cy="471666"/>
            </a:xfrm>
            <a:prstGeom prst="roundRect">
              <a:avLst/>
            </a:prstGeom>
            <a:solidFill>
              <a:srgbClr val="CCFFFF"/>
            </a:solidFill>
            <a:ln>
              <a:solidFill>
                <a:srgbClr val="66CCFF">
                  <a:alpha val="18824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习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919788" y="1670050"/>
            <a:ext cx="6800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19388" y="2363788"/>
            <a:ext cx="64897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yè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44808" y="2433320"/>
            <a:ext cx="9093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shù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9388" y="3130550"/>
            <a:ext cx="6800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yù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89638" y="3125788"/>
            <a:ext cx="64897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yè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/>
      <p:bldP spid="19" grpId="0"/>
      <p:bldP spid="20" grpId="0"/>
      <p:bldP spid="24" grpId="0"/>
      <p:bldP spid="25" grpId="0"/>
      <p:bldP spid="26" grpId="0"/>
    </p:bldLst>
  </p:timing>
</p:sld>
</file>

<file path=ppt/tags/tag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COMMONDATA" val="eyJoZGlkIjoiN2U2M2M4YTNjOTNmOThkNWJlOWVjMWJlMjczYzRlMDU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2827</Words>
  <Application>WPS 演示</Application>
  <PresentationFormat>全屏显示(16:9)</PresentationFormat>
  <Paragraphs>303</Paragraphs>
  <Slides>33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楷体</vt:lpstr>
      <vt:lpstr>幼圆</vt:lpstr>
      <vt:lpstr>Calibri</vt:lpstr>
      <vt:lpstr>Times New Roman</vt:lpstr>
      <vt:lpstr>黑体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法法</cp:lastModifiedBy>
  <cp:revision>13</cp:revision>
  <dcterms:created xsi:type="dcterms:W3CDTF">2022-05-10T00:47:00Z</dcterms:created>
  <dcterms:modified xsi:type="dcterms:W3CDTF">2022-05-10T03:27:51Z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来源">
    <vt:lpwstr>状元成才路系列</vt:lpwstr>
  </property>
  <property fmtid="{D5CDD505-2E9C-101B-9397-08002B2CF9AE}" pid="3" name="ICV">
    <vt:lpwstr>9C950334052B402CA8A98B119EF15FC3</vt:lpwstr>
  </property>
  <property fmtid="{D5CDD505-2E9C-101B-9397-08002B2CF9AE}" pid="4" name="KSOProductBuildVer">
    <vt:lpwstr>2052-11.1.0.11636</vt:lpwstr>
  </property>
</Properties>
</file>