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fld>
            <a:endParaRPr sz="12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5" name="Google Shape;65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 6 is out!!!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8" name="Google Shape;98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 simple example??? We can do this with array by manipulating index progressively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 = 0;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e = symbols.length-1;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(s &lt; e) {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if (symbols[s++] != symbols[e--])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return false;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true;</a:t>
            </a:r>
            <a:endParaRPr/>
          </a:p>
        </p:txBody>
      </p:sp>
      <p:sp>
        <p:nvSpPr>
          <p:cNvPr id="99" name="Google Shape;99;p1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casting is legal whereas the second is illegal (compile ok but runtime exception)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MyNumber{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Number n;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public MyNumber (Number num) {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n = num;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public Number getNumber() { return n; }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MyNumber nf = new MyNumber (new Float(1.1));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System.out.println("float value: " + nf.getNumber());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MyNumber ni = new MyNumber (new Integer(2));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System.out.println("int value: " + ni.getNumber());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60DE-C6AF-4A78-B3A4-73AB4C6AFC2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D5BC-2927-4B0B-8ADE-1F41CC57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60DE-C6AF-4A78-B3A4-73AB4C6AFC2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D5BC-2927-4B0B-8ADE-1F41CC57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8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60DE-C6AF-4A78-B3A4-73AB4C6AFC2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D5BC-2927-4B0B-8ADE-1F41CC57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7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60DE-C6AF-4A78-B3A4-73AB4C6AFC2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D5BC-2927-4B0B-8ADE-1F41CC57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3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60DE-C6AF-4A78-B3A4-73AB4C6AFC2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D5BC-2927-4B0B-8ADE-1F41CC57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6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60DE-C6AF-4A78-B3A4-73AB4C6AFC2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D5BC-2927-4B0B-8ADE-1F41CC57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60DE-C6AF-4A78-B3A4-73AB4C6AFC2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D5BC-2927-4B0B-8ADE-1F41CC57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5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60DE-C6AF-4A78-B3A4-73AB4C6AFC2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D5BC-2927-4B0B-8ADE-1F41CC57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60DE-C6AF-4A78-B3A4-73AB4C6AFC2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D5BC-2927-4B0B-8ADE-1F41CC57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7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60DE-C6AF-4A78-B3A4-73AB4C6AFC2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D5BC-2927-4B0B-8ADE-1F41CC57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9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60DE-C6AF-4A78-B3A4-73AB4C6AFC2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D5BC-2927-4B0B-8ADE-1F41CC57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C60DE-C6AF-4A78-B3A4-73AB4C6AFC2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4D5BC-2927-4B0B-8ADE-1F41CC57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83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81000" y="2130425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 212:  Data Structures</a:t>
            </a:r>
            <a:endParaRPr sz="40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tephen Douglass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Java Generics</a:t>
            </a:r>
            <a:endParaRPr sz="3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EECC89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EECC89"/>
                </a:solidFill>
                <a:latin typeface="Arial"/>
                <a:ea typeface="Arial"/>
                <a:cs typeface="Arial"/>
                <a:sym typeface="Arial"/>
              </a:rPr>
              <a:t>Generics framework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use abstract type to avoid many explicit casts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EECC89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EECC89"/>
                </a:solidFill>
                <a:latin typeface="Arial"/>
                <a:ea typeface="Arial"/>
                <a:cs typeface="Arial"/>
                <a:sym typeface="Arial"/>
              </a:rPr>
              <a:t>Generic type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a type that is not defined at compilation time, but becomes fully specified at run time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Define a class with a set of formal type parameters (with angle bracket &lt;&gt;)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i.e. make our previous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DNode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store any type of values (elements)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Java Generics</a:t>
            </a:r>
            <a:endParaRPr sz="3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idx="1"/>
          </p:nvPr>
        </p:nvSpPr>
        <p:spPr>
          <a:xfrm>
            <a:off x="0" y="1295400"/>
            <a:ext cx="9144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9D45"/>
              </a:buClr>
              <a:buSzPts val="2200"/>
              <a:buFont typeface="Courier"/>
              <a:buNone/>
            </a:pPr>
            <a:r>
              <a:rPr lang="en-US" sz="2200" b="0" i="0" u="none" strike="noStrike" cap="none">
                <a:solidFill>
                  <a:srgbClr val="FE9D45"/>
                </a:solidFill>
                <a:latin typeface="Courier"/>
                <a:ea typeface="Courier"/>
                <a:cs typeface="Courier"/>
                <a:sym typeface="Courier"/>
              </a:rPr>
              <a:t>public class DNode&lt;E&gt; {</a:t>
            </a:r>
            <a:endParaRPr sz="2200" b="0" i="0" u="none" strike="noStrike" cap="none">
              <a:solidFill>
                <a:srgbClr val="FE9D4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rgbClr val="FE9D45"/>
              </a:buClr>
              <a:buSzPts val="2200"/>
              <a:buFont typeface="Courier"/>
              <a:buNone/>
            </a:pPr>
            <a:r>
              <a:rPr lang="en-US" sz="2200" b="0" i="0" u="none" strike="noStrike" cap="none">
                <a:solidFill>
                  <a:srgbClr val="FE9D45"/>
                </a:solidFill>
                <a:latin typeface="Courier"/>
                <a:ea typeface="Courier"/>
                <a:cs typeface="Courier"/>
                <a:sym typeface="Courier"/>
              </a:rPr>
              <a:t>	private DNode&lt;E&gt; prev, next;</a:t>
            </a:r>
            <a:endParaRPr sz="2200" b="0" i="0" u="none" strike="noStrike" cap="none">
              <a:solidFill>
                <a:srgbClr val="FE9D4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rgbClr val="FE9D45"/>
              </a:buClr>
              <a:buSzPts val="2200"/>
              <a:buFont typeface="Courier"/>
              <a:buNone/>
            </a:pPr>
            <a:r>
              <a:rPr lang="en-US" sz="2200" b="0" i="0" u="none" strike="noStrike" cap="none">
                <a:solidFill>
                  <a:srgbClr val="FE9D45"/>
                </a:solidFill>
                <a:latin typeface="Courier"/>
                <a:ea typeface="Courier"/>
                <a:cs typeface="Courier"/>
                <a:sym typeface="Courier"/>
              </a:rPr>
              <a:t>	private E element;</a:t>
            </a:r>
            <a:endParaRPr/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rgbClr val="FE9D45"/>
              </a:buClr>
              <a:buSzPts val="2200"/>
              <a:buFont typeface="Courier"/>
              <a:buNone/>
            </a:pPr>
            <a:r>
              <a:rPr lang="en-US" sz="2200" b="0" i="0" u="none" strike="noStrike" cap="none">
                <a:solidFill>
                  <a:srgbClr val="FE9D45"/>
                </a:solidFill>
                <a:latin typeface="Courier"/>
                <a:ea typeface="Courier"/>
                <a:cs typeface="Courier"/>
                <a:sym typeface="Courier"/>
              </a:rPr>
              <a:t>	public DNode(E elem, DNode&lt;E&gt; p, DNode&lt;E&gt; n) {}</a:t>
            </a:r>
            <a:endParaRPr/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rgbClr val="FE9D45"/>
              </a:buClr>
              <a:buSzPts val="2200"/>
              <a:buFont typeface="Courier"/>
              <a:buNone/>
            </a:pPr>
            <a:r>
              <a:rPr lang="en-US" sz="2200" b="0" i="0" u="none" strike="noStrike" cap="none">
                <a:solidFill>
                  <a:srgbClr val="FE9D45"/>
                </a:solidFill>
                <a:latin typeface="Courier"/>
                <a:ea typeface="Courier"/>
                <a:cs typeface="Courier"/>
                <a:sym typeface="Courier"/>
              </a:rPr>
              <a:t>	public DNode&lt;E&gt; getNext() {}</a:t>
            </a:r>
            <a:endParaRPr/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rgbClr val="FE9D45"/>
              </a:buClr>
              <a:buSzPts val="2200"/>
              <a:buFont typeface="Courier"/>
              <a:buNone/>
            </a:pPr>
            <a:r>
              <a:rPr lang="en-US" sz="2200" b="0" i="0" u="none" strike="noStrike" cap="none">
                <a:solidFill>
                  <a:srgbClr val="FE9D45"/>
                </a:solidFill>
                <a:latin typeface="Courier"/>
                <a:ea typeface="Courier"/>
                <a:cs typeface="Courier"/>
                <a:sym typeface="Courier"/>
              </a:rPr>
              <a:t>	public DNode&lt;E&gt; getPrev() {}</a:t>
            </a:r>
            <a:endParaRPr/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rgbClr val="FE9D45"/>
              </a:buClr>
              <a:buSzPts val="2200"/>
              <a:buFont typeface="Courier"/>
              <a:buNone/>
            </a:pPr>
            <a:r>
              <a:rPr lang="en-US" sz="2200" b="0" i="0" u="none" strike="noStrike" cap="none">
                <a:solidFill>
                  <a:srgbClr val="FE9D45"/>
                </a:solidFill>
                <a:latin typeface="Courier"/>
                <a:ea typeface="Courier"/>
                <a:cs typeface="Courier"/>
                <a:sym typeface="Courier"/>
              </a:rPr>
              <a:t>	...</a:t>
            </a:r>
            <a:endParaRPr/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rgbClr val="FE9D45"/>
              </a:buClr>
              <a:buSzPts val="2200"/>
              <a:buFont typeface="Courier"/>
              <a:buNone/>
            </a:pPr>
            <a:r>
              <a:rPr lang="en-US" sz="2200" b="0" i="0" u="none" strike="noStrike" cap="none">
                <a:solidFill>
                  <a:srgbClr val="FE9D45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FE9D4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rgbClr val="FE9D45"/>
              </a:buClr>
              <a:buSzPts val="2200"/>
              <a:buFont typeface="Courier"/>
              <a:buNone/>
            </a:pPr>
            <a:r>
              <a:rPr lang="en-US" sz="2200" b="0" i="0" u="none" strike="noStrike" cap="none">
                <a:solidFill>
                  <a:srgbClr val="FE9D45"/>
                </a:solidFill>
                <a:latin typeface="Courier"/>
                <a:ea typeface="Courier"/>
                <a:cs typeface="Courier"/>
                <a:sym typeface="Courier"/>
              </a:rPr>
              <a:t>// DNode for string element</a:t>
            </a:r>
            <a:endParaRPr/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rgbClr val="FE9D45"/>
              </a:buClr>
              <a:buSzPts val="2200"/>
              <a:buFont typeface="Courier"/>
              <a:buNone/>
            </a:pPr>
            <a:r>
              <a:rPr lang="en-US" sz="2200" b="0" i="0" u="none" strike="noStrike" cap="none">
                <a:solidFill>
                  <a:srgbClr val="FE9D45"/>
                </a:solidFill>
                <a:latin typeface="Courier"/>
                <a:ea typeface="Courier"/>
                <a:cs typeface="Courier"/>
                <a:sym typeface="Courier"/>
              </a:rPr>
              <a:t>DNode&lt;String&gt; snode;</a:t>
            </a:r>
            <a:endParaRPr/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rgbClr val="FE9D45"/>
              </a:buClr>
              <a:buSzPts val="2200"/>
              <a:buFont typeface="Courier"/>
              <a:buNone/>
            </a:pPr>
            <a:r>
              <a:rPr lang="en-US" sz="2200" b="0" i="0" u="none" strike="noStrike" cap="none">
                <a:solidFill>
                  <a:srgbClr val="FE9D45"/>
                </a:solidFill>
                <a:latin typeface="Courier"/>
                <a:ea typeface="Courier"/>
                <a:cs typeface="Courier"/>
                <a:sym typeface="Courier"/>
              </a:rPr>
              <a:t>snode = new DNode&lt;String&gt;(“james”, null, null);</a:t>
            </a:r>
            <a:endParaRPr sz="2200" b="0" i="0" u="none" strike="noStrike" cap="none">
              <a:solidFill>
                <a:srgbClr val="FE9D4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 sz="3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idx="1"/>
          </p:nvPr>
        </p:nvSpPr>
        <p:spPr>
          <a:xfrm>
            <a:off x="304800" y="1981200"/>
            <a:ext cx="8610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Deque</a:t>
            </a:r>
            <a:endParaRPr/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 Casting &amp; Generics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665972" y="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endParaRPr sz="32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idx="1"/>
          </p:nvPr>
        </p:nvSpPr>
        <p:spPr>
          <a:xfrm>
            <a:off x="665972" y="1460499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First-In-First-Out (</a:t>
            </a:r>
            <a:r>
              <a:rPr lang="en-US" sz="3200" b="0" i="0" u="none" strike="noStrike" cap="none">
                <a:solidFill>
                  <a:srgbClr val="FE9D45"/>
                </a:solidFill>
                <a:latin typeface="Arial"/>
                <a:ea typeface="Arial"/>
                <a:cs typeface="Arial"/>
                <a:sym typeface="Arial"/>
              </a:rPr>
              <a:t>FIFO</a:t>
            </a: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): the first element added to the structure must be the first one to be removed (i.e. waiting list, printing jobs)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enqueue &amp; dequeue (ops on both sides)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6" descr="Data_Queu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8204" y="4158711"/>
            <a:ext cx="4008286" cy="2624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Deque (Double-ended Q)</a:t>
            </a:r>
            <a:endParaRPr sz="3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Recall Queue ADT method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enqueue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dequeue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front, size,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isEmpty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spcBef>
                <a:spcPts val="560"/>
              </a:spcBef>
              <a:buClr>
                <a:schemeClr val="lt1"/>
              </a:buClr>
              <a:buSzPts val="2800"/>
              <a:buFont typeface="Arial"/>
              <a:buChar char="–"/>
            </a:pP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Delete from the front, add to the rear</a:t>
            </a:r>
            <a:endParaRPr lang="en-US" sz="2800"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Double-ended Queue (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Deque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“deck”)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Insertion and deletion </a:t>
            </a:r>
            <a:r>
              <a:rPr lang="en-US" sz="2800" b="0" i="0" u="none" strike="noStrike" cap="none" dirty="0">
                <a:solidFill>
                  <a:srgbClr val="EECC89"/>
                </a:solidFill>
                <a:latin typeface="Arial"/>
                <a:ea typeface="Arial"/>
                <a:cs typeface="Arial"/>
                <a:sym typeface="Arial"/>
              </a:rPr>
              <a:t>at both the front and rear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dirty="0"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addFirst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(e),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addLast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(e),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removeFirst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(),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removeLast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(),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getFirst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(),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getLast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Deque Implementation</a:t>
            </a:r>
            <a:endParaRPr sz="3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want to implement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deque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simply and efficiently (runtime)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we can implement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deque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Array or List (singly or doubly linked list)</a:t>
            </a:r>
            <a:endParaRPr dirty="0"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Runtime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addFirst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(e),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removeFirst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addLast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(e),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removeLast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getFirst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(),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getLast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Deque Application I</a:t>
            </a:r>
            <a:endParaRPr sz="3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Palindrome Checker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word, phrase, number, or other sequence of symbols or elements, that reads the same backwards as forwards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i.e. “radar”, “madam”, “level”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all symbols into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Deque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compare two symbols (one from front, the other from rear) until only one left or empty</a:t>
            </a:r>
            <a:endParaRPr dirty="0"/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EECC89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EECC89"/>
                </a:solidFill>
                <a:latin typeface="Arial"/>
                <a:ea typeface="Arial"/>
                <a:cs typeface="Arial"/>
                <a:sym typeface="Arial"/>
              </a:rPr>
              <a:t>Use array to check palindrome?</a:t>
            </a:r>
            <a:endParaRPr sz="2800" b="0" i="0" u="none" strike="noStrike" cap="none" dirty="0">
              <a:solidFill>
                <a:srgbClr val="EECC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Deque Application II</a:t>
            </a:r>
            <a:endParaRPr sz="3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Undo or history stack with limits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Stack ADT is generally good for history tracking (i.e. editor or web-browser history)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Should history support unlimited # of entries?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if each entry requires large data space?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will likely want to limit the total number of history entries (i.e. up to 20 entries)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Similar use case is “aging”: if node is older than certain time threshold, remove it from stack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Java Casting</a:t>
            </a:r>
            <a:endParaRPr sz="3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Casting is a type conversion for objects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Consider Number and Integer Class (Integer is a subclass of Number)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Widening conversion: </a:t>
            </a:r>
            <a:r>
              <a:rPr lang="en-US" sz="2800" b="0" i="0" u="none" strike="noStrike" cap="none">
                <a:solidFill>
                  <a:srgbClr val="EECC89"/>
                </a:solidFill>
                <a:latin typeface="Arial"/>
                <a:ea typeface="Arial"/>
                <a:cs typeface="Arial"/>
                <a:sym typeface="Arial"/>
              </a:rPr>
              <a:t>no need for explicit cast</a:t>
            </a:r>
            <a:endParaRPr sz="3200" b="0" i="0" u="none" strike="noStrike" cap="none">
              <a:solidFill>
                <a:srgbClr val="EECC8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440"/>
              </a:spcBef>
              <a:spcAft>
                <a:spcPts val="0"/>
              </a:spcAft>
              <a:buClr>
                <a:srgbClr val="FE9D45"/>
              </a:buClr>
              <a:buSzPts val="2200"/>
              <a:buFont typeface="Courier"/>
              <a:buNone/>
            </a:pPr>
            <a:r>
              <a:rPr lang="en-US" sz="2200" b="0" i="0" u="none" strike="noStrike" cap="none">
                <a:solidFill>
                  <a:srgbClr val="FE9D45"/>
                </a:solidFill>
                <a:latin typeface="Courier"/>
                <a:ea typeface="Courier"/>
                <a:cs typeface="Courier"/>
                <a:sym typeface="Courier"/>
              </a:rPr>
              <a:t>Integer i = new Integer(5);</a:t>
            </a:r>
            <a:endParaRPr/>
          </a:p>
          <a:p>
            <a:pPr marL="457200" marR="0" lvl="1" indent="0" algn="l" rtl="0">
              <a:spcBef>
                <a:spcPts val="440"/>
              </a:spcBef>
              <a:spcAft>
                <a:spcPts val="0"/>
              </a:spcAft>
              <a:buClr>
                <a:srgbClr val="FE9D45"/>
              </a:buClr>
              <a:buSzPts val="2200"/>
              <a:buFont typeface="Courier"/>
              <a:buNone/>
            </a:pPr>
            <a:r>
              <a:rPr lang="en-US" sz="2200" b="0" i="0" u="none" strike="noStrike" cap="none">
                <a:solidFill>
                  <a:srgbClr val="FE9D45"/>
                </a:solidFill>
                <a:latin typeface="Courier"/>
                <a:ea typeface="Courier"/>
                <a:cs typeface="Courier"/>
                <a:sym typeface="Courier"/>
              </a:rPr>
              <a:t>Number n = i;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Narrowing conversion: </a:t>
            </a:r>
            <a:r>
              <a:rPr lang="en-US" sz="2800" b="0" i="0" u="none" strike="noStrike" cap="none">
                <a:solidFill>
                  <a:srgbClr val="EECC89"/>
                </a:solidFill>
                <a:latin typeface="Arial"/>
                <a:ea typeface="Arial"/>
                <a:cs typeface="Arial"/>
                <a:sym typeface="Arial"/>
              </a:rPr>
              <a:t>need explicit cast</a:t>
            </a:r>
            <a:endParaRPr sz="3200" b="0" i="0" u="none" strike="noStrike" cap="none">
              <a:solidFill>
                <a:srgbClr val="EECC8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440"/>
              </a:spcBef>
              <a:spcAft>
                <a:spcPts val="0"/>
              </a:spcAft>
              <a:buClr>
                <a:srgbClr val="FE9D45"/>
              </a:buClr>
              <a:buSzPts val="2200"/>
              <a:buFont typeface="Courier"/>
              <a:buNone/>
            </a:pPr>
            <a:r>
              <a:rPr lang="en-US" sz="2200" b="0" i="0" u="none" strike="noStrike" cap="none">
                <a:solidFill>
                  <a:srgbClr val="FE9D45"/>
                </a:solidFill>
                <a:latin typeface="Courier"/>
                <a:ea typeface="Courier"/>
                <a:cs typeface="Courier"/>
                <a:sym typeface="Courier"/>
              </a:rPr>
              <a:t>Number n = new Integer(5);</a:t>
            </a:r>
            <a:endParaRPr/>
          </a:p>
          <a:p>
            <a:pPr marL="457200" marR="0" lvl="1" indent="0" algn="l" rtl="0">
              <a:spcBef>
                <a:spcPts val="440"/>
              </a:spcBef>
              <a:spcAft>
                <a:spcPts val="0"/>
              </a:spcAft>
              <a:buClr>
                <a:srgbClr val="FE9D45"/>
              </a:buClr>
              <a:buSzPts val="2200"/>
              <a:buFont typeface="Courier"/>
              <a:buNone/>
            </a:pPr>
            <a:r>
              <a:rPr lang="en-US" sz="2200" b="0" i="0" u="none" strike="noStrike" cap="none">
                <a:solidFill>
                  <a:srgbClr val="FE9D45"/>
                </a:solidFill>
                <a:latin typeface="Courier"/>
                <a:ea typeface="Courier"/>
                <a:cs typeface="Courier"/>
                <a:sym typeface="Courier"/>
              </a:rPr>
              <a:t>Integer i = (Integer)n;</a:t>
            </a:r>
            <a:endParaRPr sz="2200" b="0" i="0" u="none" strike="noStrike" cap="none">
              <a:solidFill>
                <a:srgbClr val="FE9D4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Java Casting</a:t>
            </a:r>
            <a:endParaRPr sz="3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9D45"/>
              </a:buClr>
              <a:buSzPts val="2200"/>
              <a:buFont typeface="Courier"/>
              <a:buNone/>
            </a:pPr>
            <a:r>
              <a:rPr lang="en-US" sz="2200" b="0" i="0" u="none" strike="noStrike" cap="none">
                <a:solidFill>
                  <a:srgbClr val="FE9D45"/>
                </a:solidFill>
                <a:latin typeface="Courier"/>
                <a:ea typeface="Courier"/>
                <a:cs typeface="Courier"/>
                <a:sym typeface="Courier"/>
              </a:rPr>
              <a:t>Number n;</a:t>
            </a:r>
            <a:endParaRPr/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rgbClr val="FE9D45"/>
              </a:buClr>
              <a:buSzPts val="2200"/>
              <a:buFont typeface="Courier"/>
              <a:buNone/>
            </a:pPr>
            <a:r>
              <a:rPr lang="en-US" sz="2200" b="0" i="0" u="none" strike="noStrike" cap="none">
                <a:solidFill>
                  <a:srgbClr val="FE9D45"/>
                </a:solidFill>
                <a:latin typeface="Courier"/>
                <a:ea typeface="Courier"/>
                <a:cs typeface="Courier"/>
                <a:sym typeface="Courier"/>
              </a:rPr>
              <a:t>Integer i;</a:t>
            </a:r>
            <a:endParaRPr/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rgbClr val="FE9D45"/>
              </a:buClr>
              <a:buSzPts val="2200"/>
              <a:buFont typeface="Courier"/>
              <a:buNone/>
            </a:pPr>
            <a:r>
              <a:rPr lang="en-US" sz="2200" b="0" i="0" u="none" strike="noStrike" cap="none">
                <a:solidFill>
                  <a:srgbClr val="FE9D45"/>
                </a:solidFill>
                <a:latin typeface="Courier"/>
                <a:ea typeface="Courier"/>
                <a:cs typeface="Courier"/>
                <a:sym typeface="Courier"/>
              </a:rPr>
              <a:t>n =  new Integer(3);</a:t>
            </a:r>
            <a:endParaRPr/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rgbClr val="FE9D45"/>
              </a:buClr>
              <a:buSzPts val="2200"/>
              <a:buFont typeface="Courier"/>
              <a:buNone/>
            </a:pPr>
            <a:r>
              <a:rPr lang="en-US" sz="2200" b="0" i="0" u="none" strike="noStrike" cap="none">
                <a:solidFill>
                  <a:srgbClr val="FE9D45"/>
                </a:solidFill>
                <a:latin typeface="Courier"/>
                <a:ea typeface="Courier"/>
                <a:cs typeface="Courier"/>
                <a:sym typeface="Courier"/>
              </a:rPr>
              <a:t>i = (Integer) n;	</a:t>
            </a:r>
            <a:endParaRPr/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rgbClr val="FE9D45"/>
              </a:buClr>
              <a:buSzPts val="2200"/>
              <a:buFont typeface="Courier"/>
              <a:buNone/>
            </a:pPr>
            <a:r>
              <a:rPr lang="en-US" sz="2200" b="0" i="0" u="none" strike="noStrike" cap="none">
                <a:solidFill>
                  <a:srgbClr val="FE9D45"/>
                </a:solidFill>
                <a:latin typeface="Courier"/>
                <a:ea typeface="Courier"/>
                <a:cs typeface="Courier"/>
                <a:sym typeface="Courier"/>
              </a:rPr>
              <a:t>n =  new Double(3.1415);</a:t>
            </a:r>
            <a:endParaRPr/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rgbClr val="FE9D45"/>
              </a:buClr>
              <a:buSzPts val="2200"/>
              <a:buFont typeface="Courier"/>
              <a:buNone/>
            </a:pPr>
            <a:r>
              <a:rPr lang="en-US" sz="2200" b="0" i="0" u="none" strike="noStrike" cap="none">
                <a:solidFill>
                  <a:srgbClr val="FE9D45"/>
                </a:solidFill>
                <a:latin typeface="Courier"/>
                <a:ea typeface="Courier"/>
                <a:cs typeface="Courier"/>
                <a:sym typeface="Courier"/>
              </a:rPr>
              <a:t>i = (Integer) n;	</a:t>
            </a:r>
            <a:endParaRPr sz="2200" b="0" i="0" u="none" strike="noStrike" cap="none">
              <a:solidFill>
                <a:srgbClr val="FE9D4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FE9D4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FE9D4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we need a casting?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Imagine more flexible class can store various types of number (float, int, double, etc.)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592</Words>
  <Application>Microsoft Office PowerPoint</Application>
  <PresentationFormat>On-screen Show (4:3)</PresentationFormat>
  <Paragraphs>106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Times New Roman</vt:lpstr>
      <vt:lpstr>Office Theme</vt:lpstr>
      <vt:lpstr>COM 212:  Data Structures</vt:lpstr>
      <vt:lpstr>Topics</vt:lpstr>
      <vt:lpstr>Queue</vt:lpstr>
      <vt:lpstr>Deque (Double-ended Q)</vt:lpstr>
      <vt:lpstr>Deque Implementation</vt:lpstr>
      <vt:lpstr>Deque Application I</vt:lpstr>
      <vt:lpstr>Deque Application II</vt:lpstr>
      <vt:lpstr>Java Casting</vt:lpstr>
      <vt:lpstr>Java Casting</vt:lpstr>
      <vt:lpstr>Java Generics</vt:lpstr>
      <vt:lpstr>Java Generics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 212:  Data Structures</dc:title>
  <cp:lastModifiedBy>Stephen Douglass</cp:lastModifiedBy>
  <cp:revision>9</cp:revision>
  <dcterms:modified xsi:type="dcterms:W3CDTF">2019-10-02T15:44:19Z</dcterms:modified>
</cp:coreProperties>
</file>