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12"/>
      <p: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Tahoma" panose="020B0604030504040204" pitchFamily="34" charset="0"/>
      <p:regular r:id="rId18"/>
      <p:bold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fld>
            <a:endParaRPr sz="12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Node(String s, Node n)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getElement()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getNext()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setElement(string s)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setNext(Node newNext)</a:t>
            </a:r>
            <a:endParaRPr/>
          </a:p>
        </p:txBody>
      </p:sp>
      <p:sp>
        <p:nvSpPr>
          <p:cNvPr id="130" name="Google Shape;130;p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addFirst(v)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removeFirst()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2" name="Google Shape;212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getElement()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getPrev()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getNext()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703E-FC6C-4F62-98BA-1E56484D0AD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F4BB-77C1-439B-A899-0FFABC940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4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703E-FC6C-4F62-98BA-1E56484D0AD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F4BB-77C1-439B-A899-0FFABC940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1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703E-FC6C-4F62-98BA-1E56484D0AD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F4BB-77C1-439B-A899-0FFABC940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4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703E-FC6C-4F62-98BA-1E56484D0AD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F4BB-77C1-439B-A899-0FFABC940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4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703E-FC6C-4F62-98BA-1E56484D0AD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F4BB-77C1-439B-A899-0FFABC940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0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703E-FC6C-4F62-98BA-1E56484D0AD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F4BB-77C1-439B-A899-0FFABC940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9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703E-FC6C-4F62-98BA-1E56484D0AD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F4BB-77C1-439B-A899-0FFABC940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9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703E-FC6C-4F62-98BA-1E56484D0AD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F4BB-77C1-439B-A899-0FFABC940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703E-FC6C-4F62-98BA-1E56484D0AD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F4BB-77C1-439B-A899-0FFABC940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9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703E-FC6C-4F62-98BA-1E56484D0AD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F4BB-77C1-439B-A899-0FFABC940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3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703E-FC6C-4F62-98BA-1E56484D0AD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F4BB-77C1-439B-A899-0FFABC940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1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B703E-FC6C-4F62-98BA-1E56484D0AD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0F4BB-77C1-439B-A899-0FFABC940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78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381000" y="2130425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COM 212:  Data Structures</a:t>
            </a:r>
            <a:endParaRPr sz="40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tephen Douglass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Java Tip</a:t>
            </a:r>
            <a:endParaRPr sz="32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idx="1"/>
          </p:nvPr>
        </p:nvSpPr>
        <p:spPr>
          <a:xfrm>
            <a:off x="304800" y="12954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E9D45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E9D45"/>
                </a:solidFill>
                <a:latin typeface="Arial"/>
                <a:ea typeface="Arial"/>
                <a:cs typeface="Arial"/>
                <a:sym typeface="Arial"/>
              </a:rPr>
              <a:t>java.lang.Object</a:t>
            </a: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superclass of everything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Inheritance of OOP in Java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Look at Object class API document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 </a:t>
            </a:r>
            <a:r>
              <a:rPr lang="en-US" sz="3200" b="0" i="0" u="none" strike="noStrike" cap="none">
                <a:solidFill>
                  <a:srgbClr val="FE9D45"/>
                </a:solidFill>
                <a:latin typeface="Arial"/>
                <a:ea typeface="Arial"/>
                <a:cs typeface="Arial"/>
                <a:sym typeface="Arial"/>
              </a:rPr>
              <a:t>overriding</a:t>
            </a:r>
            <a:endParaRPr/>
          </a:p>
          <a:p>
            <a: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 b="0" i="0" u="none" strike="noStrike" cap="none">
                <a:solidFill>
                  <a:srgbClr val="FE9D45"/>
                </a:solidFill>
                <a:latin typeface="Courier"/>
                <a:ea typeface="Courier"/>
                <a:cs typeface="Courier"/>
                <a:sym typeface="Courier"/>
              </a:rPr>
              <a:t>public String toString()</a:t>
            </a:r>
            <a:endParaRPr/>
          </a:p>
          <a:p>
            <a: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E9D4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 </a:t>
            </a:r>
            <a:r>
              <a:rPr lang="en-US" sz="3200" b="0" i="0" u="none" strike="noStrike" cap="none">
                <a:solidFill>
                  <a:srgbClr val="FE9D45"/>
                </a:solidFill>
                <a:latin typeface="Arial"/>
                <a:ea typeface="Arial"/>
                <a:cs typeface="Arial"/>
                <a:sym typeface="Arial"/>
              </a:rPr>
              <a:t>overloading</a:t>
            </a: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diff. method </a:t>
            </a:r>
            <a:r>
              <a:rPr lang="en-US" sz="3200" b="0" i="0" u="none" strike="noStrike" cap="none">
                <a:solidFill>
                  <a:srgbClr val="FE9D45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endParaRPr sz="3200" b="0" i="0" u="none" strike="noStrike" cap="none">
              <a:solidFill>
                <a:srgbClr val="FE9D4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 b="0" i="0" u="none" strike="noStrike" cap="none">
                <a:solidFill>
                  <a:srgbClr val="FE9D45"/>
                </a:solidFill>
                <a:latin typeface="Courier"/>
                <a:ea typeface="Courier"/>
                <a:cs typeface="Courier"/>
                <a:sym typeface="Courier"/>
              </a:rPr>
              <a:t>public int findMax(int [])</a:t>
            </a:r>
            <a:endParaRPr sz="2800" b="0" i="0" u="none" strike="noStrike" cap="none">
              <a:solidFill>
                <a:srgbClr val="FE9D4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 b="0" i="0" u="none" strike="noStrike" cap="none">
                <a:solidFill>
                  <a:srgbClr val="FE9D45"/>
                </a:solidFill>
                <a:latin typeface="Courier"/>
                <a:ea typeface="Courier"/>
                <a:cs typeface="Courier"/>
                <a:sym typeface="Courier"/>
              </a:rPr>
              <a:t>public double findMax(double [])</a:t>
            </a:r>
            <a:endParaRPr sz="2800" b="0" i="0" u="none" strike="noStrike" cap="none">
              <a:solidFill>
                <a:srgbClr val="FE9D4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E9D4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Project 1. Merge two sorted arrays</a:t>
            </a:r>
            <a:endParaRPr sz="32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think about the algorithm together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" name="Google Shape;81;p16"/>
          <p:cNvGrpSpPr/>
          <p:nvPr/>
        </p:nvGrpSpPr>
        <p:grpSpPr>
          <a:xfrm>
            <a:off x="1371600" y="2841486"/>
            <a:ext cx="6546823" cy="1039944"/>
            <a:chOff x="990600" y="3256544"/>
            <a:chExt cx="6546823" cy="1039944"/>
          </a:xfrm>
        </p:grpSpPr>
        <p:sp>
          <p:nvSpPr>
            <p:cNvPr id="82" name="Google Shape;82;p16"/>
            <p:cNvSpPr/>
            <p:nvPr/>
          </p:nvSpPr>
          <p:spPr>
            <a:xfrm>
              <a:off x="1149953" y="3910558"/>
              <a:ext cx="153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FE9D4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2400">
                <a:solidFill>
                  <a:srgbClr val="FE9D4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1787367" y="3910558"/>
              <a:ext cx="153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E9D4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2400">
                <a:solidFill>
                  <a:srgbClr val="FE9D4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2424781" y="3910558"/>
              <a:ext cx="153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E9D4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2400">
                <a:solidFill>
                  <a:srgbClr val="FE9D4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6946487" y="3910558"/>
              <a:ext cx="5909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1">
                  <a:solidFill>
                    <a:srgbClr val="FE9D4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 sz="2400" b="1">
                <a:solidFill>
                  <a:srgbClr val="FE9D4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990600" y="3256544"/>
              <a:ext cx="637414" cy="637414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1628014" y="3256544"/>
              <a:ext cx="637414" cy="637414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2265428" y="3256544"/>
              <a:ext cx="637414" cy="637414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2902842" y="3256544"/>
              <a:ext cx="637414" cy="637414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3540255" y="3256544"/>
              <a:ext cx="637414" cy="637414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4177669" y="3256544"/>
              <a:ext cx="637414" cy="637414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4828414" y="3256544"/>
              <a:ext cx="637414" cy="637414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5465828" y="3256544"/>
              <a:ext cx="637414" cy="637414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6103242" y="3256544"/>
              <a:ext cx="637414" cy="637414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6740656" y="3256544"/>
              <a:ext cx="637414" cy="637414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4191000" y="3927156"/>
              <a:ext cx="5909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1">
                  <a:solidFill>
                    <a:srgbClr val="FE9D4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sz="2400" b="1">
                <a:solidFill>
                  <a:srgbClr val="FE9D4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97;p16"/>
          <p:cNvGrpSpPr/>
          <p:nvPr/>
        </p:nvGrpSpPr>
        <p:grpSpPr>
          <a:xfrm>
            <a:off x="1371600" y="4468542"/>
            <a:ext cx="6546823" cy="1039944"/>
            <a:chOff x="1371600" y="3608256"/>
            <a:chExt cx="6546823" cy="1039944"/>
          </a:xfrm>
        </p:grpSpPr>
        <p:sp>
          <p:nvSpPr>
            <p:cNvPr id="98" name="Google Shape;98;p16"/>
            <p:cNvSpPr/>
            <p:nvPr/>
          </p:nvSpPr>
          <p:spPr>
            <a:xfrm>
              <a:off x="1530953" y="4262270"/>
              <a:ext cx="153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E9D4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2400">
                <a:solidFill>
                  <a:srgbClr val="FE9D4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2168367" y="4262270"/>
              <a:ext cx="153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E9D4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2400">
                <a:solidFill>
                  <a:srgbClr val="FE9D4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2805781" y="4262270"/>
              <a:ext cx="153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E9D4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2400">
                <a:solidFill>
                  <a:srgbClr val="FE9D4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7327487" y="4262270"/>
              <a:ext cx="5909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1">
                  <a:solidFill>
                    <a:srgbClr val="FE9D4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endParaRPr sz="2400" b="1">
                <a:solidFill>
                  <a:srgbClr val="FE9D4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1371600" y="3608256"/>
              <a:ext cx="637414" cy="637414"/>
            </a:xfrm>
            <a:prstGeom prst="rect">
              <a:avLst/>
            </a:prstGeom>
            <a:solidFill>
              <a:srgbClr val="67ADFE"/>
            </a:solidFill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2009014" y="3608256"/>
              <a:ext cx="637414" cy="637414"/>
            </a:xfrm>
            <a:prstGeom prst="rect">
              <a:avLst/>
            </a:prstGeom>
            <a:solidFill>
              <a:srgbClr val="67ADFE"/>
            </a:solidFill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2646428" y="3608256"/>
              <a:ext cx="637414" cy="637414"/>
            </a:xfrm>
            <a:prstGeom prst="rect">
              <a:avLst/>
            </a:prstGeom>
            <a:solidFill>
              <a:srgbClr val="67ADFE"/>
            </a:solidFill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3283842" y="3608256"/>
              <a:ext cx="637414" cy="637414"/>
            </a:xfrm>
            <a:prstGeom prst="rect">
              <a:avLst/>
            </a:prstGeom>
            <a:solidFill>
              <a:srgbClr val="67ADFE"/>
            </a:solidFill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3921255" y="3608256"/>
              <a:ext cx="637414" cy="637414"/>
            </a:xfrm>
            <a:prstGeom prst="rect">
              <a:avLst/>
            </a:prstGeom>
            <a:solidFill>
              <a:srgbClr val="67ADFE"/>
            </a:solidFill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4558669" y="3608256"/>
              <a:ext cx="637414" cy="637414"/>
            </a:xfrm>
            <a:prstGeom prst="rect">
              <a:avLst/>
            </a:prstGeom>
            <a:solidFill>
              <a:srgbClr val="67ADFE"/>
            </a:solidFill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5209414" y="3608256"/>
              <a:ext cx="637414" cy="637414"/>
            </a:xfrm>
            <a:prstGeom prst="rect">
              <a:avLst/>
            </a:prstGeom>
            <a:solidFill>
              <a:srgbClr val="67ADFE"/>
            </a:solidFill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5846828" y="3608256"/>
              <a:ext cx="637414" cy="637414"/>
            </a:xfrm>
            <a:prstGeom prst="rect">
              <a:avLst/>
            </a:prstGeom>
            <a:solidFill>
              <a:srgbClr val="67ADFE"/>
            </a:solidFill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6484242" y="3608256"/>
              <a:ext cx="637414" cy="637414"/>
            </a:xfrm>
            <a:prstGeom prst="rect">
              <a:avLst/>
            </a:prstGeom>
            <a:solidFill>
              <a:srgbClr val="67ADFE"/>
            </a:solidFill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7121656" y="3608256"/>
              <a:ext cx="637414" cy="637414"/>
            </a:xfrm>
            <a:prstGeom prst="rect">
              <a:avLst/>
            </a:prstGeom>
            <a:solidFill>
              <a:srgbClr val="67ADFE"/>
            </a:solidFill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4572000" y="4278868"/>
              <a:ext cx="5909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1">
                  <a:solidFill>
                    <a:srgbClr val="FE9D4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endParaRPr sz="2400" b="1">
                <a:solidFill>
                  <a:srgbClr val="FE9D4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16"/>
          <p:cNvSpPr txBox="1"/>
          <p:nvPr/>
        </p:nvSpPr>
        <p:spPr>
          <a:xfrm>
            <a:off x="533400" y="2743200"/>
            <a:ext cx="55656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A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548278" y="4419600"/>
            <a:ext cx="52680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AF3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endParaRPr sz="32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Recall Array of Objects (Course &amp; Students)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 is collection (sequence) of data similar to array </a:t>
            </a:r>
            <a:r>
              <a:rPr lang="en-US" sz="3200" b="0" i="0" u="sng" strike="noStrike" cap="none" dirty="0">
                <a:solidFill>
                  <a:srgbClr val="FE9D45"/>
                </a:solidFill>
                <a:latin typeface="Arial"/>
                <a:ea typeface="Arial"/>
                <a:cs typeface="Arial"/>
                <a:sym typeface="Arial"/>
              </a:rPr>
              <a:t>without array’s fixed size restriction</a:t>
            </a:r>
            <a:endParaRPr sz="3200" b="0" i="0" u="sng" strike="noStrike" cap="none" dirty="0">
              <a:solidFill>
                <a:srgbClr val="FE9D4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17"/>
          <p:cNvCxnSpPr/>
          <p:nvPr/>
        </p:nvCxnSpPr>
        <p:spPr>
          <a:xfrm rot="10800000" flipH="1">
            <a:off x="1496008" y="5075853"/>
            <a:ext cx="5257800" cy="3175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745" y="4548803"/>
            <a:ext cx="871538" cy="1060450"/>
          </a:xfrm>
          <a:prstGeom prst="rect">
            <a:avLst/>
          </a:prstGeom>
          <a:solidFill>
            <a:schemeClr val="folHlink"/>
          </a:solidFill>
          <a:ln w="381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23" name="Google Shape;12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5333" y="4567853"/>
            <a:ext cx="871537" cy="1020763"/>
          </a:xfrm>
          <a:prstGeom prst="rect">
            <a:avLst/>
          </a:prstGeom>
          <a:solidFill>
            <a:schemeClr val="folHlink"/>
          </a:solidFill>
          <a:ln w="381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24" name="Google Shape;124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99683" y="4688503"/>
            <a:ext cx="873125" cy="779463"/>
          </a:xfrm>
          <a:prstGeom prst="rect">
            <a:avLst/>
          </a:prstGeom>
          <a:solidFill>
            <a:schemeClr val="folHlink"/>
          </a:solidFill>
          <a:ln w="381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25" name="Google Shape;125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72508" y="4656753"/>
            <a:ext cx="871537" cy="842963"/>
          </a:xfrm>
          <a:prstGeom prst="rect">
            <a:avLst/>
          </a:prstGeom>
          <a:solidFill>
            <a:schemeClr val="folHlink"/>
          </a:solidFill>
          <a:ln w="381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26" name="Google Shape;126;p17"/>
          <p:cNvSpPr txBox="1"/>
          <p:nvPr/>
        </p:nvSpPr>
        <p:spPr>
          <a:xfrm>
            <a:off x="6809370" y="4847253"/>
            <a:ext cx="113983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so on …</a:t>
            </a:r>
            <a:endParaRPr sz="2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Singly Linked List</a:t>
            </a:r>
            <a:endParaRPr sz="32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singly linked list is a concrete data structure consisting of a sequence of </a:t>
            </a:r>
            <a:r>
              <a:rPr lang="en-US" sz="3200" b="0" i="0" u="none" strike="noStrike" cap="none">
                <a:solidFill>
                  <a:srgbClr val="FE9D45"/>
                </a:solidFill>
                <a:latin typeface="Arial"/>
                <a:ea typeface="Arial"/>
                <a:cs typeface="Arial"/>
                <a:sym typeface="Arial"/>
              </a:rPr>
              <a:t>nodes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class that stores </a:t>
            </a:r>
            <a:r>
              <a:rPr lang="en-US" sz="2800" b="0" i="0" u="none" strike="noStrike" cap="none">
                <a:solidFill>
                  <a:srgbClr val="FE9D45"/>
                </a:solidFill>
                <a:latin typeface="Arial"/>
                <a:ea typeface="Arial"/>
                <a:cs typeface="Arial"/>
                <a:sym typeface="Arial"/>
              </a:rPr>
              <a:t>value/object</a:t>
            </a: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link to </a:t>
            </a:r>
            <a:r>
              <a:rPr lang="en-US" sz="2800" b="0" i="0" u="none" strike="noStrike" cap="none">
                <a:solidFill>
                  <a:srgbClr val="FE9D45"/>
                </a:solidFill>
                <a:latin typeface="Arial"/>
                <a:ea typeface="Arial"/>
                <a:cs typeface="Arial"/>
                <a:sym typeface="Arial"/>
              </a:rPr>
              <a:t>another node instance</a:t>
            </a:r>
            <a:endParaRPr sz="2800" b="0" i="0" u="none" strike="noStrike" cap="none">
              <a:solidFill>
                <a:srgbClr val="FE9D4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5635690" y="4730620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7356474" y="4833609"/>
            <a:ext cx="131127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next node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5529360" y="5978525"/>
            <a:ext cx="82226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elem</a:t>
            </a:r>
            <a:endParaRPr dirty="0"/>
          </a:p>
        </p:txBody>
      </p:sp>
      <p:sp>
        <p:nvSpPr>
          <p:cNvPr id="137" name="Google Shape;137;p18"/>
          <p:cNvSpPr/>
          <p:nvPr/>
        </p:nvSpPr>
        <p:spPr>
          <a:xfrm>
            <a:off x="5330890" y="4425820"/>
            <a:ext cx="2590800" cy="213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6245290" y="4730620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18"/>
          <p:cNvCxnSpPr/>
          <p:nvPr/>
        </p:nvCxnSpPr>
        <p:spPr>
          <a:xfrm>
            <a:off x="5940490" y="5035420"/>
            <a:ext cx="0" cy="9144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sm" len="sm"/>
            <a:tailEnd type="triangle" w="med" len="med"/>
          </a:ln>
        </p:spPr>
      </p:cxnSp>
      <p:cxnSp>
        <p:nvCxnSpPr>
          <p:cNvPr id="140" name="Google Shape;140;p18"/>
          <p:cNvCxnSpPr/>
          <p:nvPr/>
        </p:nvCxnSpPr>
        <p:spPr>
          <a:xfrm>
            <a:off x="6550090" y="5035420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oval" w="sm" len="sm"/>
            <a:tailEnd type="triangle" w="med" len="med"/>
          </a:ln>
        </p:spPr>
      </p:cxnSp>
      <p:sp>
        <p:nvSpPr>
          <p:cNvPr id="141" name="Google Shape;141;p18"/>
          <p:cNvSpPr txBox="1"/>
          <p:nvPr/>
        </p:nvSpPr>
        <p:spPr>
          <a:xfrm>
            <a:off x="914400" y="4572000"/>
            <a:ext cx="3262932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AF3F"/>
                </a:solidFill>
                <a:latin typeface="Courier"/>
                <a:ea typeface="Courier"/>
                <a:cs typeface="Courier"/>
                <a:sym typeface="Courier"/>
              </a:rPr>
              <a:t>public class Node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AF3F"/>
                </a:solidFill>
                <a:latin typeface="Courier"/>
                <a:ea typeface="Courier"/>
                <a:cs typeface="Courier"/>
                <a:sym typeface="Courier"/>
              </a:rPr>
              <a:t>  private String element;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AF3F"/>
                </a:solidFill>
                <a:latin typeface="Courier"/>
                <a:ea typeface="Courier"/>
                <a:cs typeface="Courier"/>
                <a:sym typeface="Courier"/>
              </a:rPr>
              <a:t>  private Node next;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AF3F"/>
                </a:solidFill>
                <a:latin typeface="Courier"/>
                <a:ea typeface="Courier"/>
                <a:cs typeface="Courier"/>
                <a:sym typeface="Courier"/>
              </a:rPr>
              <a:t>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AF3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600">
              <a:solidFill>
                <a:srgbClr val="FFAF3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Singly Linked List</a:t>
            </a:r>
            <a:endParaRPr sz="32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3352800" y="4038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Linked Lists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1143000" y="2362200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1287463" y="3571875"/>
            <a:ext cx="33655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752600" y="2362200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19"/>
          <p:cNvCxnSpPr/>
          <p:nvPr/>
        </p:nvCxnSpPr>
        <p:spPr>
          <a:xfrm>
            <a:off x="1447800" y="2667000"/>
            <a:ext cx="0" cy="9144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sm" len="sm"/>
            <a:tailEnd type="triangle" w="med" len="med"/>
          </a:ln>
        </p:spPr>
      </p:cxnSp>
      <p:cxnSp>
        <p:nvCxnSpPr>
          <p:cNvPr id="153" name="Google Shape;153;p19"/>
          <p:cNvCxnSpPr/>
          <p:nvPr/>
        </p:nvCxnSpPr>
        <p:spPr>
          <a:xfrm>
            <a:off x="2057400" y="2667000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oval" w="sm" len="sm"/>
            <a:tailEnd type="triangle" w="med" len="med"/>
          </a:ln>
        </p:spPr>
      </p:cxnSp>
      <p:sp>
        <p:nvSpPr>
          <p:cNvPr id="154" name="Google Shape;154;p19"/>
          <p:cNvSpPr/>
          <p:nvPr/>
        </p:nvSpPr>
        <p:spPr>
          <a:xfrm>
            <a:off x="2971800" y="2362200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3581400" y="2362200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19"/>
          <p:cNvCxnSpPr/>
          <p:nvPr/>
        </p:nvCxnSpPr>
        <p:spPr>
          <a:xfrm>
            <a:off x="3886200" y="2667000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oval" w="sm" len="sm"/>
            <a:tailEnd type="triangle" w="med" len="med"/>
          </a:ln>
        </p:spPr>
      </p:cxnSp>
      <p:sp>
        <p:nvSpPr>
          <p:cNvPr id="157" name="Google Shape;157;p19"/>
          <p:cNvSpPr/>
          <p:nvPr/>
        </p:nvSpPr>
        <p:spPr>
          <a:xfrm>
            <a:off x="4800600" y="2362200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5410200" y="2362200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19"/>
          <p:cNvCxnSpPr/>
          <p:nvPr/>
        </p:nvCxnSpPr>
        <p:spPr>
          <a:xfrm>
            <a:off x="5715000" y="2667000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oval" w="sm" len="sm"/>
            <a:tailEnd type="triangle" w="med" len="med"/>
          </a:ln>
        </p:spPr>
      </p:cxnSp>
      <p:sp>
        <p:nvSpPr>
          <p:cNvPr id="160" name="Google Shape;160;p19"/>
          <p:cNvSpPr/>
          <p:nvPr/>
        </p:nvSpPr>
        <p:spPr>
          <a:xfrm>
            <a:off x="6629400" y="2362200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7239000" y="2362200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19"/>
          <p:cNvCxnSpPr/>
          <p:nvPr/>
        </p:nvCxnSpPr>
        <p:spPr>
          <a:xfrm>
            <a:off x="7543800" y="2667000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oval" w="sm" len="sm"/>
            <a:tailEnd type="triangle" w="med" len="med"/>
          </a:ln>
        </p:spPr>
      </p:cxnSp>
      <p:sp>
        <p:nvSpPr>
          <p:cNvPr id="163" name="Google Shape;163;p19"/>
          <p:cNvSpPr txBox="1"/>
          <p:nvPr/>
        </p:nvSpPr>
        <p:spPr>
          <a:xfrm>
            <a:off x="3116263" y="3571875"/>
            <a:ext cx="33655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164" name="Google Shape;164;p19"/>
          <p:cNvCxnSpPr/>
          <p:nvPr/>
        </p:nvCxnSpPr>
        <p:spPr>
          <a:xfrm>
            <a:off x="3276600" y="2667000"/>
            <a:ext cx="0" cy="9144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sm" len="sm"/>
            <a:tailEnd type="triangle" w="med" len="med"/>
          </a:ln>
        </p:spPr>
      </p:cxnSp>
      <p:sp>
        <p:nvSpPr>
          <p:cNvPr id="165" name="Google Shape;165;p19"/>
          <p:cNvSpPr txBox="1"/>
          <p:nvPr/>
        </p:nvSpPr>
        <p:spPr>
          <a:xfrm>
            <a:off x="4945063" y="3571875"/>
            <a:ext cx="33655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166" name="Google Shape;166;p19"/>
          <p:cNvCxnSpPr/>
          <p:nvPr/>
        </p:nvCxnSpPr>
        <p:spPr>
          <a:xfrm>
            <a:off x="5105400" y="2667000"/>
            <a:ext cx="0" cy="9144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sm" len="sm"/>
            <a:tailEnd type="triangle" w="med" len="med"/>
          </a:ln>
        </p:spPr>
      </p:cxnSp>
      <p:sp>
        <p:nvSpPr>
          <p:cNvPr id="167" name="Google Shape;167;p19"/>
          <p:cNvSpPr txBox="1"/>
          <p:nvPr/>
        </p:nvSpPr>
        <p:spPr>
          <a:xfrm>
            <a:off x="6764338" y="3571875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168" name="Google Shape;168;p19"/>
          <p:cNvCxnSpPr/>
          <p:nvPr/>
        </p:nvCxnSpPr>
        <p:spPr>
          <a:xfrm>
            <a:off x="6934200" y="2667000"/>
            <a:ext cx="0" cy="9144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sm" len="sm"/>
            <a:tailEnd type="triangle" w="med" len="med"/>
          </a:ln>
        </p:spPr>
      </p:cxnSp>
      <p:sp>
        <p:nvSpPr>
          <p:cNvPr id="169" name="Google Shape;169;p19"/>
          <p:cNvSpPr txBox="1"/>
          <p:nvPr/>
        </p:nvSpPr>
        <p:spPr>
          <a:xfrm>
            <a:off x="19258" y="1431925"/>
            <a:ext cx="75523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 sz="2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19"/>
          <p:cNvCxnSpPr/>
          <p:nvPr/>
        </p:nvCxnSpPr>
        <p:spPr>
          <a:xfrm>
            <a:off x="381000" y="1828800"/>
            <a:ext cx="762000" cy="8382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oval" w="sm" len="sm"/>
            <a:tailEnd type="triangle" w="med" len="med"/>
          </a:ln>
        </p:spPr>
      </p:cxnSp>
      <p:sp>
        <p:nvSpPr>
          <p:cNvPr id="171" name="Google Shape;171;p19"/>
          <p:cNvSpPr txBox="1"/>
          <p:nvPr/>
        </p:nvSpPr>
        <p:spPr>
          <a:xfrm>
            <a:off x="914400" y="4572000"/>
            <a:ext cx="3386063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AF3F"/>
                </a:solidFill>
                <a:latin typeface="Courier"/>
                <a:ea typeface="Courier"/>
                <a:cs typeface="Courier"/>
                <a:sym typeface="Courier"/>
              </a:rPr>
              <a:t>public class SLinkedList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AF3F"/>
                </a:solidFill>
                <a:latin typeface="Courier"/>
                <a:ea typeface="Courier"/>
                <a:cs typeface="Courier"/>
                <a:sym typeface="Courier"/>
              </a:rPr>
              <a:t>  protected Node head;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AF3F"/>
                </a:solidFill>
                <a:latin typeface="Courier"/>
                <a:ea typeface="Courier"/>
                <a:cs typeface="Courier"/>
                <a:sym typeface="Courier"/>
              </a:rPr>
              <a:t>  protected long size;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AF3F"/>
                </a:solidFill>
                <a:latin typeface="Courier"/>
                <a:ea typeface="Courier"/>
                <a:cs typeface="Courier"/>
                <a:sym typeface="Courier"/>
              </a:rPr>
              <a:t>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AF3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600">
              <a:solidFill>
                <a:srgbClr val="FFAF3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4646331" y="4582180"/>
            <a:ext cx="409677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&amp; remove methods?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Singly Linked List</a:t>
            </a:r>
            <a:endParaRPr sz="32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addLast(Node v)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removeLast()</a:t>
            </a:r>
            <a:endParaRPr sz="3200" b="0" i="0" u="none" strike="noStrike" cap="none">
              <a:solidFill>
                <a:srgbClr val="FE9D4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1143000" y="2362200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1287463" y="3571875"/>
            <a:ext cx="33655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1752600" y="2362200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20"/>
          <p:cNvCxnSpPr/>
          <p:nvPr/>
        </p:nvCxnSpPr>
        <p:spPr>
          <a:xfrm>
            <a:off x="1447800" y="2667000"/>
            <a:ext cx="0" cy="9144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sm" len="sm"/>
            <a:tailEnd type="triangle" w="med" len="med"/>
          </a:ln>
        </p:spPr>
      </p:cxnSp>
      <p:cxnSp>
        <p:nvCxnSpPr>
          <p:cNvPr id="183" name="Google Shape;183;p20"/>
          <p:cNvCxnSpPr/>
          <p:nvPr/>
        </p:nvCxnSpPr>
        <p:spPr>
          <a:xfrm>
            <a:off x="2057400" y="2667000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oval" w="sm" len="sm"/>
            <a:tailEnd type="triangle" w="med" len="med"/>
          </a:ln>
        </p:spPr>
      </p:cxnSp>
      <p:sp>
        <p:nvSpPr>
          <p:cNvPr id="184" name="Google Shape;184;p20"/>
          <p:cNvSpPr/>
          <p:nvPr/>
        </p:nvSpPr>
        <p:spPr>
          <a:xfrm>
            <a:off x="2971800" y="2362200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3581400" y="2362200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p20"/>
          <p:cNvCxnSpPr/>
          <p:nvPr/>
        </p:nvCxnSpPr>
        <p:spPr>
          <a:xfrm>
            <a:off x="3886200" y="2667000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oval" w="sm" len="sm"/>
            <a:tailEnd type="triangle" w="med" len="med"/>
          </a:ln>
        </p:spPr>
      </p:cxnSp>
      <p:sp>
        <p:nvSpPr>
          <p:cNvPr id="187" name="Google Shape;187;p20"/>
          <p:cNvSpPr/>
          <p:nvPr/>
        </p:nvSpPr>
        <p:spPr>
          <a:xfrm>
            <a:off x="4800600" y="2362200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5410200" y="2362200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20"/>
          <p:cNvCxnSpPr/>
          <p:nvPr/>
        </p:nvCxnSpPr>
        <p:spPr>
          <a:xfrm>
            <a:off x="5715000" y="2667000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oval" w="sm" len="sm"/>
            <a:tailEnd type="triangle" w="med" len="med"/>
          </a:ln>
        </p:spPr>
      </p:cxnSp>
      <p:sp>
        <p:nvSpPr>
          <p:cNvPr id="190" name="Google Shape;190;p20"/>
          <p:cNvSpPr/>
          <p:nvPr/>
        </p:nvSpPr>
        <p:spPr>
          <a:xfrm>
            <a:off x="6629400" y="2362200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7239000" y="2362200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20"/>
          <p:cNvCxnSpPr/>
          <p:nvPr/>
        </p:nvCxnSpPr>
        <p:spPr>
          <a:xfrm>
            <a:off x="7543800" y="2667000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oval" w="sm" len="sm"/>
            <a:tailEnd type="triangle" w="med" len="med"/>
          </a:ln>
        </p:spPr>
      </p:cxnSp>
      <p:sp>
        <p:nvSpPr>
          <p:cNvPr id="193" name="Google Shape;193;p20"/>
          <p:cNvSpPr txBox="1"/>
          <p:nvPr/>
        </p:nvSpPr>
        <p:spPr>
          <a:xfrm>
            <a:off x="3116263" y="3571875"/>
            <a:ext cx="33655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194" name="Google Shape;194;p20"/>
          <p:cNvCxnSpPr/>
          <p:nvPr/>
        </p:nvCxnSpPr>
        <p:spPr>
          <a:xfrm>
            <a:off x="3276600" y="2667000"/>
            <a:ext cx="0" cy="9144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sm" len="sm"/>
            <a:tailEnd type="triangle" w="med" len="med"/>
          </a:ln>
        </p:spPr>
      </p:cxnSp>
      <p:sp>
        <p:nvSpPr>
          <p:cNvPr id="195" name="Google Shape;195;p20"/>
          <p:cNvSpPr txBox="1"/>
          <p:nvPr/>
        </p:nvSpPr>
        <p:spPr>
          <a:xfrm>
            <a:off x="4945063" y="3571875"/>
            <a:ext cx="33655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196" name="Google Shape;196;p20"/>
          <p:cNvCxnSpPr/>
          <p:nvPr/>
        </p:nvCxnSpPr>
        <p:spPr>
          <a:xfrm>
            <a:off x="5105400" y="2667000"/>
            <a:ext cx="0" cy="9144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sm" len="sm"/>
            <a:tailEnd type="triangle" w="med" len="med"/>
          </a:ln>
        </p:spPr>
      </p:cxnSp>
      <p:sp>
        <p:nvSpPr>
          <p:cNvPr id="197" name="Google Shape;197;p20"/>
          <p:cNvSpPr txBox="1"/>
          <p:nvPr/>
        </p:nvSpPr>
        <p:spPr>
          <a:xfrm>
            <a:off x="6764338" y="3571875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198" name="Google Shape;198;p20"/>
          <p:cNvCxnSpPr/>
          <p:nvPr/>
        </p:nvCxnSpPr>
        <p:spPr>
          <a:xfrm>
            <a:off x="6934200" y="2667000"/>
            <a:ext cx="0" cy="9144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sm" len="sm"/>
            <a:tailEnd type="triangle" w="med" len="med"/>
          </a:ln>
        </p:spPr>
      </p:cxnSp>
      <p:sp>
        <p:nvSpPr>
          <p:cNvPr id="199" name="Google Shape;199;p20"/>
          <p:cNvSpPr txBox="1"/>
          <p:nvPr/>
        </p:nvSpPr>
        <p:spPr>
          <a:xfrm>
            <a:off x="19258" y="1431925"/>
            <a:ext cx="75523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 sz="2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20"/>
          <p:cNvCxnSpPr/>
          <p:nvPr/>
        </p:nvCxnSpPr>
        <p:spPr>
          <a:xfrm>
            <a:off x="381000" y="1828800"/>
            <a:ext cx="762000" cy="8382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oval" w="sm" len="sm"/>
            <a:tailEnd type="triangle" w="med" len="med"/>
          </a:ln>
        </p:spPr>
      </p:cxnSp>
      <p:sp>
        <p:nvSpPr>
          <p:cNvPr id="201" name="Google Shape;201;p20"/>
          <p:cNvSpPr txBox="1"/>
          <p:nvPr/>
        </p:nvSpPr>
        <p:spPr>
          <a:xfrm>
            <a:off x="6160411" y="1431925"/>
            <a:ext cx="51253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tail</a:t>
            </a:r>
            <a:endParaRPr sz="2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20"/>
          <p:cNvCxnSpPr/>
          <p:nvPr/>
        </p:nvCxnSpPr>
        <p:spPr>
          <a:xfrm>
            <a:off x="6400800" y="1828800"/>
            <a:ext cx="381000" cy="4572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oval" w="sm" len="sm"/>
            <a:tailEnd type="triangle" w="med" len="med"/>
          </a:ln>
        </p:spPr>
      </p:cxnSp>
      <p:sp>
        <p:nvSpPr>
          <p:cNvPr id="203" name="Google Shape;203;p20"/>
          <p:cNvSpPr txBox="1"/>
          <p:nvPr/>
        </p:nvSpPr>
        <p:spPr>
          <a:xfrm>
            <a:off x="8382000" y="2438400"/>
            <a:ext cx="5839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sz="2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Singly Linked List: runtime</a:t>
            </a:r>
            <a:endParaRPr sz="32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addFirst(element v)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removeFirst()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addLast(element v)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removeLast()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Array vs. Linked List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Doubly Linked List</a:t>
            </a:r>
            <a:endParaRPr sz="32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1905000" y="4327525"/>
            <a:ext cx="304800" cy="304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2209800" y="4327525"/>
            <a:ext cx="304800" cy="304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2"/>
          <p:cNvSpPr/>
          <p:nvPr/>
        </p:nvSpPr>
        <p:spPr>
          <a:xfrm>
            <a:off x="2514600" y="4327525"/>
            <a:ext cx="304800" cy="304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2"/>
          <p:cNvSpPr/>
          <p:nvPr/>
        </p:nvSpPr>
        <p:spPr>
          <a:xfrm>
            <a:off x="2667000" y="4341813"/>
            <a:ext cx="762000" cy="139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8636"/>
                </a:moveTo>
                <a:cubicBezTo>
                  <a:pt x="9750" y="99545"/>
                  <a:pt x="39250" y="0"/>
                  <a:pt x="59250" y="0"/>
                </a:cubicBezTo>
                <a:cubicBezTo>
                  <a:pt x="79250" y="0"/>
                  <a:pt x="107500" y="95454"/>
                  <a:pt x="120000" y="12000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3429000" y="4327525"/>
            <a:ext cx="304800" cy="304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2"/>
          <p:cNvSpPr/>
          <p:nvPr/>
        </p:nvSpPr>
        <p:spPr>
          <a:xfrm>
            <a:off x="3733800" y="4327525"/>
            <a:ext cx="304800" cy="304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2"/>
          <p:cNvSpPr/>
          <p:nvPr/>
        </p:nvSpPr>
        <p:spPr>
          <a:xfrm>
            <a:off x="4038600" y="4327525"/>
            <a:ext cx="304800" cy="304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2"/>
          <p:cNvSpPr/>
          <p:nvPr/>
        </p:nvSpPr>
        <p:spPr>
          <a:xfrm>
            <a:off x="4191000" y="4341813"/>
            <a:ext cx="762000" cy="139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8636"/>
                </a:moveTo>
                <a:cubicBezTo>
                  <a:pt x="9750" y="99545"/>
                  <a:pt x="39250" y="0"/>
                  <a:pt x="59250" y="0"/>
                </a:cubicBezTo>
                <a:cubicBezTo>
                  <a:pt x="79250" y="0"/>
                  <a:pt x="107500" y="95454"/>
                  <a:pt x="120000" y="12000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2"/>
          <p:cNvSpPr/>
          <p:nvPr/>
        </p:nvSpPr>
        <p:spPr>
          <a:xfrm>
            <a:off x="4953000" y="4327525"/>
            <a:ext cx="304800" cy="304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5257800" y="4327525"/>
            <a:ext cx="304800" cy="304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5562600" y="4327525"/>
            <a:ext cx="304800" cy="304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2"/>
          <p:cNvSpPr/>
          <p:nvPr/>
        </p:nvSpPr>
        <p:spPr>
          <a:xfrm>
            <a:off x="5715000" y="4341813"/>
            <a:ext cx="762000" cy="139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8636"/>
                </a:moveTo>
                <a:cubicBezTo>
                  <a:pt x="9750" y="99545"/>
                  <a:pt x="39250" y="0"/>
                  <a:pt x="59250" y="0"/>
                </a:cubicBezTo>
                <a:cubicBezTo>
                  <a:pt x="79250" y="0"/>
                  <a:pt x="107500" y="95454"/>
                  <a:pt x="120000" y="12000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2"/>
          <p:cNvSpPr/>
          <p:nvPr/>
        </p:nvSpPr>
        <p:spPr>
          <a:xfrm>
            <a:off x="6477000" y="4327525"/>
            <a:ext cx="304800" cy="304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2"/>
          <p:cNvSpPr/>
          <p:nvPr/>
        </p:nvSpPr>
        <p:spPr>
          <a:xfrm>
            <a:off x="6781800" y="4327525"/>
            <a:ext cx="304800" cy="304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2"/>
          <p:cNvSpPr/>
          <p:nvPr/>
        </p:nvSpPr>
        <p:spPr>
          <a:xfrm>
            <a:off x="7086600" y="4327525"/>
            <a:ext cx="304800" cy="304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2"/>
          <p:cNvSpPr/>
          <p:nvPr/>
        </p:nvSpPr>
        <p:spPr>
          <a:xfrm rot="10800000">
            <a:off x="2819400" y="4494213"/>
            <a:ext cx="762000" cy="139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8636"/>
                </a:moveTo>
                <a:cubicBezTo>
                  <a:pt x="9750" y="99545"/>
                  <a:pt x="39250" y="0"/>
                  <a:pt x="59250" y="0"/>
                </a:cubicBezTo>
                <a:cubicBezTo>
                  <a:pt x="79250" y="0"/>
                  <a:pt x="107500" y="95454"/>
                  <a:pt x="120000" y="12000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2"/>
          <p:cNvSpPr/>
          <p:nvPr/>
        </p:nvSpPr>
        <p:spPr>
          <a:xfrm rot="10800000">
            <a:off x="4343400" y="4494213"/>
            <a:ext cx="762000" cy="139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8636"/>
                </a:moveTo>
                <a:cubicBezTo>
                  <a:pt x="9750" y="99545"/>
                  <a:pt x="39250" y="0"/>
                  <a:pt x="59250" y="0"/>
                </a:cubicBezTo>
                <a:cubicBezTo>
                  <a:pt x="79250" y="0"/>
                  <a:pt x="107500" y="95454"/>
                  <a:pt x="120000" y="12000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2"/>
          <p:cNvSpPr/>
          <p:nvPr/>
        </p:nvSpPr>
        <p:spPr>
          <a:xfrm rot="10800000">
            <a:off x="5867400" y="4494213"/>
            <a:ext cx="762000" cy="139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8636"/>
                </a:moveTo>
                <a:cubicBezTo>
                  <a:pt x="9750" y="99545"/>
                  <a:pt x="39250" y="0"/>
                  <a:pt x="59250" y="0"/>
                </a:cubicBezTo>
                <a:cubicBezTo>
                  <a:pt x="79250" y="0"/>
                  <a:pt x="107500" y="95454"/>
                  <a:pt x="120000" y="12000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2"/>
          <p:cNvSpPr/>
          <p:nvPr/>
        </p:nvSpPr>
        <p:spPr>
          <a:xfrm>
            <a:off x="2289175" y="4479925"/>
            <a:ext cx="168275" cy="552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2075" y="0"/>
                </a:moveTo>
                <a:cubicBezTo>
                  <a:pt x="45283" y="10689"/>
                  <a:pt x="0" y="44137"/>
                  <a:pt x="11320" y="64137"/>
                </a:cubicBezTo>
                <a:cubicBezTo>
                  <a:pt x="22641" y="84137"/>
                  <a:pt x="97358" y="108275"/>
                  <a:pt x="120000" y="120000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2"/>
          <p:cNvSpPr/>
          <p:nvPr/>
        </p:nvSpPr>
        <p:spPr>
          <a:xfrm>
            <a:off x="3810000" y="4479925"/>
            <a:ext cx="168275" cy="552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2075" y="0"/>
                </a:moveTo>
                <a:cubicBezTo>
                  <a:pt x="45283" y="10689"/>
                  <a:pt x="0" y="44137"/>
                  <a:pt x="11320" y="64137"/>
                </a:cubicBezTo>
                <a:cubicBezTo>
                  <a:pt x="22641" y="84137"/>
                  <a:pt x="97358" y="108275"/>
                  <a:pt x="120000" y="120000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2"/>
          <p:cNvSpPr/>
          <p:nvPr/>
        </p:nvSpPr>
        <p:spPr>
          <a:xfrm>
            <a:off x="5330825" y="4479925"/>
            <a:ext cx="168275" cy="552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2075" y="0"/>
                </a:moveTo>
                <a:cubicBezTo>
                  <a:pt x="45283" y="10689"/>
                  <a:pt x="0" y="44137"/>
                  <a:pt x="11320" y="64137"/>
                </a:cubicBezTo>
                <a:cubicBezTo>
                  <a:pt x="22641" y="84137"/>
                  <a:pt x="97358" y="108275"/>
                  <a:pt x="120000" y="120000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2"/>
          <p:cNvSpPr/>
          <p:nvPr/>
        </p:nvSpPr>
        <p:spPr>
          <a:xfrm>
            <a:off x="6851650" y="4479925"/>
            <a:ext cx="168275" cy="552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2075" y="0"/>
                </a:moveTo>
                <a:cubicBezTo>
                  <a:pt x="45283" y="10689"/>
                  <a:pt x="0" y="44137"/>
                  <a:pt x="11320" y="64137"/>
                </a:cubicBezTo>
                <a:cubicBezTo>
                  <a:pt x="22641" y="84137"/>
                  <a:pt x="97358" y="108275"/>
                  <a:pt x="120000" y="120000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4075" y="5064125"/>
            <a:ext cx="685800" cy="835025"/>
          </a:xfrm>
          <a:prstGeom prst="rect">
            <a:avLst/>
          </a:prstGeom>
          <a:solidFill>
            <a:schemeClr val="folHlink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39" name="Google Shape;23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1250" y="5064125"/>
            <a:ext cx="685800" cy="803275"/>
          </a:xfrm>
          <a:prstGeom prst="rect">
            <a:avLst/>
          </a:prstGeom>
          <a:solidFill>
            <a:schemeClr val="folHlink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40" name="Google Shape;240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05600" y="5064125"/>
            <a:ext cx="685800" cy="612775"/>
          </a:xfrm>
          <a:prstGeom prst="rect">
            <a:avLst/>
          </a:prstGeom>
          <a:solidFill>
            <a:schemeClr val="folHlink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41" name="Google Shape;241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78425" y="5064125"/>
            <a:ext cx="685800" cy="663575"/>
          </a:xfrm>
          <a:prstGeom prst="rect">
            <a:avLst/>
          </a:prstGeom>
          <a:solidFill>
            <a:schemeClr val="folHlink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242" name="Google Shape;242;p22"/>
          <p:cNvSpPr/>
          <p:nvPr/>
        </p:nvSpPr>
        <p:spPr>
          <a:xfrm>
            <a:off x="8001000" y="4327525"/>
            <a:ext cx="304800" cy="304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2"/>
          <p:cNvSpPr/>
          <p:nvPr/>
        </p:nvSpPr>
        <p:spPr>
          <a:xfrm>
            <a:off x="990600" y="4327525"/>
            <a:ext cx="304800" cy="304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2"/>
          <p:cNvSpPr/>
          <p:nvPr/>
        </p:nvSpPr>
        <p:spPr>
          <a:xfrm>
            <a:off x="7239000" y="4327525"/>
            <a:ext cx="762000" cy="139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8636"/>
                </a:moveTo>
                <a:cubicBezTo>
                  <a:pt x="9750" y="99545"/>
                  <a:pt x="39250" y="0"/>
                  <a:pt x="59250" y="0"/>
                </a:cubicBezTo>
                <a:cubicBezTo>
                  <a:pt x="79250" y="0"/>
                  <a:pt x="107500" y="95454"/>
                  <a:pt x="120000" y="12000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2"/>
          <p:cNvSpPr/>
          <p:nvPr/>
        </p:nvSpPr>
        <p:spPr>
          <a:xfrm rot="10800000">
            <a:off x="7391400" y="4479925"/>
            <a:ext cx="762000" cy="139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8636"/>
                </a:moveTo>
                <a:cubicBezTo>
                  <a:pt x="9750" y="99545"/>
                  <a:pt x="39250" y="0"/>
                  <a:pt x="59250" y="0"/>
                </a:cubicBezTo>
                <a:cubicBezTo>
                  <a:pt x="79250" y="0"/>
                  <a:pt x="107500" y="95454"/>
                  <a:pt x="120000" y="12000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2"/>
          <p:cNvSpPr/>
          <p:nvPr/>
        </p:nvSpPr>
        <p:spPr>
          <a:xfrm>
            <a:off x="1143000" y="4327525"/>
            <a:ext cx="762000" cy="139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8636"/>
                </a:moveTo>
                <a:cubicBezTo>
                  <a:pt x="9750" y="99545"/>
                  <a:pt x="39250" y="0"/>
                  <a:pt x="59250" y="0"/>
                </a:cubicBezTo>
                <a:cubicBezTo>
                  <a:pt x="79250" y="0"/>
                  <a:pt x="107500" y="95454"/>
                  <a:pt x="120000" y="12000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2"/>
          <p:cNvSpPr/>
          <p:nvPr/>
        </p:nvSpPr>
        <p:spPr>
          <a:xfrm rot="10800000">
            <a:off x="1295400" y="4479925"/>
            <a:ext cx="762000" cy="139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8636"/>
                </a:moveTo>
                <a:cubicBezTo>
                  <a:pt x="9750" y="99545"/>
                  <a:pt x="39250" y="0"/>
                  <a:pt x="59250" y="0"/>
                </a:cubicBezTo>
                <a:cubicBezTo>
                  <a:pt x="79250" y="0"/>
                  <a:pt x="107500" y="95454"/>
                  <a:pt x="120000" y="12000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2"/>
          <p:cNvSpPr txBox="1"/>
          <p:nvPr/>
        </p:nvSpPr>
        <p:spPr>
          <a:xfrm>
            <a:off x="7693025" y="3870325"/>
            <a:ext cx="838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trailer</a:t>
            </a:r>
            <a:endParaRPr/>
          </a:p>
        </p:txBody>
      </p:sp>
      <p:sp>
        <p:nvSpPr>
          <p:cNvPr id="249" name="Google Shape;249;p22"/>
          <p:cNvSpPr txBox="1"/>
          <p:nvPr/>
        </p:nvSpPr>
        <p:spPr>
          <a:xfrm>
            <a:off x="625475" y="3946525"/>
            <a:ext cx="957263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header</a:t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1676400" y="3946525"/>
            <a:ext cx="5867400" cy="838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2"/>
          <p:cNvSpPr txBox="1"/>
          <p:nvPr/>
        </p:nvSpPr>
        <p:spPr>
          <a:xfrm>
            <a:off x="5611813" y="3930650"/>
            <a:ext cx="2025649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nodes/positions</a:t>
            </a:r>
            <a:endParaRPr dirty="0"/>
          </a:p>
        </p:txBody>
      </p:sp>
      <p:sp>
        <p:nvSpPr>
          <p:cNvPr id="252" name="Google Shape;252;p22"/>
          <p:cNvSpPr txBox="1"/>
          <p:nvPr/>
        </p:nvSpPr>
        <p:spPr>
          <a:xfrm>
            <a:off x="6348413" y="5699125"/>
            <a:ext cx="1195387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elements</a:t>
            </a:r>
            <a:endParaRPr/>
          </a:p>
        </p:txBody>
      </p:sp>
      <p:sp>
        <p:nvSpPr>
          <p:cNvPr id="253" name="Google Shape;253;p22"/>
          <p:cNvSpPr/>
          <p:nvPr/>
        </p:nvSpPr>
        <p:spPr>
          <a:xfrm>
            <a:off x="2473325" y="1905000"/>
            <a:ext cx="498475" cy="498475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2"/>
          <p:cNvSpPr/>
          <p:nvPr/>
        </p:nvSpPr>
        <p:spPr>
          <a:xfrm>
            <a:off x="2971800" y="1905000"/>
            <a:ext cx="498475" cy="498475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2"/>
          <p:cNvSpPr/>
          <p:nvPr/>
        </p:nvSpPr>
        <p:spPr>
          <a:xfrm>
            <a:off x="3470275" y="1905000"/>
            <a:ext cx="498475" cy="498475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22"/>
          <p:cNvCxnSpPr/>
          <p:nvPr/>
        </p:nvCxnSpPr>
        <p:spPr>
          <a:xfrm rot="10800000">
            <a:off x="1974963" y="1781038"/>
            <a:ext cx="747600" cy="373200"/>
          </a:xfrm>
          <a:prstGeom prst="curvedConnector3">
            <a:avLst>
              <a:gd name="adj1" fmla="val 49902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oval" w="sm" len="sm"/>
            <a:tailEnd type="triangle" w="med" len="med"/>
          </a:ln>
        </p:spPr>
      </p:cxnSp>
      <p:cxnSp>
        <p:nvCxnSpPr>
          <p:cNvPr id="257" name="Google Shape;257;p22"/>
          <p:cNvCxnSpPr/>
          <p:nvPr/>
        </p:nvCxnSpPr>
        <p:spPr>
          <a:xfrm rot="10800000" flipH="1">
            <a:off x="3719513" y="1781038"/>
            <a:ext cx="747600" cy="373200"/>
          </a:xfrm>
          <a:prstGeom prst="curvedConnector3">
            <a:avLst>
              <a:gd name="adj1" fmla="val 49901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oval" w="sm" len="sm"/>
            <a:tailEnd type="triangle" w="med" len="med"/>
          </a:ln>
        </p:spPr>
      </p:cxnSp>
      <p:cxnSp>
        <p:nvCxnSpPr>
          <p:cNvPr id="258" name="Google Shape;258;p22"/>
          <p:cNvCxnSpPr>
            <a:endCxn id="259" idx="0"/>
          </p:cNvCxnSpPr>
          <p:nvPr/>
        </p:nvCxnSpPr>
        <p:spPr>
          <a:xfrm rot="-5400000" flipH="1">
            <a:off x="2955181" y="2420988"/>
            <a:ext cx="539700" cy="6300"/>
          </a:xfrm>
          <a:prstGeom prst="curvedConnector3">
            <a:avLst>
              <a:gd name="adj1" fmla="val 49995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sm" len="sm"/>
            <a:tailEnd type="triangle" w="med" len="med"/>
          </a:ln>
        </p:spPr>
      </p:cxnSp>
      <p:sp>
        <p:nvSpPr>
          <p:cNvPr id="260" name="Google Shape;260;p22"/>
          <p:cNvSpPr txBox="1"/>
          <p:nvPr/>
        </p:nvSpPr>
        <p:spPr>
          <a:xfrm>
            <a:off x="1890713" y="1384300"/>
            <a:ext cx="6762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prev</a:t>
            </a:r>
            <a:endParaRPr/>
          </a:p>
        </p:txBody>
      </p:sp>
      <p:sp>
        <p:nvSpPr>
          <p:cNvPr id="261" name="Google Shape;261;p22"/>
          <p:cNvSpPr txBox="1"/>
          <p:nvPr/>
        </p:nvSpPr>
        <p:spPr>
          <a:xfrm>
            <a:off x="3822700" y="1384300"/>
            <a:ext cx="66992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next</a:t>
            </a:r>
            <a:endParaRPr/>
          </a:p>
        </p:txBody>
      </p:sp>
      <p:sp>
        <p:nvSpPr>
          <p:cNvPr id="259" name="Google Shape;259;p22"/>
          <p:cNvSpPr txBox="1"/>
          <p:nvPr/>
        </p:nvSpPr>
        <p:spPr>
          <a:xfrm>
            <a:off x="2867025" y="2693988"/>
            <a:ext cx="722313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elem</a:t>
            </a:r>
            <a:endParaRPr/>
          </a:p>
        </p:txBody>
      </p:sp>
      <p:sp>
        <p:nvSpPr>
          <p:cNvPr id="262" name="Google Shape;262;p22"/>
          <p:cNvSpPr txBox="1"/>
          <p:nvPr/>
        </p:nvSpPr>
        <p:spPr>
          <a:xfrm>
            <a:off x="4038600" y="2743200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node</a:t>
            </a:r>
            <a:endParaRPr/>
          </a:p>
        </p:txBody>
      </p:sp>
      <p:sp>
        <p:nvSpPr>
          <p:cNvPr id="263" name="Google Shape;263;p22"/>
          <p:cNvSpPr/>
          <p:nvPr/>
        </p:nvSpPr>
        <p:spPr>
          <a:xfrm>
            <a:off x="1600200" y="1295400"/>
            <a:ext cx="3200400" cy="1905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2"/>
          <p:cNvSpPr txBox="1"/>
          <p:nvPr/>
        </p:nvSpPr>
        <p:spPr>
          <a:xfrm>
            <a:off x="5347668" y="1495961"/>
            <a:ext cx="350919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AF3F"/>
                </a:solidFill>
                <a:latin typeface="Courier"/>
                <a:ea typeface="Courier"/>
                <a:cs typeface="Courier"/>
                <a:sym typeface="Courier"/>
              </a:rPr>
              <a:t>public class DNode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AF3F"/>
                </a:solidFill>
                <a:latin typeface="Courier"/>
                <a:ea typeface="Courier"/>
                <a:cs typeface="Courier"/>
                <a:sym typeface="Courier"/>
              </a:rPr>
              <a:t>  private String element;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AF3F"/>
                </a:solidFill>
                <a:latin typeface="Courier"/>
                <a:ea typeface="Courier"/>
                <a:cs typeface="Courier"/>
                <a:sym typeface="Courier"/>
              </a:rPr>
              <a:t>  private DNode prev, next;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AF3F"/>
                </a:solidFill>
                <a:latin typeface="Courier"/>
                <a:ea typeface="Courier"/>
                <a:cs typeface="Courier"/>
                <a:sym typeface="Courier"/>
              </a:rPr>
              <a:t>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AF3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600">
              <a:solidFill>
                <a:srgbClr val="FFAF3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258</Words>
  <Application>Microsoft Office PowerPoint</Application>
  <PresentationFormat>On-screen Show (4:3)</PresentationFormat>
  <Paragraphs>105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Courier</vt:lpstr>
      <vt:lpstr>Calibri Light</vt:lpstr>
      <vt:lpstr>Arial</vt:lpstr>
      <vt:lpstr>Calibri</vt:lpstr>
      <vt:lpstr>Times New Roman</vt:lpstr>
      <vt:lpstr>Tahoma</vt:lpstr>
      <vt:lpstr>Office Theme</vt:lpstr>
      <vt:lpstr>COM 212:  Data Structures</vt:lpstr>
      <vt:lpstr>Java Tip</vt:lpstr>
      <vt:lpstr>Project 1. Merge two sorted arrays</vt:lpstr>
      <vt:lpstr>List</vt:lpstr>
      <vt:lpstr>Singly Linked List</vt:lpstr>
      <vt:lpstr>Singly Linked List</vt:lpstr>
      <vt:lpstr>Singly Linked List</vt:lpstr>
      <vt:lpstr>Singly Linked List: runtime</vt:lpstr>
      <vt:lpstr>Doubly Linked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 212:  Data Structures</dc:title>
  <cp:lastModifiedBy>Stephen Douglass</cp:lastModifiedBy>
  <cp:revision>4</cp:revision>
  <dcterms:modified xsi:type="dcterms:W3CDTF">2020-09-25T17:39:44Z</dcterms:modified>
</cp:coreProperties>
</file>