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1"/>
      <p:bold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fld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0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877B-9D64-488F-A26D-8D4C080DC0D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974C-35D8-411D-AF25-3CB32D77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0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 212:  Data Structures</a:t>
            </a:r>
            <a:endParaRPr sz="4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Stephen Douglass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Abstract Data Type (ADT)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ADT is an abstraction of a data structure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 independent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mathematical model for a certain data structures that has similar behavior</a:t>
            </a: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ADT specifies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EECC89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stored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EECC89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 the data (methods)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EECC89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EECC89"/>
                </a:solidFill>
                <a:latin typeface="Arial"/>
                <a:ea typeface="Arial"/>
                <a:cs typeface="Arial"/>
                <a:sym typeface="Arial"/>
              </a:rPr>
              <a:t>Error conditions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associated with operations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28650" y="1988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32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idx="1"/>
          </p:nvPr>
        </p:nvSpPr>
        <p:spPr>
          <a:xfrm>
            <a:off x="628650" y="148038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Last-In-First-Out (</a:t>
            </a:r>
            <a:r>
              <a:rPr lang="en-US" sz="3200" b="0" i="0" u="none" strike="noStrike" cap="none" dirty="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LIFO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 the last element added to the structure must be the first one to be removed (undo edit sequence in text editor, visited page history in web browser)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&amp; pop (operation occurs at one end)</a:t>
            </a:r>
            <a:endParaRPr sz="32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 descr="Data_st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7361" y="4422153"/>
            <a:ext cx="3915230" cy="281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Stack Operations &amp; Error </a:t>
            </a:r>
            <a:r>
              <a:rPr lang="en-US" sz="3200" b="1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conditons</a:t>
            </a:r>
            <a:endParaRPr sz="32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ECC89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rgbClr val="EECC89"/>
                </a:solidFill>
                <a:latin typeface="Courier"/>
                <a:ea typeface="Courier"/>
                <a:cs typeface="Courier"/>
                <a:sym typeface="Courier"/>
              </a:rPr>
              <a:t>void push(Object)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EECC89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rgbClr val="EECC89"/>
                </a:solidFill>
                <a:latin typeface="Courier"/>
                <a:ea typeface="Courier"/>
                <a:cs typeface="Courier"/>
                <a:sym typeface="Courier"/>
              </a:rPr>
              <a:t>Object pop()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Object top()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int size()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boolean isEmpty()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EECC89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rgbClr val="EECC89"/>
                </a:solidFill>
                <a:latin typeface="Courier"/>
                <a:ea typeface="Courier"/>
                <a:cs typeface="Courier"/>
                <a:sym typeface="Courier"/>
              </a:rPr>
              <a:t>Error: pop or top on empty stack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Stack: Application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Syntax Parsing (Parenthesis/Tag Matching)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correct: ( )(( )){([( )])}	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orrect?: ((( )(( )){([( )])}	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incorrect: )(( )){([( )])}</a:t>
            </a:r>
            <a:r>
              <a:rPr lang="en-US" sz="2800" b="0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incorrect: ({[ ])}	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incorrect: (</a:t>
            </a:r>
            <a:endParaRPr dirty="0"/>
          </a:p>
        </p:txBody>
      </p:sp>
      <p:sp>
        <p:nvSpPr>
          <p:cNvPr id="95" name="Google Shape;95;p18"/>
          <p:cNvSpPr txBox="1"/>
          <p:nvPr/>
        </p:nvSpPr>
        <p:spPr>
          <a:xfrm>
            <a:off x="5148337" y="4572000"/>
            <a:ext cx="295495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For each parenthesis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if it is opening 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	push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AF3F"/>
                </a:solidFill>
                <a:latin typeface="Courier"/>
                <a:ea typeface="Courier"/>
                <a:cs typeface="Courier"/>
                <a:sym typeface="Courier"/>
              </a:rPr>
              <a:t>	pop and compare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628650" y="1989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idx="1"/>
          </p:nvPr>
        </p:nvSpPr>
        <p:spPr>
          <a:xfrm>
            <a:off x="628650" y="148038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First-In-First-Out (</a:t>
            </a:r>
            <a:r>
              <a:rPr lang="en-US" sz="3200" b="0" i="0" u="none" strike="noStrike" cap="none" dirty="0">
                <a:solidFill>
                  <a:srgbClr val="FE9D45"/>
                </a:solidFill>
                <a:latin typeface="Arial"/>
                <a:ea typeface="Arial"/>
                <a:cs typeface="Arial"/>
                <a:sym typeface="Arial"/>
              </a:rPr>
              <a:t>FIFO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 the first element added to the structure must be the first one to be removed (i.e. waiting list, printing jobs)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dequeue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(ops on both sides)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 descr="Data_Queu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196" y="4149380"/>
            <a:ext cx="4008286" cy="262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Queue Operations &amp; Error conditions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ECC89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rgbClr val="EECC89"/>
                </a:solidFill>
                <a:latin typeface="Courier"/>
                <a:ea typeface="Courier"/>
                <a:cs typeface="Courier"/>
                <a:sym typeface="Courier"/>
              </a:rPr>
              <a:t>void enqueue(Object)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EECC89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rgbClr val="EECC89"/>
                </a:solidFill>
                <a:latin typeface="Courier"/>
                <a:ea typeface="Courier"/>
                <a:cs typeface="Courier"/>
                <a:sym typeface="Courier"/>
              </a:rPr>
              <a:t>Object dequeue()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Object front()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int size()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boolean isEmpty()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EECC89"/>
              </a:buClr>
              <a:buSzPts val="3200"/>
              <a:buFont typeface="Courier"/>
              <a:buNone/>
            </a:pPr>
            <a:r>
              <a:rPr lang="en-US" sz="3200" b="0" i="0" u="none" strike="noStrike" cap="none">
                <a:solidFill>
                  <a:srgbClr val="EECC89"/>
                </a:solidFill>
                <a:latin typeface="Courier"/>
                <a:ea typeface="Courier"/>
                <a:cs typeface="Courier"/>
                <a:sym typeface="Courier"/>
              </a:rPr>
              <a:t>Error: dequeue or front on empty Q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Queue: Application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idx="1"/>
          </p:nvPr>
        </p:nvSpPr>
        <p:spPr>
          <a:xfrm>
            <a:off x="304800" y="1295400"/>
            <a:ext cx="8610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Round-Robin Scheduler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Fair resource sharing among requested tasks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 resource from the first one to the last one in the queue (one-by-one for fixed amount of time) and go around if needed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2108200" y="4516438"/>
            <a:ext cx="4525963" cy="639762"/>
          </a:xfrm>
          <a:custGeom>
            <a:avLst/>
            <a:gdLst/>
            <a:ahLst/>
            <a:cxnLst/>
            <a:rect l="l" t="t" r="r" b="b"/>
            <a:pathLst>
              <a:path w="9600" h="1536" extrusionOk="0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 scaled="0"/>
          </a:gradFill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2108200" y="4516438"/>
            <a:ext cx="4525963" cy="639762"/>
          </a:xfrm>
          <a:custGeom>
            <a:avLst/>
            <a:gdLst/>
            <a:ahLst/>
            <a:cxnLst/>
            <a:rect l="l" t="t" r="r" b="b"/>
            <a:pathLst>
              <a:path w="9600" h="1536" extrusionOk="0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2289175" y="4676775"/>
            <a:ext cx="542925" cy="319088"/>
          </a:xfrm>
          <a:prstGeom prst="rect">
            <a:avLst/>
          </a:prstGeom>
          <a:gradFill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0"/>
          </a:gradFill>
          <a:ln w="9525" cap="flat" cmpd="sng">
            <a:solidFill>
              <a:srgbClr val="E9D57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289175" y="4676775"/>
            <a:ext cx="542925" cy="319088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5910263" y="4676775"/>
            <a:ext cx="542925" cy="319088"/>
          </a:xfrm>
          <a:prstGeom prst="rect">
            <a:avLst/>
          </a:prstGeom>
          <a:gradFill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0"/>
          </a:gradFill>
          <a:ln w="9525" cap="flat" cmpd="sng">
            <a:solidFill>
              <a:srgbClr val="E9D57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910263" y="4676775"/>
            <a:ext cx="542925" cy="319088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5186363" y="4676775"/>
            <a:ext cx="542925" cy="319088"/>
          </a:xfrm>
          <a:prstGeom prst="rect">
            <a:avLst/>
          </a:prstGeom>
          <a:gradFill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0"/>
          </a:gradFill>
          <a:ln w="9525" cap="flat" cmpd="sng">
            <a:solidFill>
              <a:srgbClr val="E9D57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186363" y="4676775"/>
            <a:ext cx="542925" cy="319088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4460875" y="4676775"/>
            <a:ext cx="544513" cy="319088"/>
          </a:xfrm>
          <a:prstGeom prst="rect">
            <a:avLst/>
          </a:prstGeom>
          <a:gradFill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0"/>
          </a:gradFill>
          <a:ln w="9525" cap="flat" cmpd="sng">
            <a:solidFill>
              <a:srgbClr val="E9D57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4460875" y="4676775"/>
            <a:ext cx="544513" cy="319088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736975" y="4676775"/>
            <a:ext cx="542925" cy="319088"/>
          </a:xfrm>
          <a:prstGeom prst="rect">
            <a:avLst/>
          </a:prstGeom>
          <a:gradFill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0"/>
          </a:gradFill>
          <a:ln w="9525" cap="flat" cmpd="sng">
            <a:solidFill>
              <a:srgbClr val="E9D57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3736975" y="4676775"/>
            <a:ext cx="542925" cy="319088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013075" y="4676775"/>
            <a:ext cx="542925" cy="319088"/>
          </a:xfrm>
          <a:prstGeom prst="rect">
            <a:avLst/>
          </a:prstGeom>
          <a:gradFill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0"/>
          </a:gradFill>
          <a:ln w="9525" cap="flat" cmpd="sng">
            <a:solidFill>
              <a:srgbClr val="E9D57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013075" y="4676775"/>
            <a:ext cx="542925" cy="319088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809750" y="4835525"/>
            <a:ext cx="1995488" cy="1220788"/>
          </a:xfrm>
          <a:custGeom>
            <a:avLst/>
            <a:gdLst/>
            <a:ahLst/>
            <a:cxnLst/>
            <a:rect l="l" t="t" r="r" b="b"/>
            <a:pathLst>
              <a:path w="1257" h="769" extrusionOk="0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 cmpd="sng">
            <a:solidFill>
              <a:srgbClr val="FE9D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3794125" y="5989638"/>
            <a:ext cx="114300" cy="65087"/>
          </a:xfrm>
          <a:custGeom>
            <a:avLst/>
            <a:gdLst/>
            <a:ahLst/>
            <a:cxnLst/>
            <a:rect l="l" t="t" r="r" b="b"/>
            <a:pathLst>
              <a:path w="72" h="41" extrusionOk="0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4743450" y="4876800"/>
            <a:ext cx="2395538" cy="1163638"/>
          </a:xfrm>
          <a:custGeom>
            <a:avLst/>
            <a:gdLst/>
            <a:ahLst/>
            <a:cxnLst/>
            <a:rect l="l" t="t" r="r" b="b"/>
            <a:pathLst>
              <a:path w="1509" h="759" extrusionOk="0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 cmpd="sng">
            <a:solidFill>
              <a:srgbClr val="FE9D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634163" y="4803775"/>
            <a:ext cx="147637" cy="149225"/>
          </a:xfrm>
          <a:custGeom>
            <a:avLst/>
            <a:gdLst/>
            <a:ahLst/>
            <a:cxnLst/>
            <a:rect l="l" t="t" r="r" b="b"/>
            <a:pathLst>
              <a:path w="71" h="42" extrusionOk="0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733800" y="5638800"/>
            <a:ext cx="1066800" cy="762000"/>
          </a:xfrm>
          <a:prstGeom prst="flowChartDocument">
            <a:avLst/>
          </a:prstGeom>
          <a:gradFill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0"/>
          </a:gradFill>
          <a:ln w="9525" cap="flat" cmpd="sng">
            <a:solidFill>
              <a:srgbClr val="546E4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Shared </a:t>
            </a:r>
            <a:b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Service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5562600" y="3962400"/>
            <a:ext cx="10699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Queue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7086600" y="4659313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enqueue</a:t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52400" y="4659313"/>
            <a:ext cx="1676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dequeue</a:t>
            </a:r>
            <a:endParaRPr sz="1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143000" y="5105400"/>
            <a:ext cx="542925" cy="319088"/>
          </a:xfrm>
          <a:prstGeom prst="rect">
            <a:avLst/>
          </a:prstGeom>
          <a:gradFill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0"/>
          </a:gradFill>
          <a:ln w="9525" cap="flat" cmpd="sng">
            <a:solidFill>
              <a:srgbClr val="E9D57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7239000" y="5105400"/>
            <a:ext cx="542925" cy="319088"/>
          </a:xfrm>
          <a:prstGeom prst="rect">
            <a:avLst/>
          </a:prstGeom>
          <a:gradFill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0"/>
          </a:gradFill>
          <a:ln w="9525" cap="flat" cmpd="sng">
            <a:solidFill>
              <a:srgbClr val="E9D57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>
            <a:off x="3576638" y="5962650"/>
            <a:ext cx="147637" cy="149225"/>
          </a:xfrm>
          <a:custGeom>
            <a:avLst/>
            <a:gdLst/>
            <a:ahLst/>
            <a:cxnLst/>
            <a:rect l="l" t="t" r="r" b="b"/>
            <a:pathLst>
              <a:path w="71" h="42" extrusionOk="0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255</Words>
  <Application>Microsoft Office PowerPoint</Application>
  <PresentationFormat>On-screen Show 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Tahoma</vt:lpstr>
      <vt:lpstr>Courier</vt:lpstr>
      <vt:lpstr>Calibri Light</vt:lpstr>
      <vt:lpstr>Arial</vt:lpstr>
      <vt:lpstr>Calibri</vt:lpstr>
      <vt:lpstr>Office Theme</vt:lpstr>
      <vt:lpstr>COM 212:  Data Structures</vt:lpstr>
      <vt:lpstr>Abstract Data Type (ADT)</vt:lpstr>
      <vt:lpstr>Stack</vt:lpstr>
      <vt:lpstr>Stack Operations &amp; Error conditons</vt:lpstr>
      <vt:lpstr>Stack: Application</vt:lpstr>
      <vt:lpstr>Queue</vt:lpstr>
      <vt:lpstr>Queue Operations &amp; Error conditions</vt:lpstr>
      <vt:lpstr>Queue: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212:  Data Structures</dc:title>
  <cp:lastModifiedBy>Stephen Douglass</cp:lastModifiedBy>
  <cp:revision>7</cp:revision>
  <dcterms:modified xsi:type="dcterms:W3CDTF">2020-10-02T15:52:39Z</dcterms:modified>
</cp:coreProperties>
</file>