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68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6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845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61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6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B5D6C8-F18D-4A61-994C-3E6785C5282C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303AC5-2C9B-4CEE-B86F-9631C7FAB13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6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C7EE-EEA8-46F4-B1C9-3A5DBE39A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Orientation and Guidance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578AD-143B-404F-A9CB-0AB7ED999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Referring , Signalling and Signposting content in academic presentations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675F0-4A8B-4252-B91A-23E18526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903" y="2280632"/>
            <a:ext cx="1836420" cy="18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Signposting: Preliminaries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1898468"/>
            <a:ext cx="9962606" cy="3923211"/>
          </a:xfrm>
        </p:spPr>
        <p:txBody>
          <a:bodyPr>
            <a:noAutofit/>
          </a:bodyPr>
          <a:lstStyle/>
          <a:p>
            <a:r>
              <a:rPr lang="en-GB" dirty="0"/>
              <a:t>I would like to begin by…</a:t>
            </a:r>
          </a:p>
          <a:p>
            <a:r>
              <a:rPr lang="en-GB" dirty="0"/>
              <a:t>What I am going to do is…</a:t>
            </a:r>
          </a:p>
          <a:p>
            <a:r>
              <a:rPr lang="en-GB" dirty="0"/>
              <a:t>I’d like to consider…</a:t>
            </a:r>
          </a:p>
          <a:p>
            <a:r>
              <a:rPr lang="en-GB" dirty="0"/>
              <a:t>What I’m starting with is…</a:t>
            </a:r>
          </a:p>
          <a:p>
            <a:r>
              <a:rPr lang="en-GB" dirty="0"/>
              <a:t>Before I discuss X, I want to look at…</a:t>
            </a:r>
          </a:p>
          <a:p>
            <a:r>
              <a:rPr lang="en-GB" dirty="0"/>
              <a:t>I intend to explain…</a:t>
            </a:r>
          </a:p>
          <a:p>
            <a:r>
              <a:rPr lang="en-GB" dirty="0"/>
              <a:t>Let’s begin with a definition of...</a:t>
            </a:r>
          </a:p>
        </p:txBody>
      </p:sp>
    </p:spTree>
    <p:extLst>
      <p:ext uri="{BB962C8B-B14F-4D97-AF65-F5344CB8AC3E}">
        <p14:creationId xmlns:p14="http://schemas.microsoft.com/office/powerpoint/2010/main" val="79583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Signposting: Transitions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1898468"/>
            <a:ext cx="9962606" cy="4389121"/>
          </a:xfrm>
        </p:spPr>
        <p:txBody>
          <a:bodyPr>
            <a:noAutofit/>
          </a:bodyPr>
          <a:lstStyle/>
          <a:p>
            <a:r>
              <a:rPr lang="en-GB" dirty="0"/>
              <a:t>Let’s move on to…</a:t>
            </a:r>
          </a:p>
          <a:p>
            <a:r>
              <a:rPr lang="en-GB" dirty="0"/>
              <a:t>Turning now to…</a:t>
            </a:r>
          </a:p>
          <a:p>
            <a:r>
              <a:rPr lang="en-GB" dirty="0"/>
              <a:t>At this point I’d like to talk about…</a:t>
            </a:r>
          </a:p>
          <a:p>
            <a:r>
              <a:rPr lang="en-GB" dirty="0"/>
              <a:t>The next part of my presentation deals with…</a:t>
            </a:r>
          </a:p>
          <a:p>
            <a:r>
              <a:rPr lang="en-GB" dirty="0"/>
              <a:t>We have now reached the third part of the presentation.</a:t>
            </a:r>
          </a:p>
          <a:p>
            <a:r>
              <a:rPr lang="en-GB" dirty="0"/>
              <a:t>Having considered A, we can now turn our attention to B.</a:t>
            </a:r>
          </a:p>
          <a:p>
            <a:r>
              <a:rPr lang="en-GB" dirty="0"/>
              <a:t>Having defined our key terms, we can now look more closely at…</a:t>
            </a:r>
          </a:p>
          <a:p>
            <a:r>
              <a:rPr lang="en-GB" dirty="0"/>
              <a:t>So far we’ve looked at C and D. It’s now time to examine E.</a:t>
            </a:r>
          </a:p>
          <a:p>
            <a:r>
              <a:rPr lang="en-GB" dirty="0"/>
              <a:t>That brings us to the end of the first part of the presentation. In the second part I want to focus on…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28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Signposting: 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2133599"/>
            <a:ext cx="9962606" cy="2072641"/>
          </a:xfrm>
        </p:spPr>
        <p:txBody>
          <a:bodyPr>
            <a:noAutofit/>
          </a:bodyPr>
          <a:lstStyle/>
          <a:p>
            <a:r>
              <a:rPr lang="en-US" dirty="0"/>
              <a:t>This is what we’ve looked at so far.</a:t>
            </a:r>
            <a:endParaRPr lang="en-GB" dirty="0"/>
          </a:p>
          <a:p>
            <a:r>
              <a:rPr lang="en-GB" dirty="0"/>
              <a:t>I shall return to this point later on in the presentation.</a:t>
            </a:r>
          </a:p>
          <a:p>
            <a:r>
              <a:rPr lang="en-GB" dirty="0"/>
              <a:t>Now before consider X in detail, we need to be clear about Y.</a:t>
            </a:r>
          </a:p>
          <a:p>
            <a:r>
              <a:rPr lang="en-GB" dirty="0"/>
              <a:t>Let’s leave A here for the moment and return to it after we’ve looked at the next two slides.</a:t>
            </a:r>
          </a:p>
        </p:txBody>
      </p:sp>
    </p:spTree>
    <p:extLst>
      <p:ext uri="{BB962C8B-B14F-4D97-AF65-F5344CB8AC3E}">
        <p14:creationId xmlns:p14="http://schemas.microsoft.com/office/powerpoint/2010/main" val="147436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Signposting: 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2133599"/>
            <a:ext cx="9962606" cy="2072641"/>
          </a:xfrm>
        </p:spPr>
        <p:txBody>
          <a:bodyPr>
            <a:noAutofit/>
          </a:bodyPr>
          <a:lstStyle/>
          <a:p>
            <a:r>
              <a:rPr lang="en-GB" dirty="0"/>
              <a:t>In conclusion I’d like to…</a:t>
            </a:r>
          </a:p>
          <a:p>
            <a:r>
              <a:rPr lang="en-GB" dirty="0"/>
              <a:t>To conclude, we’ve seen…</a:t>
            </a:r>
          </a:p>
          <a:p>
            <a:r>
              <a:rPr lang="en-GB" dirty="0"/>
              <a:t>We have now reached the conclusion of this presentation, so…</a:t>
            </a:r>
          </a:p>
          <a:p>
            <a:r>
              <a:rPr lang="en-GB" dirty="0"/>
              <a:t>I would like to conclude the presentation by reiterating the main points.</a:t>
            </a:r>
          </a:p>
        </p:txBody>
      </p:sp>
    </p:spTree>
    <p:extLst>
      <p:ext uri="{BB962C8B-B14F-4D97-AF65-F5344CB8AC3E}">
        <p14:creationId xmlns:p14="http://schemas.microsoft.com/office/powerpoint/2010/main" val="351458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E003-29DD-4CE7-A13E-72AE5C66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30629"/>
            <a:ext cx="10493829" cy="1450757"/>
          </a:xfrm>
        </p:spPr>
        <p:txBody>
          <a:bodyPr/>
          <a:lstStyle/>
          <a:p>
            <a:r>
              <a:rPr lang="en-US" dirty="0"/>
              <a:t>Why are transitions and signals important?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F3EA-D7D1-4B1F-8ADC-976104FD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0720"/>
            <a:ext cx="10058400" cy="399723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Although the logic of your presentation is clear to you, it won’t necessarily be clear to your audience.</a:t>
            </a:r>
          </a:p>
          <a:p>
            <a:endParaRPr lang="en-US" sz="2400" b="1" u="sng" dirty="0"/>
          </a:p>
          <a:p>
            <a:r>
              <a:rPr lang="en-US" sz="2400" b="1" u="sng" dirty="0"/>
              <a:t>You</a:t>
            </a:r>
            <a:r>
              <a:rPr lang="en-US" sz="2400" dirty="0"/>
              <a:t> know what’s coming next. They don’t.</a:t>
            </a:r>
          </a:p>
          <a:p>
            <a:endParaRPr lang="en-US" sz="2400" dirty="0"/>
          </a:p>
          <a:p>
            <a:r>
              <a:rPr lang="en-US" sz="2400" dirty="0"/>
              <a:t>The way you move from slide to slide and from topic to topic is crucial. In a presentation, these moves and turns are called transitions. Signals indicate where you’ll move to next in your presentation.</a:t>
            </a:r>
          </a:p>
          <a:p>
            <a:endParaRPr lang="en-US" sz="2400" dirty="0"/>
          </a:p>
          <a:p>
            <a:r>
              <a:rPr lang="en-US" sz="2400" dirty="0"/>
              <a:t>Use effective transitions and connecting points in your presentation to </a:t>
            </a:r>
            <a:r>
              <a:rPr lang="en-US" sz="2400" b="1" dirty="0"/>
              <a:t>orient</a:t>
            </a:r>
            <a:r>
              <a:rPr lang="en-US" sz="2400" dirty="0"/>
              <a:t> and </a:t>
            </a:r>
            <a:r>
              <a:rPr lang="en-US" sz="2400" b="1" dirty="0"/>
              <a:t>guide</a:t>
            </a:r>
            <a:r>
              <a:rPr lang="en-US" sz="2400" dirty="0"/>
              <a:t> your audience. They need to see what you can see.</a:t>
            </a:r>
          </a:p>
          <a:p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14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Referring: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1854926"/>
            <a:ext cx="9962606" cy="4084320"/>
          </a:xfrm>
        </p:spPr>
        <p:txBody>
          <a:bodyPr>
            <a:noAutofit/>
          </a:bodyPr>
          <a:lstStyle/>
          <a:p>
            <a:r>
              <a:rPr lang="en-GB" dirty="0"/>
              <a:t>Atkinson states that …</a:t>
            </a:r>
          </a:p>
          <a:p>
            <a:r>
              <a:rPr lang="en-GB" dirty="0"/>
              <a:t>According to Brooke …</a:t>
            </a:r>
          </a:p>
          <a:p>
            <a:r>
              <a:rPr lang="en-GB" dirty="0"/>
              <a:t>Carter defines X as …</a:t>
            </a:r>
          </a:p>
          <a:p>
            <a:r>
              <a:rPr lang="en-GB" dirty="0"/>
              <a:t>The process is described in detail in …</a:t>
            </a:r>
          </a:p>
          <a:p>
            <a:r>
              <a:rPr lang="en-GB" dirty="0"/>
              <a:t>Ford’s theory is that …</a:t>
            </a:r>
          </a:p>
          <a:p>
            <a:r>
              <a:rPr lang="da-DK" dirty="0"/>
              <a:t>Garfinkel et al. suggest that …</a:t>
            </a:r>
          </a:p>
          <a:p>
            <a:r>
              <a:rPr lang="en-GB" dirty="0"/>
              <a:t>Hickey argues that …</a:t>
            </a:r>
          </a:p>
          <a:p>
            <a:r>
              <a:rPr lang="en-GB" dirty="0"/>
              <a:t>Research conducted by Jenkins confirms these results.</a:t>
            </a:r>
          </a:p>
          <a:p>
            <a:r>
              <a:rPr lang="en-GB" dirty="0"/>
              <a:t>Kilburn and Lowell claim that ...</a:t>
            </a:r>
          </a:p>
          <a:p>
            <a:r>
              <a:rPr lang="en-GB" dirty="0"/>
              <a:t>In contrast, McManners found that …</a:t>
            </a:r>
          </a:p>
        </p:txBody>
      </p:sp>
    </p:spTree>
    <p:extLst>
      <p:ext uri="{BB962C8B-B14F-4D97-AF65-F5344CB8AC3E}">
        <p14:creationId xmlns:p14="http://schemas.microsoft.com/office/powerpoint/2010/main" val="427244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Referring: Visuals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1854926"/>
            <a:ext cx="9962606" cy="4084320"/>
          </a:xfrm>
        </p:spPr>
        <p:txBody>
          <a:bodyPr>
            <a:noAutofit/>
          </a:bodyPr>
          <a:lstStyle/>
          <a:p>
            <a:r>
              <a:rPr lang="en-GB" dirty="0"/>
              <a:t>This graph shows / depicts …</a:t>
            </a:r>
          </a:p>
          <a:p>
            <a:r>
              <a:rPr lang="en-GB" dirty="0"/>
              <a:t>Here is a graphical / schematic representation of …</a:t>
            </a:r>
          </a:p>
          <a:p>
            <a:r>
              <a:rPr lang="en-GB" dirty="0"/>
              <a:t>In this diagram / picture / table we can see …</a:t>
            </a:r>
          </a:p>
          <a:p>
            <a:r>
              <a:rPr lang="en-GB" dirty="0"/>
              <a:t>Plotting frequency against time results in a very clear illustration of this trend.</a:t>
            </a:r>
          </a:p>
          <a:p>
            <a:r>
              <a:rPr lang="en-GB" dirty="0"/>
              <a:t>The results are best illustrated graphically / in table form.</a:t>
            </a:r>
          </a:p>
          <a:p>
            <a:r>
              <a:rPr lang="en-US" dirty="0"/>
              <a:t>T</a:t>
            </a:r>
            <a:r>
              <a:rPr lang="en-GB" dirty="0"/>
              <a:t>he key in the bottom left-hand corner shows …</a:t>
            </a:r>
          </a:p>
          <a:p>
            <a:r>
              <a:rPr lang="en-GB" dirty="0"/>
              <a:t>In the image on the left / right …</a:t>
            </a:r>
          </a:p>
          <a:p>
            <a:r>
              <a:rPr lang="en-GB" dirty="0"/>
              <a:t>Let’s look more closely at the second column / row …</a:t>
            </a:r>
          </a:p>
          <a:p>
            <a:r>
              <a:rPr lang="en-GB" dirty="0"/>
              <a:t>In the foreground / middle ground / background can be seen 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64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Signalling: Multiples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1854926"/>
            <a:ext cx="9962606" cy="4084320"/>
          </a:xfrm>
        </p:spPr>
        <p:txBody>
          <a:bodyPr>
            <a:noAutofit/>
          </a:bodyPr>
          <a:lstStyle/>
          <a:p>
            <a:endParaRPr lang="en-GB" dirty="0"/>
          </a:p>
          <a:p>
            <a:r>
              <a:rPr lang="en-GB" dirty="0"/>
              <a:t>There are several reasons for this. First …</a:t>
            </a:r>
          </a:p>
          <a:p>
            <a:r>
              <a:rPr lang="en-GB" dirty="0"/>
              <a:t>The findings can be accounted for in two ways.</a:t>
            </a:r>
          </a:p>
          <a:p>
            <a:r>
              <a:rPr lang="en-GB" dirty="0"/>
              <a:t>One explanation is that … Another is that …</a:t>
            </a:r>
          </a:p>
          <a:p>
            <a:r>
              <a:rPr lang="en-GB" dirty="0"/>
              <a:t>Four advantages are associated with this method, namely …</a:t>
            </a:r>
          </a:p>
        </p:txBody>
      </p:sp>
    </p:spTree>
    <p:extLst>
      <p:ext uri="{BB962C8B-B14F-4D97-AF65-F5344CB8AC3E}">
        <p14:creationId xmlns:p14="http://schemas.microsoft.com/office/powerpoint/2010/main" val="314501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Signalling: Degrees of certainty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1985554"/>
            <a:ext cx="9962606" cy="3953692"/>
          </a:xfrm>
        </p:spPr>
        <p:txBody>
          <a:bodyPr>
            <a:noAutofit/>
          </a:bodyPr>
          <a:lstStyle/>
          <a:p>
            <a:r>
              <a:rPr lang="en-GB" dirty="0"/>
              <a:t>There is no doubt that …</a:t>
            </a:r>
          </a:p>
          <a:p>
            <a:r>
              <a:rPr lang="en-GB" dirty="0"/>
              <a:t>It is absolutely certain that …</a:t>
            </a:r>
          </a:p>
          <a:p>
            <a:r>
              <a:rPr lang="en-GB" dirty="0"/>
              <a:t>I’m sure / certain that …</a:t>
            </a:r>
          </a:p>
          <a:p>
            <a:r>
              <a:rPr lang="en-GB" dirty="0"/>
              <a:t>It is clear that …</a:t>
            </a:r>
          </a:p>
          <a:p>
            <a:r>
              <a:rPr lang="en-GB" dirty="0"/>
              <a:t>Clearly …</a:t>
            </a:r>
          </a:p>
          <a:p>
            <a:r>
              <a:rPr lang="en-GB" dirty="0"/>
              <a:t>There is a strong correlation between …</a:t>
            </a:r>
          </a:p>
          <a:p>
            <a:r>
              <a:rPr lang="en-GB" dirty="0"/>
              <a:t>It is highly likely that …</a:t>
            </a:r>
          </a:p>
          <a:p>
            <a:r>
              <a:rPr lang="en-GB" dirty="0"/>
              <a:t>That is very probably the case.</a:t>
            </a:r>
          </a:p>
        </p:txBody>
      </p:sp>
    </p:spTree>
    <p:extLst>
      <p:ext uri="{BB962C8B-B14F-4D97-AF65-F5344CB8AC3E}">
        <p14:creationId xmlns:p14="http://schemas.microsoft.com/office/powerpoint/2010/main" val="399814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Signalling: Degrees of uncertainty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1737360"/>
            <a:ext cx="9962606" cy="4084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  </a:t>
            </a:r>
            <a:r>
              <a:rPr lang="en-GB" sz="1800" dirty="0"/>
              <a:t>It appears that … / Apparently …</a:t>
            </a:r>
          </a:p>
          <a:p>
            <a:r>
              <a:rPr lang="en-GB" sz="1800" dirty="0"/>
              <a:t>There is a weak correlation between …</a:t>
            </a:r>
          </a:p>
          <a:p>
            <a:r>
              <a:rPr lang="en-GB" sz="1800" dirty="0"/>
              <a:t>It may be the case that …</a:t>
            </a:r>
          </a:p>
          <a:p>
            <a:r>
              <a:rPr lang="en-GB" sz="1800" dirty="0"/>
              <a:t>That could probably account for …</a:t>
            </a:r>
          </a:p>
          <a:p>
            <a:r>
              <a:rPr lang="en-GB" sz="1800" dirty="0"/>
              <a:t>The evidence presented is unreliable.</a:t>
            </a:r>
          </a:p>
          <a:p>
            <a:r>
              <a:rPr lang="en-GB" sz="1800" dirty="0"/>
              <a:t>It is certainly not …</a:t>
            </a:r>
          </a:p>
          <a:p>
            <a:r>
              <a:rPr lang="en-GB" sz="1800" dirty="0"/>
              <a:t>I’m not at all sure that …</a:t>
            </a:r>
          </a:p>
          <a:p>
            <a:r>
              <a:rPr lang="en-GB" sz="1800" dirty="0"/>
              <a:t>The reason for this remains unclear.</a:t>
            </a:r>
          </a:p>
          <a:p>
            <a:r>
              <a:rPr lang="en-GB" sz="1800" dirty="0"/>
              <a:t>There’s no significant correlation between …</a:t>
            </a:r>
          </a:p>
          <a:p>
            <a:r>
              <a:rPr lang="en-GB" sz="1800" dirty="0"/>
              <a:t>It is unlikely that …</a:t>
            </a:r>
          </a:p>
          <a:p>
            <a:r>
              <a:rPr lang="en-GB" sz="1800" dirty="0"/>
              <a:t>Such explanations are very improbable.</a:t>
            </a:r>
          </a:p>
        </p:txBody>
      </p:sp>
    </p:spTree>
    <p:extLst>
      <p:ext uri="{BB962C8B-B14F-4D97-AF65-F5344CB8AC3E}">
        <p14:creationId xmlns:p14="http://schemas.microsoft.com/office/powerpoint/2010/main" val="67764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Signalling: Emphasis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1737360"/>
            <a:ext cx="9962606" cy="4084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  So what is the importance of this?</a:t>
            </a:r>
          </a:p>
          <a:p>
            <a:r>
              <a:rPr lang="en-GB" dirty="0"/>
              <a:t>So why are </a:t>
            </a:r>
            <a:r>
              <a:rPr lang="en-GB" dirty="0" err="1"/>
              <a:t>Xs</a:t>
            </a:r>
            <a:r>
              <a:rPr lang="en-GB" dirty="0"/>
              <a:t> important?</a:t>
            </a:r>
          </a:p>
          <a:p>
            <a:r>
              <a:rPr lang="en-GB" dirty="0"/>
              <a:t>Now this is a very significant finding.</a:t>
            </a:r>
          </a:p>
          <a:p>
            <a:r>
              <a:rPr lang="en-GB" dirty="0"/>
              <a:t>Here I would like to emphasise the importance of …</a:t>
            </a:r>
          </a:p>
          <a:p>
            <a:r>
              <a:rPr lang="en-GB" dirty="0"/>
              <a:t>I want to make clear that Q is absolutely crucial here.</a:t>
            </a:r>
          </a:p>
          <a:p>
            <a:r>
              <a:rPr lang="en-GB" dirty="0"/>
              <a:t>Now the significance of this finding cannot be overemphasised.</a:t>
            </a:r>
          </a:p>
          <a:p>
            <a:r>
              <a:rPr lang="en-GB" dirty="0"/>
              <a:t>At this point it should be noted that R is absolutely essential in such instances.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774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7FD0-1BF8-409B-AF53-53EDB4F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Signalling: Summaries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0CA-261E-4A17-9003-C438194B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4" y="1898468"/>
            <a:ext cx="9962606" cy="3923211"/>
          </a:xfrm>
        </p:spPr>
        <p:txBody>
          <a:bodyPr>
            <a:noAutofit/>
          </a:bodyPr>
          <a:lstStyle/>
          <a:p>
            <a:r>
              <a:rPr lang="en-GB" dirty="0"/>
              <a:t>Okay, so what we’ve seen is …</a:t>
            </a:r>
          </a:p>
          <a:p>
            <a:r>
              <a:rPr lang="en-GB" dirty="0"/>
              <a:t>Right, so what we’ve looked at today …</a:t>
            </a:r>
          </a:p>
          <a:p>
            <a:r>
              <a:rPr lang="en-GB" dirty="0"/>
              <a:t>To summarise, then …</a:t>
            </a:r>
          </a:p>
          <a:p>
            <a:r>
              <a:rPr lang="en-GB" dirty="0"/>
              <a:t>To recap / recapitulate, then …</a:t>
            </a:r>
          </a:p>
          <a:p>
            <a:r>
              <a:rPr lang="en-GB" dirty="0"/>
              <a:t>In short, therefore, I’ve talked about four things …</a:t>
            </a:r>
          </a:p>
          <a:p>
            <a:r>
              <a:rPr lang="en-GB" dirty="0"/>
              <a:t>So I’ll just go over the main points again …</a:t>
            </a:r>
          </a:p>
        </p:txBody>
      </p:sp>
    </p:spTree>
    <p:extLst>
      <p:ext uri="{BB962C8B-B14F-4D97-AF65-F5344CB8AC3E}">
        <p14:creationId xmlns:p14="http://schemas.microsoft.com/office/powerpoint/2010/main" val="763085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</TotalTime>
  <Words>822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Orientation and Guidance</vt:lpstr>
      <vt:lpstr>Why are transitions and signals important?</vt:lpstr>
      <vt:lpstr>Referring: Sources</vt:lpstr>
      <vt:lpstr>Referring: Visuals</vt:lpstr>
      <vt:lpstr>Signalling: Multiples</vt:lpstr>
      <vt:lpstr>Signalling: Degrees of certainty</vt:lpstr>
      <vt:lpstr>Signalling: Degrees of uncertainty</vt:lpstr>
      <vt:lpstr>Signalling: Emphasis</vt:lpstr>
      <vt:lpstr>Signalling: Summaries</vt:lpstr>
      <vt:lpstr>Signposting: Preliminaries</vt:lpstr>
      <vt:lpstr>Signposting: Transitions</vt:lpstr>
      <vt:lpstr>Signposting: Agenda</vt:lpstr>
      <vt:lpstr>Signposting: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and Guidance</dc:title>
  <dc:creator>Conrad Aquilina</dc:creator>
  <cp:lastModifiedBy>Conrad Aquilina</cp:lastModifiedBy>
  <cp:revision>8</cp:revision>
  <dcterms:created xsi:type="dcterms:W3CDTF">2018-04-22T22:12:03Z</dcterms:created>
  <dcterms:modified xsi:type="dcterms:W3CDTF">2018-04-22T22:54:07Z</dcterms:modified>
</cp:coreProperties>
</file>