
<file path=[Content_Types].xml><?xml version="1.0" encoding="utf-8"?>
<Types xmlns="http://schemas.openxmlformats.org/package/2006/content-types">
  <Default Extension="fntdata" ContentType="application/x-fontdata"/>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Century Gothic" panose="020B0502020202020204" pitchFamily="34" charset="0"/>
      <p:regular r:id="rId24"/>
      <p:bold r:id="rId25"/>
      <p:italic r:id="rId26"/>
      <p:boldItalic r:id="rId27"/>
    </p:embeddedFont>
    <p:embeddedFont>
      <p:font typeface="Lato" panose="020F0502020204030203" pitchFamily="34" charset="0"/>
      <p:regular r:id="rId28"/>
    </p:embeddedFont>
    <p:embeddedFont>
      <p:font typeface="Roboto" panose="02000000000000000000" pitchFamily="2" charset="0"/>
      <p:regular r:id="rId29"/>
      <p:bold r:id="rId30"/>
      <p:italic r:id="rId31"/>
      <p:boldItalic r:id="rId32"/>
    </p:embeddedFont>
  </p:embeddedFontLst>
  <p:custDataLst>
    <p:tags r:id="rId33"/>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41" autoAdjust="0"/>
  </p:normalViewPr>
  <p:slideViewPr>
    <p:cSldViewPr snapToGrid="0">
      <p:cViewPr>
        <p:scale>
          <a:sx n="50" d="100"/>
          <a:sy n="50" d="100"/>
        </p:scale>
        <p:origin x="12" y="1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34" Type="http://customschemas.google.com/relationships/presentationmetadata" Target="meta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threatpost.com/practical-guide-zero-trust-security/151912/" TargetMode="External"/><Relationship Id="rId5" Type="http://schemas.openxmlformats.org/officeDocument/2006/relationships/hyperlink" Target="https://www.youtube.com/watch?v=d-Jk3GzjwlM" TargetMode="External"/><Relationship Id="rId4" Type="http://schemas.openxmlformats.org/officeDocument/2006/relationships/hyperlink" Target="https://www.youtube.com/watch?v=-Why_ZjJUhg"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jfif"/><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Taylor Anderson</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t>[Explain the </a:t>
            </a:r>
            <a:r>
              <a:rPr lang="en-US" dirty="0" err="1"/>
              <a:t>DevSecOps</a:t>
            </a:r>
            <a:r>
              <a:rPr lang="en-US" dirty="0"/>
              <a:t> pipeline.]</a:t>
            </a:r>
            <a:r>
              <a:rPr lang="en-US" dirty="0" err="1"/>
              <a:t>DevSecOps</a:t>
            </a:r>
            <a:r>
              <a:rPr lang="en-US" dirty="0"/>
              <a:t> pipeline is an advanced security practice that scans threats and is intelligent.</a:t>
            </a:r>
            <a:endParaRPr sz="1600" dirty="0"/>
          </a:p>
          <a:p>
            <a:pPr marL="685800" lvl="1" indent="-228600" algn="l" rtl="0">
              <a:lnSpc>
                <a:spcPct val="90000"/>
              </a:lnSpc>
              <a:spcBef>
                <a:spcPts val="500"/>
              </a:spcBef>
              <a:spcAft>
                <a:spcPts val="0"/>
              </a:spcAft>
              <a:buClr>
                <a:schemeClr val="lt1"/>
              </a:buClr>
              <a:buSzPts val="2000"/>
              <a:buChar char="•"/>
            </a:pPr>
            <a:r>
              <a:rPr lang="en-US" sz="1600" dirty="0"/>
              <a:t>Steps are to plan, build, test, release and deploy. </a:t>
            </a: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The strategy is lacking the authentication process.</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3" name="Text Placeholder 2">
            <a:extLst>
              <a:ext uri="{FF2B5EF4-FFF2-40B4-BE49-F238E27FC236}">
                <a16:creationId xmlns:a16="http://schemas.microsoft.com/office/drawing/2014/main" id="{717854F8-BAA5-7A86-93EC-70FFABDFBAFF}"/>
              </a:ext>
            </a:extLst>
          </p:cNvPr>
          <p:cNvSpPr>
            <a:spLocks noGrp="1"/>
          </p:cNvSpPr>
          <p:nvPr>
            <p:ph type="body" idx="1"/>
          </p:nvPr>
        </p:nvSpPr>
        <p:spPr/>
        <p:txBody>
          <a:bodyPr/>
          <a:lstStyle/>
          <a:p>
            <a:r>
              <a:rPr lang="en-US" dirty="0"/>
              <a:t>Gaps in the policies are threats being detected in time and how fast it is fixed.</a:t>
            </a:r>
          </a:p>
          <a:p>
            <a:r>
              <a:rPr lang="en-US" dirty="0"/>
              <a:t>Lack of monitoring.</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1000"/>
              </a:spcBef>
              <a:spcAft>
                <a:spcPts val="0"/>
              </a:spcAft>
              <a:buClr>
                <a:schemeClr val="lt1"/>
              </a:buClr>
              <a:buSzPts val="2200"/>
              <a:buNone/>
            </a:pPr>
            <a:r>
              <a:rPr lang="en-US" b="1" i="0" dirty="0">
                <a:solidFill>
                  <a:schemeClr val="bg1"/>
                </a:solidFill>
                <a:effectLst/>
                <a:latin typeface="Roboto" panose="02000000000000000000" pitchFamily="2" charset="0"/>
              </a:rPr>
              <a:t>Protecting Secrets and Data</a:t>
            </a:r>
            <a:r>
              <a:rPr lang="en-US" b="0" i="0" dirty="0">
                <a:solidFill>
                  <a:schemeClr val="bg1"/>
                </a:solidFill>
                <a:effectLst/>
                <a:latin typeface="Roboto" panose="02000000000000000000" pitchFamily="2" charset="0"/>
              </a:rPr>
              <a:t>: Secure coding protects against secrets and business data from leaking into the public domain.</a:t>
            </a:r>
            <a:endParaRPr dirty="0">
              <a:solidFill>
                <a:schemeClr val="bg1"/>
              </a:solidFill>
            </a:endParaRP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[Provide APA-style references with links to resources, articles, and videos that you used in your presentation.]</a:t>
            </a:r>
          </a:p>
          <a:p>
            <a:pPr marL="228600" lvl="0" indent="-228600" algn="l" rtl="0">
              <a:lnSpc>
                <a:spcPct val="90000"/>
              </a:lnSpc>
              <a:spcBef>
                <a:spcPts val="0"/>
              </a:spcBef>
              <a:spcAft>
                <a:spcPts val="0"/>
              </a:spcAft>
              <a:buClr>
                <a:schemeClr val="lt1"/>
              </a:buClr>
              <a:buSzPts val="2200"/>
              <a:buChar char="•"/>
            </a:pPr>
            <a:r>
              <a:rPr lang="en-US" dirty="0">
                <a:hlinkClick r:id="rId4"/>
              </a:rPr>
              <a:t>https://www.youtube.com/watch?v=-Why_ZjJUhg</a:t>
            </a:r>
            <a:endParaRPr lang="en-US" dirty="0"/>
          </a:p>
          <a:p>
            <a:pPr marL="228600" lvl="0" indent="-228600" algn="l" rtl="0">
              <a:lnSpc>
                <a:spcPct val="90000"/>
              </a:lnSpc>
              <a:spcBef>
                <a:spcPts val="0"/>
              </a:spcBef>
              <a:spcAft>
                <a:spcPts val="0"/>
              </a:spcAft>
              <a:buClr>
                <a:schemeClr val="lt1"/>
              </a:buClr>
              <a:buSzPts val="2200"/>
              <a:buChar char="•"/>
            </a:pPr>
            <a:r>
              <a:rPr lang="en-US" b="0" i="0" dirty="0">
                <a:solidFill>
                  <a:srgbClr val="565A5C"/>
                </a:solidFill>
                <a:effectLst/>
                <a:latin typeface="Lato" panose="020F0502020204030203" pitchFamily="34" charset="0"/>
              </a:rPr>
              <a:t> </a:t>
            </a:r>
            <a:r>
              <a:rPr lang="en-US" b="0" i="0" u="sng" dirty="0">
                <a:solidFill>
                  <a:srgbClr val="006FBF"/>
                </a:solidFill>
                <a:effectLst/>
                <a:latin typeface="Lato" panose="020F0502020204030203" pitchFamily="34" charset="0"/>
                <a:hlinkClick r:id="rId5"/>
              </a:rPr>
              <a:t>What Is Zero Trust Security?</a:t>
            </a:r>
            <a:endParaRPr lang="en-US" b="0" i="0" u="sng" dirty="0">
              <a:solidFill>
                <a:srgbClr val="006FBF"/>
              </a:solidFill>
              <a:effectLst/>
              <a:latin typeface="Lato" panose="020F0502020204030203" pitchFamily="34" charset="0"/>
            </a:endParaRPr>
          </a:p>
          <a:p>
            <a:pPr marL="228600" lvl="0" indent="-228600" algn="l" rtl="0">
              <a:lnSpc>
                <a:spcPct val="90000"/>
              </a:lnSpc>
              <a:spcBef>
                <a:spcPts val="0"/>
              </a:spcBef>
              <a:spcAft>
                <a:spcPts val="0"/>
              </a:spcAft>
              <a:buClr>
                <a:schemeClr val="lt1"/>
              </a:buClr>
              <a:buSzPts val="2200"/>
              <a:buChar char="•"/>
            </a:pPr>
            <a:r>
              <a:rPr lang="en-US" b="0" i="0">
                <a:solidFill>
                  <a:srgbClr val="565A5C"/>
                </a:solidFill>
                <a:effectLst/>
                <a:latin typeface="Lato" panose="020F0502020204030203" pitchFamily="34" charset="0"/>
              </a:rPr>
              <a:t>: </a:t>
            </a:r>
            <a:r>
              <a:rPr lang="en-US" b="0" i="0" u="none" strike="noStrike">
                <a:solidFill>
                  <a:srgbClr val="006FBF"/>
                </a:solidFill>
                <a:effectLst/>
                <a:latin typeface="Lato" panose="020F0502020204030203" pitchFamily="34" charset="0"/>
                <a:hlinkClick r:id="rId6"/>
              </a:rPr>
              <a:t>A Practical Guide to Zero-Trust Security</a:t>
            </a:r>
            <a:endParaRPr dirty="0"/>
          </a:p>
        </p:txBody>
      </p:sp>
      <p:pic>
        <p:nvPicPr>
          <p:cNvPr id="239" name="Google Shape;239;p14" descr="Green Pace logo"/>
          <p:cNvPicPr preferRelativeResize="0"/>
          <p:nvPr/>
        </p:nvPicPr>
        <p:blipFill>
          <a:blip r:embed="rId7">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The policy that is most important is training. It is important to keep all employees aware of possible threats and follow other policies.</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dirty="0">
                <a:solidFill>
                  <a:srgbClr val="FFFFFF"/>
                </a:solidFill>
              </a:rPr>
              <a:t>Having different threat levels help with prioritizing multiple threats and which need to be attacked first.</a:t>
            </a:r>
            <a:endParaRPr sz="20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1091555996"/>
              </p:ext>
            </p:extLst>
          </p:nvPr>
        </p:nvGraphicFramePr>
        <p:xfrm>
          <a:off x="3171900" y="2561050"/>
          <a:ext cx="7835225" cy="420618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Threats that will likely happen</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The order that threats are focused</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Lower threats are focused last.</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Not likely to happen</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10000"/>
          </a:bodyPr>
          <a:lstStyle/>
          <a:p>
            <a:pPr marL="114300" indent="0" algn="l">
              <a:buNone/>
            </a:pPr>
            <a:r>
              <a:rPr lang="en-US" b="0" i="0" dirty="0">
                <a:solidFill>
                  <a:srgbClr val="FFFFFF"/>
                </a:solidFill>
                <a:effectLst/>
                <a:latin typeface="DejaVuSans_2a_4"/>
              </a:rPr>
              <a:t>1. Validate Input Data</a:t>
            </a:r>
            <a:endParaRPr lang="en-US" b="0" i="0" dirty="0">
              <a:solidFill>
                <a:srgbClr val="FFFFFF"/>
              </a:solidFill>
              <a:effectLst/>
              <a:latin typeface="LiberationSans_20_4"/>
            </a:endParaRPr>
          </a:p>
          <a:p>
            <a:pPr marL="114300" indent="0" algn="l">
              <a:buNone/>
            </a:pPr>
            <a:r>
              <a:rPr lang="en-US" b="0" i="0" dirty="0">
                <a:solidFill>
                  <a:srgbClr val="FFFFFF"/>
                </a:solidFill>
                <a:effectLst/>
                <a:latin typeface="DejaVuSans_2a_4"/>
              </a:rPr>
              <a:t>2. </a:t>
            </a:r>
            <a:r>
              <a:rPr lang="en-US" dirty="0">
                <a:solidFill>
                  <a:srgbClr val="FFFFFF"/>
                </a:solidFill>
                <a:latin typeface="DejaVuSans_2a_4"/>
              </a:rPr>
              <a:t>He</a:t>
            </a:r>
            <a:r>
              <a:rPr lang="en-US" b="0" i="0" dirty="0">
                <a:solidFill>
                  <a:srgbClr val="FFFFFF"/>
                </a:solidFill>
                <a:effectLst/>
                <a:latin typeface="DejaVuSans_2a_4"/>
              </a:rPr>
              <a:t>ed Compiler Warnings</a:t>
            </a:r>
            <a:endParaRPr lang="en-US" b="0" i="0" dirty="0">
              <a:solidFill>
                <a:srgbClr val="FFFFFF"/>
              </a:solidFill>
              <a:effectLst/>
              <a:latin typeface="LiberationSans_20_4"/>
            </a:endParaRPr>
          </a:p>
          <a:p>
            <a:pPr marL="114300" indent="0" algn="l">
              <a:buNone/>
            </a:pPr>
            <a:r>
              <a:rPr lang="en-US" b="0" i="0" dirty="0">
                <a:solidFill>
                  <a:srgbClr val="FFFFFF"/>
                </a:solidFill>
                <a:effectLst/>
                <a:latin typeface="DejaVuSans_2a_4"/>
              </a:rPr>
              <a:t>3. Architect and Design for Security Policies.</a:t>
            </a:r>
            <a:endParaRPr lang="en-US" b="0" i="0" dirty="0">
              <a:solidFill>
                <a:srgbClr val="FFFFFF"/>
              </a:solidFill>
              <a:effectLst/>
              <a:latin typeface="LiberationSans_20_4"/>
            </a:endParaRPr>
          </a:p>
          <a:p>
            <a:pPr marL="114300" indent="0" algn="l">
              <a:buNone/>
            </a:pPr>
            <a:r>
              <a:rPr lang="en-US" b="0" i="0" dirty="0">
                <a:solidFill>
                  <a:srgbClr val="FFFFFF"/>
                </a:solidFill>
                <a:effectLst/>
                <a:latin typeface="DejaVuSans_2a_4"/>
              </a:rPr>
              <a:t>4. Keep it Simple</a:t>
            </a:r>
            <a:endParaRPr lang="en-US" b="0" i="0" dirty="0">
              <a:solidFill>
                <a:srgbClr val="FFFFFF"/>
              </a:solidFill>
              <a:effectLst/>
              <a:latin typeface="LiberationSans_20_4"/>
            </a:endParaRPr>
          </a:p>
          <a:p>
            <a:pPr marL="114300" indent="0" algn="l">
              <a:buNone/>
            </a:pPr>
            <a:r>
              <a:rPr lang="en-US" b="0" i="0" dirty="0">
                <a:solidFill>
                  <a:srgbClr val="FFFFFF"/>
                </a:solidFill>
                <a:effectLst/>
                <a:latin typeface="DejaVuSans_2a_4"/>
              </a:rPr>
              <a:t>5. Default Deny</a:t>
            </a:r>
            <a:endParaRPr lang="en-US" b="0" i="0" dirty="0">
              <a:solidFill>
                <a:srgbClr val="FFFFFF"/>
              </a:solidFill>
              <a:effectLst/>
              <a:latin typeface="LiberationSans_20_4"/>
            </a:endParaRPr>
          </a:p>
          <a:p>
            <a:pPr marL="114300" indent="0" algn="l">
              <a:buNone/>
            </a:pPr>
            <a:r>
              <a:rPr lang="en-US" b="0" i="0" dirty="0">
                <a:solidFill>
                  <a:srgbClr val="FFFFFF"/>
                </a:solidFill>
                <a:effectLst/>
                <a:latin typeface="DejaVuSans_2a_4"/>
              </a:rPr>
              <a:t>6. Adhere to the Principle of Least Privilege</a:t>
            </a:r>
            <a:endParaRPr lang="en-US" b="0" i="0" dirty="0">
              <a:solidFill>
                <a:srgbClr val="FFFFFF"/>
              </a:solidFill>
              <a:effectLst/>
              <a:latin typeface="LiberationSans_20_4"/>
            </a:endParaRPr>
          </a:p>
          <a:p>
            <a:pPr marL="114300" indent="0" algn="l">
              <a:buNone/>
            </a:pPr>
            <a:r>
              <a:rPr lang="en-US" b="0" i="0" dirty="0">
                <a:solidFill>
                  <a:srgbClr val="FFFFFF"/>
                </a:solidFill>
                <a:effectLst/>
                <a:latin typeface="DejaVuSans_2a_4"/>
              </a:rPr>
              <a:t>7. Sanitize Data Sent to Other Systems</a:t>
            </a:r>
            <a:endParaRPr lang="en-US" b="0" i="0" dirty="0">
              <a:solidFill>
                <a:srgbClr val="FFFFFF"/>
              </a:solidFill>
              <a:effectLst/>
              <a:latin typeface="LiberationSans_20_4"/>
            </a:endParaRPr>
          </a:p>
          <a:p>
            <a:pPr marL="114300" indent="0" algn="l">
              <a:buNone/>
            </a:pPr>
            <a:r>
              <a:rPr lang="en-US" b="0" i="0" dirty="0">
                <a:solidFill>
                  <a:srgbClr val="FFFFFF"/>
                </a:solidFill>
                <a:effectLst/>
                <a:latin typeface="DejaVuSans_2a_4"/>
              </a:rPr>
              <a:t>8. Practice Defense in Depth</a:t>
            </a:r>
            <a:endParaRPr lang="en-US" b="0" i="0" dirty="0">
              <a:solidFill>
                <a:srgbClr val="FFFFFF"/>
              </a:solidFill>
              <a:effectLst/>
              <a:latin typeface="LiberationSans_20_4"/>
            </a:endParaRPr>
          </a:p>
          <a:p>
            <a:pPr marL="114300" indent="0" algn="l">
              <a:buNone/>
            </a:pPr>
            <a:r>
              <a:rPr lang="en-US" b="0" i="0" dirty="0">
                <a:solidFill>
                  <a:srgbClr val="FFFFFF"/>
                </a:solidFill>
                <a:effectLst/>
                <a:latin typeface="DejaVuSans_2a_4"/>
              </a:rPr>
              <a:t>9. Security Techniques</a:t>
            </a:r>
          </a:p>
          <a:p>
            <a:pPr marL="114300" indent="0" algn="l">
              <a:buNone/>
            </a:pPr>
            <a:r>
              <a:rPr lang="en-US" dirty="0">
                <a:solidFill>
                  <a:srgbClr val="FFFFFF"/>
                </a:solidFill>
                <a:latin typeface="DejaVuSans_2a_4"/>
              </a:rPr>
              <a:t>10. Coding standards being followed.</a:t>
            </a:r>
            <a:endParaRPr lang="en-US" b="0" i="0" dirty="0">
              <a:solidFill>
                <a:srgbClr val="FFFFFF"/>
              </a:solidFill>
              <a:effectLst/>
              <a:latin typeface="DejaVuSans_2a_4"/>
            </a:endParaRP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It checks to make sure that data coming from untrusted sources are safe.</a:t>
            </a: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Helps detect security warnings when modifying code and if it is unsafe and at what level it is</a:t>
            </a:r>
            <a:endParaRPr lang="en-US" sz="1800"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To enforce security policies that are designed by us.</a:t>
            </a: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Keeping code simple to avoid errors and security risks.</a:t>
            </a:r>
            <a:endParaRPr lang="en-US" sz="1800"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To deny access to users’ permits.</a:t>
            </a: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To keep unauthorized people from accessing data that has a higher security level.</a:t>
            </a:r>
            <a:endParaRPr lang="en-US" sz="1800"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It’s a complex subsystem that keeps hackers from injecting malicious code.</a:t>
            </a: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Keeping training up to date will help catch possible attacks. Following layers of security step by step will increase security.</a:t>
            </a:r>
            <a:endParaRPr lang="en-US" sz="1800"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testing phases, independent security reviews, and external security reviews can all lead to more secure systems.</a:t>
            </a: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To have a secure coding standard for development in whatever language and platform you are using</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 indent="0" algn="l">
              <a:buNone/>
            </a:pPr>
            <a:r>
              <a:rPr lang="en-US" sz="1600" b="0" i="0" dirty="0">
                <a:solidFill>
                  <a:srgbClr val="FFFFFF"/>
                </a:solidFill>
                <a:effectLst/>
                <a:latin typeface="DejaVuSans-Bold_1x_6"/>
              </a:rPr>
              <a:t>1. Encryption in rest</a:t>
            </a:r>
            <a:r>
              <a:rPr lang="en-US" sz="1600" b="0" i="0" dirty="0">
                <a:solidFill>
                  <a:srgbClr val="FFFFFF"/>
                </a:solidFill>
                <a:effectLst/>
                <a:latin typeface="DejaVuSans_2a_6"/>
              </a:rPr>
              <a:t>- prevent the attacker from accessing unencrypted data by ensuring the data is encrypted when on disk. </a:t>
            </a:r>
          </a:p>
          <a:p>
            <a:pPr marL="114300" indent="0" algn="l">
              <a:buNone/>
            </a:pPr>
            <a:r>
              <a:rPr lang="en-US" sz="1600" b="0" i="0" dirty="0">
                <a:solidFill>
                  <a:srgbClr val="FFFFFF"/>
                </a:solidFill>
                <a:effectLst/>
                <a:latin typeface="DejaVuSans-Bold_1x_6"/>
              </a:rPr>
              <a:t>2. Encryption at Flight</a:t>
            </a:r>
            <a:r>
              <a:rPr lang="en-US" sz="1600" b="0" i="0" dirty="0">
                <a:solidFill>
                  <a:srgbClr val="FFFFFF"/>
                </a:solidFill>
                <a:effectLst/>
                <a:latin typeface="DejaVuSans_2a_6"/>
              </a:rPr>
              <a:t>-The process of encrypting data while the data is being transmitted. In some applications, such as remote replication, data may be unencrypted while it is at rest on drive arrays but encrypted while it is being transmitted to provide protection.</a:t>
            </a:r>
            <a:endParaRPr lang="en-US" sz="1600" b="0" i="0" dirty="0">
              <a:solidFill>
                <a:srgbClr val="FFFFFF"/>
              </a:solidFill>
              <a:effectLst/>
              <a:latin typeface="LiberationSans_20_6"/>
            </a:endParaRPr>
          </a:p>
          <a:p>
            <a:pPr marL="114300" indent="0" algn="l">
              <a:buNone/>
            </a:pPr>
            <a:r>
              <a:rPr lang="en-US" sz="1600" dirty="0">
                <a:solidFill>
                  <a:srgbClr val="FFFFFF"/>
                </a:solidFill>
                <a:latin typeface="DejaVuSans-Bold_1x_6"/>
              </a:rPr>
              <a:t>3</a:t>
            </a:r>
            <a:r>
              <a:rPr lang="en-US" sz="1600" b="0" i="0" dirty="0">
                <a:solidFill>
                  <a:srgbClr val="FFFFFF"/>
                </a:solidFill>
                <a:effectLst/>
                <a:latin typeface="DejaVuSans-Bold_1x_6"/>
              </a:rPr>
              <a:t>. Encryption in - </a:t>
            </a:r>
            <a:r>
              <a:rPr lang="en-US" sz="1600" b="0" i="0" dirty="0">
                <a:solidFill>
                  <a:srgbClr val="FFFFFF"/>
                </a:solidFill>
                <a:effectLst/>
                <a:latin typeface="DejaVuSans_2a_6"/>
              </a:rPr>
              <a:t>data in use enables access to encrypted data at rest and data in motion. </a:t>
            </a: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 indent="0" algn="l">
              <a:buNone/>
            </a:pPr>
            <a:r>
              <a:rPr lang="en-US" b="0" i="0" dirty="0">
                <a:solidFill>
                  <a:srgbClr val="FFFFFF"/>
                </a:solidFill>
                <a:effectLst/>
                <a:latin typeface="DejaVuSans-Bold_1x_7"/>
              </a:rPr>
              <a:t>Authentication</a:t>
            </a:r>
            <a:r>
              <a:rPr lang="en-US" b="0" i="0" dirty="0">
                <a:solidFill>
                  <a:srgbClr val="FFFFFF"/>
                </a:solidFill>
                <a:effectLst/>
                <a:latin typeface="DejaVuSans_2a_7"/>
              </a:rPr>
              <a:t>- a process where the user is identified by user login and password information for the user to be able to access parts of the system or use a 2-step authentication or multi-tier authentication.</a:t>
            </a:r>
            <a:endParaRPr lang="en-US" b="0" i="0" dirty="0">
              <a:solidFill>
                <a:srgbClr val="FFFFFF"/>
              </a:solidFill>
              <a:effectLst/>
              <a:latin typeface="LiberationSans_20_7"/>
            </a:endParaRPr>
          </a:p>
          <a:p>
            <a:pPr marL="114300" indent="0" algn="l">
              <a:buNone/>
            </a:pPr>
            <a:r>
              <a:rPr lang="en-US" b="0" i="0" dirty="0">
                <a:solidFill>
                  <a:srgbClr val="FFFFFF"/>
                </a:solidFill>
                <a:effectLst/>
                <a:latin typeface="DejaVuSans-Bold_1x_7"/>
              </a:rPr>
              <a:t>Authorization -</a:t>
            </a:r>
            <a:r>
              <a:rPr lang="en-US" b="0" i="0" dirty="0">
                <a:solidFill>
                  <a:srgbClr val="FFFFFF"/>
                </a:solidFill>
                <a:effectLst/>
                <a:latin typeface="DejaVuSans_2a_7"/>
              </a:rPr>
              <a:t> is the level of access that a user has within the system.</a:t>
            </a:r>
            <a:endParaRPr lang="en-US" b="0" i="0" dirty="0">
              <a:solidFill>
                <a:srgbClr val="FFFFFF"/>
              </a:solidFill>
              <a:effectLst/>
              <a:latin typeface="LiberationSans_20_7"/>
            </a:endParaRPr>
          </a:p>
          <a:p>
            <a:pPr marL="114300" indent="0" algn="l">
              <a:buNone/>
            </a:pPr>
            <a:r>
              <a:rPr lang="en-US" b="0" i="0" dirty="0">
                <a:solidFill>
                  <a:srgbClr val="FFFFFF"/>
                </a:solidFill>
                <a:effectLst/>
                <a:latin typeface="DejaVuSans-Bold_1x_7"/>
              </a:rPr>
              <a:t>Accounting -</a:t>
            </a:r>
            <a:r>
              <a:rPr lang="en-US" b="0" i="0" dirty="0">
                <a:solidFill>
                  <a:srgbClr val="FFFFFF"/>
                </a:solidFill>
                <a:effectLst/>
                <a:latin typeface="DejaVuSans_2a_7"/>
              </a:rPr>
              <a:t>is the process of monitoring what a user is and will keep track of what doing.</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114300" indent="0" algn="l">
              <a:buNone/>
            </a:pPr>
            <a:r>
              <a:rPr lang="en-US" dirty="0">
                <a:solidFill>
                  <a:srgbClr val="FFFFFF"/>
                </a:solidFill>
                <a:latin typeface="DejaVuSans_2a_8"/>
              </a:rPr>
              <a:t>U</a:t>
            </a:r>
            <a:r>
              <a:rPr lang="en-US" b="0" i="0" dirty="0">
                <a:solidFill>
                  <a:srgbClr val="FFFFFF"/>
                </a:solidFill>
                <a:effectLst/>
                <a:latin typeface="DejaVuSans_2a_8"/>
              </a:rPr>
              <a:t>nit testing is to ensure that we have secure functioning code. It tests </a:t>
            </a:r>
            <a:r>
              <a:rPr lang="en-US" dirty="0">
                <a:solidFill>
                  <a:srgbClr val="FFFFFF"/>
                </a:solidFill>
                <a:latin typeface="DejaVuSans_2a_8"/>
              </a:rPr>
              <a:t>the code in smaller units which helps pinpoint issues faster.</a:t>
            </a:r>
            <a:endParaRPr lang="en-US" b="0" i="0" dirty="0">
              <a:solidFill>
                <a:srgbClr val="FFFFFF"/>
              </a:solidFill>
              <a:effectLst/>
              <a:latin typeface="DejaVuSans_2a_8"/>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AutoShape 2">
            <a:extLst>
              <a:ext uri="{FF2B5EF4-FFF2-40B4-BE49-F238E27FC236}">
                <a16:creationId xmlns:a16="http://schemas.microsoft.com/office/drawing/2014/main" id="{1FEADB8A-D9BA-C0F9-B3FB-E4EBBC86B628}"/>
              </a:ext>
            </a:extLst>
          </p:cNvPr>
          <p:cNvSpPr>
            <a:spLocks noChangeAspect="1" noChangeArrowheads="1"/>
          </p:cNvSpPr>
          <p:nvPr/>
        </p:nvSpPr>
        <p:spPr bwMode="auto">
          <a:xfrm>
            <a:off x="5943600" y="3276600"/>
            <a:ext cx="3173104" cy="31731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a:extLst>
              <a:ext uri="{FF2B5EF4-FFF2-40B4-BE49-F238E27FC236}">
                <a16:creationId xmlns:a16="http://schemas.microsoft.com/office/drawing/2014/main" id="{6FF81569-5CAD-E40D-AAC9-8209E594C62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a:extLst>
              <a:ext uri="{FF2B5EF4-FFF2-40B4-BE49-F238E27FC236}">
                <a16:creationId xmlns:a16="http://schemas.microsoft.com/office/drawing/2014/main" id="{AAE7BBC4-BF07-BA1A-DC70-127436FB205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B18923FA-E364-0038-F9FB-8E306C387D14}"/>
              </a:ext>
            </a:extLst>
          </p:cNvPr>
          <p:cNvPicPr>
            <a:picLocks noChangeAspect="1"/>
          </p:cNvPicPr>
          <p:nvPr/>
        </p:nvPicPr>
        <p:blipFill rotWithShape="1">
          <a:blip r:embed="rId5"/>
          <a:srcRect l="41490" t="32799" r="10936" b="7027"/>
          <a:stretch/>
        </p:blipFill>
        <p:spPr>
          <a:xfrm>
            <a:off x="5709313" y="2988860"/>
            <a:ext cx="6155141" cy="3330053"/>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1393</TotalTime>
  <Words>623</Words>
  <Application>Microsoft Office PowerPoint</Application>
  <PresentationFormat>Widescreen</PresentationFormat>
  <Paragraphs>63</Paragraphs>
  <Slides>14</Slides>
  <Notes>14</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14</vt:i4>
      </vt:variant>
    </vt:vector>
  </HeadingPairs>
  <TitlesOfParts>
    <vt:vector size="29" baseType="lpstr">
      <vt:lpstr>DejaVuSans-Bold_1x_6</vt:lpstr>
      <vt:lpstr>Calibri</vt:lpstr>
      <vt:lpstr>DejaVuSans_2a_7</vt:lpstr>
      <vt:lpstr>Roboto</vt:lpstr>
      <vt:lpstr>DejaVuSans_2a_4</vt:lpstr>
      <vt:lpstr>LiberationSans_20_7</vt:lpstr>
      <vt:lpstr>DejaVuSans-Bold_1x_7</vt:lpstr>
      <vt:lpstr>Arial</vt:lpstr>
      <vt:lpstr>LiberationSans_20_4</vt:lpstr>
      <vt:lpstr>DejaVuSans_2a_6</vt:lpstr>
      <vt:lpstr>Lato</vt:lpstr>
      <vt:lpstr>DejaVuSans_2a_8</vt:lpstr>
      <vt:lpstr>LiberationSans_20_6</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Taylor Anderson</cp:lastModifiedBy>
  <cp:revision>6</cp:revision>
  <dcterms:created xsi:type="dcterms:W3CDTF">2020-08-19T17:59:24Z</dcterms:created>
  <dcterms:modified xsi:type="dcterms:W3CDTF">2022-10-20T23:03:43Z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