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462" r:id="rId4"/>
    <p:sldId id="258" r:id="rId5"/>
    <p:sldId id="460" r:id="rId6"/>
    <p:sldId id="461" r:id="rId7"/>
    <p:sldId id="259" r:id="rId8"/>
    <p:sldId id="260" r:id="rId9"/>
    <p:sldId id="261" r:id="rId10"/>
    <p:sldId id="319" r:id="rId11"/>
    <p:sldId id="397" r:id="rId12"/>
    <p:sldId id="448" r:id="rId13"/>
    <p:sldId id="449" r:id="rId14"/>
    <p:sldId id="455" r:id="rId15"/>
    <p:sldId id="450" r:id="rId16"/>
    <p:sldId id="452" r:id="rId17"/>
    <p:sldId id="463" r:id="rId18"/>
    <p:sldId id="457" r:id="rId19"/>
    <p:sldId id="451" r:id="rId20"/>
    <p:sldId id="456" r:id="rId21"/>
    <p:sldId id="453" r:id="rId22"/>
    <p:sldId id="458" r:id="rId23"/>
    <p:sldId id="323" r:id="rId24"/>
    <p:sldId id="459" r:id="rId25"/>
    <p:sldId id="324" r:id="rId26"/>
    <p:sldId id="325" r:id="rId27"/>
    <p:sldId id="326" r:id="rId28"/>
    <p:sldId id="327" r:id="rId29"/>
    <p:sldId id="329" r:id="rId30"/>
    <p:sldId id="33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AC67765-083D-4490-B306-8677CE50E832}">
          <p14:sldIdLst>
            <p14:sldId id="256"/>
            <p14:sldId id="257"/>
            <p14:sldId id="462"/>
            <p14:sldId id="258"/>
            <p14:sldId id="460"/>
            <p14:sldId id="461"/>
            <p14:sldId id="259"/>
            <p14:sldId id="260"/>
            <p14:sldId id="261"/>
            <p14:sldId id="319"/>
            <p14:sldId id="397"/>
            <p14:sldId id="448"/>
            <p14:sldId id="449"/>
            <p14:sldId id="455"/>
            <p14:sldId id="450"/>
            <p14:sldId id="452"/>
            <p14:sldId id="463"/>
            <p14:sldId id="457"/>
            <p14:sldId id="451"/>
            <p14:sldId id="456"/>
            <p14:sldId id="453"/>
            <p14:sldId id="458"/>
            <p14:sldId id="323"/>
            <p14:sldId id="459"/>
            <p14:sldId id="324"/>
            <p14:sldId id="325"/>
            <p14:sldId id="326"/>
            <p14:sldId id="327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nislav Bober" initials="SB" lastIdx="1" clrIdx="0">
    <p:extLst>
      <p:ext uri="{19B8F6BF-5375-455C-9EA6-DF929625EA0E}">
        <p15:presenceInfo xmlns:p15="http://schemas.microsoft.com/office/powerpoint/2012/main" userId="7e4fc61c053ae6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EB049"/>
    <a:srgbClr val="FFFFFF"/>
    <a:srgbClr val="F37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081" autoAdjust="0"/>
  </p:normalViewPr>
  <p:slideViewPr>
    <p:cSldViewPr snapToGrid="0">
      <p:cViewPr varScale="1">
        <p:scale>
          <a:sx n="89" d="100"/>
          <a:sy n="89" d="100"/>
        </p:scale>
        <p:origin x="12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2E7EB-9597-4705-BA4C-7E434000FD8E}" type="datetimeFigureOut">
              <a:rPr lang="en-US" smtClean="0"/>
              <a:t>2021-09-06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6213E-A505-448E-B7FE-AA72B5E23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0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294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02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194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Среда разработки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r>
              <a:rPr lang="ru-RU" dirty="0"/>
              <a:t> – это веб-приложение, позволяющее создавать документы, содержащие код программы, рисунки, описание, комментарии и другие компоненты. Такие документы называют ноутбуками или тетрадками. Их можно распространять, загружать в такие онлайн-сервисы как </a:t>
            </a:r>
            <a:r>
              <a:rPr lang="en-US" dirty="0"/>
              <a:t>GitHub</a:t>
            </a:r>
            <a:r>
              <a:rPr lang="ru-RU" dirty="0"/>
              <a:t>, </a:t>
            </a: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.</a:t>
            </a:r>
          </a:p>
          <a:p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ru-RU" dirty="0"/>
              <a:t>часто применяется для: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Подготовки данных</a:t>
            </a:r>
          </a:p>
          <a:p>
            <a:pPr marL="171450" indent="-171450">
              <a:buFontTx/>
              <a:buChar char="-"/>
            </a:pPr>
            <a:r>
              <a:rPr lang="ru-RU" dirty="0"/>
              <a:t>Численного и статистического моделирования</a:t>
            </a:r>
          </a:p>
          <a:p>
            <a:pPr marL="171450" indent="-171450">
              <a:buFontTx/>
              <a:buChar char="-"/>
            </a:pPr>
            <a:r>
              <a:rPr lang="ru-RU" dirty="0"/>
              <a:t>Визуализации данных</a:t>
            </a:r>
          </a:p>
          <a:p>
            <a:pPr marL="171450" indent="-171450">
              <a:buFontTx/>
              <a:buChar char="-"/>
            </a:pPr>
            <a:r>
              <a:rPr lang="ru-RU" dirty="0"/>
              <a:t>Машинного обучения и др.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98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706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ru-RU" dirty="0"/>
              <a:t>– веб-приложение состоящее из сервера, где роль клиента играет браузер.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 запуске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ru-RU" dirty="0"/>
              <a:t> обычно открывается вкладка в браузере. Если этого не произошло, то в терминале будет указан адрес, начинающийся на </a:t>
            </a:r>
            <a:r>
              <a:rPr lang="en-US" dirty="0"/>
              <a:t>http://localhost:8888/...</a:t>
            </a:r>
            <a:r>
              <a:rPr lang="ru-RU" dirty="0"/>
              <a:t>, зайдя по которому вы попадете на стартовую страницу.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Можно иметь несколько вкладок в браузере, в которых будут открыты различные ноутбуки. При этом с каждой вкладкой будет связан своя экземпляр интерпретатора </a:t>
            </a:r>
            <a:r>
              <a:rPr lang="en-US" dirty="0"/>
              <a:t>Python</a:t>
            </a:r>
            <a:r>
              <a:rPr lang="ru-RU" dirty="0"/>
              <a:t> и они не повлияют друг на друга.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059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важные элементы на стартовой странице. Вкладки </a:t>
            </a:r>
            <a:r>
              <a:rPr lang="en-US" dirty="0"/>
              <a:t>Files, Running</a:t>
            </a:r>
            <a:r>
              <a:rPr lang="ru-RU" dirty="0"/>
              <a:t> отвечают за файловый менеджер и список запущенных ноутбуков.</a:t>
            </a:r>
          </a:p>
          <a:p>
            <a:r>
              <a:rPr lang="ru-RU" dirty="0"/>
              <a:t>Файловый менеджер в качестве корневой папки имеет </a:t>
            </a:r>
            <a:r>
              <a:rPr lang="en-US" dirty="0"/>
              <a:t>C:\Users\</a:t>
            </a:r>
            <a:r>
              <a:rPr lang="ru-RU" dirty="0" err="1"/>
              <a:t>имя_пользователя</a:t>
            </a:r>
            <a:r>
              <a:rPr lang="ru-RU" dirty="0"/>
              <a:t>\ (в системе </a:t>
            </a:r>
            <a:r>
              <a:rPr lang="en-US" dirty="0"/>
              <a:t>Windows).</a:t>
            </a:r>
            <a:r>
              <a:rPr lang="ru-RU" dirty="0"/>
              <a:t> Выше этой папки выйти нельзя – это особенность веб-приложений. Менеджер позволяет совершать базовые операции с файлами и папками, выбирать режим сортировки, а также создавать новые ноутбуки.</a:t>
            </a:r>
          </a:p>
          <a:p>
            <a:r>
              <a:rPr lang="ru-RU" dirty="0"/>
              <a:t>Справа можно видеть клавишу </a:t>
            </a:r>
            <a:r>
              <a:rPr lang="en-US" dirty="0"/>
              <a:t>New</a:t>
            </a:r>
            <a:r>
              <a:rPr lang="ru-RU" dirty="0"/>
              <a:t>, по нажатию на которую открывается выпадающее меню.</a:t>
            </a:r>
          </a:p>
          <a:p>
            <a:r>
              <a:rPr lang="ru-RU" dirty="0"/>
              <a:t>Для детального знакомства с ноутбуками, создадим новый, выбрав пункт </a:t>
            </a:r>
            <a:r>
              <a:rPr lang="en-US" dirty="0"/>
              <a:t>Python 3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91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Открывается новая вкладка, в которой присутствует</a:t>
            </a:r>
          </a:p>
          <a:p>
            <a:r>
              <a:rPr lang="ru-RU" dirty="0"/>
              <a:t>- Название ноутбука, соответствующее названию файла. Расширение файла - </a:t>
            </a:r>
            <a:r>
              <a:rPr lang="en-US" dirty="0"/>
              <a:t>“</a:t>
            </a:r>
            <a:r>
              <a:rPr lang="en-US" dirty="0" err="1"/>
              <a:t>ipynb</a:t>
            </a:r>
            <a:r>
              <a:rPr lang="en-US" dirty="0"/>
              <a:t>”</a:t>
            </a:r>
            <a:r>
              <a:rPr lang="ru-RU" dirty="0"/>
              <a:t>.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Полоса меню </a:t>
            </a:r>
            <a:r>
              <a:rPr lang="en-US" dirty="0"/>
              <a:t>File, Edit, View, …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Полоса с командами, в которой также находится выпадающий список, позволяющий выбрать тип ячейки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Рабочая область ноутбука с одной ячейкой.</a:t>
            </a:r>
          </a:p>
          <a:p>
            <a:pPr marL="0" indent="0">
              <a:buFontTx/>
              <a:buNone/>
            </a:pPr>
            <a:r>
              <a:rPr lang="ru-RU" dirty="0"/>
              <a:t>Вокруг выделенной ячейки есть индикатор режима работы, который меняет свой цвет в зависимости от режима работы.</a:t>
            </a:r>
          </a:p>
          <a:p>
            <a:pPr marL="0" indent="0">
              <a:buFontTx/>
              <a:buNone/>
            </a:pPr>
            <a:r>
              <a:rPr lang="ru-RU" dirty="0"/>
              <a:t>Существует два режима: </a:t>
            </a:r>
          </a:p>
          <a:p>
            <a:pPr marL="171450" indent="-171450">
              <a:buFontTx/>
              <a:buChar char="-"/>
            </a:pPr>
            <a:r>
              <a:rPr lang="ru-RU" dirty="0"/>
              <a:t>командный режим для работы с ячейками (синий цвет);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режим редактирования текста (зеленый цвет).</a:t>
            </a:r>
          </a:p>
          <a:p>
            <a:pPr marL="0" indent="0">
              <a:buFontTx/>
              <a:buNone/>
            </a:pPr>
            <a:r>
              <a:rPr lang="ru-RU" dirty="0"/>
              <a:t>Переход между режимами осуществляется клавишами </a:t>
            </a:r>
            <a:r>
              <a:rPr lang="en-US" dirty="0"/>
              <a:t>Esc (</a:t>
            </a:r>
            <a:r>
              <a:rPr lang="ru-RU" dirty="0"/>
              <a:t>переход в командный режим) и </a:t>
            </a:r>
            <a:r>
              <a:rPr lang="en-US" dirty="0"/>
              <a:t>Enter (</a:t>
            </a:r>
            <a:r>
              <a:rPr lang="ru-RU" dirty="0"/>
              <a:t>переход в режим редактирования).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545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командном режиме нажав клавишу </a:t>
            </a:r>
            <a:r>
              <a:rPr lang="en-US" dirty="0"/>
              <a:t>H </a:t>
            </a:r>
            <a:r>
              <a:rPr lang="ru-RU" dirty="0"/>
              <a:t>получим окно с описанием горячих клавиш.</a:t>
            </a:r>
          </a:p>
          <a:p>
            <a:r>
              <a:rPr lang="ru-RU" dirty="0"/>
              <a:t>Перемещаться по ячейкам можно клавишами со «вверх» и «вниз».</a:t>
            </a:r>
          </a:p>
          <a:p>
            <a:r>
              <a:rPr lang="ru-RU" dirty="0"/>
              <a:t>Зажав клавишу </a:t>
            </a:r>
            <a:r>
              <a:rPr lang="en-US" dirty="0"/>
              <a:t>Shift</a:t>
            </a:r>
            <a:r>
              <a:rPr lang="ru-RU" dirty="0"/>
              <a:t>, то можно выделить несколько ячеек, перемещаясь по ним.</a:t>
            </a:r>
          </a:p>
          <a:p>
            <a:endParaRPr lang="ru-RU" dirty="0"/>
          </a:p>
          <a:p>
            <a:r>
              <a:rPr lang="ru-RU" dirty="0"/>
              <a:t>Основные горячие клавиши для командного режима:</a:t>
            </a:r>
          </a:p>
          <a:p>
            <a:r>
              <a:rPr lang="en-US" dirty="0"/>
              <a:t>A – </a:t>
            </a:r>
            <a:r>
              <a:rPr lang="ru-RU" dirty="0"/>
              <a:t>добавить ячейку выше выделенной,</a:t>
            </a:r>
          </a:p>
          <a:p>
            <a:r>
              <a:rPr lang="en-US" dirty="0"/>
              <a:t>B – </a:t>
            </a:r>
            <a:r>
              <a:rPr lang="ru-RU" dirty="0"/>
              <a:t>добавить ячейку ниже выделенной,</a:t>
            </a:r>
          </a:p>
          <a:p>
            <a:r>
              <a:rPr lang="en-US" dirty="0"/>
              <a:t>D, D – </a:t>
            </a:r>
            <a:r>
              <a:rPr lang="ru-RU" dirty="0"/>
              <a:t>удалить выделенные ячейки,</a:t>
            </a:r>
          </a:p>
          <a:p>
            <a:r>
              <a:rPr lang="en-US" dirty="0"/>
              <a:t>C – </a:t>
            </a:r>
            <a:r>
              <a:rPr lang="ru-RU" dirty="0"/>
              <a:t>скопировать выделенные ячейки в буфер,</a:t>
            </a:r>
          </a:p>
          <a:p>
            <a:r>
              <a:rPr lang="en-US" dirty="0"/>
              <a:t>X – </a:t>
            </a:r>
            <a:r>
              <a:rPr lang="ru-RU" dirty="0"/>
              <a:t>вырезать ячейку в буфер,</a:t>
            </a:r>
          </a:p>
          <a:p>
            <a:r>
              <a:rPr lang="en-US" dirty="0"/>
              <a:t>V – </a:t>
            </a:r>
            <a:r>
              <a:rPr lang="ru-RU" dirty="0"/>
              <a:t>вставить ячейку из буфера,</a:t>
            </a:r>
          </a:p>
          <a:p>
            <a:r>
              <a:rPr lang="en-US" dirty="0" err="1"/>
              <a:t>Shift+M</a:t>
            </a:r>
            <a:r>
              <a:rPr lang="en-US" dirty="0"/>
              <a:t> – </a:t>
            </a:r>
            <a:r>
              <a:rPr lang="ru-RU" dirty="0"/>
              <a:t>объединить выделенные ячейки.</a:t>
            </a:r>
          </a:p>
          <a:p>
            <a:r>
              <a:rPr lang="ru-RU" dirty="0"/>
              <a:t>Предлагаю слушателям в течении пары минут самостоятельно проверить работу указанных клавиш.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81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Поскольку работа с программой является основной, то необходимо уметь запускать ячейки с кодом программы.</a:t>
            </a:r>
          </a:p>
          <a:p>
            <a:r>
              <a:rPr lang="ru-RU" dirty="0"/>
              <a:t>В обоих режимах работают</a:t>
            </a:r>
            <a:r>
              <a:rPr lang="en-US" dirty="0"/>
              <a:t> </a:t>
            </a:r>
            <a:r>
              <a:rPr lang="ru-RU" dirty="0"/>
              <a:t>сочетания:</a:t>
            </a:r>
          </a:p>
          <a:p>
            <a:r>
              <a:rPr lang="en-US" dirty="0" err="1"/>
              <a:t>Shift+Enter</a:t>
            </a:r>
            <a:r>
              <a:rPr lang="en-US" dirty="0"/>
              <a:t> – </a:t>
            </a:r>
            <a:r>
              <a:rPr lang="ru-RU" dirty="0"/>
              <a:t>выполнить выделенную ячейку и перейти на следующую (если следующей не существовало, она создается)</a:t>
            </a:r>
          </a:p>
          <a:p>
            <a:r>
              <a:rPr lang="en-US" dirty="0" err="1"/>
              <a:t>Ctrl+Enter</a:t>
            </a:r>
            <a:r>
              <a:rPr lang="en-US" dirty="0"/>
              <a:t> – </a:t>
            </a:r>
            <a:r>
              <a:rPr lang="ru-RU" dirty="0"/>
              <a:t>выполнить выделенную ячейку и остаться на ней.</a:t>
            </a:r>
          </a:p>
          <a:p>
            <a:endParaRPr lang="ru-RU" dirty="0"/>
          </a:p>
          <a:p>
            <a:r>
              <a:rPr lang="ru-RU" dirty="0"/>
              <a:t>После запуска ячейки с кодом, она помечается порядковым номером запуска.</a:t>
            </a:r>
          </a:p>
          <a:p>
            <a:r>
              <a:rPr lang="ru-RU" dirty="0"/>
              <a:t>По этому номеру в дальнейшем можно будет отслеживать последовательность запуска ячеек.</a:t>
            </a:r>
          </a:p>
          <a:p>
            <a:r>
              <a:rPr lang="ru-RU" dirty="0"/>
              <a:t>Если в результате выполнения кода в последней строке ячейки был получен результат, то он выводится в область сразу после области с кодом ячейки и помечается тем же номером.</a:t>
            </a:r>
          </a:p>
          <a:p>
            <a:r>
              <a:rPr lang="ru-RU" dirty="0"/>
              <a:t>На слайде изображен пример: в результате вызова метода </a:t>
            </a:r>
            <a:r>
              <a:rPr lang="en-US" dirty="0"/>
              <a:t>head </a:t>
            </a:r>
            <a:r>
              <a:rPr lang="ru-RU" dirty="0"/>
              <a:t>у объекта </a:t>
            </a:r>
            <a:r>
              <a:rPr lang="en-US" dirty="0"/>
              <a:t>iris </a:t>
            </a:r>
            <a:r>
              <a:rPr lang="ru-RU" dirty="0"/>
              <a:t>был получен результат – таблица, которую можно увидеть сразу после кода.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22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Слушателям предлагается выполнить задание в течение 10 минут. Необходимо скачать ноутбук по ссылке, открыть его при помощи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r>
              <a:rPr lang="ru-RU" dirty="0"/>
              <a:t> и выполнить все ячейки. Также необходимо ответить на вопрос в п.4.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7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69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85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746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802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814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60737-485D-470A-8278-F4FCA36C35C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78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49871-1CD6-4646-A06E-5AAB2DB58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>
              <a:alpha val="80000"/>
            </a:schemeClr>
          </a:solidFill>
        </p:spPr>
        <p:txBody>
          <a:bodyPr anchor="ctr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55FF53-AC01-4EC7-92B8-3984C4D18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33EE0-125F-437A-843A-F0142417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0CEF-32C6-43AF-9D73-A96499645C86}" type="datetime1">
              <a:rPr lang="en-US" smtClean="0"/>
              <a:t>2021-09-06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E9FAE4-6565-416D-AA2C-AE7B0A86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BBA652-8191-4FFE-97F1-9A531D2D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0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712B4-CF7F-487B-8368-58B06155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3F68F9-EEE2-4C01-84CA-470A8A731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CEA41-2560-4E55-A0CD-5684A973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4BF0-651B-4544-B85F-2F08F2524ADB}" type="datetime1">
              <a:rPr lang="en-US" smtClean="0"/>
              <a:t>2021-09-06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A351E0-F17D-49B1-A080-BDC3D0F3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68EC4A-6986-477E-99F3-0573E9E2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2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2511E8-BF05-4928-BBA8-836E2BCE3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3FC7A2-7713-425A-A02B-49DB7876F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E2F08F-0DE3-4628-99B9-3E0D1A20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C3BF-CF46-4DE9-B07F-303037F626F2}" type="datetime1">
              <a:rPr lang="en-US" smtClean="0"/>
              <a:t>2021-09-06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985A6-BF1D-4933-9861-E807A5D0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DCCE6A-B81F-481E-BD88-1DBFCF37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15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нутренний_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1738" y="1439566"/>
            <a:ext cx="5101038" cy="37900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Aft>
                <a:spcPts val="600"/>
              </a:spcAft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271940" y="1439566"/>
            <a:ext cx="5026025" cy="37900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B0173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52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16B6D-AEB6-4C39-83EA-904CEE7D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423"/>
          </a:xfrm>
        </p:spPr>
        <p:txBody>
          <a:bodyPr>
            <a:normAutofit/>
          </a:bodyPr>
          <a:lstStyle>
            <a:lvl1pPr>
              <a:defRPr sz="3600" b="1"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F1F4E8-A816-4618-A675-6D1BA56B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25A1-A9A9-465B-8235-5907465060DA}" type="datetime1">
              <a:rPr lang="en-US" smtClean="0"/>
              <a:t>2021-09-06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975281-C93C-4910-BCF7-771F5B36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D61D72-2F4B-4CB7-A5CE-4F55CF4E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0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DA9B8-E86D-484E-8678-2C988419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623750-ECEF-45F9-9C3A-964E7F617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995137-71BF-4E96-ACA4-76234E08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48CA-98E2-4923-99A5-F83D55C8DC6B}" type="datetime1">
              <a:rPr lang="en-US" smtClean="0"/>
              <a:t>2021-09-06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A6252B-659F-4AB8-B053-E601ECD8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0907B-8802-4BBD-8523-6A32CD02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4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B87BE-38F0-4AF2-B34D-86E18841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3C313C-4F2E-494F-B8EA-4757B296F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6BF14-58AE-4D7D-9A9F-30576E1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B571-5AED-456C-9857-C2CE7F3D4430}" type="datetime1">
              <a:rPr lang="en-US" smtClean="0"/>
              <a:t>2021-09-06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FE3B7-EF6A-4D75-B10A-C5DA9F3C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5250AD-E4C7-4281-9670-A66A93CD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0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68F79-C294-4FD5-A2F5-0D260DF7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8948F9-DD71-4B06-BFDA-F11695F14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A6DF6B-EE90-401A-B5BB-8C42D094B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6EA1F3-51B4-40A3-B937-DB895A89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2548-B313-4080-BD7E-E56DA8586E9A}" type="datetime1">
              <a:rPr lang="en-US" smtClean="0"/>
              <a:t>2021-09-06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5F6076-F9FE-47C5-A1BF-84843B7E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A31064-FDD6-42E7-BE05-2C022FA4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9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50DC6-1A9B-48ED-BA45-1CDB9746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53E622-34A7-4D01-BE38-A4F9413BA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AE447C-3FDF-48B3-ABA7-743AFD667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F6D2BE-C00B-400D-AAF4-9F3DBB788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064546-4A8C-41E8-B461-B7D3D83E1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6F4FCE-72AA-4663-B400-156B7AD2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7904-09F9-4F13-A8DE-FC1B021828C0}" type="datetime1">
              <a:rPr lang="en-US" smtClean="0"/>
              <a:t>2021-09-06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8A106D8-FF74-4ECA-AB1B-84FBA38E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6DD43F-D898-46E0-8AF9-6C04E1CD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6ADF6D-C71D-4F5A-B838-CEFC7FE9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F0D6-9FDD-4565-A8F0-6594B3F85E4A}" type="datetime1">
              <a:rPr lang="en-US" smtClean="0"/>
              <a:t>2021-09-06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9C04C2-4B4A-478F-90A7-BE964B9B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C73745-E209-4517-B0A9-490A2738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6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49565-36F5-45E5-BE0C-26CF1114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69720D-D30C-4389-A4E6-E3AD28C06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C7FAB1-0171-49F4-942A-D7E6BD935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11124B-5F8B-491E-AFF8-1F59189E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E780-4B6A-4331-BDAA-8BC789353E98}" type="datetime1">
              <a:rPr lang="en-US" smtClean="0"/>
              <a:t>2021-09-06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BBA382-7747-4954-86AE-339A4FE5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D53EF3-A563-4328-9F8A-20D0BCFD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8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1101D-A4FA-4159-ABF7-1FEA699E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EF3326-06B4-4038-A080-63030D2F0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9D9D75-78CC-42EC-B7A5-94C410740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32E4AD-9307-49C3-8F80-30FD6931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68FB-E029-46B3-A7EE-B5164C863340}" type="datetime1">
              <a:rPr lang="en-US" smtClean="0"/>
              <a:t>2021-09-06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E73265-12CA-490C-95A6-1286C7D5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A5AB01-2536-48FA-9487-B3F1D59C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2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9A153-2EDB-49D9-BDE6-2E021817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FC5C9D-808E-4837-B4C9-05A08176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408567-0128-4C71-8F80-2FD78FDED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D3F7-27B5-4DC6-B55D-C439D855441F}" type="datetime1">
              <a:rPr lang="en-US" smtClean="0"/>
              <a:t>2021-09-06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26FC61-BA42-4A43-9864-526ED01E7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A2C73-737A-4772-B30F-18797D863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B9203-783A-4666-A579-B0766ED01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6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www.anaconda.com/products/individual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www.jetbrains.com/community/education/#student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setuptool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venv.html" TargetMode="External"/><Relationship Id="rId4" Type="http://schemas.openxmlformats.org/officeDocument/2006/relationships/hyperlink" Target="https://pypi.org/project/pip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ru/search?q=conda+cheat+she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ru/search?q=conda+cheat+she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ru/search?q=conda+cheat+shee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ru/search?q=conda+cheat+she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po.anaconda.com/" TargetMode="Externa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goproto.github.io/ugo_py_doc/pdf/Pip-Cheatsheet.pdf" TargetMode="Externa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uter" TargetMode="External"/><Relationship Id="rId13" Type="http://schemas.openxmlformats.org/officeDocument/2006/relationships/hyperlink" Target="https://en.wikipedia.org/wiki/Application_domain" TargetMode="External"/><Relationship Id="rId3" Type="http://schemas.openxmlformats.org/officeDocument/2006/relationships/hyperlink" Target="https://en.wikipedia.org/wiki/Interpreted_language" TargetMode="External"/><Relationship Id="rId7" Type="http://schemas.openxmlformats.org/officeDocument/2006/relationships/hyperlink" Target="https://en.wikipedia.org/wiki/Abstraction_(computer_science)" TargetMode="External"/><Relationship Id="rId12" Type="http://schemas.openxmlformats.org/officeDocument/2006/relationships/hyperlink" Target="https://en.wikipedia.org/wiki/Softwa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rogramming_language" TargetMode="External"/><Relationship Id="rId11" Type="http://schemas.openxmlformats.org/officeDocument/2006/relationships/hyperlink" Target="https://en.wikipedia.org/wiki/Machine_language" TargetMode="External"/><Relationship Id="rId5" Type="http://schemas.openxmlformats.org/officeDocument/2006/relationships/hyperlink" Target="https://en.wikipedia.org/wiki/General-purpose_programming_language" TargetMode="External"/><Relationship Id="rId10" Type="http://schemas.openxmlformats.org/officeDocument/2006/relationships/hyperlink" Target="https://en.wikipedia.org/wiki/Computer_program" TargetMode="External"/><Relationship Id="rId4" Type="http://schemas.openxmlformats.org/officeDocument/2006/relationships/hyperlink" Target="https://en.wikipedia.org/wiki/High-level_programming_language" TargetMode="External"/><Relationship Id="rId9" Type="http://schemas.openxmlformats.org/officeDocument/2006/relationships/hyperlink" Target="https://en.wikipedia.org/wiki/Compiler" TargetMode="External"/><Relationship Id="rId14" Type="http://schemas.openxmlformats.org/officeDocument/2006/relationships/hyperlink" Target="https://en.wikipedia.org/wiki/Python_(programming_language)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berSA/notebooks/raw/master/Three_body_problem_example.ipyn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www.python.org/download/alternativ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ir-viz.github.io/" TargetMode="External"/><Relationship Id="rId2" Type="http://schemas.openxmlformats.org/officeDocument/2006/relationships/hyperlink" Target="https://en.wikipedia.org/wiki/Programming_paradig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pypi.org/" TargetMode="External"/><Relationship Id="rId17" Type="http://schemas.openxmlformats.org/officeDocument/2006/relationships/image" Target="../media/image21.png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hyperlink" Target="https://docs.anaconda.com/anaconda/packages/pkg-docs/" TargetMode="External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History_of_Pyth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&#1048;&#1085;&#1090;&#1077;&#1088;&#1087;&#1088;&#1077;&#1090;&#1072;&#1090;&#1086;&#1088;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4B4E3-C76E-4A82-8C00-4DB232E3F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524000" y="1122363"/>
            <a:ext cx="9144000" cy="2387600"/>
          </a:xfrm>
          <a:prstGeom prst="snip2DiagRect">
            <a:avLst/>
          </a:prstGeom>
          <a:solidFill>
            <a:srgbClr val="FFFFFF">
              <a:alpha val="85000"/>
            </a:srgbClr>
          </a:solidFill>
        </p:spPr>
        <p:txBody>
          <a:bodyPr/>
          <a:lstStyle/>
          <a:p>
            <a:r>
              <a:rPr lang="ru-RU" dirty="0"/>
              <a:t>Язык программирования </a:t>
            </a:r>
            <a:br>
              <a:rPr lang="ru-RU" dirty="0"/>
            </a:br>
            <a:endParaRPr lang="en-US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83AFFFB4-D6F3-4BA8-92C2-EF2E84A7C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524000" y="3602038"/>
            <a:ext cx="9144000" cy="1655762"/>
          </a:xfrm>
          <a:prstGeom prst="snip2DiagRect">
            <a:avLst/>
          </a:prstGeom>
          <a:solidFill>
            <a:srgbClr val="FFFFFF">
              <a:alpha val="80000"/>
            </a:srgbClr>
          </a:solidFill>
        </p:spPr>
        <p:txBody>
          <a:bodyPr anchor="ctr"/>
          <a:lstStyle/>
          <a:p>
            <a:pPr algn="r"/>
            <a:r>
              <a:rPr lang="ru-RU" dirty="0"/>
              <a:t>Ст. преп. ДПМ МИЭМ НИУ ВШЭ</a:t>
            </a:r>
          </a:p>
          <a:p>
            <a:pPr algn="r"/>
            <a:r>
              <a:rPr lang="ru-RU" dirty="0"/>
              <a:t>Бобер Станислав Алексеевич</a:t>
            </a:r>
          </a:p>
          <a:p>
            <a:pPr algn="r"/>
            <a:r>
              <a:rPr lang="en-US" dirty="0"/>
              <a:t>sbober@hse.ru</a:t>
            </a:r>
          </a:p>
        </p:txBody>
      </p:sp>
      <p:pic>
        <p:nvPicPr>
          <p:cNvPr id="6" name="Picture 2" descr="Python logo and wordmark.svg">
            <a:extLst>
              <a:ext uri="{FF2B5EF4-FFF2-40B4-BE49-F238E27FC236}">
                <a16:creationId xmlns:a16="http://schemas.microsoft.com/office/drawing/2014/main" id="{461D0537-B5D7-430F-8B5C-8F3C7D1DD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095" y="2343150"/>
            <a:ext cx="3115629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63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Как работать с </a:t>
            </a:r>
            <a:r>
              <a:rPr lang="en-US"/>
              <a:t>Python</a:t>
            </a:r>
            <a:endParaRPr lang="ru-RU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4294967295"/>
          </p:nvPr>
        </p:nvSpPr>
        <p:spPr>
          <a:xfrm>
            <a:off x="838200" y="2241198"/>
            <a:ext cx="10034972" cy="237560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2400" dirty="0"/>
              <a:t>Установить сборку, например </a:t>
            </a:r>
            <a:r>
              <a:rPr lang="en-US" sz="2400" b="1" dirty="0">
                <a:hlinkClick r:id="rId3"/>
              </a:rPr>
              <a:t>Anaconda</a:t>
            </a:r>
            <a:r>
              <a:rPr lang="ru-RU" sz="2400" dirty="0"/>
              <a:t>. В компьютерных классах МИЭМ установлена эта сборка.</a:t>
            </a:r>
            <a:endParaRPr lang="ru-RU" sz="2400" b="1" dirty="0"/>
          </a:p>
          <a:p>
            <a:pPr marL="514350" indent="-514350">
              <a:buAutoNum type="arabicPeriod"/>
            </a:pPr>
            <a:r>
              <a:rPr lang="ru-RU" sz="2400" dirty="0"/>
              <a:t>Установить среду разработки </a:t>
            </a:r>
            <a:r>
              <a:rPr lang="en-US" sz="2400" b="1" dirty="0" err="1">
                <a:hlinkClick r:id="rId4"/>
              </a:rPr>
              <a:t>Pycharm</a:t>
            </a:r>
            <a:endParaRPr lang="ru-RU" sz="2400" b="1" dirty="0"/>
          </a:p>
          <a:p>
            <a:pPr marL="514350" indent="-514350">
              <a:buAutoNum type="arabicPeriod"/>
            </a:pPr>
            <a:r>
              <a:rPr lang="ru-RU" sz="2400" dirty="0"/>
              <a:t>Использовать онлайн-сервис, например </a:t>
            </a:r>
            <a:r>
              <a:rPr lang="en-US" sz="2400" b="1" dirty="0">
                <a:hlinkClick r:id="rId5"/>
              </a:rPr>
              <a:t>Google </a:t>
            </a:r>
            <a:r>
              <a:rPr lang="en-US" sz="2400" b="1" dirty="0" err="1">
                <a:hlinkClick r:id="rId5"/>
              </a:rPr>
              <a:t>Colab</a:t>
            </a:r>
            <a:endParaRPr lang="ru-RU" sz="2400" b="1" dirty="0"/>
          </a:p>
          <a:p>
            <a:pPr marL="514350" indent="-514350">
              <a:buAutoNum type="arabicPeriod"/>
            </a:pPr>
            <a:endParaRPr lang="ru-RU" sz="2400" dirty="0"/>
          </a:p>
        </p:txBody>
      </p:sp>
      <p:pic>
        <p:nvPicPr>
          <p:cNvPr id="6" name="Picture 12" descr="Image result for google colab">
            <a:extLst>
              <a:ext uri="{FF2B5EF4-FFF2-40B4-BE49-F238E27FC236}">
                <a16:creationId xmlns:a16="http://schemas.microsoft.com/office/drawing/2014/main" id="{52FD2F73-CF50-4A30-AD9B-48EE78A7D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850" y="4453292"/>
            <a:ext cx="1987824" cy="19878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naconda python">
            <a:extLst>
              <a:ext uri="{FF2B5EF4-FFF2-40B4-BE49-F238E27FC236}">
                <a16:creationId xmlns:a16="http://schemas.microsoft.com/office/drawing/2014/main" id="{E9F2A55D-D266-4C72-8B82-C2A91435C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52" y="5007711"/>
            <a:ext cx="1757971" cy="8789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1269B5-50C8-4E3B-A374-ACD42544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10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F1B19B-9045-4F03-87B4-7F63BE4488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1787" y="4993332"/>
            <a:ext cx="3248425" cy="90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6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Virtual environment</a:t>
            </a:r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C41FFFE-E5AC-4C86-9ED0-FE040F43DBB9}"/>
              </a:ext>
            </a:extLst>
          </p:cNvPr>
          <p:cNvSpPr/>
          <p:nvPr/>
        </p:nvSpPr>
        <p:spPr>
          <a:xfrm>
            <a:off x="719806" y="1981625"/>
            <a:ext cx="1063399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22222"/>
                </a:solidFill>
                <a:effectLst/>
                <a:latin typeface="Lucida Grande"/>
              </a:rPr>
              <a:t>A 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Lucida Grande"/>
              </a:rPr>
              <a:t>virtual environment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Lucida Grande"/>
              </a:rPr>
              <a:t> is a Python environment such that the Python interpreter, libraries and scripts installed into it are 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Lucida Grande"/>
              </a:rPr>
              <a:t>isolated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Lucida Grande"/>
              </a:rPr>
              <a:t> from those installed in other virtual environments, and (by default) any libraries installed in a “system” Python, i.e., one which is installed as part of your operating system.</a:t>
            </a:r>
          </a:p>
          <a:p>
            <a:pPr algn="just"/>
            <a:r>
              <a:rPr lang="en-US" sz="2000" b="0" i="0" dirty="0">
                <a:solidFill>
                  <a:srgbClr val="222222"/>
                </a:solidFill>
                <a:effectLst/>
                <a:latin typeface="Lucida Grande"/>
              </a:rPr>
              <a:t>A virtual environment is a 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Lucida Grande"/>
              </a:rPr>
              <a:t>directory tree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Lucida Grande"/>
              </a:rPr>
              <a:t> which contains Python executable files and other files which indicate that it is a virtual environment.</a:t>
            </a:r>
          </a:p>
          <a:p>
            <a:pPr algn="just"/>
            <a:endParaRPr lang="en-US" sz="2000" b="0" i="0" dirty="0">
              <a:solidFill>
                <a:srgbClr val="222222"/>
              </a:solidFill>
              <a:effectLst/>
              <a:latin typeface="Lucida Grande"/>
            </a:endParaRPr>
          </a:p>
          <a:p>
            <a:pPr algn="just"/>
            <a:r>
              <a:rPr lang="en-US" sz="2000" b="0" i="0" dirty="0">
                <a:solidFill>
                  <a:srgbClr val="222222"/>
                </a:solidFill>
                <a:effectLst/>
                <a:latin typeface="Lucida Grande"/>
              </a:rPr>
              <a:t>Common installation tools such as </a:t>
            </a:r>
            <a:r>
              <a:rPr lang="en-US" sz="2000" b="0" i="0" u="none" strike="noStrike" dirty="0" err="1">
                <a:solidFill>
                  <a:srgbClr val="6363BB"/>
                </a:solidFill>
                <a:effectLst/>
                <a:latin typeface="Lucida Grande"/>
                <a:hlinkClick r:id="rId3"/>
              </a:rPr>
              <a:t>setuptools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Lucida Grande"/>
              </a:rPr>
              <a:t> and </a:t>
            </a:r>
            <a:r>
              <a:rPr lang="en-US" sz="2000" b="0" i="0" u="none" strike="noStrike" dirty="0">
                <a:solidFill>
                  <a:srgbClr val="6363BB"/>
                </a:solidFill>
                <a:effectLst/>
                <a:latin typeface="Lucida Grande"/>
                <a:hlinkClick r:id="rId4"/>
              </a:rPr>
              <a:t>pip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Lucida Grande"/>
              </a:rPr>
              <a:t> work as expected with virtual environments. In other words, when a virtual environment is active, they install Python packages into the virtual environment without needing to be told to do so explicitly.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86BEB-3489-4D80-8DE3-70046FF38446}"/>
              </a:ext>
            </a:extLst>
          </p:cNvPr>
          <p:cNvSpPr txBox="1"/>
          <p:nvPr/>
        </p:nvSpPr>
        <p:spPr>
          <a:xfrm>
            <a:off x="7254239" y="5773783"/>
            <a:ext cx="433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https://docs.python.org/3/library/venv.html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68CFED-BD1C-4951-B867-2083DAC5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Инструменты для работы с окружениями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B28E64D-8199-4BD6-86FB-50B283411D83}"/>
              </a:ext>
            </a:extLst>
          </p:cNvPr>
          <p:cNvSpPr/>
          <p:nvPr/>
        </p:nvSpPr>
        <p:spPr>
          <a:xfrm>
            <a:off x="2261941" y="2788646"/>
            <a:ext cx="79322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3EB049"/>
                </a:solidFill>
              </a:rPr>
              <a:t>conda</a:t>
            </a:r>
            <a:r>
              <a:rPr lang="en-US" sz="2400" dirty="0"/>
              <a:t> – </a:t>
            </a:r>
            <a:r>
              <a:rPr lang="ru-RU" sz="2400" dirty="0"/>
              <a:t>менеджер пакетов и окружений </a:t>
            </a:r>
            <a:r>
              <a:rPr lang="en-US" sz="2400" dirty="0"/>
              <a:t>Anaconda</a:t>
            </a:r>
            <a:r>
              <a:rPr lang="ru-RU" sz="2400" dirty="0"/>
              <a:t> </a:t>
            </a:r>
            <a:endParaRPr lang="en-US" sz="2400" dirty="0"/>
          </a:p>
          <a:p>
            <a:r>
              <a:rPr lang="en-US" sz="2400" b="1" dirty="0" err="1"/>
              <a:t>venv</a:t>
            </a:r>
            <a:r>
              <a:rPr lang="en-US" sz="2400" dirty="0"/>
              <a:t> – </a:t>
            </a:r>
            <a:r>
              <a:rPr lang="ru-RU" sz="2400" dirty="0"/>
              <a:t>стандартный менеджер окружений </a:t>
            </a:r>
            <a:r>
              <a:rPr lang="en-US" sz="2400" dirty="0"/>
              <a:t>Python</a:t>
            </a:r>
            <a:r>
              <a:rPr lang="ru-RU" sz="2400" dirty="0"/>
              <a:t>, </a:t>
            </a:r>
            <a:endParaRPr lang="en-US" sz="2400" dirty="0"/>
          </a:p>
          <a:p>
            <a:r>
              <a:rPr lang="en-US" sz="2400" b="1" dirty="0" err="1"/>
              <a:t>pipenv</a:t>
            </a:r>
            <a:endParaRPr lang="ru-RU" sz="2400" b="1" dirty="0"/>
          </a:p>
          <a:p>
            <a:r>
              <a:rPr lang="ru-RU" sz="2400" dirty="0"/>
              <a:t>и др.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522C85-25C2-4A59-89A3-EED49CE8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1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Список окружений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1BE26C-BDBF-470D-85AE-B984B6855639}"/>
              </a:ext>
            </a:extLst>
          </p:cNvPr>
          <p:cNvSpPr txBox="1"/>
          <p:nvPr/>
        </p:nvSpPr>
        <p:spPr>
          <a:xfrm>
            <a:off x="9722840" y="584712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3"/>
              </a:rPr>
              <a:t>conda</a:t>
            </a:r>
            <a:r>
              <a:rPr lang="en-US" dirty="0">
                <a:hlinkClick r:id="rId3"/>
              </a:rPr>
              <a:t> cheat sheet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E92CB57-9A9E-4963-B6B7-0094C9A0B2AA}"/>
              </a:ext>
            </a:extLst>
          </p:cNvPr>
          <p:cNvSpPr/>
          <p:nvPr/>
        </p:nvSpPr>
        <p:spPr>
          <a:xfrm>
            <a:off x="5963769" y="2087464"/>
            <a:ext cx="2941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Терминал </a:t>
            </a:r>
            <a:r>
              <a:rPr lang="en-US" b="1" dirty="0"/>
              <a:t>Anaconda Prompt</a:t>
            </a:r>
            <a:endParaRPr lang="ru-RU" b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F840EB8-2143-4F2F-AA26-F007ECEBD34E}"/>
              </a:ext>
            </a:extLst>
          </p:cNvPr>
          <p:cNvSpPr/>
          <p:nvPr/>
        </p:nvSpPr>
        <p:spPr>
          <a:xfrm>
            <a:off x="838200" y="1097083"/>
            <a:ext cx="1937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conda</a:t>
            </a:r>
            <a:r>
              <a:rPr lang="en-US" sz="2400" b="1" dirty="0">
                <a:solidFill>
                  <a:srgbClr val="3EB049"/>
                </a:solidFill>
              </a:rPr>
              <a:t> env list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495B92-8F8A-43A8-A377-75EEBCE496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763"/>
          <a:stretch/>
        </p:blipFill>
        <p:spPr>
          <a:xfrm>
            <a:off x="3130082" y="2497836"/>
            <a:ext cx="5667375" cy="3458798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8A06337-A0B9-43C8-A0E5-526922097165}"/>
              </a:ext>
            </a:extLst>
          </p:cNvPr>
          <p:cNvSpPr/>
          <p:nvPr/>
        </p:nvSpPr>
        <p:spPr>
          <a:xfrm>
            <a:off x="4270330" y="1396071"/>
            <a:ext cx="1471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Активное окружение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8EBDF2C-2207-42BF-A0E8-B4C0DA5B724D}"/>
              </a:ext>
            </a:extLst>
          </p:cNvPr>
          <p:cNvCxnSpPr>
            <a:cxnSpLocks/>
          </p:cNvCxnSpPr>
          <p:nvPr/>
        </p:nvCxnSpPr>
        <p:spPr>
          <a:xfrm flipH="1">
            <a:off x="4850674" y="2042402"/>
            <a:ext cx="1" cy="1371357"/>
          </a:xfrm>
          <a:prstGeom prst="straightConnector1">
            <a:avLst/>
          </a:prstGeom>
          <a:ln w="38100">
            <a:solidFill>
              <a:srgbClr val="3EB04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5208143-ECCA-4149-93F7-2819CA9FE3EF}"/>
              </a:ext>
            </a:extLst>
          </p:cNvPr>
          <p:cNvCxnSpPr>
            <a:cxnSpLocks/>
          </p:cNvCxnSpPr>
          <p:nvPr/>
        </p:nvCxnSpPr>
        <p:spPr>
          <a:xfrm flipH="1">
            <a:off x="7680961" y="2401819"/>
            <a:ext cx="1" cy="568428"/>
          </a:xfrm>
          <a:prstGeom prst="straightConnector1">
            <a:avLst/>
          </a:prstGeom>
          <a:ln w="38100">
            <a:solidFill>
              <a:srgbClr val="3EB04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A4E3103A-1CB0-4C58-BFA8-86587C3F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0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Создание окружения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1BE26C-BDBF-470D-85AE-B984B6855639}"/>
              </a:ext>
            </a:extLst>
          </p:cNvPr>
          <p:cNvSpPr txBox="1"/>
          <p:nvPr/>
        </p:nvSpPr>
        <p:spPr>
          <a:xfrm>
            <a:off x="641738" y="583163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3"/>
              </a:rPr>
              <a:t>conda</a:t>
            </a:r>
            <a:r>
              <a:rPr lang="en-US" dirty="0">
                <a:hlinkClick r:id="rId3"/>
              </a:rPr>
              <a:t> cheat sheet</a:t>
            </a: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F840EB8-2143-4F2F-AA26-F007ECEBD34E}"/>
              </a:ext>
            </a:extLst>
          </p:cNvPr>
          <p:cNvSpPr/>
          <p:nvPr/>
        </p:nvSpPr>
        <p:spPr>
          <a:xfrm>
            <a:off x="641738" y="1111592"/>
            <a:ext cx="383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conda</a:t>
            </a:r>
            <a:r>
              <a:rPr lang="en-US" sz="2400" b="1" dirty="0"/>
              <a:t> create --name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3EB049"/>
                </a:solidFill>
              </a:rPr>
              <a:t>firstenv</a:t>
            </a:r>
            <a:endParaRPr lang="en-US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F7075F-6B3C-479F-99EC-2044A0D90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946" y="314325"/>
            <a:ext cx="4924425" cy="622935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FA19D8C-FB1F-4DDA-A9CD-703ED4EBC31F}"/>
              </a:ext>
            </a:extLst>
          </p:cNvPr>
          <p:cNvSpPr/>
          <p:nvPr/>
        </p:nvSpPr>
        <p:spPr>
          <a:xfrm>
            <a:off x="641738" y="1603301"/>
            <a:ext cx="5327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conda</a:t>
            </a:r>
            <a:r>
              <a:rPr lang="en-US" sz="2400" b="1" dirty="0"/>
              <a:t> create --name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3EB049"/>
                </a:solidFill>
              </a:rPr>
              <a:t>firstenv</a:t>
            </a:r>
            <a:r>
              <a:rPr lang="ru-RU" sz="2400" b="1" dirty="0">
                <a:solidFill>
                  <a:srgbClr val="3EB049"/>
                </a:solidFill>
              </a:rPr>
              <a:t> </a:t>
            </a:r>
            <a:r>
              <a:rPr lang="en-US" sz="2400" b="1" dirty="0">
                <a:solidFill>
                  <a:srgbClr val="3EB049"/>
                </a:solidFill>
              </a:rPr>
              <a:t>python=3.7</a:t>
            </a:r>
            <a:endParaRPr lang="en-US" sz="2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4D1CD0-D3A2-4DD0-A86E-AE7B1795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3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3134CC-2FDA-4227-B755-748B73653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2843212"/>
            <a:ext cx="3829050" cy="1171575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Активация окружения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1BE26C-BDBF-470D-85AE-B984B6855639}"/>
              </a:ext>
            </a:extLst>
          </p:cNvPr>
          <p:cNvSpPr txBox="1"/>
          <p:nvPr/>
        </p:nvSpPr>
        <p:spPr>
          <a:xfrm>
            <a:off x="9722840" y="584712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4"/>
              </a:rPr>
              <a:t>conda</a:t>
            </a:r>
            <a:r>
              <a:rPr lang="en-US" dirty="0">
                <a:hlinkClick r:id="rId4"/>
              </a:rPr>
              <a:t> cheat sheet</a:t>
            </a: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F840EB8-2143-4F2F-AA26-F007ECEBD34E}"/>
              </a:ext>
            </a:extLst>
          </p:cNvPr>
          <p:cNvSpPr/>
          <p:nvPr/>
        </p:nvSpPr>
        <p:spPr>
          <a:xfrm>
            <a:off x="838200" y="1017632"/>
            <a:ext cx="2230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EB049"/>
                </a:solidFill>
              </a:rPr>
              <a:t>activate</a:t>
            </a:r>
            <a:r>
              <a:rPr lang="en-US" sz="2400" dirty="0">
                <a:solidFill>
                  <a:srgbClr val="3EB049"/>
                </a:solidFill>
              </a:rPr>
              <a:t> </a:t>
            </a:r>
            <a:r>
              <a:rPr lang="en-US" sz="2400" b="1" dirty="0" err="1">
                <a:solidFill>
                  <a:srgbClr val="3EB049"/>
                </a:solidFill>
              </a:rPr>
              <a:t>firstenv</a:t>
            </a:r>
            <a:endParaRPr lang="en-US" sz="2400" dirty="0">
              <a:solidFill>
                <a:srgbClr val="3EB049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13685AB-9898-45E5-9163-AD7ABE082FCF}"/>
              </a:ext>
            </a:extLst>
          </p:cNvPr>
          <p:cNvSpPr/>
          <p:nvPr/>
        </p:nvSpPr>
        <p:spPr>
          <a:xfrm>
            <a:off x="4365172" y="2080292"/>
            <a:ext cx="2984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</a:t>
            </a:r>
            <a:r>
              <a:rPr lang="en-US" dirty="0"/>
              <a:t> – </a:t>
            </a:r>
            <a:r>
              <a:rPr lang="ru-RU" dirty="0"/>
              <a:t>основное окружение</a:t>
            </a:r>
            <a:endParaRPr lang="en-US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083E0FC-9664-4A59-B53B-93E438E36CFD}"/>
              </a:ext>
            </a:extLst>
          </p:cNvPr>
          <p:cNvCxnSpPr>
            <a:cxnSpLocks/>
          </p:cNvCxnSpPr>
          <p:nvPr/>
        </p:nvCxnSpPr>
        <p:spPr>
          <a:xfrm>
            <a:off x="4641669" y="2481943"/>
            <a:ext cx="0" cy="748938"/>
          </a:xfrm>
          <a:prstGeom prst="straightConnector1">
            <a:avLst/>
          </a:prstGeom>
          <a:ln w="38100">
            <a:solidFill>
              <a:srgbClr val="3EB04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03B2A31-A310-4625-94E7-5D960AF56550}"/>
              </a:ext>
            </a:extLst>
          </p:cNvPr>
          <p:cNvCxnSpPr>
            <a:cxnSpLocks/>
          </p:cNvCxnSpPr>
          <p:nvPr/>
        </p:nvCxnSpPr>
        <p:spPr>
          <a:xfrm flipV="1">
            <a:off x="4641669" y="3840480"/>
            <a:ext cx="0" cy="801189"/>
          </a:xfrm>
          <a:prstGeom prst="straightConnector1">
            <a:avLst/>
          </a:prstGeom>
          <a:ln w="38100">
            <a:solidFill>
              <a:srgbClr val="3EB04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F6F2221-AC44-4288-A097-446FF6DB08B2}"/>
              </a:ext>
            </a:extLst>
          </p:cNvPr>
          <p:cNvSpPr/>
          <p:nvPr/>
        </p:nvSpPr>
        <p:spPr>
          <a:xfrm>
            <a:off x="4181475" y="4641669"/>
            <a:ext cx="3575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firstenv</a:t>
            </a:r>
            <a:r>
              <a:rPr lang="en-US" dirty="0"/>
              <a:t> – </a:t>
            </a:r>
            <a:r>
              <a:rPr lang="ru-RU" dirty="0"/>
              <a:t>созданное окружение</a:t>
            </a:r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9C61A934-12FD-41E9-BD02-D7F24B4C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7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Создание окружения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Anaconda Navigator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DC0F65-708C-47E7-9AAC-434E93D66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739" y="1111154"/>
            <a:ext cx="9277350" cy="50010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4000"/>
              </a:prstClr>
            </a:outerShdw>
            <a:softEdge rad="12700"/>
          </a:effectLst>
        </p:spPr>
      </p:pic>
      <p:sp>
        <p:nvSpPr>
          <p:cNvPr id="2" name="Стрелка: вниз 1">
            <a:extLst>
              <a:ext uri="{FF2B5EF4-FFF2-40B4-BE49-F238E27FC236}">
                <a16:creationId xmlns:a16="http://schemas.microsoft.com/office/drawing/2014/main" id="{2B7CDAC3-E615-4859-9AEB-C5E1E73C8DC1}"/>
              </a:ext>
            </a:extLst>
          </p:cNvPr>
          <p:cNvSpPr/>
          <p:nvPr/>
        </p:nvSpPr>
        <p:spPr>
          <a:xfrm rot="2930092" flipV="1">
            <a:off x="1992498" y="2822491"/>
            <a:ext cx="188336" cy="462795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57CAE67A-AADE-4322-A268-73AD735F026C}"/>
              </a:ext>
            </a:extLst>
          </p:cNvPr>
          <p:cNvSpPr/>
          <p:nvPr/>
        </p:nvSpPr>
        <p:spPr>
          <a:xfrm rot="2930092" flipV="1">
            <a:off x="3239845" y="5815384"/>
            <a:ext cx="188336" cy="462795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5C90DD2B-16D8-4CE9-8C37-D895C24496FC}"/>
              </a:ext>
            </a:extLst>
          </p:cNvPr>
          <p:cNvSpPr/>
          <p:nvPr/>
        </p:nvSpPr>
        <p:spPr>
          <a:xfrm rot="2930092" flipV="1">
            <a:off x="4500665" y="2911369"/>
            <a:ext cx="188336" cy="462795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48C66620-F208-4043-BADF-5FBAF2E8025A}"/>
              </a:ext>
            </a:extLst>
          </p:cNvPr>
          <p:cNvSpPr/>
          <p:nvPr/>
        </p:nvSpPr>
        <p:spPr>
          <a:xfrm rot="2930092" flipV="1">
            <a:off x="5240893" y="3486134"/>
            <a:ext cx="188336" cy="462795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C1F9D032-9D4E-40D6-A0E9-BB26B59E39E4}"/>
              </a:ext>
            </a:extLst>
          </p:cNvPr>
          <p:cNvSpPr/>
          <p:nvPr/>
        </p:nvSpPr>
        <p:spPr>
          <a:xfrm rot="2930092" flipV="1">
            <a:off x="7095819" y="4307765"/>
            <a:ext cx="188336" cy="462795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BBE252-A6EA-43E9-9DD4-DEA2DCF9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40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Создание окружения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Pycharm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BBE252-A6EA-43E9-9DD4-DEA2DCF9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17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1F1A34-4100-4FB8-B4C0-4C001DDB4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03" y="1081548"/>
            <a:ext cx="7210593" cy="54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F5658B-C99C-4CBB-8B85-F760DB9A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73F9C30-5297-4B66-8CE4-220E8AAE0DC1}"/>
              </a:ext>
            </a:extLst>
          </p:cNvPr>
          <p:cNvSpPr/>
          <p:nvPr/>
        </p:nvSpPr>
        <p:spPr>
          <a:xfrm>
            <a:off x="838201" y="1417698"/>
            <a:ext cx="924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 работаете над двумя проектами</a:t>
            </a:r>
            <a:r>
              <a:rPr lang="en-US" dirty="0"/>
              <a:t> </a:t>
            </a:r>
            <a:r>
              <a:rPr lang="ru-RU" dirty="0"/>
              <a:t>из трех, указанных ниже.</a:t>
            </a:r>
            <a:r>
              <a:rPr lang="en-US" dirty="0"/>
              <a:t> </a:t>
            </a:r>
            <a:r>
              <a:rPr lang="ru-RU" dirty="0"/>
              <a:t>Создайте одно из окружений в </a:t>
            </a:r>
            <a:r>
              <a:rPr lang="en-US" b="1" dirty="0"/>
              <a:t>Anaconda Prompt</a:t>
            </a:r>
            <a:r>
              <a:rPr lang="ru-RU" dirty="0"/>
              <a:t>, а второе – при помощи </a:t>
            </a:r>
            <a:r>
              <a:rPr lang="en-US" b="1" dirty="0"/>
              <a:t>Anaconda Navigator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DBB6F50-8F02-4B9F-952D-4D8F887A3801}"/>
              </a:ext>
            </a:extLst>
          </p:cNvPr>
          <p:cNvSpPr/>
          <p:nvPr/>
        </p:nvSpPr>
        <p:spPr>
          <a:xfrm>
            <a:off x="3451882" y="3059668"/>
            <a:ext cx="18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Machine Learning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D8D677C-04CE-4588-839D-3834363319CE}"/>
              </a:ext>
            </a:extLst>
          </p:cNvPr>
          <p:cNvSpPr/>
          <p:nvPr/>
        </p:nvSpPr>
        <p:spPr>
          <a:xfrm>
            <a:off x="6073413" y="3059668"/>
            <a:ext cx="1290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 Server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BED1E3B-6490-4427-895A-46B984128E81}"/>
              </a:ext>
            </a:extLst>
          </p:cNvPr>
          <p:cNvSpPr/>
          <p:nvPr/>
        </p:nvSpPr>
        <p:spPr>
          <a:xfrm>
            <a:off x="6073413" y="3610830"/>
            <a:ext cx="606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web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9DBA54C-E55B-4CEA-AA32-A28A13D0F6F2}"/>
              </a:ext>
            </a:extLst>
          </p:cNvPr>
          <p:cNvSpPr/>
          <p:nvPr/>
        </p:nvSpPr>
        <p:spPr>
          <a:xfrm>
            <a:off x="3451882" y="3604153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mlearn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1A48070-0275-4B63-99B5-B585BBDBC1C3}"/>
              </a:ext>
            </a:extLst>
          </p:cNvPr>
          <p:cNvSpPr/>
          <p:nvPr/>
        </p:nvSpPr>
        <p:spPr>
          <a:xfrm>
            <a:off x="8057718" y="3059668"/>
            <a:ext cx="1211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Simulation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81AB8E4-3EB4-4344-822C-EEBB67055C1B}"/>
              </a:ext>
            </a:extLst>
          </p:cNvPr>
          <p:cNvSpPr/>
          <p:nvPr/>
        </p:nvSpPr>
        <p:spPr>
          <a:xfrm>
            <a:off x="8057718" y="3601948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sim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72CE6A-07E8-4752-8AF3-A2E4141E3731}"/>
              </a:ext>
            </a:extLst>
          </p:cNvPr>
          <p:cNvSpPr/>
          <p:nvPr/>
        </p:nvSpPr>
        <p:spPr>
          <a:xfrm>
            <a:off x="3451882" y="4161993"/>
            <a:ext cx="1197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Python 3.8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0CDB87D-B8B0-4DA5-B8B3-D9C5C0F6CA1D}"/>
              </a:ext>
            </a:extLst>
          </p:cNvPr>
          <p:cNvSpPr/>
          <p:nvPr/>
        </p:nvSpPr>
        <p:spPr>
          <a:xfrm>
            <a:off x="8057718" y="4161993"/>
            <a:ext cx="1197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Python 3.7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B0B0C7E-2111-49F0-BDDC-8238CE9CD669}"/>
              </a:ext>
            </a:extLst>
          </p:cNvPr>
          <p:cNvSpPr/>
          <p:nvPr/>
        </p:nvSpPr>
        <p:spPr>
          <a:xfrm>
            <a:off x="6073413" y="4169747"/>
            <a:ext cx="1197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Python 3.8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1BB2F6F-07FA-4617-91B1-E0297CE3244E}"/>
              </a:ext>
            </a:extLst>
          </p:cNvPr>
          <p:cNvSpPr/>
          <p:nvPr/>
        </p:nvSpPr>
        <p:spPr>
          <a:xfrm>
            <a:off x="1723434" y="3059668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Проект</a:t>
            </a:r>
            <a:endParaRPr lang="en-US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4AF5707-2619-48F1-9D40-BA1811869994}"/>
              </a:ext>
            </a:extLst>
          </p:cNvPr>
          <p:cNvSpPr/>
          <p:nvPr/>
        </p:nvSpPr>
        <p:spPr>
          <a:xfrm>
            <a:off x="1723434" y="3595712"/>
            <a:ext cx="1482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Окружение</a:t>
            </a:r>
            <a:endParaRPr lang="en-US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BD9D2E-3FCE-4A7D-9D12-1CCB10552352}"/>
              </a:ext>
            </a:extLst>
          </p:cNvPr>
          <p:cNvSpPr/>
          <p:nvPr/>
        </p:nvSpPr>
        <p:spPr>
          <a:xfrm>
            <a:off x="1723433" y="4169747"/>
            <a:ext cx="870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Python</a:t>
            </a:r>
            <a:endParaRPr lang="en-US" dirty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3C0C5CC-4A0C-454B-A38B-8BFE027C116C}"/>
              </a:ext>
            </a:extLst>
          </p:cNvPr>
          <p:cNvCxnSpPr>
            <a:cxnSpLocks/>
          </p:cNvCxnSpPr>
          <p:nvPr/>
        </p:nvCxnSpPr>
        <p:spPr>
          <a:xfrm>
            <a:off x="1723433" y="3500628"/>
            <a:ext cx="8177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40F5B12-1366-4E92-8BCF-4AAE87FCBD7B}"/>
              </a:ext>
            </a:extLst>
          </p:cNvPr>
          <p:cNvCxnSpPr>
            <a:cxnSpLocks/>
          </p:cNvCxnSpPr>
          <p:nvPr/>
        </p:nvCxnSpPr>
        <p:spPr>
          <a:xfrm>
            <a:off x="1723433" y="4079468"/>
            <a:ext cx="8177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256775-CD37-43CB-A46F-B1087942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1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Установка модуля</a:t>
            </a:r>
            <a:r>
              <a:rPr lang="en-US" dirty="0"/>
              <a:t> (</a:t>
            </a:r>
            <a:r>
              <a:rPr lang="en-US" dirty="0" err="1"/>
              <a:t>conda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1BE26C-BDBF-470D-85AE-B984B6855639}"/>
              </a:ext>
            </a:extLst>
          </p:cNvPr>
          <p:cNvSpPr txBox="1"/>
          <p:nvPr/>
        </p:nvSpPr>
        <p:spPr>
          <a:xfrm>
            <a:off x="9722840" y="584712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3"/>
              </a:rPr>
              <a:t>conda</a:t>
            </a:r>
            <a:r>
              <a:rPr lang="en-US" dirty="0">
                <a:hlinkClick r:id="rId3"/>
              </a:rPr>
              <a:t> cheat sheet</a:t>
            </a: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F840EB8-2143-4F2F-AA26-F007ECEBD34E}"/>
              </a:ext>
            </a:extLst>
          </p:cNvPr>
          <p:cNvSpPr/>
          <p:nvPr/>
        </p:nvSpPr>
        <p:spPr>
          <a:xfrm>
            <a:off x="4369966" y="3022211"/>
            <a:ext cx="2740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conda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3EB049"/>
                </a:solidFill>
              </a:rPr>
              <a:t>install</a:t>
            </a:r>
            <a:r>
              <a:rPr lang="en-US" sz="2400" dirty="0">
                <a:solidFill>
                  <a:srgbClr val="3EB049"/>
                </a:solidFill>
              </a:rPr>
              <a:t> </a:t>
            </a:r>
            <a:r>
              <a:rPr lang="en-US" sz="2400" b="1" dirty="0" err="1">
                <a:solidFill>
                  <a:srgbClr val="3EB049"/>
                </a:solidFill>
              </a:rPr>
              <a:t>numpy</a:t>
            </a:r>
            <a:endParaRPr lang="en-US" sz="2400" dirty="0">
              <a:solidFill>
                <a:srgbClr val="3EB049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0429B1-DE34-4BC8-81AE-DA762B0006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37"/>
          <a:stretch/>
        </p:blipFill>
        <p:spPr>
          <a:xfrm>
            <a:off x="6096000" y="3483876"/>
            <a:ext cx="3867150" cy="12878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AD8F11-653C-416A-9DB1-648C72457F28}"/>
              </a:ext>
            </a:extLst>
          </p:cNvPr>
          <p:cNvSpPr txBox="1"/>
          <p:nvPr/>
        </p:nvSpPr>
        <p:spPr>
          <a:xfrm>
            <a:off x="838200" y="943459"/>
            <a:ext cx="514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Модуль загружается из </a:t>
            </a:r>
            <a:r>
              <a:rPr lang="ru-RU" dirty="0">
                <a:hlinkClick r:id="rId5"/>
              </a:rPr>
              <a:t>репозитория </a:t>
            </a:r>
            <a:r>
              <a:rPr lang="en-US" dirty="0">
                <a:hlinkClick r:id="rId5"/>
              </a:rPr>
              <a:t>Anaconda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86C2C25-60CF-44F5-B162-DC91B016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3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9453FFC-16B1-42C6-B4BC-6168378B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DEB1A32-B7C6-497D-883D-6FA4BBE2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2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C7BE5E-4132-4B35-8F3A-B024B0325DEB}"/>
              </a:ext>
            </a:extLst>
          </p:cNvPr>
          <p:cNvSpPr txBox="1"/>
          <p:nvPr/>
        </p:nvSpPr>
        <p:spPr>
          <a:xfrm>
            <a:off x="5547360" y="5888877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https://en.wikipedia.org/wiki/Python_(programming_language)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FC16CF-615E-47CB-94CF-5676EB50E2A2}"/>
              </a:ext>
            </a:extLst>
          </p:cNvPr>
          <p:cNvSpPr txBox="1"/>
          <p:nvPr/>
        </p:nvSpPr>
        <p:spPr>
          <a:xfrm>
            <a:off x="984069" y="2072640"/>
            <a:ext cx="56423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Что такое </a:t>
            </a:r>
            <a:r>
              <a:rPr lang="en-US" sz="2000" dirty="0"/>
              <a:t>Python?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Компиляция, интерпретация, </a:t>
            </a:r>
            <a:r>
              <a:rPr lang="en-US" sz="2000" dirty="0"/>
              <a:t>interactive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Как работать с </a:t>
            </a:r>
            <a:r>
              <a:rPr lang="en-US" sz="2000" dirty="0"/>
              <a:t>Python?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Окружения </a:t>
            </a:r>
            <a:r>
              <a:rPr lang="en-US" sz="2000" dirty="0"/>
              <a:t>(virtual environments)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Установка модулей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722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Установка модуля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pip)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F840EB8-2143-4F2F-AA26-F007ECEBD34E}"/>
              </a:ext>
            </a:extLst>
          </p:cNvPr>
          <p:cNvSpPr/>
          <p:nvPr/>
        </p:nvSpPr>
        <p:spPr>
          <a:xfrm>
            <a:off x="2365090" y="2505669"/>
            <a:ext cx="2385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pip </a:t>
            </a:r>
            <a:r>
              <a:rPr lang="en-US" sz="2400" b="1" dirty="0"/>
              <a:t>install </a:t>
            </a:r>
            <a:r>
              <a:rPr lang="en-US" sz="2400" b="1" dirty="0" err="1"/>
              <a:t>numpy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AD8F11-653C-416A-9DB1-648C72457F28}"/>
              </a:ext>
            </a:extLst>
          </p:cNvPr>
          <p:cNvSpPr txBox="1"/>
          <p:nvPr/>
        </p:nvSpPr>
        <p:spPr>
          <a:xfrm>
            <a:off x="841329" y="1061652"/>
            <a:ext cx="455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Модуль загружается из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репозитория </a:t>
            </a:r>
            <a:r>
              <a:rPr lang="en-US" dirty="0" err="1">
                <a:hlinkClick r:id="rId3"/>
              </a:rPr>
              <a:t>PyPI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3762629-4447-41CF-ABC1-450268647115}"/>
              </a:ext>
            </a:extLst>
          </p:cNvPr>
          <p:cNvSpPr/>
          <p:nvPr/>
        </p:nvSpPr>
        <p:spPr>
          <a:xfrm>
            <a:off x="2365090" y="2967334"/>
            <a:ext cx="2797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pip </a:t>
            </a:r>
            <a:r>
              <a:rPr lang="en-US" sz="2400" b="1" dirty="0"/>
              <a:t>install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–U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 err="1"/>
              <a:t>numpy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5A6FF-A10A-45C4-80E7-CBDDC1372541}"/>
              </a:ext>
            </a:extLst>
          </p:cNvPr>
          <p:cNvSpPr txBox="1"/>
          <p:nvPr/>
        </p:nvSpPr>
        <p:spPr>
          <a:xfrm>
            <a:off x="3208238" y="4057881"/>
            <a:ext cx="2046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принудительно обновить модуль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06917D-799E-44F3-AB0C-164FF2F8D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327" y="2097881"/>
            <a:ext cx="3575160" cy="26622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0C0386-4032-4A61-A739-407397C3FA4F}"/>
              </a:ext>
            </a:extLst>
          </p:cNvPr>
          <p:cNvSpPr txBox="1"/>
          <p:nvPr/>
        </p:nvSpPr>
        <p:spPr>
          <a:xfrm>
            <a:off x="10001250" y="5915025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pip cheat sheet</a:t>
            </a:r>
            <a:endParaRPr lang="en-US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A470DE0-652E-4CB2-BF36-22C1CECAC614}"/>
              </a:ext>
            </a:extLst>
          </p:cNvPr>
          <p:cNvCxnSpPr>
            <a:cxnSpLocks/>
          </p:cNvCxnSpPr>
          <p:nvPr/>
        </p:nvCxnSpPr>
        <p:spPr>
          <a:xfrm flipV="1">
            <a:off x="3979818" y="3429000"/>
            <a:ext cx="0" cy="631632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8D592A-7A73-4711-87BB-A589249D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0D37A38-FCDE-463C-8653-744FDDCA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1148606"/>
            <a:ext cx="8983499" cy="48521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4000"/>
              </a:prstClr>
            </a:outerShdw>
            <a:softEdge rad="12700"/>
          </a:effec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Установка модуля в </a:t>
            </a:r>
            <a:r>
              <a:rPr lang="en-US" dirty="0"/>
              <a:t>Anaconda Navigator</a:t>
            </a:r>
            <a:endParaRPr lang="ru-RU" dirty="0"/>
          </a:p>
        </p:txBody>
      </p:sp>
      <p:sp>
        <p:nvSpPr>
          <p:cNvPr id="2" name="Стрелка: вниз 1">
            <a:extLst>
              <a:ext uri="{FF2B5EF4-FFF2-40B4-BE49-F238E27FC236}">
                <a16:creationId xmlns:a16="http://schemas.microsoft.com/office/drawing/2014/main" id="{C474F8DF-CCB9-40BC-A72E-D9B557220ACF}"/>
              </a:ext>
            </a:extLst>
          </p:cNvPr>
          <p:cNvSpPr/>
          <p:nvPr/>
        </p:nvSpPr>
        <p:spPr>
          <a:xfrm rot="2930092" flipV="1">
            <a:off x="2150860" y="2823580"/>
            <a:ext cx="188336" cy="462795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E21C6A17-B292-4232-B0A2-B2BA1F7BC582}"/>
              </a:ext>
            </a:extLst>
          </p:cNvPr>
          <p:cNvSpPr/>
          <p:nvPr/>
        </p:nvSpPr>
        <p:spPr>
          <a:xfrm rot="2930092" flipV="1">
            <a:off x="3692277" y="3976691"/>
            <a:ext cx="188336" cy="462795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A5BA692E-AB59-41D2-8AB1-3179DBB4A32B}"/>
              </a:ext>
            </a:extLst>
          </p:cNvPr>
          <p:cNvSpPr/>
          <p:nvPr/>
        </p:nvSpPr>
        <p:spPr>
          <a:xfrm rot="2930092" flipV="1">
            <a:off x="6135328" y="2427018"/>
            <a:ext cx="188336" cy="462795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ABEBDBEA-E065-4C75-9B5B-B360D78AA3B2}"/>
              </a:ext>
            </a:extLst>
          </p:cNvPr>
          <p:cNvSpPr/>
          <p:nvPr/>
        </p:nvSpPr>
        <p:spPr>
          <a:xfrm rot="2930092" flipV="1">
            <a:off x="6154478" y="3046784"/>
            <a:ext cx="188336" cy="462795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9CD67F92-FD0F-4458-A887-C71663287454}"/>
              </a:ext>
            </a:extLst>
          </p:cNvPr>
          <p:cNvSpPr/>
          <p:nvPr/>
        </p:nvSpPr>
        <p:spPr>
          <a:xfrm rot="2930092" flipV="1">
            <a:off x="9977542" y="4151401"/>
            <a:ext cx="188336" cy="462795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E8CB1DB4-0C36-4279-993C-E81388FD7C1B}"/>
              </a:ext>
            </a:extLst>
          </p:cNvPr>
          <p:cNvSpPr/>
          <p:nvPr/>
        </p:nvSpPr>
        <p:spPr>
          <a:xfrm rot="2930092" flipV="1">
            <a:off x="5918293" y="4778428"/>
            <a:ext cx="188336" cy="462795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Стрелка: вниз 18">
            <a:extLst>
              <a:ext uri="{FF2B5EF4-FFF2-40B4-BE49-F238E27FC236}">
                <a16:creationId xmlns:a16="http://schemas.microsoft.com/office/drawing/2014/main" id="{4E6EFB95-71CE-4A94-B376-1581DAB184E8}"/>
              </a:ext>
            </a:extLst>
          </p:cNvPr>
          <p:cNvSpPr/>
          <p:nvPr/>
        </p:nvSpPr>
        <p:spPr>
          <a:xfrm rot="2930092" flipV="1">
            <a:off x="9070796" y="5677472"/>
            <a:ext cx="188336" cy="462795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531705-1C4F-49F5-897A-4251A897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2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F5658B-C99C-4CBB-8B85-F760DB9A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73F9C30-5297-4B66-8CE4-220E8AAE0DC1}"/>
              </a:ext>
            </a:extLst>
          </p:cNvPr>
          <p:cNvSpPr/>
          <p:nvPr/>
        </p:nvSpPr>
        <p:spPr>
          <a:xfrm>
            <a:off x="641738" y="1395591"/>
            <a:ext cx="10423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а) При помощи </a:t>
            </a:r>
            <a:r>
              <a:rPr lang="en-US" b="1" dirty="0" err="1"/>
              <a:t>conda</a:t>
            </a:r>
            <a:r>
              <a:rPr lang="en-US" dirty="0"/>
              <a:t> </a:t>
            </a:r>
            <a:r>
              <a:rPr lang="ru-RU" dirty="0"/>
              <a:t>установить три первых модуля в первое окружение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б) При помощи </a:t>
            </a:r>
            <a:r>
              <a:rPr lang="en-US" b="1" dirty="0"/>
              <a:t>pip</a:t>
            </a:r>
            <a:r>
              <a:rPr lang="en-US" dirty="0"/>
              <a:t> </a:t>
            </a:r>
            <a:r>
              <a:rPr lang="ru-RU" dirty="0"/>
              <a:t>установить три первых модуля во второе окружение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в) Установить модуль </a:t>
            </a:r>
            <a:r>
              <a:rPr lang="en-US" b="1" dirty="0"/>
              <a:t>notebook</a:t>
            </a:r>
            <a:r>
              <a:rPr lang="en-US" dirty="0"/>
              <a:t> </a:t>
            </a:r>
            <a:r>
              <a:rPr lang="ru-RU" dirty="0"/>
              <a:t>в оба окружения.</a:t>
            </a:r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17F5304-AC6E-471C-8EB1-CF62A38D5A76}"/>
              </a:ext>
            </a:extLst>
          </p:cNvPr>
          <p:cNvSpPr/>
          <p:nvPr/>
        </p:nvSpPr>
        <p:spPr>
          <a:xfrm>
            <a:off x="3122203" y="3714958"/>
            <a:ext cx="150118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Python 3.8</a:t>
            </a:r>
          </a:p>
          <a:p>
            <a:endParaRPr lang="en-US" dirty="0"/>
          </a:p>
          <a:p>
            <a:r>
              <a:rPr lang="en-US" dirty="0" err="1"/>
              <a:t>Numpy</a:t>
            </a:r>
            <a:r>
              <a:rPr lang="en-US" dirty="0"/>
              <a:t> 1.18.0</a:t>
            </a:r>
          </a:p>
          <a:p>
            <a:r>
              <a:rPr lang="en-US" dirty="0"/>
              <a:t>Scikit-learn</a:t>
            </a:r>
          </a:p>
          <a:p>
            <a:r>
              <a:rPr lang="en-US" dirty="0"/>
              <a:t>Pandas 1.0.4</a:t>
            </a:r>
          </a:p>
          <a:p>
            <a:r>
              <a:rPr lang="en-US" dirty="0"/>
              <a:t>Seaborn</a:t>
            </a:r>
          </a:p>
          <a:p>
            <a:r>
              <a:rPr lang="en-US" dirty="0" err="1"/>
              <a:t>Statsmodels</a:t>
            </a:r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89F2439-9CAD-4490-B70A-47BF771994F2}"/>
              </a:ext>
            </a:extLst>
          </p:cNvPr>
          <p:cNvSpPr/>
          <p:nvPr/>
        </p:nvSpPr>
        <p:spPr>
          <a:xfrm>
            <a:off x="7728039" y="3714958"/>
            <a:ext cx="150118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Python 3.7</a:t>
            </a:r>
          </a:p>
          <a:p>
            <a:endParaRPr lang="en-US" dirty="0"/>
          </a:p>
          <a:p>
            <a:r>
              <a:rPr lang="en-US" dirty="0" err="1"/>
              <a:t>Numpy</a:t>
            </a:r>
            <a:r>
              <a:rPr lang="en-US" dirty="0"/>
              <a:t> 1.17.0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Pandas 0.25.0</a:t>
            </a:r>
          </a:p>
          <a:p>
            <a:r>
              <a:rPr lang="en-US" dirty="0"/>
              <a:t>SciPy</a:t>
            </a:r>
          </a:p>
          <a:p>
            <a:r>
              <a:rPr lang="en-US" dirty="0" err="1"/>
              <a:t>Numba</a:t>
            </a:r>
            <a:endParaRPr lang="ru-RU" dirty="0"/>
          </a:p>
          <a:p>
            <a:r>
              <a:rPr lang="en-US" dirty="0" err="1"/>
              <a:t>pdflatex</a:t>
            </a:r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D4FF6E9-9D39-48C4-8504-4D27AA8051C5}"/>
              </a:ext>
            </a:extLst>
          </p:cNvPr>
          <p:cNvSpPr/>
          <p:nvPr/>
        </p:nvSpPr>
        <p:spPr>
          <a:xfrm>
            <a:off x="5743734" y="3722712"/>
            <a:ext cx="119705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Python 3.8</a:t>
            </a:r>
          </a:p>
          <a:p>
            <a:endParaRPr lang="en-US" dirty="0"/>
          </a:p>
          <a:p>
            <a:r>
              <a:rPr lang="en-US" dirty="0"/>
              <a:t>Flask</a:t>
            </a:r>
          </a:p>
          <a:p>
            <a:r>
              <a:rPr lang="en-US" dirty="0"/>
              <a:t>Jinja2</a:t>
            </a:r>
          </a:p>
          <a:p>
            <a:r>
              <a:rPr lang="en-US" dirty="0"/>
              <a:t>Django</a:t>
            </a:r>
          </a:p>
          <a:p>
            <a:r>
              <a:rPr lang="en-US" dirty="0"/>
              <a:t>RabbitMQ</a:t>
            </a:r>
          </a:p>
          <a:p>
            <a:r>
              <a:rPr lang="en-US" dirty="0"/>
              <a:t>…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4304DF0-D9DA-44F2-838B-73305532121E}"/>
              </a:ext>
            </a:extLst>
          </p:cNvPr>
          <p:cNvSpPr/>
          <p:nvPr/>
        </p:nvSpPr>
        <p:spPr>
          <a:xfrm>
            <a:off x="3120134" y="2616504"/>
            <a:ext cx="18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Machine Learning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2A3F0C5-1B75-40AB-8947-CCE62B15F002}"/>
              </a:ext>
            </a:extLst>
          </p:cNvPr>
          <p:cNvSpPr/>
          <p:nvPr/>
        </p:nvSpPr>
        <p:spPr>
          <a:xfrm>
            <a:off x="5741665" y="2616504"/>
            <a:ext cx="1290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 Server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B618A4-BAD3-4736-A56D-439B5EFDC9B3}"/>
              </a:ext>
            </a:extLst>
          </p:cNvPr>
          <p:cNvSpPr/>
          <p:nvPr/>
        </p:nvSpPr>
        <p:spPr>
          <a:xfrm>
            <a:off x="5741665" y="3167666"/>
            <a:ext cx="606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web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377553D-76E8-447A-8536-7640780ED1BC}"/>
              </a:ext>
            </a:extLst>
          </p:cNvPr>
          <p:cNvSpPr/>
          <p:nvPr/>
        </p:nvSpPr>
        <p:spPr>
          <a:xfrm>
            <a:off x="3120134" y="3160989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mlearn</a:t>
            </a:r>
            <a:endParaRPr lang="en-US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AC638EB-1271-4E7F-B73A-61B70BB33E7B}"/>
              </a:ext>
            </a:extLst>
          </p:cNvPr>
          <p:cNvSpPr/>
          <p:nvPr/>
        </p:nvSpPr>
        <p:spPr>
          <a:xfrm>
            <a:off x="7725970" y="2616504"/>
            <a:ext cx="1211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Simulation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25CE2F6-02AB-4641-9326-529C617CF531}"/>
              </a:ext>
            </a:extLst>
          </p:cNvPr>
          <p:cNvSpPr/>
          <p:nvPr/>
        </p:nvSpPr>
        <p:spPr>
          <a:xfrm>
            <a:off x="7725970" y="3158784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sim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3539F088-F319-4EC6-A0DB-7250ABD78AD8}"/>
              </a:ext>
            </a:extLst>
          </p:cNvPr>
          <p:cNvSpPr/>
          <p:nvPr/>
        </p:nvSpPr>
        <p:spPr>
          <a:xfrm>
            <a:off x="1391686" y="2616504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Проект</a:t>
            </a:r>
            <a:endParaRPr lang="en-US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93D4D4C1-61E8-452A-B754-6809F4BA50F1}"/>
              </a:ext>
            </a:extLst>
          </p:cNvPr>
          <p:cNvSpPr/>
          <p:nvPr/>
        </p:nvSpPr>
        <p:spPr>
          <a:xfrm>
            <a:off x="1391686" y="3152548"/>
            <a:ext cx="1482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Окружение</a:t>
            </a:r>
            <a:endParaRPr lang="en-US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CDEC89A0-F450-44A9-9B6A-A26890C212A6}"/>
              </a:ext>
            </a:extLst>
          </p:cNvPr>
          <p:cNvSpPr/>
          <p:nvPr/>
        </p:nvSpPr>
        <p:spPr>
          <a:xfrm>
            <a:off x="1391685" y="3726583"/>
            <a:ext cx="870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Python</a:t>
            </a:r>
            <a:endParaRPr lang="en-US" dirty="0"/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29F9384E-F867-4E91-8BED-CF37253B6D45}"/>
              </a:ext>
            </a:extLst>
          </p:cNvPr>
          <p:cNvCxnSpPr>
            <a:cxnSpLocks/>
          </p:cNvCxnSpPr>
          <p:nvPr/>
        </p:nvCxnSpPr>
        <p:spPr>
          <a:xfrm>
            <a:off x="1391685" y="3057464"/>
            <a:ext cx="8177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CC0DBDA0-C30D-467E-AB3A-9D8DC38BD374}"/>
              </a:ext>
            </a:extLst>
          </p:cNvPr>
          <p:cNvCxnSpPr>
            <a:cxnSpLocks/>
          </p:cNvCxnSpPr>
          <p:nvPr/>
        </p:nvCxnSpPr>
        <p:spPr>
          <a:xfrm>
            <a:off x="1391685" y="3636304"/>
            <a:ext cx="8177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A79C56-BD61-4753-838B-A0E03C28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37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  <a:endParaRPr lang="ru-RU" dirty="0"/>
          </a:p>
        </p:txBody>
      </p:sp>
      <p:sp>
        <p:nvSpPr>
          <p:cNvPr id="11" name="Подзаголовок 1">
            <a:extLst>
              <a:ext uri="{FF2B5EF4-FFF2-40B4-BE49-F238E27FC236}">
                <a16:creationId xmlns:a16="http://schemas.microsoft.com/office/drawing/2014/main" id="{C3D5948C-0883-478E-8F2E-CB1CE110C0A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38201" y="1436914"/>
            <a:ext cx="8471262" cy="4824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/>
              <a:t>Jupyter</a:t>
            </a:r>
            <a:r>
              <a:rPr lang="en-US" sz="2000" b="1" dirty="0"/>
              <a:t> Notebook - </a:t>
            </a:r>
            <a:r>
              <a:rPr lang="ru-RU" sz="2000" dirty="0"/>
              <a:t>развитие идей </a:t>
            </a:r>
            <a:r>
              <a:rPr lang="en-US" sz="2000" b="1" dirty="0" err="1"/>
              <a:t>IPython</a:t>
            </a:r>
            <a:r>
              <a:rPr lang="ru-RU" sz="2000" b="1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Это веб-приложение с открытым исходным кодом, которое позволяет</a:t>
            </a:r>
            <a:r>
              <a:rPr lang="en-US" sz="2000" dirty="0"/>
              <a:t> </a:t>
            </a:r>
            <a:r>
              <a:rPr lang="ru-RU" sz="2000" dirty="0"/>
              <a:t>создавать и распространять документы, содержащие</a:t>
            </a:r>
            <a:endParaRPr lang="en-US" sz="2000" dirty="0"/>
          </a:p>
          <a:p>
            <a:pPr>
              <a:buFontTx/>
              <a:buChar char="-"/>
            </a:pPr>
            <a:r>
              <a:rPr lang="ru-RU" sz="2000" i="1" dirty="0"/>
              <a:t>живой</a:t>
            </a:r>
            <a:r>
              <a:rPr lang="ru-RU" sz="2000" dirty="0"/>
              <a:t> код, </a:t>
            </a:r>
            <a:endParaRPr lang="en-US" sz="2000" dirty="0"/>
          </a:p>
          <a:p>
            <a:pPr>
              <a:buFontTx/>
              <a:buChar char="-"/>
            </a:pPr>
            <a:r>
              <a:rPr lang="ru-RU" sz="2000" dirty="0"/>
              <a:t>уравнения, </a:t>
            </a:r>
            <a:endParaRPr lang="en-US" sz="2000" dirty="0"/>
          </a:p>
          <a:p>
            <a:pPr>
              <a:buFontTx/>
              <a:buChar char="-"/>
            </a:pPr>
            <a:r>
              <a:rPr lang="ru-RU" sz="2000" dirty="0"/>
              <a:t>рисунки и визуальные компоненты, </a:t>
            </a:r>
            <a:endParaRPr lang="en-US" sz="2000" dirty="0"/>
          </a:p>
          <a:p>
            <a:pPr>
              <a:buFontTx/>
              <a:buChar char="-"/>
            </a:pPr>
            <a:r>
              <a:rPr lang="ru-RU" sz="2000" dirty="0"/>
              <a:t>описание и комментарии.</a:t>
            </a:r>
          </a:p>
          <a:p>
            <a:pPr marL="0" indent="0">
              <a:buNone/>
            </a:pPr>
            <a:r>
              <a:rPr lang="ru-RU" sz="2000" dirty="0"/>
              <a:t>Применяется для</a:t>
            </a:r>
            <a:r>
              <a:rPr lang="en-US" sz="2000" dirty="0"/>
              <a:t>:</a:t>
            </a:r>
          </a:p>
          <a:p>
            <a:pPr>
              <a:buFontTx/>
              <a:buChar char="-"/>
            </a:pPr>
            <a:r>
              <a:rPr lang="ru-RU" sz="2000" dirty="0"/>
              <a:t>подготовки данных, </a:t>
            </a:r>
            <a:endParaRPr lang="en-US" sz="2000" dirty="0"/>
          </a:p>
          <a:p>
            <a:pPr>
              <a:buFontTx/>
              <a:buChar char="-"/>
            </a:pPr>
            <a:r>
              <a:rPr lang="ru-RU" sz="2000" dirty="0"/>
              <a:t>численного и статистического моделирования, </a:t>
            </a:r>
            <a:endParaRPr lang="en-US" sz="2000" dirty="0"/>
          </a:p>
          <a:p>
            <a:pPr>
              <a:buFontTx/>
              <a:buChar char="-"/>
            </a:pPr>
            <a:r>
              <a:rPr lang="ru-RU" sz="2000" dirty="0"/>
              <a:t>визуализации данных, машинного обучение и </a:t>
            </a:r>
            <a:endParaRPr lang="en-US" sz="2000" dirty="0"/>
          </a:p>
          <a:p>
            <a:pPr>
              <a:buFontTx/>
              <a:buChar char="-"/>
            </a:pPr>
            <a:r>
              <a:rPr lang="ru-RU" sz="2000" dirty="0"/>
              <a:t>многого другого.</a:t>
            </a:r>
            <a:endParaRPr lang="en-US" sz="2000" dirty="0"/>
          </a:p>
        </p:txBody>
      </p:sp>
      <p:pic>
        <p:nvPicPr>
          <p:cNvPr id="12" name="Picture 2" descr="Image result for jupyter notebook">
            <a:extLst>
              <a:ext uri="{FF2B5EF4-FFF2-40B4-BE49-F238E27FC236}">
                <a16:creationId xmlns:a16="http://schemas.microsoft.com/office/drawing/2014/main" id="{CEA48C48-6D8E-4658-A458-62E316285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224" y="333079"/>
            <a:ext cx="1534664" cy="178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0B5143E-03E5-486A-8EFA-5E981139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09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Запуск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ru-RU" dirty="0"/>
              <a:t>в окружении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1796514C-7876-45BF-855D-57D15E10E3CB}"/>
              </a:ext>
            </a:extLst>
          </p:cNvPr>
          <p:cNvGrpSpPr/>
          <p:nvPr/>
        </p:nvGrpSpPr>
        <p:grpSpPr>
          <a:xfrm>
            <a:off x="3333691" y="1196854"/>
            <a:ext cx="3362325" cy="1838928"/>
            <a:chOff x="8306288" y="1157363"/>
            <a:chExt cx="3362325" cy="1838928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D7C5ABCE-2F12-49D9-ADA8-E869B3399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6288" y="1634216"/>
              <a:ext cx="3362325" cy="13620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</p:pic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F4E950D-04A8-4D5C-BDEF-DA32696DD553}"/>
                </a:ext>
              </a:extLst>
            </p:cNvPr>
            <p:cNvSpPr/>
            <p:nvPr/>
          </p:nvSpPr>
          <p:spPr>
            <a:xfrm>
              <a:off x="8306288" y="1157363"/>
              <a:ext cx="19094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Anaconda Prompt</a:t>
              </a: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5D9CE93-A716-42FC-85C7-FDFFF71E8861}"/>
              </a:ext>
            </a:extLst>
          </p:cNvPr>
          <p:cNvGrpSpPr/>
          <p:nvPr/>
        </p:nvGrpSpPr>
        <p:grpSpPr>
          <a:xfrm>
            <a:off x="354860" y="1196854"/>
            <a:ext cx="2807440" cy="5010146"/>
            <a:chOff x="354860" y="1196854"/>
            <a:chExt cx="2807440" cy="5010146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76A77735-879F-46A4-B59E-352DDF4E2B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942"/>
            <a:stretch/>
          </p:blipFill>
          <p:spPr>
            <a:xfrm>
              <a:off x="817951" y="1648379"/>
              <a:ext cx="2344349" cy="4132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2D52F568-6842-43EC-A9C2-54D460C9B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860" y="5835525"/>
              <a:ext cx="457200" cy="371475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73ED6699-F921-4AE1-8A0E-BB3844A9E517}"/>
                </a:ext>
              </a:extLst>
            </p:cNvPr>
            <p:cNvSpPr/>
            <p:nvPr/>
          </p:nvSpPr>
          <p:spPr>
            <a:xfrm>
              <a:off x="812060" y="1196854"/>
              <a:ext cx="17890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dirty="0"/>
                <a:t>Ярлык </a:t>
              </a:r>
              <a:r>
                <a:rPr lang="en-US" b="1" dirty="0"/>
                <a:t>Windows</a:t>
              </a:r>
            </a:p>
          </p:txBody>
        </p:sp>
        <p:sp>
          <p:nvSpPr>
            <p:cNvPr id="2" name="Стрелка: вниз 1">
              <a:extLst>
                <a:ext uri="{FF2B5EF4-FFF2-40B4-BE49-F238E27FC236}">
                  <a16:creationId xmlns:a16="http://schemas.microsoft.com/office/drawing/2014/main" id="{91EC11E4-FA79-4A80-B198-280E9BD69012}"/>
                </a:ext>
              </a:extLst>
            </p:cNvPr>
            <p:cNvSpPr/>
            <p:nvPr/>
          </p:nvSpPr>
          <p:spPr>
            <a:xfrm rot="18900000" flipV="1">
              <a:off x="1466865" y="5670652"/>
              <a:ext cx="188336" cy="462795"/>
            </a:xfrm>
            <a:prstGeom prst="down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Стрелка: вниз 6">
              <a:extLst>
                <a:ext uri="{FF2B5EF4-FFF2-40B4-BE49-F238E27FC236}">
                  <a16:creationId xmlns:a16="http://schemas.microsoft.com/office/drawing/2014/main" id="{E578AE3C-D32D-4DB0-A223-1439A54F8845}"/>
                </a:ext>
              </a:extLst>
            </p:cNvPr>
            <p:cNvSpPr/>
            <p:nvPr/>
          </p:nvSpPr>
          <p:spPr>
            <a:xfrm rot="2930092" flipV="1">
              <a:off x="533961" y="3387553"/>
              <a:ext cx="188336" cy="462795"/>
            </a:xfrm>
            <a:prstGeom prst="down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CAB05D4-DAD6-4837-AAED-B53A981E9F36}"/>
              </a:ext>
            </a:extLst>
          </p:cNvPr>
          <p:cNvGrpSpPr/>
          <p:nvPr/>
        </p:nvGrpSpPr>
        <p:grpSpPr>
          <a:xfrm>
            <a:off x="6861788" y="1196854"/>
            <a:ext cx="4698222" cy="4081588"/>
            <a:chOff x="3396791" y="1152476"/>
            <a:chExt cx="4698222" cy="4081588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C1B110AD-AAF8-4CA3-9E08-D6CD113401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8652" b="14272"/>
            <a:stretch/>
          </p:blipFill>
          <p:spPr>
            <a:xfrm>
              <a:off x="3396791" y="1648379"/>
              <a:ext cx="4698222" cy="349151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AC7E479-04BA-43FF-9753-22F8B52F9DBA}"/>
                </a:ext>
              </a:extLst>
            </p:cNvPr>
            <p:cNvSpPr/>
            <p:nvPr/>
          </p:nvSpPr>
          <p:spPr>
            <a:xfrm>
              <a:off x="3396791" y="1152476"/>
              <a:ext cx="2121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3EB049"/>
                  </a:solidFill>
                </a:rPr>
                <a:t>Anaconda Navigator</a:t>
              </a:r>
            </a:p>
          </p:txBody>
        </p:sp>
        <p:sp>
          <p:nvSpPr>
            <p:cNvPr id="8" name="Стрелка: вниз 7">
              <a:extLst>
                <a:ext uri="{FF2B5EF4-FFF2-40B4-BE49-F238E27FC236}">
                  <a16:creationId xmlns:a16="http://schemas.microsoft.com/office/drawing/2014/main" id="{23091415-AF55-41D5-8C2E-521F67682147}"/>
                </a:ext>
              </a:extLst>
            </p:cNvPr>
            <p:cNvSpPr/>
            <p:nvPr/>
          </p:nvSpPr>
          <p:spPr>
            <a:xfrm rot="2930092" flipV="1">
              <a:off x="5842679" y="2751558"/>
              <a:ext cx="188336" cy="462795"/>
            </a:xfrm>
            <a:prstGeom prst="down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Стрелка: вниз 8">
              <a:extLst>
                <a:ext uri="{FF2B5EF4-FFF2-40B4-BE49-F238E27FC236}">
                  <a16:creationId xmlns:a16="http://schemas.microsoft.com/office/drawing/2014/main" id="{CF46683A-7556-45B8-A5FC-4D21C6C558D4}"/>
                </a:ext>
              </a:extLst>
            </p:cNvPr>
            <p:cNvSpPr/>
            <p:nvPr/>
          </p:nvSpPr>
          <p:spPr>
            <a:xfrm rot="2930092" flipV="1">
              <a:off x="5535130" y="4908498"/>
              <a:ext cx="188336" cy="462795"/>
            </a:xfrm>
            <a:prstGeom prst="down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B5338A61-7228-407E-A56B-72C777C2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93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BF46EE-2F17-486D-9CF4-CD91D7B1E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39" y="985838"/>
            <a:ext cx="6769256" cy="354711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Picture 2" descr="Image result for jupyter notebook">
            <a:extLst>
              <a:ext uri="{FF2B5EF4-FFF2-40B4-BE49-F238E27FC236}">
                <a16:creationId xmlns:a16="http://schemas.microsoft.com/office/drawing/2014/main" id="{8D237988-D4C2-4C92-B7C4-77978EB95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4" y="333080"/>
            <a:ext cx="732524" cy="84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E5C543-5F78-4D24-AFA8-FB0E1EB41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257" y="1451902"/>
            <a:ext cx="7590807" cy="49194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54C6C-0EF9-40C3-AC92-44915A2EC47F}"/>
              </a:ext>
            </a:extLst>
          </p:cNvPr>
          <p:cNvSpPr txBox="1"/>
          <p:nvPr/>
        </p:nvSpPr>
        <p:spPr>
          <a:xfrm>
            <a:off x="641739" y="4784337"/>
            <a:ext cx="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Сервер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1F8C0E-1CC9-439B-8B75-C18E6190887C}"/>
              </a:ext>
            </a:extLst>
          </p:cNvPr>
          <p:cNvSpPr txBox="1"/>
          <p:nvPr/>
        </p:nvSpPr>
        <p:spPr>
          <a:xfrm>
            <a:off x="641739" y="5527150"/>
            <a:ext cx="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D82462-6491-42F7-89E1-0AF56CB56273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116651" y="3910149"/>
            <a:ext cx="0" cy="874188"/>
          </a:xfrm>
          <a:prstGeom prst="straightConnector1">
            <a:avLst/>
          </a:prstGeom>
          <a:ln w="38100">
            <a:solidFill>
              <a:srgbClr val="F377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9F207C9-E705-4DAF-B8CF-971FD638BA5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591562" y="5711816"/>
            <a:ext cx="1874449" cy="0"/>
          </a:xfrm>
          <a:prstGeom prst="straightConnector1">
            <a:avLst/>
          </a:prstGeom>
          <a:ln w="38100">
            <a:solidFill>
              <a:srgbClr val="F377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663D4F6D-FD62-4EF2-B04D-1FB5DED5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81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9704A3-50B9-409D-90D8-DD5F89403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54" y="2800457"/>
            <a:ext cx="7839075" cy="3219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13D57E-C69F-4FC9-AA79-E4B1519569EB}"/>
              </a:ext>
            </a:extLst>
          </p:cNvPr>
          <p:cNvSpPr txBox="1"/>
          <p:nvPr/>
        </p:nvSpPr>
        <p:spPr>
          <a:xfrm>
            <a:off x="8515262" y="1619019"/>
            <a:ext cx="1077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Создать новый</a:t>
            </a:r>
          </a:p>
          <a:p>
            <a:pPr algn="r"/>
            <a:r>
              <a:rPr lang="ru-RU" dirty="0"/>
              <a:t>ноутбук</a:t>
            </a:r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5648E4A-FA9E-495D-AB07-D47CB86F7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898" y="1601048"/>
            <a:ext cx="1543050" cy="1724025"/>
          </a:xfrm>
          <a:prstGeom prst="rect">
            <a:avLst/>
          </a:prstGeom>
        </p:spPr>
      </p:pic>
      <p:pic>
        <p:nvPicPr>
          <p:cNvPr id="16" name="Picture 2" descr="Image result for jupyter notebook">
            <a:extLst>
              <a:ext uri="{FF2B5EF4-FFF2-40B4-BE49-F238E27FC236}">
                <a16:creationId xmlns:a16="http://schemas.microsoft.com/office/drawing/2014/main" id="{E1ED5083-CBEF-4940-AC1B-707C9BD2A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4" y="333080"/>
            <a:ext cx="732524" cy="84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964E0694-2C6D-4463-8E22-8861C0FD68B7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778240" y="2542349"/>
            <a:ext cx="275756" cy="1620348"/>
          </a:xfrm>
          <a:prstGeom prst="straightConnector1">
            <a:avLst/>
          </a:prstGeom>
          <a:ln w="38100">
            <a:solidFill>
              <a:srgbClr val="F377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B699B8-E87D-4627-B162-A65BB045A336}"/>
              </a:ext>
            </a:extLst>
          </p:cNvPr>
          <p:cNvSpPr txBox="1"/>
          <p:nvPr/>
        </p:nvSpPr>
        <p:spPr>
          <a:xfrm>
            <a:off x="6550071" y="1609535"/>
            <a:ext cx="1404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Загрузить имеющийся ноутбук</a:t>
            </a:r>
            <a:endParaRPr lang="en-US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74C707D-7F91-4C9F-BA61-82C3F143615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252470" y="2532865"/>
            <a:ext cx="1042380" cy="1629832"/>
          </a:xfrm>
          <a:prstGeom prst="straightConnector1">
            <a:avLst/>
          </a:prstGeom>
          <a:ln w="38100">
            <a:solidFill>
              <a:srgbClr val="F377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F342303-EDFE-4E72-AB22-D2D3FB3AE17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592729" y="2080684"/>
            <a:ext cx="696774" cy="87750"/>
          </a:xfrm>
          <a:prstGeom prst="straightConnector1">
            <a:avLst/>
          </a:prstGeom>
          <a:ln w="38100">
            <a:solidFill>
              <a:srgbClr val="F377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5FA0E5-A258-42C9-8BC8-14A41FB0FDCB}"/>
              </a:ext>
            </a:extLst>
          </p:cNvPr>
          <p:cNvSpPr txBox="1"/>
          <p:nvPr/>
        </p:nvSpPr>
        <p:spPr>
          <a:xfrm>
            <a:off x="4606541" y="1619019"/>
            <a:ext cx="140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Файловый менеджер</a:t>
            </a:r>
            <a:endParaRPr lang="en-US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F67538A-3CEE-4B28-BC5B-F10CE7EAA8E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308940" y="2265350"/>
            <a:ext cx="0" cy="2742079"/>
          </a:xfrm>
          <a:prstGeom prst="straightConnector1">
            <a:avLst/>
          </a:prstGeom>
          <a:ln w="38100">
            <a:solidFill>
              <a:srgbClr val="F377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Номер слайда 28">
            <a:extLst>
              <a:ext uri="{FF2B5EF4-FFF2-40B4-BE49-F238E27FC236}">
                <a16:creationId xmlns:a16="http://schemas.microsoft.com/office/drawing/2014/main" id="{C3644205-271B-4F25-9133-8DF6F28C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74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A46192-618D-4D9A-8A23-FB340F764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95" y="2216271"/>
            <a:ext cx="7829550" cy="3971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2BC9EF-EEBA-4CF3-ABC9-C2EE18A9B265}"/>
              </a:ext>
            </a:extLst>
          </p:cNvPr>
          <p:cNvSpPr txBox="1"/>
          <p:nvPr/>
        </p:nvSpPr>
        <p:spPr>
          <a:xfrm>
            <a:off x="7843180" y="5060449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Ячейка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5DED0-131F-4034-B3A7-CD39B481F319}"/>
              </a:ext>
            </a:extLst>
          </p:cNvPr>
          <p:cNvSpPr txBox="1"/>
          <p:nvPr/>
        </p:nvSpPr>
        <p:spPr>
          <a:xfrm>
            <a:off x="9649118" y="3007045"/>
            <a:ext cx="136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 ячейки</a:t>
            </a:r>
            <a:endParaRPr lang="en-US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9CD9834-CAAD-44CE-BD8B-B8B5C3A69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508" y="3433626"/>
            <a:ext cx="1066800" cy="8858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630533-1DCF-4045-BB1C-84358E145D7F}"/>
              </a:ext>
            </a:extLst>
          </p:cNvPr>
          <p:cNvSpPr txBox="1"/>
          <p:nvPr/>
        </p:nvSpPr>
        <p:spPr>
          <a:xfrm>
            <a:off x="838199" y="4893362"/>
            <a:ext cx="216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Индикатор режима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5E7AC3-89A3-418A-9067-4D98DA74355E}"/>
              </a:ext>
            </a:extLst>
          </p:cNvPr>
          <p:cNvSpPr txBox="1"/>
          <p:nvPr/>
        </p:nvSpPr>
        <p:spPr>
          <a:xfrm>
            <a:off x="2255523" y="1386612"/>
            <a:ext cx="236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Название ноутбука</a:t>
            </a:r>
          </a:p>
        </p:txBody>
      </p:sp>
      <p:pic>
        <p:nvPicPr>
          <p:cNvPr id="5" name="Picture 2" descr="Image result for jupyter notebook">
            <a:extLst>
              <a:ext uri="{FF2B5EF4-FFF2-40B4-BE49-F238E27FC236}">
                <a16:creationId xmlns:a16="http://schemas.microsoft.com/office/drawing/2014/main" id="{837C7CCC-3253-44AC-9108-0282921CF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4" y="333080"/>
            <a:ext cx="732524" cy="84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1FFA82A-FAEA-46EB-A23E-57BB8321FC04}"/>
              </a:ext>
            </a:extLst>
          </p:cNvPr>
          <p:cNvCxnSpPr>
            <a:cxnSpLocks/>
          </p:cNvCxnSpPr>
          <p:nvPr/>
        </p:nvCxnSpPr>
        <p:spPr>
          <a:xfrm>
            <a:off x="3300550" y="1726541"/>
            <a:ext cx="0" cy="938282"/>
          </a:xfrm>
          <a:prstGeom prst="straightConnector1">
            <a:avLst/>
          </a:prstGeom>
          <a:ln w="38100">
            <a:solidFill>
              <a:srgbClr val="F377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0683EC0-87F9-4B15-9DCD-A86B08B70905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921328" y="4319452"/>
            <a:ext cx="151312" cy="573910"/>
          </a:xfrm>
          <a:prstGeom prst="straightConnector1">
            <a:avLst/>
          </a:prstGeom>
          <a:ln w="38100">
            <a:solidFill>
              <a:srgbClr val="F377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1A24FEAB-DEB1-44FF-8059-DC0FC84EC0E2}"/>
              </a:ext>
            </a:extLst>
          </p:cNvPr>
          <p:cNvCxnSpPr>
            <a:cxnSpLocks/>
          </p:cNvCxnSpPr>
          <p:nvPr/>
        </p:nvCxnSpPr>
        <p:spPr>
          <a:xfrm flipH="1" flipV="1">
            <a:off x="7932824" y="4509410"/>
            <a:ext cx="324787" cy="641752"/>
          </a:xfrm>
          <a:prstGeom prst="straightConnector1">
            <a:avLst/>
          </a:prstGeom>
          <a:ln w="38100">
            <a:solidFill>
              <a:srgbClr val="F377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5C2AE12B-10DF-4BF4-8FEF-42882FBBC6F9}"/>
              </a:ext>
            </a:extLst>
          </p:cNvPr>
          <p:cNvCxnSpPr>
            <a:cxnSpLocks/>
          </p:cNvCxnSpPr>
          <p:nvPr/>
        </p:nvCxnSpPr>
        <p:spPr>
          <a:xfrm flipH="1">
            <a:off x="6426928" y="3548124"/>
            <a:ext cx="3336580" cy="0"/>
          </a:xfrm>
          <a:prstGeom prst="straightConnector1">
            <a:avLst/>
          </a:prstGeom>
          <a:ln w="38100">
            <a:solidFill>
              <a:srgbClr val="F377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Номер слайда 36">
            <a:extLst>
              <a:ext uri="{FF2B5EF4-FFF2-40B4-BE49-F238E27FC236}">
                <a16:creationId xmlns:a16="http://schemas.microsoft.com/office/drawing/2014/main" id="{50A74138-4806-4277-87E9-344A9C5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80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  <a:endParaRPr lang="ru-RU" dirty="0"/>
          </a:p>
        </p:txBody>
      </p:sp>
      <p:sp>
        <p:nvSpPr>
          <p:cNvPr id="28" name="Подзаголовок 1">
            <a:extLst>
              <a:ext uri="{FF2B5EF4-FFF2-40B4-BE49-F238E27FC236}">
                <a16:creationId xmlns:a16="http://schemas.microsoft.com/office/drawing/2014/main" id="{42328BCB-A6E8-4B22-9544-892B61DFC81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68312" y="2880979"/>
            <a:ext cx="4418013" cy="3200400"/>
          </a:xfrm>
        </p:spPr>
        <p:txBody>
          <a:bodyPr>
            <a:normAutofit/>
          </a:bodyPr>
          <a:lstStyle/>
          <a:p>
            <a:r>
              <a:rPr lang="en-US" sz="2000" b="1" dirty="0"/>
              <a:t>H</a:t>
            </a:r>
            <a:r>
              <a:rPr lang="ru-RU" sz="2000" dirty="0"/>
              <a:t> – подсказка по горячим клавишам</a:t>
            </a:r>
            <a:endParaRPr lang="en-US" sz="2000" b="1" dirty="0"/>
          </a:p>
          <a:p>
            <a:r>
              <a:rPr lang="en-US" sz="2000" b="1" dirty="0"/>
              <a:t>A</a:t>
            </a:r>
            <a:r>
              <a:rPr lang="en-US" sz="2000" dirty="0"/>
              <a:t> – </a:t>
            </a:r>
            <a:r>
              <a:rPr lang="ru-RU" sz="2000" dirty="0"/>
              <a:t>добавить ячейку выше</a:t>
            </a:r>
            <a:endParaRPr lang="en-US" sz="2000" b="1" dirty="0"/>
          </a:p>
          <a:p>
            <a:r>
              <a:rPr lang="en-US" sz="2000" b="1" dirty="0"/>
              <a:t>B</a:t>
            </a:r>
            <a:r>
              <a:rPr lang="ru-RU" sz="2000" dirty="0"/>
              <a:t> – добавить ячейку ниже</a:t>
            </a:r>
          </a:p>
          <a:p>
            <a:r>
              <a:rPr lang="en-US" sz="2000" b="1" dirty="0"/>
              <a:t>D</a:t>
            </a:r>
            <a:r>
              <a:rPr lang="en-US" sz="2000" dirty="0"/>
              <a:t>,</a:t>
            </a:r>
            <a:r>
              <a:rPr lang="en-US" sz="2000" b="1" dirty="0"/>
              <a:t>D</a:t>
            </a:r>
            <a:r>
              <a:rPr lang="en-US" sz="2000" dirty="0"/>
              <a:t> – </a:t>
            </a:r>
            <a:r>
              <a:rPr lang="ru-RU" sz="2000" dirty="0"/>
              <a:t>удалить ячейку</a:t>
            </a:r>
          </a:p>
          <a:p>
            <a:r>
              <a:rPr lang="en-US" sz="2000" b="1" dirty="0"/>
              <a:t>C</a:t>
            </a:r>
            <a:r>
              <a:rPr lang="en-US" sz="2000" dirty="0"/>
              <a:t> – </a:t>
            </a:r>
            <a:r>
              <a:rPr lang="ru-RU" sz="2000" dirty="0"/>
              <a:t>скопировать ячейку в буфер</a:t>
            </a:r>
          </a:p>
          <a:p>
            <a:r>
              <a:rPr lang="en-US" sz="2000" b="1" dirty="0"/>
              <a:t>X</a:t>
            </a:r>
            <a:r>
              <a:rPr lang="en-US" sz="2000" dirty="0"/>
              <a:t> – </a:t>
            </a:r>
            <a:r>
              <a:rPr lang="ru-RU" sz="2000" dirty="0"/>
              <a:t>вырезать ячейку в буфер</a:t>
            </a:r>
          </a:p>
          <a:p>
            <a:r>
              <a:rPr lang="en-US" sz="2000" b="1" dirty="0"/>
              <a:t>V</a:t>
            </a:r>
            <a:r>
              <a:rPr lang="en-US" sz="2000" dirty="0"/>
              <a:t> – </a:t>
            </a:r>
            <a:r>
              <a:rPr lang="ru-RU" sz="2000" dirty="0"/>
              <a:t>вставить ячейку из буфера</a:t>
            </a:r>
          </a:p>
          <a:p>
            <a:r>
              <a:rPr lang="en-US" sz="2000" b="1" dirty="0" err="1"/>
              <a:t>Shift+M</a:t>
            </a:r>
            <a:r>
              <a:rPr lang="en-US" sz="2000" dirty="0"/>
              <a:t> – </a:t>
            </a:r>
            <a:r>
              <a:rPr lang="ru-RU" sz="2000" dirty="0"/>
              <a:t>объединить ячейки</a:t>
            </a:r>
            <a:endParaRPr lang="en-US" sz="2000" dirty="0"/>
          </a:p>
        </p:txBody>
      </p:sp>
      <p:pic>
        <p:nvPicPr>
          <p:cNvPr id="9" name="Picture 2" descr="Image result for jupyter notebook">
            <a:extLst>
              <a:ext uri="{FF2B5EF4-FFF2-40B4-BE49-F238E27FC236}">
                <a16:creationId xmlns:a16="http://schemas.microsoft.com/office/drawing/2014/main" id="{067D92D7-76F4-463A-B478-F15B6377E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4" y="333080"/>
            <a:ext cx="732524" cy="84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62C37531-9E27-421C-8B2D-D1C9C1B92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40" y="1774792"/>
            <a:ext cx="1343025" cy="7905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C48FF4F-5D87-47E8-ACC6-B23CE3F433A0}"/>
              </a:ext>
            </a:extLst>
          </p:cNvPr>
          <p:cNvSpPr txBox="1"/>
          <p:nvPr/>
        </p:nvSpPr>
        <p:spPr>
          <a:xfrm>
            <a:off x="668312" y="1379968"/>
            <a:ext cx="263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Командный режим </a:t>
            </a:r>
            <a:r>
              <a:rPr lang="en-US" dirty="0"/>
              <a:t>(</a:t>
            </a:r>
            <a:r>
              <a:rPr lang="en-US" b="1" dirty="0"/>
              <a:t>Esc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AD8A2D5-7D32-45E3-A62C-669317179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882" y="1784317"/>
            <a:ext cx="1343025" cy="781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1E96ED-8CFB-4901-96B0-F87CA7AA3DEF}"/>
              </a:ext>
            </a:extLst>
          </p:cNvPr>
          <p:cNvSpPr txBox="1"/>
          <p:nvPr/>
        </p:nvSpPr>
        <p:spPr>
          <a:xfrm>
            <a:off x="6965214" y="1379968"/>
            <a:ext cx="320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Режим редактирования </a:t>
            </a:r>
            <a:r>
              <a:rPr lang="en-US" dirty="0"/>
              <a:t>(</a:t>
            </a:r>
            <a:r>
              <a:rPr lang="en-US" b="1" dirty="0"/>
              <a:t>Enter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49EBD-306E-418E-AB99-505B9C8FA8E6}"/>
              </a:ext>
            </a:extLst>
          </p:cNvPr>
          <p:cNvSpPr txBox="1"/>
          <p:nvPr/>
        </p:nvSpPr>
        <p:spPr>
          <a:xfrm>
            <a:off x="6965214" y="2880979"/>
            <a:ext cx="390144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Работают стандартные для текстовых редакторов горячие клавиши</a:t>
            </a:r>
            <a:endParaRPr lang="en-US" sz="2000" dirty="0"/>
          </a:p>
          <a:p>
            <a:r>
              <a:rPr lang="en-US" sz="2000" b="1" dirty="0" err="1"/>
              <a:t>Ctrl+C</a:t>
            </a:r>
            <a:r>
              <a:rPr lang="ru-RU" sz="2000" b="1" dirty="0"/>
              <a:t>, </a:t>
            </a:r>
            <a:r>
              <a:rPr lang="en-US" sz="2000" b="1" dirty="0" err="1"/>
              <a:t>Crtl+V</a:t>
            </a:r>
            <a:r>
              <a:rPr lang="ru-RU" sz="2000" b="1" dirty="0"/>
              <a:t>, </a:t>
            </a:r>
            <a:r>
              <a:rPr lang="en-US" sz="2000" b="1" dirty="0" err="1"/>
              <a:t>Ctrl+Home</a:t>
            </a:r>
            <a:r>
              <a:rPr lang="en-US" sz="2000" b="1" dirty="0"/>
              <a:t>,</a:t>
            </a:r>
            <a:r>
              <a:rPr lang="ru-RU" sz="2000" b="1" dirty="0"/>
              <a:t> </a:t>
            </a:r>
            <a:r>
              <a:rPr lang="ru-RU" sz="2000" dirty="0"/>
              <a:t>и т.д.</a:t>
            </a:r>
            <a:r>
              <a:rPr lang="en-US" sz="2000" dirty="0"/>
              <a:t> 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А также:</a:t>
            </a:r>
          </a:p>
          <a:p>
            <a:r>
              <a:rPr lang="en-US" sz="2000" b="1" dirty="0" err="1"/>
              <a:t>Ctrl+Shift+Minus</a:t>
            </a:r>
            <a:r>
              <a:rPr lang="en-US" sz="2000" dirty="0"/>
              <a:t> – </a:t>
            </a:r>
            <a:r>
              <a:rPr lang="ru-RU" sz="2000" dirty="0"/>
              <a:t>разделить ячейку в месте, где стоит курсор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C54742-B17D-427C-BFD0-A299BAE4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19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  <a:endParaRPr lang="ru-RU" dirty="0"/>
          </a:p>
        </p:txBody>
      </p:sp>
      <p:sp>
        <p:nvSpPr>
          <p:cNvPr id="28" name="Подзаголовок 1">
            <a:extLst>
              <a:ext uri="{FF2B5EF4-FFF2-40B4-BE49-F238E27FC236}">
                <a16:creationId xmlns:a16="http://schemas.microsoft.com/office/drawing/2014/main" id="{42328BCB-A6E8-4B22-9544-892B61DFC81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18308" y="1325588"/>
            <a:ext cx="9022080" cy="923330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Shift+Enter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выполнить ячейку и перейти на следующую</a:t>
            </a:r>
          </a:p>
          <a:p>
            <a:r>
              <a:rPr lang="en-US" sz="2000" b="1" dirty="0" err="1"/>
              <a:t>Crtl+Enter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выполнить ячейку и остаться на ней</a:t>
            </a:r>
            <a:endParaRPr lang="en-US" sz="2000" dirty="0"/>
          </a:p>
        </p:txBody>
      </p:sp>
      <p:pic>
        <p:nvPicPr>
          <p:cNvPr id="9" name="Picture 2" descr="Image result for jupyter notebook">
            <a:extLst>
              <a:ext uri="{FF2B5EF4-FFF2-40B4-BE49-F238E27FC236}">
                <a16:creationId xmlns:a16="http://schemas.microsoft.com/office/drawing/2014/main" id="{067D92D7-76F4-463A-B478-F15B6377E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4" y="333080"/>
            <a:ext cx="732524" cy="84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6076CDE-FB44-4FCD-8180-FD55A1FB7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007" y="3429000"/>
            <a:ext cx="7077075" cy="2466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271366-4338-4BBB-AD31-4963640D0547}"/>
              </a:ext>
            </a:extLst>
          </p:cNvPr>
          <p:cNvSpPr txBox="1"/>
          <p:nvPr/>
        </p:nvSpPr>
        <p:spPr>
          <a:xfrm>
            <a:off x="2799993" y="2700106"/>
            <a:ext cx="246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Порядок запуска ячеек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30A9AC-65C9-48DC-A3EB-EFFDDB845EA8}"/>
              </a:ext>
            </a:extLst>
          </p:cNvPr>
          <p:cNvSpPr txBox="1"/>
          <p:nvPr/>
        </p:nvSpPr>
        <p:spPr>
          <a:xfrm>
            <a:off x="1285393" y="4063897"/>
            <a:ext cx="158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 ячейки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A025D42-0B78-41F1-B4C3-3F1DFE9B6B20}"/>
              </a:ext>
            </a:extLst>
          </p:cNvPr>
          <p:cNvCxnSpPr>
            <a:cxnSpLocks/>
          </p:cNvCxnSpPr>
          <p:nvPr/>
        </p:nvCxnSpPr>
        <p:spPr>
          <a:xfrm>
            <a:off x="4032070" y="3037111"/>
            <a:ext cx="0" cy="522515"/>
          </a:xfrm>
          <a:prstGeom prst="straightConnector1">
            <a:avLst/>
          </a:prstGeom>
          <a:ln w="38100">
            <a:solidFill>
              <a:srgbClr val="F377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F083E1C-7765-4696-BA6E-7282EDFC3126}"/>
              </a:ext>
            </a:extLst>
          </p:cNvPr>
          <p:cNvCxnSpPr>
            <a:cxnSpLocks/>
          </p:cNvCxnSpPr>
          <p:nvPr/>
        </p:nvCxnSpPr>
        <p:spPr>
          <a:xfrm>
            <a:off x="2867311" y="4248563"/>
            <a:ext cx="775063" cy="0"/>
          </a:xfrm>
          <a:prstGeom prst="straightConnector1">
            <a:avLst/>
          </a:prstGeom>
          <a:ln w="38100">
            <a:solidFill>
              <a:srgbClr val="F377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47CEC7-8EC5-4F49-92D8-E078C091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6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9453FFC-16B1-42C6-B4BC-6168378B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6" name="Picture 2" descr="Python logo and wordmark.svg">
            <a:extLst>
              <a:ext uri="{FF2B5EF4-FFF2-40B4-BE49-F238E27FC236}">
                <a16:creationId xmlns:a16="http://schemas.microsoft.com/office/drawing/2014/main" id="{4134AF31-56BB-45BA-BB5C-A525B950D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445" y="365125"/>
            <a:ext cx="3115629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21EF93-46C1-445E-8F4D-8152874F498F}"/>
              </a:ext>
            </a:extLst>
          </p:cNvPr>
          <p:cNvSpPr txBox="1"/>
          <p:nvPr/>
        </p:nvSpPr>
        <p:spPr>
          <a:xfrm>
            <a:off x="838200" y="1594004"/>
            <a:ext cx="108138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2"/>
                </a:solidFill>
                <a:effectLst/>
              </a:rPr>
              <a:t>Python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 is an </a:t>
            </a:r>
            <a:r>
              <a:rPr lang="en-US" sz="2400" b="0" i="0" u="none" strike="noStrike" dirty="0">
                <a:solidFill>
                  <a:srgbClr val="0B0080"/>
                </a:solidFill>
                <a:effectLst/>
                <a:hlinkClick r:id="rId3" tooltip="Interpreted language"/>
              </a:rPr>
              <a:t>interpreted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, </a:t>
            </a:r>
            <a:r>
              <a:rPr lang="en-US" sz="2400" b="0" i="0" u="none" strike="noStrike" dirty="0">
                <a:solidFill>
                  <a:srgbClr val="0B0080"/>
                </a:solidFill>
                <a:effectLst/>
                <a:hlinkClick r:id="rId4" tooltip="High-level programming language"/>
              </a:rPr>
              <a:t>high-level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, </a:t>
            </a:r>
            <a:r>
              <a:rPr lang="en-US" sz="2400" b="0" i="0" u="none" strike="noStrike" dirty="0">
                <a:solidFill>
                  <a:srgbClr val="0B0080"/>
                </a:solidFill>
                <a:effectLst/>
                <a:hlinkClick r:id="rId5" tooltip="General-purpose programming language"/>
              </a:rPr>
              <a:t>general-purpose programming language</a:t>
            </a:r>
            <a:endParaRPr lang="en-US" sz="240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DEB1A32-B7C6-497D-883D-6FA4BBE2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52FBE-4933-42CD-8A99-2ACDF2B58434}"/>
              </a:ext>
            </a:extLst>
          </p:cNvPr>
          <p:cNvSpPr txBox="1"/>
          <p:nvPr/>
        </p:nvSpPr>
        <p:spPr>
          <a:xfrm>
            <a:off x="838199" y="3571817"/>
            <a:ext cx="10186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</a:rPr>
              <a:t>A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high-level programming language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is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hlinkClick r:id="rId6" tooltip="Programming language"/>
              </a:rPr>
              <a:t>programming language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with strong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hlinkClick r:id="rId7" tooltip="Abstraction (computer science)"/>
              </a:rPr>
              <a:t>abstraction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from the details of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hlinkClick r:id="rId8" tooltip="Computer"/>
              </a:rPr>
              <a:t>computer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BBDBB5-AF92-4E61-A69F-1F0F5B15F4BB}"/>
              </a:ext>
            </a:extLst>
          </p:cNvPr>
          <p:cNvSpPr txBox="1"/>
          <p:nvPr/>
        </p:nvSpPr>
        <p:spPr>
          <a:xfrm>
            <a:off x="838200" y="2359019"/>
            <a:ext cx="10656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</a:rPr>
              <a:t>An </a:t>
            </a:r>
            <a:r>
              <a:rPr lang="en-US" b="1" i="0" dirty="0">
                <a:solidFill>
                  <a:srgbClr val="202122"/>
                </a:solidFill>
                <a:effectLst/>
              </a:rPr>
              <a:t>interpreted language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is a type of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hlinkClick r:id="rId6" tooltip="Programming language"/>
              </a:rPr>
              <a:t>programming language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for which most of its implementations execute instructions directly and freely, without previously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hlinkClick r:id="rId9" tooltip="Compiler"/>
              </a:rPr>
              <a:t>compiling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hlinkClick r:id="rId10" tooltip="Computer program"/>
              </a:rPr>
              <a:t>program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into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hlinkClick r:id="rId11" tooltip="Machine language"/>
              </a:rPr>
              <a:t>machine-language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instructions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F4285-55FF-46BD-82C3-0178E07253FB}"/>
              </a:ext>
            </a:extLst>
          </p:cNvPr>
          <p:cNvSpPr txBox="1"/>
          <p:nvPr/>
        </p:nvSpPr>
        <p:spPr>
          <a:xfrm>
            <a:off x="838199" y="4407181"/>
            <a:ext cx="10361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202122"/>
                </a:solidFill>
                <a:effectLst/>
              </a:rPr>
              <a:t>A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general-purpose programming language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is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hlinkClick r:id="rId6" tooltip="Programming language"/>
              </a:rPr>
              <a:t>programming language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designed to be used for writing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hlinkClick r:id="rId12" tooltip="Software"/>
              </a:rPr>
              <a:t>software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in the widest variety of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hlinkClick r:id="rId13" tooltip="Application domain"/>
              </a:rPr>
              <a:t>application domains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C7BE5E-4132-4B35-8F3A-B024B0325DEB}"/>
              </a:ext>
            </a:extLst>
          </p:cNvPr>
          <p:cNvSpPr txBox="1"/>
          <p:nvPr/>
        </p:nvSpPr>
        <p:spPr>
          <a:xfrm>
            <a:off x="5547360" y="5888877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4"/>
              </a:rPr>
              <a:t>https://en.wikipedia.org/wiki/Python_(programming_language)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13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0BF44E-962A-40FB-BE77-0922324C1E44}"/>
              </a:ext>
            </a:extLst>
          </p:cNvPr>
          <p:cNvSpPr/>
          <p:nvPr/>
        </p:nvSpPr>
        <p:spPr>
          <a:xfrm>
            <a:off x="838200" y="2804003"/>
            <a:ext cx="10226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Скачать ноутбук </a:t>
            </a:r>
            <a:r>
              <a:rPr lang="en-US" sz="2400" dirty="0" err="1">
                <a:hlinkClick r:id="rId3"/>
              </a:rPr>
              <a:t>Three_body_problem_example.ipynb</a:t>
            </a:r>
            <a:r>
              <a:rPr lang="ru-RU" sz="2400" dirty="0"/>
              <a:t>, открыть его в </a:t>
            </a:r>
            <a:r>
              <a:rPr lang="en-US" sz="2400" dirty="0" err="1"/>
              <a:t>Jupyter</a:t>
            </a:r>
            <a:r>
              <a:rPr lang="en-US" sz="2400" dirty="0"/>
              <a:t> Notebook</a:t>
            </a:r>
            <a:r>
              <a:rPr lang="ru-RU" sz="2400" dirty="0"/>
              <a:t>, запустить все ячейки. Какая фигура на предпоследнем рисунке</a:t>
            </a:r>
            <a:r>
              <a:rPr lang="en-US" sz="2400" dirty="0"/>
              <a:t>?</a:t>
            </a:r>
            <a:endParaRPr lang="ru-RU" sz="2400" dirty="0"/>
          </a:p>
        </p:txBody>
      </p:sp>
      <p:pic>
        <p:nvPicPr>
          <p:cNvPr id="15" name="Picture 2" descr="Image result for jupyter notebook">
            <a:extLst>
              <a:ext uri="{FF2B5EF4-FFF2-40B4-BE49-F238E27FC236}">
                <a16:creationId xmlns:a16="http://schemas.microsoft.com/office/drawing/2014/main" id="{DF7A57B6-6454-4B77-9157-AC8BDF510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4" y="333080"/>
            <a:ext cx="732524" cy="84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D66AAD-B156-4114-B427-10E138EE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8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281F1-63DC-4F38-9568-A97E31DF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CPython</a:t>
            </a:r>
            <a:r>
              <a:rPr lang="en-US" dirty="0"/>
              <a:t> </a:t>
            </a:r>
            <a:r>
              <a:rPr lang="ru-RU" dirty="0"/>
              <a:t>и альтернативы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8B0A5-0E56-4CF6-ADC2-91C3457B66C6}"/>
              </a:ext>
            </a:extLst>
          </p:cNvPr>
          <p:cNvSpPr txBox="1"/>
          <p:nvPr/>
        </p:nvSpPr>
        <p:spPr>
          <a:xfrm>
            <a:off x="6905883" y="5881837"/>
            <a:ext cx="487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https://www.python.org/download/alternatives/</a:t>
            </a:r>
            <a:endParaRPr lang="en-US" dirty="0"/>
          </a:p>
        </p:txBody>
      </p:sp>
      <p:pic>
        <p:nvPicPr>
          <p:cNvPr id="6" name="Picture 2" descr="Jython">
            <a:extLst>
              <a:ext uri="{FF2B5EF4-FFF2-40B4-BE49-F238E27FC236}">
                <a16:creationId xmlns:a16="http://schemas.microsoft.com/office/drawing/2014/main" id="{D0277C0F-1D18-45D1-AE90-2203B8EA8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806" y="2853097"/>
            <a:ext cx="1498587" cy="9652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ronPython">
            <a:extLst>
              <a:ext uri="{FF2B5EF4-FFF2-40B4-BE49-F238E27FC236}">
                <a16:creationId xmlns:a16="http://schemas.microsoft.com/office/drawing/2014/main" id="{3B3CD283-5068-4660-98A2-B00804CBD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899" y="2892906"/>
            <a:ext cx="1164283" cy="11642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PyPy">
            <a:extLst>
              <a:ext uri="{FF2B5EF4-FFF2-40B4-BE49-F238E27FC236}">
                <a16:creationId xmlns:a16="http://schemas.microsoft.com/office/drawing/2014/main" id="{F1BDB65C-1AB9-4C49-AF66-74D5E4EC4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017" y="3036254"/>
            <a:ext cx="1894901" cy="9034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ython logo and wordmark.svg">
            <a:extLst>
              <a:ext uri="{FF2B5EF4-FFF2-40B4-BE49-F238E27FC236}">
                <a16:creationId xmlns:a16="http://schemas.microsoft.com/office/drawing/2014/main" id="{21CB66DD-C064-4952-B7CD-281A42085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607" y="3207097"/>
            <a:ext cx="1874668" cy="55556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51E4C936-98DD-44C4-8952-63CB4D2E3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542" y="2841114"/>
            <a:ext cx="1019239" cy="10396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7B015725-591C-4984-BA90-5BCD5EF4D61C}"/>
              </a:ext>
            </a:extLst>
          </p:cNvPr>
          <p:cNvSpPr/>
          <p:nvPr/>
        </p:nvSpPr>
        <p:spPr>
          <a:xfrm rot="2930092" flipV="1">
            <a:off x="1921164" y="3841759"/>
            <a:ext cx="237668" cy="751612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07BF12D9-C3B1-4B33-97F8-80A67A16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4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419FD-906B-4E1D-AF39-46BBB1E30A6F}"/>
              </a:ext>
            </a:extLst>
          </p:cNvPr>
          <p:cNvSpPr txBox="1"/>
          <p:nvPr/>
        </p:nvSpPr>
        <p:spPr>
          <a:xfrm>
            <a:off x="1003132" y="4554393"/>
            <a:ext cx="1027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CPython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924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281F1-63DC-4F38-9568-A97E31DF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</a:t>
            </a: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07BF12D9-C3B1-4B33-97F8-80A67A16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0B9AE-5DBF-447E-B3ED-4B62CF1B7C66}"/>
              </a:ext>
            </a:extLst>
          </p:cNvPr>
          <p:cNvSpPr txBox="1"/>
          <p:nvPr/>
        </p:nvSpPr>
        <p:spPr>
          <a:xfrm>
            <a:off x="2613658" y="2302616"/>
            <a:ext cx="72956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Python </a:t>
            </a:r>
            <a:r>
              <a:rPr lang="ru-RU" sz="2000" dirty="0"/>
              <a:t>поддерживает несколько* парадигм программирования:</a:t>
            </a:r>
          </a:p>
          <a:p>
            <a:endParaRPr lang="ru-RU" sz="2000" dirty="0"/>
          </a:p>
          <a:p>
            <a:r>
              <a:rPr lang="ru-RU" sz="2000" dirty="0"/>
              <a:t>Императивная</a:t>
            </a:r>
          </a:p>
          <a:p>
            <a:r>
              <a:rPr lang="ru-RU" sz="2000" dirty="0"/>
              <a:t>Функциональная</a:t>
            </a:r>
          </a:p>
          <a:p>
            <a:r>
              <a:rPr lang="ru-RU" sz="2000" dirty="0"/>
              <a:t>Объектно-ориентированная</a:t>
            </a:r>
          </a:p>
          <a:p>
            <a:r>
              <a:rPr lang="ru-RU" sz="2000" dirty="0"/>
              <a:t>Структурная</a:t>
            </a:r>
          </a:p>
          <a:p>
            <a:r>
              <a:rPr lang="ru-RU" sz="2000" dirty="0"/>
              <a:t>Интроспективная (рефлексивная)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7E2C1B-638D-491A-B3A5-A4B6CD9D091D}"/>
              </a:ext>
            </a:extLst>
          </p:cNvPr>
          <p:cNvSpPr txBox="1"/>
          <p:nvPr/>
        </p:nvSpPr>
        <p:spPr>
          <a:xfrm>
            <a:off x="6365966" y="5815540"/>
            <a:ext cx="5294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https://en.wikipedia.org/wiki/Programming_paradigm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23587E-036A-4643-B7F8-96A5299F73F4}"/>
              </a:ext>
            </a:extLst>
          </p:cNvPr>
          <p:cNvSpPr txBox="1"/>
          <p:nvPr/>
        </p:nvSpPr>
        <p:spPr>
          <a:xfrm>
            <a:off x="6453051" y="4940699"/>
            <a:ext cx="5150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*</a:t>
            </a:r>
            <a:r>
              <a:rPr lang="ru-RU" sz="1800" dirty="0"/>
              <a:t>модули могут реализовывать другие парадигмы. Например, </a:t>
            </a:r>
            <a:r>
              <a:rPr lang="en-US" sz="1800" dirty="0">
                <a:hlinkClick r:id="rId3"/>
              </a:rPr>
              <a:t>Altair</a:t>
            </a:r>
            <a:r>
              <a:rPr lang="en-US" sz="1800" dirty="0"/>
              <a:t> </a:t>
            </a:r>
            <a:r>
              <a:rPr lang="ru-RU" sz="1800" dirty="0"/>
              <a:t>– декларативная визуализация.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281F1-63DC-4F38-9568-A97E31DF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purpose</a:t>
            </a: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07BF12D9-C3B1-4B33-97F8-80A67A16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6" descr="Image result for numpy">
            <a:extLst>
              <a:ext uri="{FF2B5EF4-FFF2-40B4-BE49-F238E27FC236}">
                <a16:creationId xmlns:a16="http://schemas.microsoft.com/office/drawing/2014/main" id="{FE43E575-8569-4D59-83BF-3C2874A2F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" y="1485261"/>
            <a:ext cx="1607711" cy="6363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django">
            <a:extLst>
              <a:ext uri="{FF2B5EF4-FFF2-40B4-BE49-F238E27FC236}">
                <a16:creationId xmlns:a16="http://schemas.microsoft.com/office/drawing/2014/main" id="{750D2D2D-8B5F-45FC-81D7-3823EE0E9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706" y="3090342"/>
            <a:ext cx="1167084" cy="53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flask python">
            <a:extLst>
              <a:ext uri="{FF2B5EF4-FFF2-40B4-BE49-F238E27FC236}">
                <a16:creationId xmlns:a16="http://schemas.microsoft.com/office/drawing/2014/main" id="{3EF0B596-5243-4BA8-81BA-A5AF70D49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411" y="1527653"/>
            <a:ext cx="1408340" cy="5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scikit learn">
            <a:extLst>
              <a:ext uri="{FF2B5EF4-FFF2-40B4-BE49-F238E27FC236}">
                <a16:creationId xmlns:a16="http://schemas.microsoft.com/office/drawing/2014/main" id="{5D7EB597-3A65-4A34-8E4D-0A923044E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265" y="2864592"/>
            <a:ext cx="1257463" cy="67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Image result for tensorflow">
            <a:extLst>
              <a:ext uri="{FF2B5EF4-FFF2-40B4-BE49-F238E27FC236}">
                <a16:creationId xmlns:a16="http://schemas.microsoft.com/office/drawing/2014/main" id="{BAE50968-8B4A-440C-87A7-B92140D1D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27" y="2736227"/>
            <a:ext cx="1120179" cy="9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Image result for matplotlib">
            <a:extLst>
              <a:ext uri="{FF2B5EF4-FFF2-40B4-BE49-F238E27FC236}">
                <a16:creationId xmlns:a16="http://schemas.microsoft.com/office/drawing/2014/main" id="{CFF32271-6171-4AC6-8D97-C03CBA301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069" y="1604201"/>
            <a:ext cx="2012352" cy="48266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Image result for bokeh python">
            <a:extLst>
              <a:ext uri="{FF2B5EF4-FFF2-40B4-BE49-F238E27FC236}">
                <a16:creationId xmlns:a16="http://schemas.microsoft.com/office/drawing/2014/main" id="{7EE11F46-B310-4DCC-AE0F-F08BB3A76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519" y="1282309"/>
            <a:ext cx="876261" cy="104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Related image">
            <a:extLst>
              <a:ext uri="{FF2B5EF4-FFF2-40B4-BE49-F238E27FC236}">
                <a16:creationId xmlns:a16="http://schemas.microsoft.com/office/drawing/2014/main" id="{69A11EAB-41AD-4B57-AF95-0AD891B8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385" y="1390935"/>
            <a:ext cx="863345" cy="9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1.wp.com/numfocus.org/wp-content/uploads/2016/...">
            <a:extLst>
              <a:ext uri="{FF2B5EF4-FFF2-40B4-BE49-F238E27FC236}">
                <a16:creationId xmlns:a16="http://schemas.microsoft.com/office/drawing/2014/main" id="{DE8C9C06-06AD-4868-9FC0-FB324E2CB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055" y="2399204"/>
            <a:ext cx="1607711" cy="16077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4174DE7-537C-4C76-8EAD-4C0A773E23E9}"/>
              </a:ext>
            </a:extLst>
          </p:cNvPr>
          <p:cNvSpPr txBox="1"/>
          <p:nvPr/>
        </p:nvSpPr>
        <p:spPr>
          <a:xfrm>
            <a:off x="6043845" y="5356683"/>
            <a:ext cx="573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1"/>
              </a:rPr>
              <a:t>https://docs.anaconda.com/anaconda/packages/pkg-docs/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72CBEF-C7AF-4D9E-BBE4-02009CB6B5F4}"/>
              </a:ext>
            </a:extLst>
          </p:cNvPr>
          <p:cNvSpPr txBox="1"/>
          <p:nvPr/>
        </p:nvSpPr>
        <p:spPr>
          <a:xfrm>
            <a:off x="6043845" y="5856516"/>
            <a:ext cx="177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2"/>
              </a:rPr>
              <a:t>https://pypi.org/</a:t>
            </a:r>
            <a:endParaRPr lang="en-US" dirty="0"/>
          </a:p>
        </p:txBody>
      </p:sp>
      <p:pic>
        <p:nvPicPr>
          <p:cNvPr id="2050" name="Picture 2" descr="RAPIDS + Dask | RAPIDS">
            <a:extLst>
              <a:ext uri="{FF2B5EF4-FFF2-40B4-BE49-F238E27FC236}">
                <a16:creationId xmlns:a16="http://schemas.microsoft.com/office/drawing/2014/main" id="{B269F9C9-35EA-498A-A3EE-EEEAA114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27" y="3943048"/>
            <a:ext cx="1931702" cy="86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ymPy CAS in MATLAB - File Exchange - MATLAB Central">
            <a:extLst>
              <a:ext uri="{FF2B5EF4-FFF2-40B4-BE49-F238E27FC236}">
                <a16:creationId xmlns:a16="http://schemas.microsoft.com/office/drawing/2014/main" id="{E423533B-769C-4AA0-9519-0813AEB0A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02" y="3732900"/>
            <a:ext cx="1644678" cy="130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umba: A High Performance Python Compiler">
            <a:extLst>
              <a:ext uri="{FF2B5EF4-FFF2-40B4-BE49-F238E27FC236}">
                <a16:creationId xmlns:a16="http://schemas.microsoft.com/office/drawing/2014/main" id="{7E19CDE8-6438-40E7-9209-EF97F46B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02" y="4231680"/>
            <a:ext cx="1770613" cy="4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ruston Teaches Tech: Astropy">
            <a:extLst>
              <a:ext uri="{FF2B5EF4-FFF2-40B4-BE49-F238E27FC236}">
                <a16:creationId xmlns:a16="http://schemas.microsoft.com/office/drawing/2014/main" id="{A19AFD93-D2C3-49FC-B814-A8ABEA3E0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621" y="4176788"/>
            <a:ext cx="2020218" cy="52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nsight to few of the PyTorch tensor functions | by Omkar Poyekar | Medium">
            <a:extLst>
              <a:ext uri="{FF2B5EF4-FFF2-40B4-BE49-F238E27FC236}">
                <a16:creationId xmlns:a16="http://schemas.microsoft.com/office/drawing/2014/main" id="{3A05E102-385D-4BC9-B24C-12D779B13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045" y="3815495"/>
            <a:ext cx="1329392" cy="86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54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281F1-63DC-4F38-9568-A97E31DF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версии </a:t>
            </a:r>
            <a:r>
              <a:rPr lang="en-US" dirty="0"/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8B0A5-0E56-4CF6-ADC2-91C3457B66C6}"/>
              </a:ext>
            </a:extLst>
          </p:cNvPr>
          <p:cNvSpPr txBox="1"/>
          <p:nvPr/>
        </p:nvSpPr>
        <p:spPr>
          <a:xfrm>
            <a:off x="6905883" y="5881837"/>
            <a:ext cx="487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https://en.wikipedia.org/wiki/History_of_Python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C5828-8384-4318-8D7A-11D80FE15365}"/>
              </a:ext>
            </a:extLst>
          </p:cNvPr>
          <p:cNvSpPr txBox="1"/>
          <p:nvPr/>
        </p:nvSpPr>
        <p:spPr>
          <a:xfrm>
            <a:off x="6658466" y="2337414"/>
            <a:ext cx="48851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Начало разработки – 1989 год</a:t>
            </a:r>
          </a:p>
          <a:p>
            <a:r>
              <a:rPr lang="ru-RU" dirty="0"/>
              <a:t>Версия 1.0 – 1994 год</a:t>
            </a:r>
          </a:p>
          <a:p>
            <a:r>
              <a:rPr lang="ru-RU" dirty="0"/>
              <a:t>Версия 2.0 – 2000 год</a:t>
            </a:r>
          </a:p>
          <a:p>
            <a:r>
              <a:rPr lang="ru-RU" dirty="0"/>
              <a:t>Всё до версии 3.5.9 больше не поддерживается</a:t>
            </a:r>
            <a:endParaRPr lang="en-US" dirty="0"/>
          </a:p>
          <a:p>
            <a:r>
              <a:rPr lang="ru-RU" dirty="0"/>
              <a:t>Актуальные версии</a:t>
            </a:r>
            <a:r>
              <a:rPr lang="en-US" dirty="0"/>
              <a:t>: 3.6 … 3.9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8770F224-B79A-4838-B7A3-742780D1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7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6FC022-0B43-49E4-A038-5C658F856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78885"/>
            <a:ext cx="5443153" cy="52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7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sual Studio IDE, Code Editor, Azure DevOps, &amp; App Center - Visual Studio">
            <a:extLst>
              <a:ext uri="{FF2B5EF4-FFF2-40B4-BE49-F238E27FC236}">
                <a16:creationId xmlns:a16="http://schemas.microsoft.com/office/drawing/2014/main" id="{2E2A849D-9BDE-42A4-9C45-ACA78E50B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522" y="4114090"/>
            <a:ext cx="1010194" cy="101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281F1-63DC-4F38-9568-A97E31DF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Интерпретация или компиляция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B75253F-14E9-460F-9ECE-54265F1253E7}"/>
              </a:ext>
            </a:extLst>
          </p:cNvPr>
          <p:cNvSpPr/>
          <p:nvPr/>
        </p:nvSpPr>
        <p:spPr>
          <a:xfrm>
            <a:off x="836788" y="4336024"/>
            <a:ext cx="2393604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hello_world.c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D112ED-0AAB-4A07-9574-ED63F154389F}"/>
              </a:ext>
            </a:extLst>
          </p:cNvPr>
          <p:cNvSpPr/>
          <p:nvPr/>
        </p:nvSpPr>
        <p:spPr>
          <a:xfrm>
            <a:off x="838200" y="2503458"/>
            <a:ext cx="2563522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hello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_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world.py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9C868D5-FC60-4375-946A-FE32D32EA387}"/>
              </a:ext>
            </a:extLst>
          </p:cNvPr>
          <p:cNvSpPr/>
          <p:nvPr/>
        </p:nvSpPr>
        <p:spPr>
          <a:xfrm>
            <a:off x="6310668" y="4325996"/>
            <a:ext cx="1713932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hello.exe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569EAD-8490-4AC8-BCCD-C117B678F754}"/>
              </a:ext>
            </a:extLst>
          </p:cNvPr>
          <p:cNvSpPr txBox="1"/>
          <p:nvPr/>
        </p:nvSpPr>
        <p:spPr>
          <a:xfrm>
            <a:off x="3885068" y="2223129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python hello.py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51030C-24A8-45BD-9FE9-21EB31377AF5}"/>
              </a:ext>
            </a:extLst>
          </p:cNvPr>
          <p:cNvSpPr txBox="1"/>
          <p:nvPr/>
        </p:nvSpPr>
        <p:spPr>
          <a:xfrm>
            <a:off x="10070892" y="3450716"/>
            <a:ext cx="142378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400" dirty="0"/>
              <a:t>Результат</a:t>
            </a:r>
            <a:endParaRPr lang="en-US" sz="2400" dirty="0"/>
          </a:p>
        </p:txBody>
      </p:sp>
      <p:pic>
        <p:nvPicPr>
          <p:cNvPr id="19" name="Picture 2" descr="Python logo and wordmark.svg">
            <a:extLst>
              <a:ext uri="{FF2B5EF4-FFF2-40B4-BE49-F238E27FC236}">
                <a16:creationId xmlns:a16="http://schemas.microsoft.com/office/drawing/2014/main" id="{35DD88C1-DCF0-4E45-99E0-79C776656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03458"/>
            <a:ext cx="1874668" cy="5555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CCFA6E5-A717-4461-BE0C-FB1A69BC9A74}"/>
              </a:ext>
            </a:extLst>
          </p:cNvPr>
          <p:cNvSpPr txBox="1"/>
          <p:nvPr/>
        </p:nvSpPr>
        <p:spPr>
          <a:xfrm>
            <a:off x="8772729" y="2476412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Выполнение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CAF6F7-34C0-43A3-A560-27AACAF40962}"/>
              </a:ext>
            </a:extLst>
          </p:cNvPr>
          <p:cNvSpPr txBox="1"/>
          <p:nvPr/>
        </p:nvSpPr>
        <p:spPr>
          <a:xfrm>
            <a:off x="5192994" y="5101802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Компиляция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AF6192-9919-4DD1-90E9-9450F8A3BD99}"/>
              </a:ext>
            </a:extLst>
          </p:cNvPr>
          <p:cNvSpPr txBox="1"/>
          <p:nvPr/>
        </p:nvSpPr>
        <p:spPr>
          <a:xfrm>
            <a:off x="8772729" y="4447648"/>
            <a:ext cx="247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Запуск и</a:t>
            </a:r>
            <a:r>
              <a:rPr lang="en-US" dirty="0"/>
              <a:t> </a:t>
            </a:r>
            <a:r>
              <a:rPr lang="ru-RU" dirty="0"/>
              <a:t>выполнение</a:t>
            </a:r>
          </a:p>
        </p:txBody>
      </p:sp>
      <p:sp>
        <p:nvSpPr>
          <p:cNvPr id="27" name="Стрелка: вниз 26">
            <a:extLst>
              <a:ext uri="{FF2B5EF4-FFF2-40B4-BE49-F238E27FC236}">
                <a16:creationId xmlns:a16="http://schemas.microsoft.com/office/drawing/2014/main" id="{797AD381-7DAC-46F6-9D64-9CA3D113B0CB}"/>
              </a:ext>
            </a:extLst>
          </p:cNvPr>
          <p:cNvSpPr/>
          <p:nvPr/>
        </p:nvSpPr>
        <p:spPr>
          <a:xfrm rot="6600381" flipV="1">
            <a:off x="8877332" y="2205473"/>
            <a:ext cx="237668" cy="1874668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CC82B105-029A-4C44-8DF9-8734E1770EE4}"/>
              </a:ext>
            </a:extLst>
          </p:cNvPr>
          <p:cNvSpPr/>
          <p:nvPr/>
        </p:nvSpPr>
        <p:spPr>
          <a:xfrm rot="14999619">
            <a:off x="8877332" y="3350643"/>
            <a:ext cx="237668" cy="1874668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Стрелка: вниз 31">
            <a:extLst>
              <a:ext uri="{FF2B5EF4-FFF2-40B4-BE49-F238E27FC236}">
                <a16:creationId xmlns:a16="http://schemas.microsoft.com/office/drawing/2014/main" id="{1033D3ED-8AC8-4281-B7ED-0E269172FF2F}"/>
              </a:ext>
            </a:extLst>
          </p:cNvPr>
          <p:cNvSpPr/>
          <p:nvPr/>
        </p:nvSpPr>
        <p:spPr>
          <a:xfrm rot="5400000" flipV="1">
            <a:off x="4653463" y="1605584"/>
            <a:ext cx="237668" cy="2351314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Стрелка: вниз 32">
            <a:extLst>
              <a:ext uri="{FF2B5EF4-FFF2-40B4-BE49-F238E27FC236}">
                <a16:creationId xmlns:a16="http://schemas.microsoft.com/office/drawing/2014/main" id="{B0848691-8D84-42D2-A9D2-996FBE81A64D}"/>
              </a:ext>
            </a:extLst>
          </p:cNvPr>
          <p:cNvSpPr/>
          <p:nvPr/>
        </p:nvSpPr>
        <p:spPr>
          <a:xfrm rot="5400000" flipV="1">
            <a:off x="3691598" y="4230381"/>
            <a:ext cx="237668" cy="751612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988E9944-B8A6-4591-B729-117262F65299}"/>
              </a:ext>
            </a:extLst>
          </p:cNvPr>
          <p:cNvSpPr/>
          <p:nvPr/>
        </p:nvSpPr>
        <p:spPr>
          <a:xfrm rot="5400000" flipV="1">
            <a:off x="5740807" y="4225963"/>
            <a:ext cx="237668" cy="751612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F4E46F-1E1C-4131-9A83-032EEB7B541B}"/>
              </a:ext>
            </a:extLst>
          </p:cNvPr>
          <p:cNvSpPr txBox="1"/>
          <p:nvPr/>
        </p:nvSpPr>
        <p:spPr>
          <a:xfrm>
            <a:off x="7167634" y="5869967"/>
            <a:ext cx="446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https://ru.wikipedia.org/wiki/</a:t>
            </a:r>
            <a:r>
              <a:rPr lang="ru-RU" dirty="0">
                <a:hlinkClick r:id="rId4"/>
              </a:rPr>
              <a:t>Интерпретатор</a:t>
            </a:r>
            <a:endParaRPr lang="en-US" dirty="0"/>
          </a:p>
        </p:txBody>
      </p:sp>
      <p:sp>
        <p:nvSpPr>
          <p:cNvPr id="39" name="Номер слайда 38">
            <a:extLst>
              <a:ext uri="{FF2B5EF4-FFF2-40B4-BE49-F238E27FC236}">
                <a16:creationId xmlns:a16="http://schemas.microsoft.com/office/drawing/2014/main" id="{D99FA270-294A-41FB-AF9A-7009758D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3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281F1-63DC-4F38-9568-A97E31DF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Python (</a:t>
            </a:r>
            <a:r>
              <a:rPr lang="en-US" dirty="0" err="1"/>
              <a:t>IPython</a:t>
            </a:r>
            <a:r>
              <a:rPr lang="en-US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036F89-3643-49E3-8667-89AF75FACBB5}"/>
              </a:ext>
            </a:extLst>
          </p:cNvPr>
          <p:cNvSpPr txBox="1"/>
          <p:nvPr/>
        </p:nvSpPr>
        <p:spPr>
          <a:xfrm>
            <a:off x="3483030" y="2142951"/>
            <a:ext cx="1536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Возвращение результата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6C6953-42EA-4884-90D3-FF1B1ACA6DA8}"/>
              </a:ext>
            </a:extLst>
          </p:cNvPr>
          <p:cNvSpPr txBox="1"/>
          <p:nvPr/>
        </p:nvSpPr>
        <p:spPr>
          <a:xfrm>
            <a:off x="10124259" y="1417594"/>
            <a:ext cx="1785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Воспринимает и анализирует результат</a:t>
            </a:r>
          </a:p>
        </p:txBody>
      </p:sp>
      <p:pic>
        <p:nvPicPr>
          <p:cNvPr id="30" name="Picture 2" descr="Сверточные нейронные сети для компьютерного зрения [0.3 ...">
            <a:extLst>
              <a:ext uri="{FF2B5EF4-FFF2-40B4-BE49-F238E27FC236}">
                <a16:creationId xmlns:a16="http://schemas.microsoft.com/office/drawing/2014/main" id="{04FC077A-58CD-4F27-98FB-DF682074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505" y="2499126"/>
            <a:ext cx="1428750" cy="14287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8459808-1DA7-4B2F-B419-2BF9F7B7F474}"/>
              </a:ext>
            </a:extLst>
          </p:cNvPr>
          <p:cNvSpPr txBox="1"/>
          <p:nvPr/>
        </p:nvSpPr>
        <p:spPr>
          <a:xfrm>
            <a:off x="6744529" y="3681246"/>
            <a:ext cx="20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Набор инструкций на языке </a:t>
            </a:r>
            <a:r>
              <a:rPr lang="en-US" b="1" dirty="0"/>
              <a:t>Python</a:t>
            </a:r>
            <a:endParaRPr lang="ru-RU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A52C6D-AF05-44BA-9AC1-B76F58F3346E}"/>
              </a:ext>
            </a:extLst>
          </p:cNvPr>
          <p:cNvSpPr txBox="1"/>
          <p:nvPr/>
        </p:nvSpPr>
        <p:spPr>
          <a:xfrm>
            <a:off x="617050" y="4433698"/>
            <a:ext cx="1503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Остается в оперативной памяти</a:t>
            </a:r>
          </a:p>
        </p:txBody>
      </p:sp>
      <p:pic>
        <p:nvPicPr>
          <p:cNvPr id="42" name="Picture 4" descr="Иконка man, мужчина, человек, пользователь, размер 256x256 ...">
            <a:extLst>
              <a:ext uri="{FF2B5EF4-FFF2-40B4-BE49-F238E27FC236}">
                <a16:creationId xmlns:a16="http://schemas.microsoft.com/office/drawing/2014/main" id="{4247D382-02C0-436E-BDD1-CA606BE85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289" y="2727438"/>
            <a:ext cx="818065" cy="81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ython logo and wordmark.svg">
            <a:extLst>
              <a:ext uri="{FF2B5EF4-FFF2-40B4-BE49-F238E27FC236}">
                <a16:creationId xmlns:a16="http://schemas.microsoft.com/office/drawing/2014/main" id="{4DCCFA09-8BCD-4853-AC82-9F51983E8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87" y="2972471"/>
            <a:ext cx="1874668" cy="55556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5462D83-7E59-4FD1-8FC2-B63F3E56C6AA}"/>
              </a:ext>
            </a:extLst>
          </p:cNvPr>
          <p:cNvSpPr txBox="1"/>
          <p:nvPr/>
        </p:nvSpPr>
        <p:spPr>
          <a:xfrm>
            <a:off x="1266204" y="2542772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(</a:t>
            </a:r>
            <a:r>
              <a:rPr lang="en-US" dirty="0"/>
              <a:t>kernel)</a:t>
            </a:r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D6B84DF-C67A-4D74-821A-2F9388C73BE8}"/>
              </a:ext>
            </a:extLst>
          </p:cNvPr>
          <p:cNvGrpSpPr/>
          <p:nvPr/>
        </p:nvGrpSpPr>
        <p:grpSpPr>
          <a:xfrm>
            <a:off x="3296555" y="2912104"/>
            <a:ext cx="1874667" cy="550821"/>
            <a:chOff x="3296555" y="3147237"/>
            <a:chExt cx="1874667" cy="550821"/>
          </a:xfrm>
        </p:grpSpPr>
        <p:sp>
          <p:nvSpPr>
            <p:cNvPr id="5" name="Стрелка: вниз 4">
              <a:extLst>
                <a:ext uri="{FF2B5EF4-FFF2-40B4-BE49-F238E27FC236}">
                  <a16:creationId xmlns:a16="http://schemas.microsoft.com/office/drawing/2014/main" id="{CFFF3ED9-C7C9-41BA-A999-745D1742E425}"/>
                </a:ext>
              </a:extLst>
            </p:cNvPr>
            <p:cNvSpPr/>
            <p:nvPr/>
          </p:nvSpPr>
          <p:spPr>
            <a:xfrm rot="5400000" flipV="1">
              <a:off x="4115055" y="2328737"/>
              <a:ext cx="237668" cy="1874667"/>
            </a:xfrm>
            <a:prstGeom prst="downArrow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Стрелка: вниз 6">
              <a:extLst>
                <a:ext uri="{FF2B5EF4-FFF2-40B4-BE49-F238E27FC236}">
                  <a16:creationId xmlns:a16="http://schemas.microsoft.com/office/drawing/2014/main" id="{8E67E260-D7C7-43C6-8162-B076BCBA2EA8}"/>
                </a:ext>
              </a:extLst>
            </p:cNvPr>
            <p:cNvSpPr/>
            <p:nvPr/>
          </p:nvSpPr>
          <p:spPr>
            <a:xfrm rot="16200000" flipV="1">
              <a:off x="4115055" y="2641890"/>
              <a:ext cx="237668" cy="1874667"/>
            </a:xfrm>
            <a:prstGeom prst="downArrow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875127F0-B5C9-4CDE-A7EC-B2D20D0159EC}"/>
              </a:ext>
            </a:extLst>
          </p:cNvPr>
          <p:cNvGrpSpPr/>
          <p:nvPr/>
        </p:nvGrpSpPr>
        <p:grpSpPr>
          <a:xfrm>
            <a:off x="6823526" y="2918456"/>
            <a:ext cx="1874667" cy="550821"/>
            <a:chOff x="3296555" y="3147237"/>
            <a:chExt cx="1874667" cy="550821"/>
          </a:xfrm>
        </p:grpSpPr>
        <p:sp>
          <p:nvSpPr>
            <p:cNvPr id="51" name="Стрелка: вниз 50">
              <a:extLst>
                <a:ext uri="{FF2B5EF4-FFF2-40B4-BE49-F238E27FC236}">
                  <a16:creationId xmlns:a16="http://schemas.microsoft.com/office/drawing/2014/main" id="{B11D2F72-E91F-4774-96D3-E3ED3D87298B}"/>
                </a:ext>
              </a:extLst>
            </p:cNvPr>
            <p:cNvSpPr/>
            <p:nvPr/>
          </p:nvSpPr>
          <p:spPr>
            <a:xfrm rot="5400000" flipV="1">
              <a:off x="4115055" y="2328737"/>
              <a:ext cx="237668" cy="1874667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Стрелка: вниз 51">
              <a:extLst>
                <a:ext uri="{FF2B5EF4-FFF2-40B4-BE49-F238E27FC236}">
                  <a16:creationId xmlns:a16="http://schemas.microsoft.com/office/drawing/2014/main" id="{69463B3F-F32C-49AB-81B3-FD8C8C533933}"/>
                </a:ext>
              </a:extLst>
            </p:cNvPr>
            <p:cNvSpPr/>
            <p:nvPr/>
          </p:nvSpPr>
          <p:spPr>
            <a:xfrm rot="16200000" flipV="1">
              <a:off x="4115055" y="2641890"/>
              <a:ext cx="237668" cy="1874667"/>
            </a:xfrm>
            <a:prstGeom prst="downArrow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E32C7FE-3D15-4BEE-B276-BEDD0DABB135}"/>
              </a:ext>
            </a:extLst>
          </p:cNvPr>
          <p:cNvSpPr txBox="1"/>
          <p:nvPr/>
        </p:nvSpPr>
        <p:spPr>
          <a:xfrm>
            <a:off x="3546500" y="3701151"/>
            <a:ext cx="149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Отправка на выполнение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E4D7DC-6353-48AC-968B-6B03CF071E9A}"/>
              </a:ext>
            </a:extLst>
          </p:cNvPr>
          <p:cNvSpPr txBox="1"/>
          <p:nvPr/>
        </p:nvSpPr>
        <p:spPr>
          <a:xfrm>
            <a:off x="7065518" y="2184682"/>
            <a:ext cx="1536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Отображение</a:t>
            </a:r>
          </a:p>
          <a:p>
            <a:pPr algn="ctr"/>
            <a:r>
              <a:rPr lang="ru-RU" dirty="0"/>
              <a:t>результата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1240F3-CDB5-4156-A7FC-A766509BBB61}"/>
              </a:ext>
            </a:extLst>
          </p:cNvPr>
          <p:cNvSpPr txBox="1"/>
          <p:nvPr/>
        </p:nvSpPr>
        <p:spPr>
          <a:xfrm>
            <a:off x="10124259" y="4174229"/>
            <a:ext cx="1614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Создает новый набор инструкций</a:t>
            </a:r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FBAEE37C-A689-472D-88AB-615005C87297}"/>
              </a:ext>
            </a:extLst>
          </p:cNvPr>
          <p:cNvSpPr/>
          <p:nvPr/>
        </p:nvSpPr>
        <p:spPr>
          <a:xfrm rot="2700000" flipV="1">
            <a:off x="1616035" y="3539391"/>
            <a:ext cx="237668" cy="798307"/>
          </a:xfrm>
          <a:prstGeom prst="downArrow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Стрелка: вниз 59">
            <a:extLst>
              <a:ext uri="{FF2B5EF4-FFF2-40B4-BE49-F238E27FC236}">
                <a16:creationId xmlns:a16="http://schemas.microsoft.com/office/drawing/2014/main" id="{B756D1F5-A5AA-4EE3-B8A2-90B1587861DA}"/>
              </a:ext>
            </a:extLst>
          </p:cNvPr>
          <p:cNvSpPr/>
          <p:nvPr/>
        </p:nvSpPr>
        <p:spPr>
          <a:xfrm rot="13500000" flipV="1">
            <a:off x="9639152" y="1874629"/>
            <a:ext cx="237668" cy="798307"/>
          </a:xfrm>
          <a:prstGeom prst="downArrow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Стрелка: вниз 60">
            <a:extLst>
              <a:ext uri="{FF2B5EF4-FFF2-40B4-BE49-F238E27FC236}">
                <a16:creationId xmlns:a16="http://schemas.microsoft.com/office/drawing/2014/main" id="{94D62575-5944-4684-A8ED-E35C54715EB7}"/>
              </a:ext>
            </a:extLst>
          </p:cNvPr>
          <p:cNvSpPr/>
          <p:nvPr/>
        </p:nvSpPr>
        <p:spPr>
          <a:xfrm rot="18900000" flipV="1">
            <a:off x="9620150" y="3668270"/>
            <a:ext cx="237668" cy="798307"/>
          </a:xfrm>
          <a:prstGeom prst="downArrow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Номер слайда 62">
            <a:extLst>
              <a:ext uri="{FF2B5EF4-FFF2-40B4-BE49-F238E27FC236}">
                <a16:creationId xmlns:a16="http://schemas.microsoft.com/office/drawing/2014/main" id="{12A9BADF-B3A5-441D-9F4B-DF7DDF5A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B9203-783A-4666-A579-B0766ED019FC}" type="slidenum">
              <a:rPr lang="en-US" smtClean="0"/>
              <a:t>9</a:t>
            </a:fld>
            <a:endParaRPr lang="en-US"/>
          </a:p>
        </p:txBody>
      </p:sp>
      <p:pic>
        <p:nvPicPr>
          <p:cNvPr id="70" name="Picture 2" descr="Image result for jupyter notebook">
            <a:extLst>
              <a:ext uri="{FF2B5EF4-FFF2-40B4-BE49-F238E27FC236}">
                <a16:creationId xmlns:a16="http://schemas.microsoft.com/office/drawing/2014/main" id="{80DA5BE1-1D3B-415C-98E7-40EA9270E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492" y="4801261"/>
            <a:ext cx="1231681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Стрелка: вниз 71">
            <a:extLst>
              <a:ext uri="{FF2B5EF4-FFF2-40B4-BE49-F238E27FC236}">
                <a16:creationId xmlns:a16="http://schemas.microsoft.com/office/drawing/2014/main" id="{6A550840-D81D-43D3-A83C-2A23C177C5D8}"/>
              </a:ext>
            </a:extLst>
          </p:cNvPr>
          <p:cNvSpPr/>
          <p:nvPr/>
        </p:nvSpPr>
        <p:spPr>
          <a:xfrm flipV="1">
            <a:off x="5833498" y="3928423"/>
            <a:ext cx="237668" cy="798307"/>
          </a:xfrm>
          <a:prstGeom prst="downArrow">
            <a:avLst/>
          </a:prstGeom>
          <a:noFill/>
          <a:ln w="19050">
            <a:solidFill>
              <a:srgbClr val="000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833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1705</Words>
  <Application>Microsoft Office PowerPoint</Application>
  <PresentationFormat>Широкоэкранный</PresentationFormat>
  <Paragraphs>301</Paragraphs>
  <Slides>30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Lucida Grande</vt:lpstr>
      <vt:lpstr>Segoe UI Semibold</vt:lpstr>
      <vt:lpstr>Тема Office</vt:lpstr>
      <vt:lpstr>Язык программирования  </vt:lpstr>
      <vt:lpstr>Содержание</vt:lpstr>
      <vt:lpstr>Python</vt:lpstr>
      <vt:lpstr>CPython и альтернативы</vt:lpstr>
      <vt:lpstr>High-level</vt:lpstr>
      <vt:lpstr>General purpose</vt:lpstr>
      <vt:lpstr>История и версии Python</vt:lpstr>
      <vt:lpstr>Интерпретация или компиляция</vt:lpstr>
      <vt:lpstr>Interactive Python (IPython)</vt:lpstr>
      <vt:lpstr>Как работать с Python</vt:lpstr>
      <vt:lpstr>Virtual environment</vt:lpstr>
      <vt:lpstr>Инструменты для работы с окружениями</vt:lpstr>
      <vt:lpstr>Список окружений</vt:lpstr>
      <vt:lpstr>Создание окружения</vt:lpstr>
      <vt:lpstr>Активация окружения</vt:lpstr>
      <vt:lpstr>Создание окружения в Anaconda Navigator</vt:lpstr>
      <vt:lpstr>Создание окружения в Pycharm</vt:lpstr>
      <vt:lpstr>Задание</vt:lpstr>
      <vt:lpstr>Установка модуля (conda)</vt:lpstr>
      <vt:lpstr>Установка модуля (pip)</vt:lpstr>
      <vt:lpstr>Установка модуля в Anaconda Navigator</vt:lpstr>
      <vt:lpstr>Задание</vt:lpstr>
      <vt:lpstr>Jupyter Notebook</vt:lpstr>
      <vt:lpstr>Запуск Jupyter Notebook в окружении</vt:lpstr>
      <vt:lpstr>Jupyter Notebook</vt:lpstr>
      <vt:lpstr>Jupyter Notebook</vt:lpstr>
      <vt:lpstr>Jupyter Notebook</vt:lpstr>
      <vt:lpstr>Jupyter Notebook</vt:lpstr>
      <vt:lpstr>Jupyter Notebook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Python</dc:title>
  <dc:creator>Stanislav Bober</dc:creator>
  <cp:lastModifiedBy>Stanislav Bober</cp:lastModifiedBy>
  <cp:revision>41</cp:revision>
  <dcterms:created xsi:type="dcterms:W3CDTF">2020-08-31T15:22:20Z</dcterms:created>
  <dcterms:modified xsi:type="dcterms:W3CDTF">2021-09-06T09:55:47Z</dcterms:modified>
</cp:coreProperties>
</file>