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693400" cy="7562850"/>
  <p:notesSz cx="10693400" cy="756285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71" d="100"/>
          <a:sy n="71" d="100"/>
        </p:scale>
        <p:origin x="14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44696" y="3061715"/>
            <a:ext cx="5870448" cy="4145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9263" y="1897380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6208" y="389687"/>
            <a:ext cx="73755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353" y="2757208"/>
            <a:ext cx="8356600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0867" y="6719015"/>
            <a:ext cx="2749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genkov@tugab.b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2028825"/>
            <a:ext cx="648335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355" marR="5080" indent="-415290" algn="ctr">
              <a:lnSpc>
                <a:spcPct val="100000"/>
              </a:lnSpc>
              <a:spcBef>
                <a:spcPts val="100"/>
              </a:spcBef>
              <a:tabLst>
                <a:tab pos="1341120" algn="l"/>
                <a:tab pos="2124710" algn="l"/>
                <a:tab pos="2707640" algn="l"/>
              </a:tabLst>
            </a:pPr>
            <a:r>
              <a:rPr sz="4800" spc="-5" dirty="0"/>
              <a:t>С</a:t>
            </a:r>
            <a:r>
              <a:rPr sz="4800" spc="5" dirty="0"/>
              <a:t>И</a:t>
            </a:r>
            <a:r>
              <a:rPr sz="4800" spc="-5" dirty="0"/>
              <a:t>НТЕ</a:t>
            </a:r>
            <a:r>
              <a:rPr sz="4800" dirty="0"/>
              <a:t>З	И	</a:t>
            </a:r>
            <a:r>
              <a:rPr sz="4800" spc="-5" dirty="0"/>
              <a:t>А</a:t>
            </a:r>
            <a:r>
              <a:rPr sz="4800" spc="5" dirty="0"/>
              <a:t>Н</a:t>
            </a:r>
            <a:r>
              <a:rPr sz="4800" spc="50" dirty="0"/>
              <a:t>А</a:t>
            </a:r>
            <a:r>
              <a:rPr sz="4800" spc="-10" dirty="0"/>
              <a:t>Л</a:t>
            </a:r>
            <a:r>
              <a:rPr sz="4800" dirty="0"/>
              <a:t>ИЗ  </a:t>
            </a:r>
            <a:r>
              <a:rPr sz="4800" spc="-5" dirty="0"/>
              <a:t>НА	</a:t>
            </a:r>
            <a:r>
              <a:rPr lang="bg-BG" sz="4800" spc="-5" dirty="0"/>
              <a:t> </a:t>
            </a:r>
            <a:r>
              <a:rPr sz="4800" spc="-5" dirty="0"/>
              <a:t>АЛГОРИТМИ</a:t>
            </a:r>
            <a:br>
              <a:rPr lang="bg-BG" sz="4800" spc="-5" dirty="0"/>
            </a:br>
            <a:br>
              <a:rPr lang="bg-BG" sz="4800" spc="-5" dirty="0"/>
            </a:br>
            <a:r>
              <a:rPr lang="bg-BG" sz="4800" spc="-5" dirty="0"/>
              <a:t>САА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C4D80C-69EF-1A42-DB72-5ADF8752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08" y="389687"/>
            <a:ext cx="7375525" cy="553998"/>
          </a:xfrm>
        </p:spPr>
        <p:txBody>
          <a:bodyPr/>
          <a:lstStyle/>
          <a:p>
            <a:pPr algn="ctr"/>
            <a:r>
              <a:rPr lang="bg-BG" sz="3600" dirty="0"/>
              <a:t>СТРУКТУРИ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5CAB49F-2071-0D4A-3788-867130BF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100" y="1571625"/>
            <a:ext cx="8356600" cy="4559646"/>
          </a:xfrm>
        </p:spPr>
        <p:txBody>
          <a:bodyPr/>
          <a:lstStyle/>
          <a:p>
            <a:r>
              <a:rPr lang="en-US" dirty="0"/>
              <a:t>Struct product{</a:t>
            </a:r>
          </a:p>
          <a:p>
            <a:r>
              <a:rPr lang="en-US" dirty="0"/>
              <a:t>	int weight;</a:t>
            </a:r>
          </a:p>
          <a:p>
            <a:r>
              <a:rPr lang="en-US" dirty="0"/>
              <a:t>	double price;</a:t>
            </a:r>
          </a:p>
          <a:p>
            <a:r>
              <a:rPr lang="en-US" dirty="0"/>
              <a:t>}  apple, orange, banana;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apple.weight</a:t>
            </a:r>
            <a:r>
              <a:rPr lang="en-US" dirty="0"/>
              <a:t>=100;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apple.price</a:t>
            </a:r>
            <a:r>
              <a:rPr lang="en-US" dirty="0"/>
              <a:t>=2.5;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orange.weight</a:t>
            </a:r>
            <a:r>
              <a:rPr lang="en-US" dirty="0"/>
              <a:t>=350;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orange.price</a:t>
            </a:r>
            <a:r>
              <a:rPr lang="en-US" dirty="0"/>
              <a:t>=1.5;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banana.weight</a:t>
            </a:r>
            <a:r>
              <a:rPr lang="en-US" dirty="0"/>
              <a:t>=560;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banana.price</a:t>
            </a:r>
            <a:r>
              <a:rPr lang="en-US" dirty="0"/>
              <a:t>=3.7;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723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111DF6-D1C6-585B-E62F-752E2FFE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08" y="389686"/>
            <a:ext cx="6933691" cy="492443"/>
          </a:xfrm>
        </p:spPr>
        <p:txBody>
          <a:bodyPr/>
          <a:lstStyle/>
          <a:p>
            <a:pPr algn="ctr"/>
            <a:r>
              <a:rPr lang="bg-BG" sz="3200" dirty="0"/>
              <a:t>СТРУКТУРИ И МАСИВИ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B38E556-7388-EE36-FD5F-6B7C0A99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208" y="1571625"/>
            <a:ext cx="8356600" cy="4616648"/>
          </a:xfrm>
        </p:spPr>
        <p:txBody>
          <a:bodyPr/>
          <a:lstStyle/>
          <a:p>
            <a:r>
              <a:rPr lang="en-US" dirty="0"/>
              <a:t>Struct product{</a:t>
            </a:r>
          </a:p>
          <a:p>
            <a:r>
              <a:rPr lang="en-US" dirty="0"/>
              <a:t>	int weight;</a:t>
            </a:r>
          </a:p>
          <a:p>
            <a:r>
              <a:rPr lang="en-US" dirty="0"/>
              <a:t>	double price;</a:t>
            </a:r>
          </a:p>
          <a:p>
            <a:r>
              <a:rPr lang="en-US" dirty="0"/>
              <a:t>}  fruits [5];</a:t>
            </a:r>
          </a:p>
          <a:p>
            <a:endParaRPr lang="en-US" dirty="0"/>
          </a:p>
          <a:p>
            <a:r>
              <a:rPr lang="en-US" dirty="0"/>
              <a:t>Fruits[1].weight=5;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 boxes {</a:t>
            </a:r>
          </a:p>
          <a:p>
            <a:r>
              <a:rPr lang="en-US" dirty="0"/>
              <a:t>	int dimensions [3];</a:t>
            </a:r>
          </a:p>
          <a:p>
            <a:r>
              <a:rPr lang="en-US" dirty="0"/>
              <a:t>	double price</a:t>
            </a:r>
          </a:p>
          <a:p>
            <a:r>
              <a:rPr lang="en-US" dirty="0"/>
              <a:t>}  box;</a:t>
            </a:r>
          </a:p>
          <a:p>
            <a:r>
              <a:rPr lang="en-US" dirty="0" err="1"/>
              <a:t>box.dimensions</a:t>
            </a:r>
            <a:r>
              <a:rPr lang="en-US" dirty="0"/>
              <a:t>[1]=5;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678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76017F-5F8F-9401-54F9-7E4CAA95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08" y="389687"/>
            <a:ext cx="7375525" cy="492443"/>
          </a:xfrm>
        </p:spPr>
        <p:txBody>
          <a:bodyPr/>
          <a:lstStyle/>
          <a:p>
            <a:pPr algn="ctr"/>
            <a:r>
              <a:rPr lang="bg-BG" sz="3200" dirty="0"/>
              <a:t>Структура от структури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A881EB0-4631-3DD9-3D0B-231BD42D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344" y="1419225"/>
            <a:ext cx="8356600" cy="50213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Struct point {</a:t>
            </a:r>
          </a:p>
          <a:p>
            <a:pPr>
              <a:lnSpc>
                <a:spcPct val="150000"/>
              </a:lnSpc>
            </a:pPr>
            <a:r>
              <a:rPr lang="en-US" dirty="0"/>
              <a:t>	float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};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Struct triangle {</a:t>
            </a:r>
          </a:p>
          <a:p>
            <a:pPr>
              <a:lnSpc>
                <a:spcPct val="150000"/>
              </a:lnSpc>
            </a:pPr>
            <a:r>
              <a:rPr lang="en-US" dirty="0"/>
              <a:t>	point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} triangles[3];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triangles[1].</a:t>
            </a:r>
            <a:r>
              <a:rPr lang="en-US" dirty="0" err="1"/>
              <a:t>point.x</a:t>
            </a:r>
            <a:r>
              <a:rPr lang="en-US" dirty="0"/>
              <a:t>=5.5;</a:t>
            </a:r>
          </a:p>
          <a:p>
            <a:pPr>
              <a:lnSpc>
                <a:spcPct val="150000"/>
              </a:lnSpc>
            </a:pPr>
            <a:r>
              <a:rPr lang="en-US" dirty="0"/>
              <a:t>triangles[1].</a:t>
            </a:r>
            <a:r>
              <a:rPr lang="en-US" dirty="0" err="1"/>
              <a:t>point.y</a:t>
            </a:r>
            <a:r>
              <a:rPr lang="en-US" dirty="0"/>
              <a:t>=6.4;</a:t>
            </a:r>
          </a:p>
          <a:p>
            <a:pPr>
              <a:lnSpc>
                <a:spcPct val="150000"/>
              </a:lnSpc>
            </a:pPr>
            <a:r>
              <a:rPr lang="en-US" dirty="0"/>
              <a:t>……….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94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08F5CC-7863-EC95-7B70-E953BECF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900" y="809625"/>
            <a:ext cx="8356600" cy="55233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sz="2200" dirty="0"/>
              <a:t>НЕДОСТАТЪЦИ НА СТАТИЧНИТЕ СТРУКТУРИ ОТ ДАННИ: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bg-BG" sz="2200" dirty="0"/>
              <a:t>Почти всички структури имат фиксиран брой елементи;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bg-BG" sz="2200" dirty="0"/>
              <a:t>Структурите трудно се обновяват (добавяне и премахване на елемент;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bg-BG" sz="2200" dirty="0"/>
              <a:t>Всички статични структури използват фиксиран обем оперативна памет, която не винаги се използва ефективно</a:t>
            </a:r>
          </a:p>
          <a:p>
            <a:pPr>
              <a:lnSpc>
                <a:spcPct val="150000"/>
              </a:lnSpc>
            </a:pPr>
            <a:endParaRPr lang="bg-BG" sz="2200" dirty="0"/>
          </a:p>
          <a:p>
            <a:pPr>
              <a:lnSpc>
                <a:spcPct val="150000"/>
              </a:lnSpc>
            </a:pPr>
            <a:endParaRPr lang="bg-BG" sz="2200" dirty="0"/>
          </a:p>
          <a:p>
            <a:pPr>
              <a:lnSpc>
                <a:spcPct val="150000"/>
              </a:lnSpc>
            </a:pPr>
            <a:r>
              <a:rPr lang="bg-BG" sz="2200" dirty="0"/>
              <a:t>ДИНАМИЧНИТЕ СТРУКТУРИ ОТ ДАННИ не се описват, а се създават (и унищожават) по време на изпълнение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50775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498260-07DA-55F8-0296-96889BF3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90" y="386359"/>
            <a:ext cx="7375525" cy="984885"/>
          </a:xfrm>
        </p:spPr>
        <p:txBody>
          <a:bodyPr/>
          <a:lstStyle/>
          <a:p>
            <a:pPr algn="ctr"/>
            <a:r>
              <a:rPr lang="bg-BG" sz="3200" dirty="0"/>
              <a:t>ДИНАМИЧНО ЗАДЕЛЯНЕ НА ПАМЕТ ОТ ДИНАМИЧНИ СТРУКТУРИ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73821AE-DA97-C289-4676-2BEA4B39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400" y="1647825"/>
            <a:ext cx="8356600" cy="4739759"/>
          </a:xfrm>
        </p:spPr>
        <p:txBody>
          <a:bodyPr/>
          <a:lstStyle/>
          <a:p>
            <a:r>
              <a:rPr lang="bg-BG" sz="2200" dirty="0"/>
              <a:t>Динамичната структура няма точно определена „големина“. За да се организира работата на алгоритъма с такава структура се прилага специфичен </a:t>
            </a:r>
            <a:r>
              <a:rPr lang="bg-BG" sz="2200" dirty="0" err="1"/>
              <a:t>маханизъм</a:t>
            </a:r>
            <a:r>
              <a:rPr lang="bg-BG" sz="2200" dirty="0"/>
              <a:t> за обвързване на работата на алгоритъма с паметта.</a:t>
            </a:r>
          </a:p>
          <a:p>
            <a:r>
              <a:rPr lang="bg-BG" sz="2200" dirty="0" err="1"/>
              <a:t>Механизмат</a:t>
            </a:r>
            <a:r>
              <a:rPr lang="bg-BG" sz="2200" dirty="0"/>
              <a:t> трябва да:</a:t>
            </a:r>
          </a:p>
          <a:p>
            <a:pPr marL="457200" indent="-457200">
              <a:buAutoNum type="arabicPeriod"/>
            </a:pPr>
            <a:r>
              <a:rPr lang="bg-BG" sz="2200" dirty="0"/>
              <a:t>Позволява на паметта, предоставена за структурата, да се заема и освобождава при изпълнение на програмата, т.е. да расте или да  намалява в съответствие с динамичното поведение на самата структура.</a:t>
            </a:r>
          </a:p>
          <a:p>
            <a:pPr marL="457200" indent="-457200">
              <a:buAutoNum type="arabicPeriod"/>
            </a:pPr>
            <a:r>
              <a:rPr lang="bg-BG" sz="2200" dirty="0"/>
              <a:t>Позволява да се подържа информацията за това къде именно в паметта са записани стойностите на данните от структурата. В повечето езици за програмиране този механизъм се реализира с помощта на специално въведения за целта тип </a:t>
            </a:r>
            <a:r>
              <a:rPr lang="bg-BG" sz="2200" b="1" dirty="0"/>
              <a:t>променлива-указател</a:t>
            </a:r>
            <a:r>
              <a:rPr lang="bg-BG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20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7CD80C-FE2E-655A-2474-DCD03EBC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937" y="386359"/>
            <a:ext cx="7375525" cy="984885"/>
          </a:xfrm>
        </p:spPr>
        <p:txBody>
          <a:bodyPr/>
          <a:lstStyle/>
          <a:p>
            <a:pPr algn="ctr"/>
            <a:r>
              <a:rPr lang="bg-BG" sz="3200" dirty="0"/>
              <a:t>ОПАСНОСТ ПРИ РАБОТАТА С УКАЗАТЕЛИ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7DBD5FA-9BDE-F525-2718-E763A7CA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399" y="2257425"/>
            <a:ext cx="8356600" cy="34470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dirty="0"/>
              <a:t>Неинициализиран указател съдържа случайна стойност (сочи към случаен адрес от </a:t>
            </a:r>
            <a:r>
              <a:rPr lang="bg-BG" sz="2800" dirty="0" err="1"/>
              <a:t>паментта</a:t>
            </a:r>
            <a:r>
              <a:rPr lang="bg-BG" sz="28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dirty="0"/>
              <a:t>Четенето на </a:t>
            </a:r>
            <a:r>
              <a:rPr lang="bg-BG" sz="2800" dirty="0" err="1"/>
              <a:t>неинициализиран</a:t>
            </a:r>
            <a:r>
              <a:rPr lang="bg-BG" sz="2800" dirty="0"/>
              <a:t> указател обикновено връща неправилна (непредсказуема) стойност;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dirty="0"/>
              <a:t>Записан в </a:t>
            </a:r>
            <a:r>
              <a:rPr lang="bg-BG" sz="2800" dirty="0" err="1"/>
              <a:t>неинициализиран</a:t>
            </a:r>
            <a:r>
              <a:rPr lang="bg-BG" sz="2800" dirty="0"/>
              <a:t> указател обикновено забива или прекъсва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306177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7F9697-652D-D86D-2A7C-108EAD90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08" y="389687"/>
            <a:ext cx="7375525" cy="615553"/>
          </a:xfrm>
        </p:spPr>
        <p:txBody>
          <a:bodyPr/>
          <a:lstStyle/>
          <a:p>
            <a:pPr algn="ctr"/>
            <a:r>
              <a:rPr lang="bg-BG" sz="4000" dirty="0"/>
              <a:t>ОПЕРАЦИИ С УКАЗАТЕЛИ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EBF2959-0193-2A29-325A-E03665FF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208" y="1876425"/>
            <a:ext cx="8356600" cy="3221331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Int value = 5;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Int *pointer;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Pointer = new(int)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*pointer = &amp;value; 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1578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6022F9-802F-429B-76CE-F965D4DE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00" y="504825"/>
            <a:ext cx="7375525" cy="553998"/>
          </a:xfrm>
        </p:spPr>
        <p:txBody>
          <a:bodyPr/>
          <a:lstStyle/>
          <a:p>
            <a:r>
              <a:rPr lang="bg-BG" sz="3600" dirty="0"/>
              <a:t>ОСВОБОЖДАВАНЕ ОТ ПАМЕТ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DC36590-0984-1117-CE18-70A001AF8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500" y="1952625"/>
            <a:ext cx="8356600" cy="553998"/>
          </a:xfrm>
        </p:spPr>
        <p:txBody>
          <a:bodyPr/>
          <a:lstStyle/>
          <a:p>
            <a:r>
              <a:rPr lang="en-US" sz="3600" dirty="0"/>
              <a:t>Delete pointer;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60022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B5A1AB-4469-D980-5C8C-2AEBD8FA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962" y="1800225"/>
            <a:ext cx="8356600" cy="4739759"/>
          </a:xfrm>
        </p:spPr>
        <p:txBody>
          <a:bodyPr/>
          <a:lstStyle/>
          <a:p>
            <a:r>
              <a:rPr lang="en-US" sz="2800" dirty="0"/>
              <a:t>*pointer == I  ?</a:t>
            </a:r>
          </a:p>
          <a:p>
            <a:endParaRPr lang="en-US" sz="2800" dirty="0"/>
          </a:p>
          <a:p>
            <a:r>
              <a:rPr lang="en-US" sz="2800" dirty="0"/>
              <a:t>&amp;value == pointer ??</a:t>
            </a:r>
          </a:p>
          <a:p>
            <a:endParaRPr lang="en-US" sz="2800" dirty="0"/>
          </a:p>
          <a:p>
            <a:r>
              <a:rPr lang="en-US" sz="2800" dirty="0"/>
              <a:t>char c = *pointer  // </a:t>
            </a:r>
            <a:r>
              <a:rPr lang="bg-BG" sz="2800" dirty="0"/>
              <a:t>неправилно</a:t>
            </a:r>
          </a:p>
          <a:p>
            <a:r>
              <a:rPr lang="en-US" sz="2800" dirty="0"/>
              <a:t>//</a:t>
            </a:r>
            <a:r>
              <a:rPr lang="bg-BG" sz="2800" dirty="0"/>
              <a:t>преобразуване на тип на указател</a:t>
            </a:r>
            <a:endParaRPr lang="en-US" sz="2800" dirty="0"/>
          </a:p>
          <a:p>
            <a:r>
              <a:rPr lang="en-US" sz="2800" dirty="0"/>
              <a:t>Char c = (char *) *pointer; </a:t>
            </a:r>
            <a:endParaRPr lang="bg-BG" sz="2800" dirty="0"/>
          </a:p>
          <a:p>
            <a:r>
              <a:rPr lang="en-US" sz="2800" dirty="0"/>
              <a:t>/</a:t>
            </a:r>
            <a:r>
              <a:rPr lang="bg-BG" sz="2800" dirty="0"/>
              <a:t>*</a:t>
            </a:r>
            <a:r>
              <a:rPr lang="en-US" sz="2800" dirty="0"/>
              <a:t> </a:t>
            </a:r>
            <a:r>
              <a:rPr lang="bg-BG" sz="2800" dirty="0"/>
              <a:t>Взема първия байт от стойността на указателя </a:t>
            </a:r>
            <a:r>
              <a:rPr lang="en-US" sz="2800" dirty="0"/>
              <a:t>pointer</a:t>
            </a:r>
            <a:r>
              <a:rPr lang="bg-BG" sz="2800" dirty="0"/>
              <a:t> и го преобразува в символен тип като го записва в променливата </a:t>
            </a:r>
            <a:r>
              <a:rPr lang="en-US" sz="2800" b="1" dirty="0"/>
              <a:t>c</a:t>
            </a:r>
            <a:r>
              <a:rPr lang="bg-BG" sz="2800" dirty="0"/>
              <a:t> */</a:t>
            </a:r>
            <a:endParaRPr lang="en-US" sz="2800" dirty="0"/>
          </a:p>
          <a:p>
            <a:endParaRPr lang="bg-BG" sz="28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2F7583C6-709C-56C9-66E7-42DCBF04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504825"/>
            <a:ext cx="7375525" cy="553998"/>
          </a:xfrm>
        </p:spPr>
        <p:txBody>
          <a:bodyPr/>
          <a:lstStyle/>
          <a:p>
            <a:r>
              <a:rPr lang="bg-BG" sz="3600" dirty="0"/>
              <a:t>СРАВНЯВАНЕ С УКАЗАТЕЛИ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319504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581607-9E1D-4B26-C0C4-57E5EBF4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353" y="581025"/>
            <a:ext cx="7375525" cy="492443"/>
          </a:xfrm>
        </p:spPr>
        <p:txBody>
          <a:bodyPr/>
          <a:lstStyle/>
          <a:p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BF3345E-D948-92D7-E5F5-F5FD8BB1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2353" y="1818005"/>
            <a:ext cx="8356600" cy="430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доц. </a:t>
            </a:r>
            <a:r>
              <a:rPr lang="bg-BG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д-р.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Делян Генков, катедра КСТ,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кабинет: 330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емайл: </a:t>
            </a:r>
            <a:r>
              <a:rPr lang="en-US" sz="28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dgenkov@tugab.bg</a:t>
            </a:r>
            <a:endParaRPr lang="en-US" sz="2800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>
                <a:latin typeface="Times New Roman" panose="02020603050405020304" pitchFamily="18" charset="0"/>
                <a:cs typeface="Times New Roman" panose="02020603050405020304" pitchFamily="18" charset="0"/>
              </a:rPr>
              <a:t>гл. </a:t>
            </a:r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ас. инж. Матьо Динев, катедра КСТ, </a:t>
            </a:r>
          </a:p>
          <a:p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кабинет: 3305, емайл: </a:t>
            </a:r>
            <a:r>
              <a:rPr lang="en-US" sz="28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mdinev89@gmail.com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highlight>
                <a:srgbClr val="0000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800" dirty="0"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ЛАБОРАТОРИЯ:  3309</a:t>
            </a:r>
          </a:p>
        </p:txBody>
      </p:sp>
    </p:spTree>
    <p:extLst>
      <p:ext uri="{BB962C8B-B14F-4D97-AF65-F5344CB8AC3E}">
        <p14:creationId xmlns:p14="http://schemas.microsoft.com/office/powerpoint/2010/main" val="38037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0EBE69-D731-D0D5-CC3E-FB9600AA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0" y="657225"/>
            <a:ext cx="3524464" cy="553998"/>
          </a:xfrm>
        </p:spPr>
        <p:txBody>
          <a:bodyPr/>
          <a:lstStyle/>
          <a:p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B956C67-C67E-D18A-BCCB-6119E729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299" y="1952625"/>
            <a:ext cx="8356600" cy="3631763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Наков П., Основи на компютърните алгоритми,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Top Team 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Co., София, 1998.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Наков П., П.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Добриков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Програмиране=++Алгоритми Пето издание,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Top Team Co.,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София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2015</a:t>
            </a:r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Стойчев С.Д., Н. К. Касабов, Ръководство по синтез и анализ на алгоритми и програми, Техника, София,1988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Стойчев С. Д., Синтез и анализ на алгоритми с програми на паскал и С++, БПС, София, 2005.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bg-BG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Босакова</a:t>
            </a:r>
            <a:r>
              <a:rPr lang="bg-BG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А. Д., Алгоритми на С/С++, Маркос, 2020</a:t>
            </a:r>
            <a:endParaRPr lang="bg-BG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61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AF2DF3-1502-27FD-3DE9-02C6B82D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700" y="632580"/>
            <a:ext cx="2895092" cy="492443"/>
          </a:xfrm>
        </p:spPr>
        <p:txBody>
          <a:bodyPr/>
          <a:lstStyle/>
          <a:p>
            <a:r>
              <a:rPr lang="bg-BG" sz="3200" dirty="0"/>
              <a:t>ВЪВЕДЕНИЕ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C834FD3-29F7-4567-3E51-72D69BC9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400" y="2028825"/>
            <a:ext cx="8356600" cy="387798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bg-BG" sz="2800" dirty="0"/>
              <a:t>КАКВО Е АЛГОРИТЪМ?</a:t>
            </a:r>
          </a:p>
          <a:p>
            <a:pPr algn="just"/>
            <a:r>
              <a:rPr lang="bg-BG" sz="2800" dirty="0"/>
              <a:t>      Последователност от елементарни инструкции при решаването на дадена задача или проблем.</a:t>
            </a:r>
          </a:p>
          <a:p>
            <a:pPr algn="just"/>
            <a:endParaRPr lang="bg-BG" sz="2800" dirty="0"/>
          </a:p>
          <a:p>
            <a:pPr algn="just"/>
            <a:endParaRPr lang="bg-BG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bg-BG" sz="2800" dirty="0"/>
              <a:t>КАКВО Е СТРУКТУРА ОТ ДАННИ?</a:t>
            </a:r>
          </a:p>
          <a:p>
            <a:pPr algn="just"/>
            <a:r>
              <a:rPr lang="bg-BG" sz="2800" dirty="0"/>
              <a:t>      Начин за организиране на данни във формат удобен за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59979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5DA1C81-EB46-A61B-5A6A-956133BE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400" y="1724025"/>
            <a:ext cx="8356600" cy="393954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bg-BG" sz="3200" b="1" dirty="0"/>
              <a:t>Трябва ли да уча алгоритмите за които знам че вече има готови реализации?</a:t>
            </a:r>
          </a:p>
          <a:p>
            <a:pPr algn="just"/>
            <a:endParaRPr lang="bg-BG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bg-BG" sz="3200" i="1" dirty="0"/>
              <a:t>Да, защото всеки алгоритъм, който научаваме развива мисленето и може да бъде основа за решаване на дадена задача</a:t>
            </a:r>
          </a:p>
        </p:txBody>
      </p:sp>
    </p:spTree>
    <p:extLst>
      <p:ext uri="{BB962C8B-B14F-4D97-AF65-F5344CB8AC3E}">
        <p14:creationId xmlns:p14="http://schemas.microsoft.com/office/powerpoint/2010/main" val="298295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8447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spc="-5" dirty="0" err="1"/>
              <a:t>Класификация</a:t>
            </a:r>
            <a:r>
              <a:rPr sz="3600" spc="-5" dirty="0"/>
              <a:t> на</a:t>
            </a:r>
            <a:r>
              <a:rPr sz="3600" spc="80" dirty="0"/>
              <a:t> </a:t>
            </a:r>
            <a:r>
              <a:rPr sz="3600" spc="-10" dirty="0"/>
              <a:t>данните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281171" y="1472183"/>
            <a:ext cx="2144395" cy="695325"/>
            <a:chOff x="3281171" y="1472183"/>
            <a:chExt cx="2144395" cy="695325"/>
          </a:xfrm>
        </p:grpSpPr>
        <p:sp>
          <p:nvSpPr>
            <p:cNvPr id="4" name="object 4"/>
            <p:cNvSpPr/>
            <p:nvPr/>
          </p:nvSpPr>
          <p:spPr>
            <a:xfrm>
              <a:off x="3285743" y="1476755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2133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133600" y="685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1171" y="1472183"/>
              <a:ext cx="2144395" cy="695325"/>
            </a:xfrm>
            <a:custGeom>
              <a:avLst/>
              <a:gdLst/>
              <a:ahLst/>
              <a:cxnLst/>
              <a:rect l="l" t="t" r="r" b="b"/>
              <a:pathLst>
                <a:path w="2144395" h="695325">
                  <a:moveTo>
                    <a:pt x="2144267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2144267" y="694943"/>
                  </a:lnTo>
                  <a:lnTo>
                    <a:pt x="2144267" y="690372"/>
                  </a:lnTo>
                  <a:lnTo>
                    <a:pt x="10667" y="690372"/>
                  </a:lnTo>
                  <a:lnTo>
                    <a:pt x="4572" y="685800"/>
                  </a:lnTo>
                  <a:lnTo>
                    <a:pt x="10667" y="6858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2"/>
                  </a:lnTo>
                  <a:lnTo>
                    <a:pt x="2144267" y="4572"/>
                  </a:lnTo>
                  <a:lnTo>
                    <a:pt x="2144267" y="0"/>
                  </a:lnTo>
                  <a:close/>
                </a:path>
                <a:path w="2144395" h="695325">
                  <a:moveTo>
                    <a:pt x="10667" y="685800"/>
                  </a:moveTo>
                  <a:lnTo>
                    <a:pt x="4572" y="685800"/>
                  </a:lnTo>
                  <a:lnTo>
                    <a:pt x="10667" y="690372"/>
                  </a:lnTo>
                  <a:lnTo>
                    <a:pt x="10667" y="685800"/>
                  </a:lnTo>
                  <a:close/>
                </a:path>
                <a:path w="2144395" h="695325">
                  <a:moveTo>
                    <a:pt x="2133600" y="685800"/>
                  </a:moveTo>
                  <a:lnTo>
                    <a:pt x="10667" y="685800"/>
                  </a:lnTo>
                  <a:lnTo>
                    <a:pt x="10667" y="690372"/>
                  </a:lnTo>
                  <a:lnTo>
                    <a:pt x="2133600" y="690372"/>
                  </a:lnTo>
                  <a:lnTo>
                    <a:pt x="2133600" y="685800"/>
                  </a:lnTo>
                  <a:close/>
                </a:path>
                <a:path w="2144395" h="695325">
                  <a:moveTo>
                    <a:pt x="2133600" y="4572"/>
                  </a:moveTo>
                  <a:lnTo>
                    <a:pt x="2133600" y="690372"/>
                  </a:lnTo>
                  <a:lnTo>
                    <a:pt x="2138172" y="685800"/>
                  </a:lnTo>
                  <a:lnTo>
                    <a:pt x="2144267" y="685800"/>
                  </a:lnTo>
                  <a:lnTo>
                    <a:pt x="2144267" y="9143"/>
                  </a:lnTo>
                  <a:lnTo>
                    <a:pt x="2138172" y="9143"/>
                  </a:lnTo>
                  <a:lnTo>
                    <a:pt x="2133600" y="4572"/>
                  </a:lnTo>
                  <a:close/>
                </a:path>
                <a:path w="2144395" h="695325">
                  <a:moveTo>
                    <a:pt x="2144267" y="685800"/>
                  </a:moveTo>
                  <a:lnTo>
                    <a:pt x="2138172" y="685800"/>
                  </a:lnTo>
                  <a:lnTo>
                    <a:pt x="2133600" y="690372"/>
                  </a:lnTo>
                  <a:lnTo>
                    <a:pt x="2144267" y="690372"/>
                  </a:lnTo>
                  <a:lnTo>
                    <a:pt x="2144267" y="685800"/>
                  </a:lnTo>
                  <a:close/>
                </a:path>
                <a:path w="2144395" h="695325">
                  <a:moveTo>
                    <a:pt x="10667" y="4572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2"/>
                  </a:lnTo>
                  <a:close/>
                </a:path>
                <a:path w="2144395" h="695325">
                  <a:moveTo>
                    <a:pt x="2133600" y="4572"/>
                  </a:moveTo>
                  <a:lnTo>
                    <a:pt x="10667" y="4572"/>
                  </a:lnTo>
                  <a:lnTo>
                    <a:pt x="10667" y="9143"/>
                  </a:lnTo>
                  <a:lnTo>
                    <a:pt x="2133600" y="9143"/>
                  </a:lnTo>
                  <a:lnTo>
                    <a:pt x="2133600" y="4572"/>
                  </a:lnTo>
                  <a:close/>
                </a:path>
                <a:path w="2144395" h="695325">
                  <a:moveTo>
                    <a:pt x="2144267" y="4572"/>
                  </a:moveTo>
                  <a:lnTo>
                    <a:pt x="2133600" y="4572"/>
                  </a:lnTo>
                  <a:lnTo>
                    <a:pt x="2138172" y="9143"/>
                  </a:lnTo>
                  <a:lnTo>
                    <a:pt x="2144267" y="9143"/>
                  </a:lnTo>
                  <a:lnTo>
                    <a:pt x="21442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85744" y="1476755"/>
            <a:ext cx="2133600" cy="685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875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ДАННИ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2372" y="2538983"/>
            <a:ext cx="6259195" cy="847725"/>
            <a:chOff x="1452372" y="2538983"/>
            <a:chExt cx="6259195" cy="847725"/>
          </a:xfrm>
        </p:grpSpPr>
        <p:sp>
          <p:nvSpPr>
            <p:cNvPr id="8" name="object 8"/>
            <p:cNvSpPr/>
            <p:nvPr/>
          </p:nvSpPr>
          <p:spPr>
            <a:xfrm>
              <a:off x="1456944" y="2543555"/>
              <a:ext cx="2057400" cy="685800"/>
            </a:xfrm>
            <a:custGeom>
              <a:avLst/>
              <a:gdLst/>
              <a:ahLst/>
              <a:cxnLst/>
              <a:rect l="l" t="t" r="r" b="b"/>
              <a:pathLst>
                <a:path w="2057400" h="685800">
                  <a:moveTo>
                    <a:pt x="20574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57400" y="685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372" y="2538983"/>
              <a:ext cx="2068195" cy="695325"/>
            </a:xfrm>
            <a:custGeom>
              <a:avLst/>
              <a:gdLst/>
              <a:ahLst/>
              <a:cxnLst/>
              <a:rect l="l" t="t" r="r" b="b"/>
              <a:pathLst>
                <a:path w="2068195" h="695325">
                  <a:moveTo>
                    <a:pt x="2068067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2068067" y="694943"/>
                  </a:lnTo>
                  <a:lnTo>
                    <a:pt x="2068067" y="690372"/>
                  </a:lnTo>
                  <a:lnTo>
                    <a:pt x="10668" y="690372"/>
                  </a:lnTo>
                  <a:lnTo>
                    <a:pt x="4571" y="685800"/>
                  </a:lnTo>
                  <a:lnTo>
                    <a:pt x="10668" y="685800"/>
                  </a:lnTo>
                  <a:lnTo>
                    <a:pt x="10668" y="9143"/>
                  </a:lnTo>
                  <a:lnTo>
                    <a:pt x="4571" y="9143"/>
                  </a:lnTo>
                  <a:lnTo>
                    <a:pt x="10668" y="4572"/>
                  </a:lnTo>
                  <a:lnTo>
                    <a:pt x="2068067" y="4572"/>
                  </a:lnTo>
                  <a:lnTo>
                    <a:pt x="2068067" y="0"/>
                  </a:lnTo>
                  <a:close/>
                </a:path>
                <a:path w="2068195" h="695325">
                  <a:moveTo>
                    <a:pt x="10668" y="685800"/>
                  </a:moveTo>
                  <a:lnTo>
                    <a:pt x="4571" y="685800"/>
                  </a:lnTo>
                  <a:lnTo>
                    <a:pt x="10668" y="690372"/>
                  </a:lnTo>
                  <a:lnTo>
                    <a:pt x="10668" y="685800"/>
                  </a:lnTo>
                  <a:close/>
                </a:path>
                <a:path w="2068195" h="695325">
                  <a:moveTo>
                    <a:pt x="2057400" y="685800"/>
                  </a:moveTo>
                  <a:lnTo>
                    <a:pt x="10668" y="685800"/>
                  </a:lnTo>
                  <a:lnTo>
                    <a:pt x="10668" y="690372"/>
                  </a:lnTo>
                  <a:lnTo>
                    <a:pt x="2057400" y="690372"/>
                  </a:lnTo>
                  <a:lnTo>
                    <a:pt x="2057400" y="685800"/>
                  </a:lnTo>
                  <a:close/>
                </a:path>
                <a:path w="2068195" h="695325">
                  <a:moveTo>
                    <a:pt x="2057400" y="4572"/>
                  </a:moveTo>
                  <a:lnTo>
                    <a:pt x="2057400" y="690372"/>
                  </a:lnTo>
                  <a:lnTo>
                    <a:pt x="2061972" y="685800"/>
                  </a:lnTo>
                  <a:lnTo>
                    <a:pt x="2068067" y="685800"/>
                  </a:lnTo>
                  <a:lnTo>
                    <a:pt x="2068067" y="9143"/>
                  </a:lnTo>
                  <a:lnTo>
                    <a:pt x="2061972" y="9143"/>
                  </a:lnTo>
                  <a:lnTo>
                    <a:pt x="2057400" y="4572"/>
                  </a:lnTo>
                  <a:close/>
                </a:path>
                <a:path w="2068195" h="695325">
                  <a:moveTo>
                    <a:pt x="2068067" y="685800"/>
                  </a:moveTo>
                  <a:lnTo>
                    <a:pt x="2061972" y="685800"/>
                  </a:lnTo>
                  <a:lnTo>
                    <a:pt x="2057400" y="690372"/>
                  </a:lnTo>
                  <a:lnTo>
                    <a:pt x="2068067" y="690372"/>
                  </a:lnTo>
                  <a:lnTo>
                    <a:pt x="2068067" y="685800"/>
                  </a:lnTo>
                  <a:close/>
                </a:path>
                <a:path w="2068195" h="695325">
                  <a:moveTo>
                    <a:pt x="10668" y="4572"/>
                  </a:moveTo>
                  <a:lnTo>
                    <a:pt x="4571" y="9143"/>
                  </a:lnTo>
                  <a:lnTo>
                    <a:pt x="10668" y="9143"/>
                  </a:lnTo>
                  <a:lnTo>
                    <a:pt x="10668" y="4572"/>
                  </a:lnTo>
                  <a:close/>
                </a:path>
                <a:path w="2068195" h="695325">
                  <a:moveTo>
                    <a:pt x="2057400" y="4572"/>
                  </a:moveTo>
                  <a:lnTo>
                    <a:pt x="10668" y="4572"/>
                  </a:lnTo>
                  <a:lnTo>
                    <a:pt x="10668" y="9143"/>
                  </a:lnTo>
                  <a:lnTo>
                    <a:pt x="2057400" y="9143"/>
                  </a:lnTo>
                  <a:lnTo>
                    <a:pt x="2057400" y="4572"/>
                  </a:lnTo>
                  <a:close/>
                </a:path>
                <a:path w="2068195" h="695325">
                  <a:moveTo>
                    <a:pt x="2068067" y="4572"/>
                  </a:moveTo>
                  <a:lnTo>
                    <a:pt x="2057400" y="4572"/>
                  </a:lnTo>
                  <a:lnTo>
                    <a:pt x="2061972" y="9143"/>
                  </a:lnTo>
                  <a:lnTo>
                    <a:pt x="2068067" y="9143"/>
                  </a:lnTo>
                  <a:lnTo>
                    <a:pt x="20680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0743" y="2543555"/>
              <a:ext cx="2514600" cy="838200"/>
            </a:xfrm>
            <a:custGeom>
              <a:avLst/>
              <a:gdLst/>
              <a:ahLst/>
              <a:cxnLst/>
              <a:rect l="l" t="t" r="r" b="b"/>
              <a:pathLst>
                <a:path w="2514600" h="838200">
                  <a:moveTo>
                    <a:pt x="2514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514600" y="8382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6172" y="2538983"/>
              <a:ext cx="2525395" cy="847725"/>
            </a:xfrm>
            <a:custGeom>
              <a:avLst/>
              <a:gdLst/>
              <a:ahLst/>
              <a:cxnLst/>
              <a:rect l="l" t="t" r="r" b="b"/>
              <a:pathLst>
                <a:path w="2525395" h="847725">
                  <a:moveTo>
                    <a:pt x="2525268" y="0"/>
                  </a:moveTo>
                  <a:lnTo>
                    <a:pt x="0" y="0"/>
                  </a:lnTo>
                  <a:lnTo>
                    <a:pt x="0" y="847343"/>
                  </a:lnTo>
                  <a:lnTo>
                    <a:pt x="2525268" y="847343"/>
                  </a:lnTo>
                  <a:lnTo>
                    <a:pt x="2525268" y="842772"/>
                  </a:lnTo>
                  <a:lnTo>
                    <a:pt x="10667" y="842772"/>
                  </a:lnTo>
                  <a:lnTo>
                    <a:pt x="4572" y="838200"/>
                  </a:lnTo>
                  <a:lnTo>
                    <a:pt x="10667" y="8382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2"/>
                  </a:lnTo>
                  <a:lnTo>
                    <a:pt x="2525268" y="4572"/>
                  </a:lnTo>
                  <a:lnTo>
                    <a:pt x="2525268" y="0"/>
                  </a:lnTo>
                  <a:close/>
                </a:path>
                <a:path w="2525395" h="847725">
                  <a:moveTo>
                    <a:pt x="10667" y="838200"/>
                  </a:moveTo>
                  <a:lnTo>
                    <a:pt x="4572" y="838200"/>
                  </a:lnTo>
                  <a:lnTo>
                    <a:pt x="10667" y="842772"/>
                  </a:lnTo>
                  <a:lnTo>
                    <a:pt x="10667" y="838200"/>
                  </a:lnTo>
                  <a:close/>
                </a:path>
                <a:path w="2525395" h="847725">
                  <a:moveTo>
                    <a:pt x="2514600" y="838200"/>
                  </a:moveTo>
                  <a:lnTo>
                    <a:pt x="10667" y="838200"/>
                  </a:lnTo>
                  <a:lnTo>
                    <a:pt x="10667" y="842772"/>
                  </a:lnTo>
                  <a:lnTo>
                    <a:pt x="2514600" y="842772"/>
                  </a:lnTo>
                  <a:lnTo>
                    <a:pt x="2514600" y="838200"/>
                  </a:lnTo>
                  <a:close/>
                </a:path>
                <a:path w="2525395" h="847725">
                  <a:moveTo>
                    <a:pt x="2514600" y="4572"/>
                  </a:moveTo>
                  <a:lnTo>
                    <a:pt x="2514600" y="842772"/>
                  </a:lnTo>
                  <a:lnTo>
                    <a:pt x="2519172" y="838200"/>
                  </a:lnTo>
                  <a:lnTo>
                    <a:pt x="2525268" y="838200"/>
                  </a:lnTo>
                  <a:lnTo>
                    <a:pt x="2525268" y="9143"/>
                  </a:lnTo>
                  <a:lnTo>
                    <a:pt x="2519172" y="9143"/>
                  </a:lnTo>
                  <a:lnTo>
                    <a:pt x="2514600" y="4572"/>
                  </a:lnTo>
                  <a:close/>
                </a:path>
                <a:path w="2525395" h="847725">
                  <a:moveTo>
                    <a:pt x="2525268" y="838200"/>
                  </a:moveTo>
                  <a:lnTo>
                    <a:pt x="2519172" y="838200"/>
                  </a:lnTo>
                  <a:lnTo>
                    <a:pt x="2514600" y="842772"/>
                  </a:lnTo>
                  <a:lnTo>
                    <a:pt x="2525268" y="842772"/>
                  </a:lnTo>
                  <a:lnTo>
                    <a:pt x="2525268" y="838200"/>
                  </a:lnTo>
                  <a:close/>
                </a:path>
                <a:path w="2525395" h="847725">
                  <a:moveTo>
                    <a:pt x="10667" y="4572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2"/>
                  </a:lnTo>
                  <a:close/>
                </a:path>
                <a:path w="2525395" h="847725">
                  <a:moveTo>
                    <a:pt x="2514600" y="4572"/>
                  </a:moveTo>
                  <a:lnTo>
                    <a:pt x="10667" y="4572"/>
                  </a:lnTo>
                  <a:lnTo>
                    <a:pt x="10667" y="9143"/>
                  </a:lnTo>
                  <a:lnTo>
                    <a:pt x="2514600" y="9143"/>
                  </a:lnTo>
                  <a:lnTo>
                    <a:pt x="2514600" y="4572"/>
                  </a:lnTo>
                  <a:close/>
                </a:path>
                <a:path w="2525395" h="847725">
                  <a:moveTo>
                    <a:pt x="2525268" y="4572"/>
                  </a:moveTo>
                  <a:lnTo>
                    <a:pt x="2514600" y="4572"/>
                  </a:lnTo>
                  <a:lnTo>
                    <a:pt x="2519172" y="9143"/>
                  </a:lnTo>
                  <a:lnTo>
                    <a:pt x="2525268" y="9143"/>
                  </a:lnTo>
                  <a:lnTo>
                    <a:pt x="2525268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56944" y="2543555"/>
            <a:ext cx="2057400" cy="685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875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Атомарни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0744" y="2543555"/>
            <a:ext cx="2514600" cy="8382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8595" marR="183515" indent="44958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Съставни  (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рирани)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04772" y="3605784"/>
            <a:ext cx="1687195" cy="1762125"/>
            <a:chOff x="1604772" y="3605784"/>
            <a:chExt cx="1687195" cy="1762125"/>
          </a:xfrm>
        </p:grpSpPr>
        <p:sp>
          <p:nvSpPr>
            <p:cNvPr id="15" name="object 15"/>
            <p:cNvSpPr/>
            <p:nvPr/>
          </p:nvSpPr>
          <p:spPr>
            <a:xfrm>
              <a:off x="1609344" y="3610356"/>
              <a:ext cx="1676400" cy="1752600"/>
            </a:xfrm>
            <a:custGeom>
              <a:avLst/>
              <a:gdLst/>
              <a:ahLst/>
              <a:cxnLst/>
              <a:rect l="l" t="t" r="r" b="b"/>
              <a:pathLst>
                <a:path w="1676400" h="1752600">
                  <a:moveTo>
                    <a:pt x="1676400" y="0"/>
                  </a:moveTo>
                  <a:lnTo>
                    <a:pt x="0" y="0"/>
                  </a:lnTo>
                  <a:lnTo>
                    <a:pt x="0" y="1752599"/>
                  </a:lnTo>
                  <a:lnTo>
                    <a:pt x="1676400" y="1752599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4772" y="3605784"/>
              <a:ext cx="1687195" cy="1762125"/>
            </a:xfrm>
            <a:custGeom>
              <a:avLst/>
              <a:gdLst/>
              <a:ahLst/>
              <a:cxnLst/>
              <a:rect l="l" t="t" r="r" b="b"/>
              <a:pathLst>
                <a:path w="1687195" h="1762125">
                  <a:moveTo>
                    <a:pt x="1687067" y="0"/>
                  </a:moveTo>
                  <a:lnTo>
                    <a:pt x="0" y="0"/>
                  </a:lnTo>
                  <a:lnTo>
                    <a:pt x="0" y="1761744"/>
                  </a:lnTo>
                  <a:lnTo>
                    <a:pt x="1687067" y="1761744"/>
                  </a:lnTo>
                  <a:lnTo>
                    <a:pt x="1687067" y="1757172"/>
                  </a:lnTo>
                  <a:lnTo>
                    <a:pt x="10668" y="1757171"/>
                  </a:lnTo>
                  <a:lnTo>
                    <a:pt x="4572" y="1752600"/>
                  </a:lnTo>
                  <a:lnTo>
                    <a:pt x="10668" y="1752600"/>
                  </a:lnTo>
                  <a:lnTo>
                    <a:pt x="10668" y="9143"/>
                  </a:lnTo>
                  <a:lnTo>
                    <a:pt x="4571" y="9143"/>
                  </a:lnTo>
                  <a:lnTo>
                    <a:pt x="10668" y="4572"/>
                  </a:lnTo>
                  <a:lnTo>
                    <a:pt x="1687067" y="4572"/>
                  </a:lnTo>
                  <a:lnTo>
                    <a:pt x="1687067" y="0"/>
                  </a:lnTo>
                  <a:close/>
                </a:path>
                <a:path w="1687195" h="1762125">
                  <a:moveTo>
                    <a:pt x="10668" y="1752600"/>
                  </a:moveTo>
                  <a:lnTo>
                    <a:pt x="4572" y="1752600"/>
                  </a:lnTo>
                  <a:lnTo>
                    <a:pt x="10668" y="1757171"/>
                  </a:lnTo>
                  <a:lnTo>
                    <a:pt x="10668" y="1752600"/>
                  </a:lnTo>
                  <a:close/>
                </a:path>
                <a:path w="1687195" h="1762125">
                  <a:moveTo>
                    <a:pt x="1676400" y="1752600"/>
                  </a:moveTo>
                  <a:lnTo>
                    <a:pt x="10668" y="1752600"/>
                  </a:lnTo>
                  <a:lnTo>
                    <a:pt x="10668" y="1757171"/>
                  </a:lnTo>
                  <a:lnTo>
                    <a:pt x="1676400" y="1757171"/>
                  </a:lnTo>
                  <a:lnTo>
                    <a:pt x="1676400" y="1752600"/>
                  </a:lnTo>
                  <a:close/>
                </a:path>
                <a:path w="1687195" h="1762125">
                  <a:moveTo>
                    <a:pt x="1676400" y="4572"/>
                  </a:moveTo>
                  <a:lnTo>
                    <a:pt x="1676400" y="1757171"/>
                  </a:lnTo>
                  <a:lnTo>
                    <a:pt x="1680971" y="1752600"/>
                  </a:lnTo>
                  <a:lnTo>
                    <a:pt x="1687067" y="1752600"/>
                  </a:lnTo>
                  <a:lnTo>
                    <a:pt x="1687067" y="9143"/>
                  </a:lnTo>
                  <a:lnTo>
                    <a:pt x="1680972" y="9143"/>
                  </a:lnTo>
                  <a:lnTo>
                    <a:pt x="1676400" y="4572"/>
                  </a:lnTo>
                  <a:close/>
                </a:path>
                <a:path w="1687195" h="1762125">
                  <a:moveTo>
                    <a:pt x="1687067" y="1752600"/>
                  </a:moveTo>
                  <a:lnTo>
                    <a:pt x="1680971" y="1752600"/>
                  </a:lnTo>
                  <a:lnTo>
                    <a:pt x="1676400" y="1757171"/>
                  </a:lnTo>
                  <a:lnTo>
                    <a:pt x="1687067" y="1757172"/>
                  </a:lnTo>
                  <a:lnTo>
                    <a:pt x="1687067" y="1752600"/>
                  </a:lnTo>
                  <a:close/>
                </a:path>
                <a:path w="1687195" h="1762125">
                  <a:moveTo>
                    <a:pt x="10668" y="4572"/>
                  </a:moveTo>
                  <a:lnTo>
                    <a:pt x="4571" y="9143"/>
                  </a:lnTo>
                  <a:lnTo>
                    <a:pt x="10668" y="9143"/>
                  </a:lnTo>
                  <a:lnTo>
                    <a:pt x="10668" y="4572"/>
                  </a:lnTo>
                  <a:close/>
                </a:path>
                <a:path w="1687195" h="1762125">
                  <a:moveTo>
                    <a:pt x="1676400" y="4572"/>
                  </a:moveTo>
                  <a:lnTo>
                    <a:pt x="10668" y="4572"/>
                  </a:lnTo>
                  <a:lnTo>
                    <a:pt x="10668" y="9143"/>
                  </a:lnTo>
                  <a:lnTo>
                    <a:pt x="1676400" y="9143"/>
                  </a:lnTo>
                  <a:lnTo>
                    <a:pt x="1676400" y="4572"/>
                  </a:lnTo>
                  <a:close/>
                </a:path>
                <a:path w="1687195" h="1762125">
                  <a:moveTo>
                    <a:pt x="1687067" y="4572"/>
                  </a:moveTo>
                  <a:lnTo>
                    <a:pt x="1676400" y="4572"/>
                  </a:lnTo>
                  <a:lnTo>
                    <a:pt x="1680972" y="9143"/>
                  </a:lnTo>
                  <a:lnTo>
                    <a:pt x="1687067" y="9143"/>
                  </a:lnTo>
                  <a:lnTo>
                    <a:pt x="16870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09344" y="3610355"/>
            <a:ext cx="1676400" cy="17526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13360" indent="-148590">
              <a:lnSpc>
                <a:spcPct val="100000"/>
              </a:lnSpc>
              <a:spcBef>
                <a:spcPts val="290"/>
              </a:spcBef>
              <a:buChar char="-"/>
              <a:tabLst>
                <a:tab pos="213995" algn="l"/>
              </a:tabLst>
            </a:pP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целочислени</a:t>
            </a:r>
            <a:endParaRPr sz="2000" dirty="0">
              <a:latin typeface="Times New Roman"/>
              <a:cs typeface="Times New Roman"/>
            </a:endParaRPr>
          </a:p>
          <a:p>
            <a:pPr marL="213360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213995" algn="l"/>
              </a:tabLst>
            </a:pP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реални</a:t>
            </a:r>
            <a:endParaRPr sz="2000" dirty="0">
              <a:latin typeface="Times New Roman"/>
              <a:cs typeface="Times New Roman"/>
            </a:endParaRPr>
          </a:p>
          <a:p>
            <a:pPr marL="213360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21399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символни</a:t>
            </a:r>
            <a:endParaRPr sz="2000" dirty="0">
              <a:latin typeface="Times New Roman"/>
              <a:cs typeface="Times New Roman"/>
            </a:endParaRPr>
          </a:p>
          <a:p>
            <a:pPr marL="213360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213995" algn="l"/>
              </a:tabLst>
            </a:pP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логически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43171" y="3605784"/>
            <a:ext cx="4354195" cy="542925"/>
            <a:chOff x="4043171" y="3605784"/>
            <a:chExt cx="4354195" cy="542925"/>
          </a:xfrm>
        </p:grpSpPr>
        <p:sp>
          <p:nvSpPr>
            <p:cNvPr id="19" name="object 19"/>
            <p:cNvSpPr/>
            <p:nvPr/>
          </p:nvSpPr>
          <p:spPr>
            <a:xfrm>
              <a:off x="4047743" y="3610356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1524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524000" y="5334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43171" y="3605784"/>
              <a:ext cx="1534795" cy="542925"/>
            </a:xfrm>
            <a:custGeom>
              <a:avLst/>
              <a:gdLst/>
              <a:ahLst/>
              <a:cxnLst/>
              <a:rect l="l" t="t" r="r" b="b"/>
              <a:pathLst>
                <a:path w="1534795" h="542925">
                  <a:moveTo>
                    <a:pt x="1534667" y="0"/>
                  </a:moveTo>
                  <a:lnTo>
                    <a:pt x="0" y="0"/>
                  </a:lnTo>
                  <a:lnTo>
                    <a:pt x="0" y="542543"/>
                  </a:lnTo>
                  <a:lnTo>
                    <a:pt x="1534667" y="542543"/>
                  </a:lnTo>
                  <a:lnTo>
                    <a:pt x="1534667" y="537972"/>
                  </a:lnTo>
                  <a:lnTo>
                    <a:pt x="10667" y="537972"/>
                  </a:lnTo>
                  <a:lnTo>
                    <a:pt x="4572" y="533400"/>
                  </a:lnTo>
                  <a:lnTo>
                    <a:pt x="10667" y="5334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2"/>
                  </a:lnTo>
                  <a:lnTo>
                    <a:pt x="1534667" y="4572"/>
                  </a:lnTo>
                  <a:lnTo>
                    <a:pt x="1534667" y="0"/>
                  </a:lnTo>
                  <a:close/>
                </a:path>
                <a:path w="1534795" h="542925">
                  <a:moveTo>
                    <a:pt x="10667" y="533400"/>
                  </a:moveTo>
                  <a:lnTo>
                    <a:pt x="4572" y="533400"/>
                  </a:lnTo>
                  <a:lnTo>
                    <a:pt x="10667" y="537972"/>
                  </a:lnTo>
                  <a:lnTo>
                    <a:pt x="10667" y="533400"/>
                  </a:lnTo>
                  <a:close/>
                </a:path>
                <a:path w="1534795" h="542925">
                  <a:moveTo>
                    <a:pt x="1524000" y="533400"/>
                  </a:moveTo>
                  <a:lnTo>
                    <a:pt x="10667" y="533400"/>
                  </a:lnTo>
                  <a:lnTo>
                    <a:pt x="10667" y="537972"/>
                  </a:lnTo>
                  <a:lnTo>
                    <a:pt x="1524000" y="537972"/>
                  </a:lnTo>
                  <a:lnTo>
                    <a:pt x="1524000" y="533400"/>
                  </a:lnTo>
                  <a:close/>
                </a:path>
                <a:path w="1534795" h="542925">
                  <a:moveTo>
                    <a:pt x="1524000" y="4572"/>
                  </a:moveTo>
                  <a:lnTo>
                    <a:pt x="1524000" y="537972"/>
                  </a:lnTo>
                  <a:lnTo>
                    <a:pt x="1528572" y="533400"/>
                  </a:lnTo>
                  <a:lnTo>
                    <a:pt x="1534667" y="533400"/>
                  </a:lnTo>
                  <a:lnTo>
                    <a:pt x="1534667" y="9143"/>
                  </a:lnTo>
                  <a:lnTo>
                    <a:pt x="1528572" y="9143"/>
                  </a:lnTo>
                  <a:lnTo>
                    <a:pt x="1524000" y="4572"/>
                  </a:lnTo>
                  <a:close/>
                </a:path>
                <a:path w="1534795" h="542925">
                  <a:moveTo>
                    <a:pt x="1534667" y="533400"/>
                  </a:moveTo>
                  <a:lnTo>
                    <a:pt x="1528572" y="533400"/>
                  </a:lnTo>
                  <a:lnTo>
                    <a:pt x="1524000" y="537972"/>
                  </a:lnTo>
                  <a:lnTo>
                    <a:pt x="1534667" y="537972"/>
                  </a:lnTo>
                  <a:lnTo>
                    <a:pt x="1534667" y="533400"/>
                  </a:lnTo>
                  <a:close/>
                </a:path>
                <a:path w="1534795" h="542925">
                  <a:moveTo>
                    <a:pt x="10667" y="4572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2"/>
                  </a:lnTo>
                  <a:close/>
                </a:path>
                <a:path w="1534795" h="542925">
                  <a:moveTo>
                    <a:pt x="1524000" y="4572"/>
                  </a:moveTo>
                  <a:lnTo>
                    <a:pt x="10667" y="4572"/>
                  </a:lnTo>
                  <a:lnTo>
                    <a:pt x="10667" y="9143"/>
                  </a:lnTo>
                  <a:lnTo>
                    <a:pt x="1524000" y="9143"/>
                  </a:lnTo>
                  <a:lnTo>
                    <a:pt x="1524000" y="4572"/>
                  </a:lnTo>
                  <a:close/>
                </a:path>
                <a:path w="1534795" h="542925">
                  <a:moveTo>
                    <a:pt x="1534667" y="4572"/>
                  </a:moveTo>
                  <a:lnTo>
                    <a:pt x="1524000" y="4572"/>
                  </a:lnTo>
                  <a:lnTo>
                    <a:pt x="1528572" y="9143"/>
                  </a:lnTo>
                  <a:lnTo>
                    <a:pt x="1534667" y="9143"/>
                  </a:lnTo>
                  <a:lnTo>
                    <a:pt x="15346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4743" y="3610356"/>
              <a:ext cx="1676400" cy="533400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1676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676400" y="5334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10171" y="3605784"/>
              <a:ext cx="1687195" cy="542925"/>
            </a:xfrm>
            <a:custGeom>
              <a:avLst/>
              <a:gdLst/>
              <a:ahLst/>
              <a:cxnLst/>
              <a:rect l="l" t="t" r="r" b="b"/>
              <a:pathLst>
                <a:path w="1687195" h="542925">
                  <a:moveTo>
                    <a:pt x="1687068" y="0"/>
                  </a:moveTo>
                  <a:lnTo>
                    <a:pt x="0" y="0"/>
                  </a:lnTo>
                  <a:lnTo>
                    <a:pt x="0" y="542543"/>
                  </a:lnTo>
                  <a:lnTo>
                    <a:pt x="1687068" y="542543"/>
                  </a:lnTo>
                  <a:lnTo>
                    <a:pt x="1687068" y="537972"/>
                  </a:lnTo>
                  <a:lnTo>
                    <a:pt x="10668" y="537972"/>
                  </a:lnTo>
                  <a:lnTo>
                    <a:pt x="4572" y="533400"/>
                  </a:lnTo>
                  <a:lnTo>
                    <a:pt x="10668" y="533400"/>
                  </a:lnTo>
                  <a:lnTo>
                    <a:pt x="10668" y="9143"/>
                  </a:lnTo>
                  <a:lnTo>
                    <a:pt x="4572" y="9143"/>
                  </a:lnTo>
                  <a:lnTo>
                    <a:pt x="10668" y="4572"/>
                  </a:lnTo>
                  <a:lnTo>
                    <a:pt x="1687068" y="4572"/>
                  </a:lnTo>
                  <a:lnTo>
                    <a:pt x="1687068" y="0"/>
                  </a:lnTo>
                  <a:close/>
                </a:path>
                <a:path w="1687195" h="542925">
                  <a:moveTo>
                    <a:pt x="10668" y="533400"/>
                  </a:moveTo>
                  <a:lnTo>
                    <a:pt x="4572" y="533400"/>
                  </a:lnTo>
                  <a:lnTo>
                    <a:pt x="10668" y="537972"/>
                  </a:lnTo>
                  <a:lnTo>
                    <a:pt x="10668" y="533400"/>
                  </a:lnTo>
                  <a:close/>
                </a:path>
                <a:path w="1687195" h="542925">
                  <a:moveTo>
                    <a:pt x="1676400" y="533400"/>
                  </a:moveTo>
                  <a:lnTo>
                    <a:pt x="10668" y="533400"/>
                  </a:lnTo>
                  <a:lnTo>
                    <a:pt x="10668" y="537972"/>
                  </a:lnTo>
                  <a:lnTo>
                    <a:pt x="1676400" y="537972"/>
                  </a:lnTo>
                  <a:lnTo>
                    <a:pt x="1676400" y="533400"/>
                  </a:lnTo>
                  <a:close/>
                </a:path>
                <a:path w="1687195" h="542925">
                  <a:moveTo>
                    <a:pt x="1676400" y="4572"/>
                  </a:moveTo>
                  <a:lnTo>
                    <a:pt x="1676400" y="537972"/>
                  </a:lnTo>
                  <a:lnTo>
                    <a:pt x="1680972" y="533400"/>
                  </a:lnTo>
                  <a:lnTo>
                    <a:pt x="1687068" y="533400"/>
                  </a:lnTo>
                  <a:lnTo>
                    <a:pt x="1687068" y="9143"/>
                  </a:lnTo>
                  <a:lnTo>
                    <a:pt x="1680972" y="9143"/>
                  </a:lnTo>
                  <a:lnTo>
                    <a:pt x="1676400" y="4572"/>
                  </a:lnTo>
                  <a:close/>
                </a:path>
                <a:path w="1687195" h="542925">
                  <a:moveTo>
                    <a:pt x="1687068" y="533400"/>
                  </a:moveTo>
                  <a:lnTo>
                    <a:pt x="1680972" y="533400"/>
                  </a:lnTo>
                  <a:lnTo>
                    <a:pt x="1676400" y="537972"/>
                  </a:lnTo>
                  <a:lnTo>
                    <a:pt x="1687068" y="537972"/>
                  </a:lnTo>
                  <a:lnTo>
                    <a:pt x="1687068" y="533400"/>
                  </a:lnTo>
                  <a:close/>
                </a:path>
                <a:path w="1687195" h="542925">
                  <a:moveTo>
                    <a:pt x="10668" y="4572"/>
                  </a:moveTo>
                  <a:lnTo>
                    <a:pt x="4572" y="9143"/>
                  </a:lnTo>
                  <a:lnTo>
                    <a:pt x="10668" y="9143"/>
                  </a:lnTo>
                  <a:lnTo>
                    <a:pt x="10668" y="4572"/>
                  </a:lnTo>
                  <a:close/>
                </a:path>
                <a:path w="1687195" h="542925">
                  <a:moveTo>
                    <a:pt x="1676400" y="4572"/>
                  </a:moveTo>
                  <a:lnTo>
                    <a:pt x="10668" y="4572"/>
                  </a:lnTo>
                  <a:lnTo>
                    <a:pt x="10668" y="9143"/>
                  </a:lnTo>
                  <a:lnTo>
                    <a:pt x="1676400" y="9143"/>
                  </a:lnTo>
                  <a:lnTo>
                    <a:pt x="1676400" y="4572"/>
                  </a:lnTo>
                  <a:close/>
                </a:path>
                <a:path w="1687195" h="542925">
                  <a:moveTo>
                    <a:pt x="1687068" y="4572"/>
                  </a:moveTo>
                  <a:lnTo>
                    <a:pt x="1676400" y="4572"/>
                  </a:lnTo>
                  <a:lnTo>
                    <a:pt x="1680972" y="9143"/>
                  </a:lnTo>
                  <a:lnTo>
                    <a:pt x="1687068" y="9143"/>
                  </a:lnTo>
                  <a:lnTo>
                    <a:pt x="1687068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47744" y="3610355"/>
            <a:ext cx="1524000" cy="5334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475"/>
              </a:spcBef>
            </a:pP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статични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14743" y="3610355"/>
            <a:ext cx="1676400" cy="5334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динамични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76771" y="4367784"/>
            <a:ext cx="2906395" cy="390525"/>
            <a:chOff x="6176771" y="4367784"/>
            <a:chExt cx="2906395" cy="390525"/>
          </a:xfrm>
        </p:grpSpPr>
        <p:sp>
          <p:nvSpPr>
            <p:cNvPr id="26" name="object 26"/>
            <p:cNvSpPr/>
            <p:nvPr/>
          </p:nvSpPr>
          <p:spPr>
            <a:xfrm>
              <a:off x="6181343" y="4372356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1219200" y="380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6771" y="4367784"/>
              <a:ext cx="1229995" cy="390525"/>
            </a:xfrm>
            <a:custGeom>
              <a:avLst/>
              <a:gdLst/>
              <a:ahLst/>
              <a:cxnLst/>
              <a:rect l="l" t="t" r="r" b="b"/>
              <a:pathLst>
                <a:path w="1229995" h="390525">
                  <a:moveTo>
                    <a:pt x="1229868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1229868" y="390144"/>
                  </a:lnTo>
                  <a:lnTo>
                    <a:pt x="1229868" y="385571"/>
                  </a:lnTo>
                  <a:lnTo>
                    <a:pt x="10667" y="385571"/>
                  </a:lnTo>
                  <a:lnTo>
                    <a:pt x="4572" y="381000"/>
                  </a:lnTo>
                  <a:lnTo>
                    <a:pt x="10667" y="3810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1"/>
                  </a:lnTo>
                  <a:lnTo>
                    <a:pt x="1229868" y="4571"/>
                  </a:lnTo>
                  <a:lnTo>
                    <a:pt x="1229868" y="0"/>
                  </a:lnTo>
                  <a:close/>
                </a:path>
                <a:path w="1229995" h="390525">
                  <a:moveTo>
                    <a:pt x="10667" y="381000"/>
                  </a:moveTo>
                  <a:lnTo>
                    <a:pt x="4572" y="381000"/>
                  </a:lnTo>
                  <a:lnTo>
                    <a:pt x="10667" y="385571"/>
                  </a:lnTo>
                  <a:lnTo>
                    <a:pt x="10667" y="381000"/>
                  </a:lnTo>
                  <a:close/>
                </a:path>
                <a:path w="1229995" h="390525">
                  <a:moveTo>
                    <a:pt x="1219200" y="381000"/>
                  </a:moveTo>
                  <a:lnTo>
                    <a:pt x="10667" y="381000"/>
                  </a:lnTo>
                  <a:lnTo>
                    <a:pt x="10667" y="385571"/>
                  </a:lnTo>
                  <a:lnTo>
                    <a:pt x="1219200" y="385571"/>
                  </a:lnTo>
                  <a:lnTo>
                    <a:pt x="1219200" y="381000"/>
                  </a:lnTo>
                  <a:close/>
                </a:path>
                <a:path w="1229995" h="390525">
                  <a:moveTo>
                    <a:pt x="1219200" y="4571"/>
                  </a:moveTo>
                  <a:lnTo>
                    <a:pt x="1219200" y="385571"/>
                  </a:lnTo>
                  <a:lnTo>
                    <a:pt x="1223772" y="381000"/>
                  </a:lnTo>
                  <a:lnTo>
                    <a:pt x="1229868" y="381000"/>
                  </a:lnTo>
                  <a:lnTo>
                    <a:pt x="1229868" y="9143"/>
                  </a:lnTo>
                  <a:lnTo>
                    <a:pt x="1223772" y="9143"/>
                  </a:lnTo>
                  <a:lnTo>
                    <a:pt x="1219200" y="4571"/>
                  </a:lnTo>
                  <a:close/>
                </a:path>
                <a:path w="1229995" h="390525">
                  <a:moveTo>
                    <a:pt x="1229868" y="381000"/>
                  </a:moveTo>
                  <a:lnTo>
                    <a:pt x="1223772" y="381000"/>
                  </a:lnTo>
                  <a:lnTo>
                    <a:pt x="1219200" y="385571"/>
                  </a:lnTo>
                  <a:lnTo>
                    <a:pt x="1229868" y="385571"/>
                  </a:lnTo>
                  <a:lnTo>
                    <a:pt x="1229868" y="381000"/>
                  </a:lnTo>
                  <a:close/>
                </a:path>
                <a:path w="1229995" h="390525">
                  <a:moveTo>
                    <a:pt x="10667" y="4571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1"/>
                  </a:lnTo>
                  <a:close/>
                </a:path>
                <a:path w="1229995" h="390525">
                  <a:moveTo>
                    <a:pt x="1219200" y="4571"/>
                  </a:moveTo>
                  <a:lnTo>
                    <a:pt x="10667" y="4571"/>
                  </a:lnTo>
                  <a:lnTo>
                    <a:pt x="10667" y="9143"/>
                  </a:lnTo>
                  <a:lnTo>
                    <a:pt x="1219200" y="9143"/>
                  </a:lnTo>
                  <a:lnTo>
                    <a:pt x="1219200" y="4571"/>
                  </a:lnTo>
                  <a:close/>
                </a:path>
                <a:path w="1229995" h="390525">
                  <a:moveTo>
                    <a:pt x="1229868" y="4571"/>
                  </a:moveTo>
                  <a:lnTo>
                    <a:pt x="1219200" y="4571"/>
                  </a:lnTo>
                  <a:lnTo>
                    <a:pt x="1223772" y="9143"/>
                  </a:lnTo>
                  <a:lnTo>
                    <a:pt x="1229868" y="9143"/>
                  </a:lnTo>
                  <a:lnTo>
                    <a:pt x="1229868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05343" y="4372356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13716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1371600" y="38099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00771" y="4367784"/>
              <a:ext cx="1382395" cy="390525"/>
            </a:xfrm>
            <a:custGeom>
              <a:avLst/>
              <a:gdLst/>
              <a:ahLst/>
              <a:cxnLst/>
              <a:rect l="l" t="t" r="r" b="b"/>
              <a:pathLst>
                <a:path w="1382395" h="390525">
                  <a:moveTo>
                    <a:pt x="1382268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1382268" y="390144"/>
                  </a:lnTo>
                  <a:lnTo>
                    <a:pt x="1382268" y="385571"/>
                  </a:lnTo>
                  <a:lnTo>
                    <a:pt x="10668" y="385571"/>
                  </a:lnTo>
                  <a:lnTo>
                    <a:pt x="4572" y="381000"/>
                  </a:lnTo>
                  <a:lnTo>
                    <a:pt x="10668" y="381000"/>
                  </a:lnTo>
                  <a:lnTo>
                    <a:pt x="10668" y="9143"/>
                  </a:lnTo>
                  <a:lnTo>
                    <a:pt x="4572" y="9143"/>
                  </a:lnTo>
                  <a:lnTo>
                    <a:pt x="10668" y="4571"/>
                  </a:lnTo>
                  <a:lnTo>
                    <a:pt x="1382268" y="4571"/>
                  </a:lnTo>
                  <a:lnTo>
                    <a:pt x="1382268" y="0"/>
                  </a:lnTo>
                  <a:close/>
                </a:path>
                <a:path w="1382395" h="390525">
                  <a:moveTo>
                    <a:pt x="10668" y="381000"/>
                  </a:moveTo>
                  <a:lnTo>
                    <a:pt x="4572" y="381000"/>
                  </a:lnTo>
                  <a:lnTo>
                    <a:pt x="10668" y="385571"/>
                  </a:lnTo>
                  <a:lnTo>
                    <a:pt x="10668" y="381000"/>
                  </a:lnTo>
                  <a:close/>
                </a:path>
                <a:path w="1382395" h="390525">
                  <a:moveTo>
                    <a:pt x="1371600" y="381000"/>
                  </a:moveTo>
                  <a:lnTo>
                    <a:pt x="10668" y="381000"/>
                  </a:lnTo>
                  <a:lnTo>
                    <a:pt x="10668" y="385571"/>
                  </a:lnTo>
                  <a:lnTo>
                    <a:pt x="1371600" y="385571"/>
                  </a:lnTo>
                  <a:lnTo>
                    <a:pt x="1371600" y="381000"/>
                  </a:lnTo>
                  <a:close/>
                </a:path>
                <a:path w="1382395" h="390525">
                  <a:moveTo>
                    <a:pt x="1371600" y="4571"/>
                  </a:moveTo>
                  <a:lnTo>
                    <a:pt x="1371600" y="385571"/>
                  </a:lnTo>
                  <a:lnTo>
                    <a:pt x="1376172" y="381000"/>
                  </a:lnTo>
                  <a:lnTo>
                    <a:pt x="1382268" y="381000"/>
                  </a:lnTo>
                  <a:lnTo>
                    <a:pt x="1382268" y="9143"/>
                  </a:lnTo>
                  <a:lnTo>
                    <a:pt x="1376172" y="9143"/>
                  </a:lnTo>
                  <a:lnTo>
                    <a:pt x="1371600" y="4571"/>
                  </a:lnTo>
                  <a:close/>
                </a:path>
                <a:path w="1382395" h="390525">
                  <a:moveTo>
                    <a:pt x="1382268" y="381000"/>
                  </a:moveTo>
                  <a:lnTo>
                    <a:pt x="1376172" y="381000"/>
                  </a:lnTo>
                  <a:lnTo>
                    <a:pt x="1371600" y="385571"/>
                  </a:lnTo>
                  <a:lnTo>
                    <a:pt x="1382268" y="385571"/>
                  </a:lnTo>
                  <a:lnTo>
                    <a:pt x="1382268" y="381000"/>
                  </a:lnTo>
                  <a:close/>
                </a:path>
                <a:path w="1382395" h="390525">
                  <a:moveTo>
                    <a:pt x="10668" y="4571"/>
                  </a:moveTo>
                  <a:lnTo>
                    <a:pt x="4572" y="9143"/>
                  </a:lnTo>
                  <a:lnTo>
                    <a:pt x="10668" y="9143"/>
                  </a:lnTo>
                  <a:lnTo>
                    <a:pt x="10668" y="4571"/>
                  </a:lnTo>
                  <a:close/>
                </a:path>
                <a:path w="1382395" h="390525">
                  <a:moveTo>
                    <a:pt x="1371600" y="4571"/>
                  </a:moveTo>
                  <a:lnTo>
                    <a:pt x="10668" y="4571"/>
                  </a:lnTo>
                  <a:lnTo>
                    <a:pt x="10668" y="9143"/>
                  </a:lnTo>
                  <a:lnTo>
                    <a:pt x="1371600" y="9143"/>
                  </a:lnTo>
                  <a:lnTo>
                    <a:pt x="1371600" y="4571"/>
                  </a:lnTo>
                  <a:close/>
                </a:path>
                <a:path w="1382395" h="390525">
                  <a:moveTo>
                    <a:pt x="1382268" y="4571"/>
                  </a:moveTo>
                  <a:lnTo>
                    <a:pt x="1371600" y="4571"/>
                  </a:lnTo>
                  <a:lnTo>
                    <a:pt x="1376172" y="9143"/>
                  </a:lnTo>
                  <a:lnTo>
                    <a:pt x="1382268" y="9143"/>
                  </a:lnTo>
                  <a:lnTo>
                    <a:pt x="1382268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81344" y="4372355"/>
            <a:ext cx="1219200" cy="3810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линейни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5343" y="4372355"/>
            <a:ext cx="1371600" cy="3810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нелинейни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76771" y="5129784"/>
            <a:ext cx="2753995" cy="1152525"/>
            <a:chOff x="6176771" y="5129784"/>
            <a:chExt cx="2753995" cy="1152525"/>
          </a:xfrm>
        </p:grpSpPr>
        <p:sp>
          <p:nvSpPr>
            <p:cNvPr id="33" name="object 33"/>
            <p:cNvSpPr/>
            <p:nvPr/>
          </p:nvSpPr>
          <p:spPr>
            <a:xfrm>
              <a:off x="6181343" y="5134356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11430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143000" y="114299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6771" y="5129784"/>
              <a:ext cx="1153795" cy="1152525"/>
            </a:xfrm>
            <a:custGeom>
              <a:avLst/>
              <a:gdLst/>
              <a:ahLst/>
              <a:cxnLst/>
              <a:rect l="l" t="t" r="r" b="b"/>
              <a:pathLst>
                <a:path w="1153795" h="1152525">
                  <a:moveTo>
                    <a:pt x="1153668" y="0"/>
                  </a:moveTo>
                  <a:lnTo>
                    <a:pt x="0" y="0"/>
                  </a:lnTo>
                  <a:lnTo>
                    <a:pt x="0" y="1152144"/>
                  </a:lnTo>
                  <a:lnTo>
                    <a:pt x="1153668" y="1152144"/>
                  </a:lnTo>
                  <a:lnTo>
                    <a:pt x="1153668" y="1147571"/>
                  </a:lnTo>
                  <a:lnTo>
                    <a:pt x="10667" y="1147572"/>
                  </a:lnTo>
                  <a:lnTo>
                    <a:pt x="4572" y="1143000"/>
                  </a:lnTo>
                  <a:lnTo>
                    <a:pt x="10667" y="11430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1"/>
                  </a:lnTo>
                  <a:lnTo>
                    <a:pt x="1153668" y="4571"/>
                  </a:lnTo>
                  <a:lnTo>
                    <a:pt x="1153668" y="0"/>
                  </a:lnTo>
                  <a:close/>
                </a:path>
                <a:path w="1153795" h="1152525">
                  <a:moveTo>
                    <a:pt x="10667" y="1143000"/>
                  </a:moveTo>
                  <a:lnTo>
                    <a:pt x="4572" y="1143000"/>
                  </a:lnTo>
                  <a:lnTo>
                    <a:pt x="10667" y="1147572"/>
                  </a:lnTo>
                  <a:lnTo>
                    <a:pt x="10667" y="1143000"/>
                  </a:lnTo>
                  <a:close/>
                </a:path>
                <a:path w="1153795" h="1152525">
                  <a:moveTo>
                    <a:pt x="1143000" y="1143000"/>
                  </a:moveTo>
                  <a:lnTo>
                    <a:pt x="10667" y="1143000"/>
                  </a:lnTo>
                  <a:lnTo>
                    <a:pt x="10667" y="1147572"/>
                  </a:lnTo>
                  <a:lnTo>
                    <a:pt x="1143000" y="1147572"/>
                  </a:lnTo>
                  <a:lnTo>
                    <a:pt x="1143000" y="1143000"/>
                  </a:lnTo>
                  <a:close/>
                </a:path>
                <a:path w="1153795" h="1152525">
                  <a:moveTo>
                    <a:pt x="1143000" y="4571"/>
                  </a:moveTo>
                  <a:lnTo>
                    <a:pt x="1143000" y="1147572"/>
                  </a:lnTo>
                  <a:lnTo>
                    <a:pt x="1147572" y="1143000"/>
                  </a:lnTo>
                  <a:lnTo>
                    <a:pt x="1153668" y="1143000"/>
                  </a:lnTo>
                  <a:lnTo>
                    <a:pt x="1153668" y="9143"/>
                  </a:lnTo>
                  <a:lnTo>
                    <a:pt x="1147572" y="9143"/>
                  </a:lnTo>
                  <a:lnTo>
                    <a:pt x="1143000" y="4571"/>
                  </a:lnTo>
                  <a:close/>
                </a:path>
                <a:path w="1153795" h="1152525">
                  <a:moveTo>
                    <a:pt x="1153668" y="1143000"/>
                  </a:moveTo>
                  <a:lnTo>
                    <a:pt x="1147572" y="1143000"/>
                  </a:lnTo>
                  <a:lnTo>
                    <a:pt x="1143000" y="1147572"/>
                  </a:lnTo>
                  <a:lnTo>
                    <a:pt x="1153668" y="1147571"/>
                  </a:lnTo>
                  <a:lnTo>
                    <a:pt x="1153668" y="1143000"/>
                  </a:lnTo>
                  <a:close/>
                </a:path>
                <a:path w="1153795" h="1152525">
                  <a:moveTo>
                    <a:pt x="10667" y="4571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1"/>
                  </a:lnTo>
                  <a:close/>
                </a:path>
                <a:path w="1153795" h="1152525">
                  <a:moveTo>
                    <a:pt x="1143000" y="4571"/>
                  </a:moveTo>
                  <a:lnTo>
                    <a:pt x="10667" y="4571"/>
                  </a:lnTo>
                  <a:lnTo>
                    <a:pt x="10667" y="9143"/>
                  </a:lnTo>
                  <a:lnTo>
                    <a:pt x="1143000" y="9143"/>
                  </a:lnTo>
                  <a:lnTo>
                    <a:pt x="1143000" y="4571"/>
                  </a:lnTo>
                  <a:close/>
                </a:path>
                <a:path w="1153795" h="1152525">
                  <a:moveTo>
                    <a:pt x="1153668" y="4571"/>
                  </a:moveTo>
                  <a:lnTo>
                    <a:pt x="1143000" y="4571"/>
                  </a:lnTo>
                  <a:lnTo>
                    <a:pt x="1147572" y="9143"/>
                  </a:lnTo>
                  <a:lnTo>
                    <a:pt x="1153668" y="9143"/>
                  </a:lnTo>
                  <a:lnTo>
                    <a:pt x="1153668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81543" y="5134356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11430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143000" y="114299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76971" y="5129784"/>
              <a:ext cx="1153795" cy="1152525"/>
            </a:xfrm>
            <a:custGeom>
              <a:avLst/>
              <a:gdLst/>
              <a:ahLst/>
              <a:cxnLst/>
              <a:rect l="l" t="t" r="r" b="b"/>
              <a:pathLst>
                <a:path w="1153795" h="1152525">
                  <a:moveTo>
                    <a:pt x="1153668" y="0"/>
                  </a:moveTo>
                  <a:lnTo>
                    <a:pt x="0" y="0"/>
                  </a:lnTo>
                  <a:lnTo>
                    <a:pt x="0" y="1152144"/>
                  </a:lnTo>
                  <a:lnTo>
                    <a:pt x="1153668" y="1152144"/>
                  </a:lnTo>
                  <a:lnTo>
                    <a:pt x="1153668" y="1147571"/>
                  </a:lnTo>
                  <a:lnTo>
                    <a:pt x="10668" y="1147572"/>
                  </a:lnTo>
                  <a:lnTo>
                    <a:pt x="4572" y="1143000"/>
                  </a:lnTo>
                  <a:lnTo>
                    <a:pt x="10668" y="1143000"/>
                  </a:lnTo>
                  <a:lnTo>
                    <a:pt x="10668" y="9143"/>
                  </a:lnTo>
                  <a:lnTo>
                    <a:pt x="4572" y="9143"/>
                  </a:lnTo>
                  <a:lnTo>
                    <a:pt x="10668" y="4571"/>
                  </a:lnTo>
                  <a:lnTo>
                    <a:pt x="1153668" y="4571"/>
                  </a:lnTo>
                  <a:lnTo>
                    <a:pt x="1153668" y="0"/>
                  </a:lnTo>
                  <a:close/>
                </a:path>
                <a:path w="1153795" h="1152525">
                  <a:moveTo>
                    <a:pt x="10668" y="1143000"/>
                  </a:moveTo>
                  <a:lnTo>
                    <a:pt x="4572" y="1143000"/>
                  </a:lnTo>
                  <a:lnTo>
                    <a:pt x="10668" y="1147572"/>
                  </a:lnTo>
                  <a:lnTo>
                    <a:pt x="10668" y="1143000"/>
                  </a:lnTo>
                  <a:close/>
                </a:path>
                <a:path w="1153795" h="1152525">
                  <a:moveTo>
                    <a:pt x="1143000" y="1143000"/>
                  </a:moveTo>
                  <a:lnTo>
                    <a:pt x="10668" y="1143000"/>
                  </a:lnTo>
                  <a:lnTo>
                    <a:pt x="10668" y="1147572"/>
                  </a:lnTo>
                  <a:lnTo>
                    <a:pt x="1143000" y="1147572"/>
                  </a:lnTo>
                  <a:lnTo>
                    <a:pt x="1143000" y="1143000"/>
                  </a:lnTo>
                  <a:close/>
                </a:path>
                <a:path w="1153795" h="1152525">
                  <a:moveTo>
                    <a:pt x="1143000" y="4571"/>
                  </a:moveTo>
                  <a:lnTo>
                    <a:pt x="1143000" y="1147572"/>
                  </a:lnTo>
                  <a:lnTo>
                    <a:pt x="1147572" y="1143000"/>
                  </a:lnTo>
                  <a:lnTo>
                    <a:pt x="1153668" y="1143000"/>
                  </a:lnTo>
                  <a:lnTo>
                    <a:pt x="1153668" y="9143"/>
                  </a:lnTo>
                  <a:lnTo>
                    <a:pt x="1147572" y="9143"/>
                  </a:lnTo>
                  <a:lnTo>
                    <a:pt x="1143000" y="4571"/>
                  </a:lnTo>
                  <a:close/>
                </a:path>
                <a:path w="1153795" h="1152525">
                  <a:moveTo>
                    <a:pt x="1153668" y="1143000"/>
                  </a:moveTo>
                  <a:lnTo>
                    <a:pt x="1147572" y="1143000"/>
                  </a:lnTo>
                  <a:lnTo>
                    <a:pt x="1143000" y="1147572"/>
                  </a:lnTo>
                  <a:lnTo>
                    <a:pt x="1153668" y="1147571"/>
                  </a:lnTo>
                  <a:lnTo>
                    <a:pt x="1153668" y="1143000"/>
                  </a:lnTo>
                  <a:close/>
                </a:path>
                <a:path w="1153795" h="1152525">
                  <a:moveTo>
                    <a:pt x="10668" y="4571"/>
                  </a:moveTo>
                  <a:lnTo>
                    <a:pt x="4572" y="9143"/>
                  </a:lnTo>
                  <a:lnTo>
                    <a:pt x="10668" y="9143"/>
                  </a:lnTo>
                  <a:lnTo>
                    <a:pt x="10668" y="4571"/>
                  </a:lnTo>
                  <a:close/>
                </a:path>
                <a:path w="1153795" h="1152525">
                  <a:moveTo>
                    <a:pt x="1143000" y="4571"/>
                  </a:moveTo>
                  <a:lnTo>
                    <a:pt x="10668" y="4571"/>
                  </a:lnTo>
                  <a:lnTo>
                    <a:pt x="10668" y="9143"/>
                  </a:lnTo>
                  <a:lnTo>
                    <a:pt x="1143000" y="9143"/>
                  </a:lnTo>
                  <a:lnTo>
                    <a:pt x="1143000" y="4571"/>
                  </a:lnTo>
                  <a:close/>
                </a:path>
                <a:path w="1153795" h="1152525">
                  <a:moveTo>
                    <a:pt x="1153668" y="4571"/>
                  </a:moveTo>
                  <a:lnTo>
                    <a:pt x="1143000" y="4571"/>
                  </a:lnTo>
                  <a:lnTo>
                    <a:pt x="1147572" y="9143"/>
                  </a:lnTo>
                  <a:lnTo>
                    <a:pt x="1153668" y="9143"/>
                  </a:lnTo>
                  <a:lnTo>
                    <a:pt x="1153668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81344" y="5134355"/>
            <a:ext cx="11430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147955">
              <a:lnSpc>
                <a:spcPts val="2160"/>
              </a:lnSpc>
              <a:spcBef>
                <a:spcPts val="100"/>
              </a:spcBef>
              <a:buChar char="-"/>
              <a:tabLst>
                <a:tab pos="23939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стек</a:t>
            </a:r>
            <a:endParaRPr sz="2000">
              <a:latin typeface="Times New Roman"/>
              <a:cs typeface="Times New Roman"/>
            </a:endParaRPr>
          </a:p>
          <a:p>
            <a:pPr marL="238760" indent="-147955">
              <a:lnSpc>
                <a:spcPts val="1920"/>
              </a:lnSpc>
              <a:buChar char="-"/>
              <a:tabLst>
                <a:tab pos="23939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опашка</a:t>
            </a:r>
            <a:endParaRPr sz="2000">
              <a:latin typeface="Times New Roman"/>
              <a:cs typeface="Times New Roman"/>
            </a:endParaRPr>
          </a:p>
          <a:p>
            <a:pPr marL="238760" indent="-147955">
              <a:lnSpc>
                <a:spcPts val="1920"/>
              </a:lnSpc>
              <a:buChar char="-"/>
              <a:tabLst>
                <a:tab pos="23939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дек</a:t>
            </a:r>
            <a:endParaRPr sz="2000">
              <a:latin typeface="Times New Roman"/>
              <a:cs typeface="Times New Roman"/>
            </a:endParaRPr>
          </a:p>
          <a:p>
            <a:pPr marL="238760" indent="-147955">
              <a:lnSpc>
                <a:spcPts val="2160"/>
              </a:lnSpc>
              <a:buChar char="-"/>
              <a:tabLst>
                <a:tab pos="23939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списък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81543" y="5134355"/>
            <a:ext cx="1143000" cy="1143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4960" indent="-147955">
              <a:lnSpc>
                <a:spcPct val="100000"/>
              </a:lnSpc>
              <a:spcBef>
                <a:spcPts val="1060"/>
              </a:spcBef>
              <a:buChar char="-"/>
              <a:tabLst>
                <a:tab pos="31559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дърво</a:t>
            </a:r>
            <a:endParaRPr sz="2000">
              <a:latin typeface="Times New Roman"/>
              <a:cs typeface="Times New Roman"/>
            </a:endParaRPr>
          </a:p>
          <a:p>
            <a:pPr marL="314960" indent="-147955">
              <a:lnSpc>
                <a:spcPct val="100000"/>
              </a:lnSpc>
              <a:buChar char="-"/>
              <a:tabLst>
                <a:tab pos="31559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граф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19371" y="4520184"/>
            <a:ext cx="1382395" cy="1762125"/>
            <a:chOff x="4119371" y="4520184"/>
            <a:chExt cx="1382395" cy="1762125"/>
          </a:xfrm>
        </p:grpSpPr>
        <p:sp>
          <p:nvSpPr>
            <p:cNvPr id="40" name="object 40"/>
            <p:cNvSpPr/>
            <p:nvPr/>
          </p:nvSpPr>
          <p:spPr>
            <a:xfrm>
              <a:off x="4123943" y="4524756"/>
              <a:ext cx="1371600" cy="1752600"/>
            </a:xfrm>
            <a:custGeom>
              <a:avLst/>
              <a:gdLst/>
              <a:ahLst/>
              <a:cxnLst/>
              <a:rect l="l" t="t" r="r" b="b"/>
              <a:pathLst>
                <a:path w="1371600" h="1752600">
                  <a:moveTo>
                    <a:pt x="13716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371600" y="1752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9371" y="4520184"/>
              <a:ext cx="1382395" cy="1762125"/>
            </a:xfrm>
            <a:custGeom>
              <a:avLst/>
              <a:gdLst/>
              <a:ahLst/>
              <a:cxnLst/>
              <a:rect l="l" t="t" r="r" b="b"/>
              <a:pathLst>
                <a:path w="1382395" h="1762125">
                  <a:moveTo>
                    <a:pt x="1382267" y="0"/>
                  </a:moveTo>
                  <a:lnTo>
                    <a:pt x="0" y="0"/>
                  </a:lnTo>
                  <a:lnTo>
                    <a:pt x="0" y="1761744"/>
                  </a:lnTo>
                  <a:lnTo>
                    <a:pt x="1382267" y="1761744"/>
                  </a:lnTo>
                  <a:lnTo>
                    <a:pt x="1382267" y="1757172"/>
                  </a:lnTo>
                  <a:lnTo>
                    <a:pt x="10667" y="1757172"/>
                  </a:lnTo>
                  <a:lnTo>
                    <a:pt x="4572" y="1752600"/>
                  </a:lnTo>
                  <a:lnTo>
                    <a:pt x="10667" y="1752600"/>
                  </a:lnTo>
                  <a:lnTo>
                    <a:pt x="10667" y="9144"/>
                  </a:lnTo>
                  <a:lnTo>
                    <a:pt x="4571" y="9144"/>
                  </a:lnTo>
                  <a:lnTo>
                    <a:pt x="10667" y="4571"/>
                  </a:lnTo>
                  <a:lnTo>
                    <a:pt x="1382267" y="4571"/>
                  </a:lnTo>
                  <a:lnTo>
                    <a:pt x="1382267" y="0"/>
                  </a:lnTo>
                  <a:close/>
                </a:path>
                <a:path w="1382395" h="1762125">
                  <a:moveTo>
                    <a:pt x="10667" y="1752600"/>
                  </a:moveTo>
                  <a:lnTo>
                    <a:pt x="4572" y="1752600"/>
                  </a:lnTo>
                  <a:lnTo>
                    <a:pt x="10667" y="1757172"/>
                  </a:lnTo>
                  <a:lnTo>
                    <a:pt x="10667" y="1752600"/>
                  </a:lnTo>
                  <a:close/>
                </a:path>
                <a:path w="1382395" h="1762125">
                  <a:moveTo>
                    <a:pt x="1371600" y="1752600"/>
                  </a:moveTo>
                  <a:lnTo>
                    <a:pt x="10667" y="1752600"/>
                  </a:lnTo>
                  <a:lnTo>
                    <a:pt x="10667" y="1757172"/>
                  </a:lnTo>
                  <a:lnTo>
                    <a:pt x="1371600" y="1757172"/>
                  </a:lnTo>
                  <a:lnTo>
                    <a:pt x="1371600" y="1752600"/>
                  </a:lnTo>
                  <a:close/>
                </a:path>
                <a:path w="1382395" h="1762125">
                  <a:moveTo>
                    <a:pt x="1371600" y="4571"/>
                  </a:moveTo>
                  <a:lnTo>
                    <a:pt x="1371600" y="1757172"/>
                  </a:lnTo>
                  <a:lnTo>
                    <a:pt x="1376172" y="1752600"/>
                  </a:lnTo>
                  <a:lnTo>
                    <a:pt x="1382267" y="1752600"/>
                  </a:lnTo>
                  <a:lnTo>
                    <a:pt x="1382267" y="9144"/>
                  </a:lnTo>
                  <a:lnTo>
                    <a:pt x="1376172" y="9144"/>
                  </a:lnTo>
                  <a:lnTo>
                    <a:pt x="1371600" y="4571"/>
                  </a:lnTo>
                  <a:close/>
                </a:path>
                <a:path w="1382395" h="1762125">
                  <a:moveTo>
                    <a:pt x="1382267" y="1752600"/>
                  </a:moveTo>
                  <a:lnTo>
                    <a:pt x="1376172" y="1752600"/>
                  </a:lnTo>
                  <a:lnTo>
                    <a:pt x="1371600" y="1757172"/>
                  </a:lnTo>
                  <a:lnTo>
                    <a:pt x="1382267" y="1757172"/>
                  </a:lnTo>
                  <a:lnTo>
                    <a:pt x="1382267" y="1752600"/>
                  </a:lnTo>
                  <a:close/>
                </a:path>
                <a:path w="1382395" h="1762125">
                  <a:moveTo>
                    <a:pt x="10667" y="4571"/>
                  </a:moveTo>
                  <a:lnTo>
                    <a:pt x="4571" y="9144"/>
                  </a:lnTo>
                  <a:lnTo>
                    <a:pt x="10667" y="9144"/>
                  </a:lnTo>
                  <a:lnTo>
                    <a:pt x="10667" y="4571"/>
                  </a:lnTo>
                  <a:close/>
                </a:path>
                <a:path w="1382395" h="1762125">
                  <a:moveTo>
                    <a:pt x="1371600" y="4571"/>
                  </a:moveTo>
                  <a:lnTo>
                    <a:pt x="10667" y="4571"/>
                  </a:lnTo>
                  <a:lnTo>
                    <a:pt x="10667" y="9144"/>
                  </a:lnTo>
                  <a:lnTo>
                    <a:pt x="1371600" y="9144"/>
                  </a:lnTo>
                  <a:lnTo>
                    <a:pt x="1371600" y="4571"/>
                  </a:lnTo>
                  <a:close/>
                </a:path>
                <a:path w="1382395" h="1762125">
                  <a:moveTo>
                    <a:pt x="1382267" y="4571"/>
                  </a:moveTo>
                  <a:lnTo>
                    <a:pt x="1371600" y="4571"/>
                  </a:lnTo>
                  <a:lnTo>
                    <a:pt x="1376172" y="9144"/>
                  </a:lnTo>
                  <a:lnTo>
                    <a:pt x="1382267" y="9144"/>
                  </a:lnTo>
                  <a:lnTo>
                    <a:pt x="1382267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23944" y="4524755"/>
            <a:ext cx="1485900" cy="1136208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38760" indent="-147955">
              <a:lnSpc>
                <a:spcPct val="100000"/>
              </a:lnSpc>
              <a:spcBef>
                <a:spcPts val="1660"/>
              </a:spcBef>
              <a:buChar char="-"/>
              <a:tabLst>
                <a:tab pos="23939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масив</a:t>
            </a:r>
            <a:endParaRPr sz="2000" dirty="0">
              <a:latin typeface="Times New Roman"/>
              <a:cs typeface="Times New Roman"/>
            </a:endParaRPr>
          </a:p>
          <a:p>
            <a:pPr marL="281305" marR="49530" indent="-190500">
              <a:lnSpc>
                <a:spcPct val="100000"/>
              </a:lnSpc>
              <a:buChar char="-"/>
              <a:tabLst>
                <a:tab pos="239395" algn="l"/>
                <a:tab pos="544830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а  и	др.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33244" y="2157983"/>
            <a:ext cx="6019800" cy="2976880"/>
          </a:xfrm>
          <a:custGeom>
            <a:avLst/>
            <a:gdLst/>
            <a:ahLst/>
            <a:cxnLst/>
            <a:rect l="l" t="t" r="r" b="b"/>
            <a:pathLst>
              <a:path w="6019800" h="2976879">
                <a:moveTo>
                  <a:pt x="76200" y="1376172"/>
                </a:moveTo>
                <a:lnTo>
                  <a:pt x="44196" y="1376172"/>
                </a:lnTo>
                <a:lnTo>
                  <a:pt x="44196" y="1071372"/>
                </a:lnTo>
                <a:lnTo>
                  <a:pt x="33528" y="1071372"/>
                </a:lnTo>
                <a:lnTo>
                  <a:pt x="33528" y="1376172"/>
                </a:lnTo>
                <a:lnTo>
                  <a:pt x="0" y="1376172"/>
                </a:lnTo>
                <a:lnTo>
                  <a:pt x="38100" y="1452372"/>
                </a:lnTo>
                <a:lnTo>
                  <a:pt x="70104" y="1388364"/>
                </a:lnTo>
                <a:lnTo>
                  <a:pt x="76200" y="1376172"/>
                </a:lnTo>
                <a:close/>
              </a:path>
              <a:path w="6019800" h="2976879">
                <a:moveTo>
                  <a:pt x="1792224" y="9144"/>
                </a:moveTo>
                <a:lnTo>
                  <a:pt x="1789176" y="0"/>
                </a:lnTo>
                <a:lnTo>
                  <a:pt x="794550" y="355650"/>
                </a:lnTo>
                <a:lnTo>
                  <a:pt x="783336" y="324612"/>
                </a:lnTo>
                <a:lnTo>
                  <a:pt x="723900" y="385572"/>
                </a:lnTo>
                <a:lnTo>
                  <a:pt x="809244" y="396240"/>
                </a:lnTo>
                <a:lnTo>
                  <a:pt x="799312" y="368808"/>
                </a:lnTo>
                <a:lnTo>
                  <a:pt x="797839" y="364718"/>
                </a:lnTo>
                <a:lnTo>
                  <a:pt x="1792224" y="9144"/>
                </a:lnTo>
                <a:close/>
              </a:path>
              <a:path w="6019800" h="2976879">
                <a:moveTo>
                  <a:pt x="2438400" y="2290572"/>
                </a:moveTo>
                <a:lnTo>
                  <a:pt x="2406396" y="2290572"/>
                </a:lnTo>
                <a:lnTo>
                  <a:pt x="2406396" y="1985772"/>
                </a:lnTo>
                <a:lnTo>
                  <a:pt x="2395728" y="1985772"/>
                </a:lnTo>
                <a:lnTo>
                  <a:pt x="2395728" y="2290572"/>
                </a:lnTo>
                <a:lnTo>
                  <a:pt x="2362200" y="2290572"/>
                </a:lnTo>
                <a:lnTo>
                  <a:pt x="2400300" y="2366772"/>
                </a:lnTo>
                <a:lnTo>
                  <a:pt x="2432304" y="2302764"/>
                </a:lnTo>
                <a:lnTo>
                  <a:pt x="2438400" y="2290572"/>
                </a:lnTo>
                <a:close/>
              </a:path>
              <a:path w="6019800" h="2976879">
                <a:moveTo>
                  <a:pt x="3467100" y="385572"/>
                </a:moveTo>
                <a:lnTo>
                  <a:pt x="3452241" y="370332"/>
                </a:lnTo>
                <a:lnTo>
                  <a:pt x="3407664" y="324612"/>
                </a:lnTo>
                <a:lnTo>
                  <a:pt x="3396843" y="357073"/>
                </a:lnTo>
                <a:lnTo>
                  <a:pt x="2325624" y="0"/>
                </a:lnTo>
                <a:lnTo>
                  <a:pt x="2322576" y="9144"/>
                </a:lnTo>
                <a:lnTo>
                  <a:pt x="3393795" y="366217"/>
                </a:lnTo>
                <a:lnTo>
                  <a:pt x="3383280" y="397764"/>
                </a:lnTo>
                <a:lnTo>
                  <a:pt x="3467100" y="385572"/>
                </a:lnTo>
                <a:close/>
              </a:path>
              <a:path w="6019800" h="2976879">
                <a:moveTo>
                  <a:pt x="4002024" y="1228344"/>
                </a:moveTo>
                <a:lnTo>
                  <a:pt x="4000500" y="1219200"/>
                </a:lnTo>
                <a:lnTo>
                  <a:pt x="2627947" y="1435125"/>
                </a:lnTo>
                <a:lnTo>
                  <a:pt x="2622804" y="1403604"/>
                </a:lnTo>
                <a:lnTo>
                  <a:pt x="2552700" y="1452372"/>
                </a:lnTo>
                <a:lnTo>
                  <a:pt x="2634996" y="1478280"/>
                </a:lnTo>
                <a:lnTo>
                  <a:pt x="2630017" y="1447800"/>
                </a:lnTo>
                <a:lnTo>
                  <a:pt x="2629674" y="1445755"/>
                </a:lnTo>
                <a:lnTo>
                  <a:pt x="4002024" y="1228344"/>
                </a:lnTo>
                <a:close/>
              </a:path>
              <a:path w="6019800" h="2976879">
                <a:moveTo>
                  <a:pt x="4419600" y="2900172"/>
                </a:moveTo>
                <a:lnTo>
                  <a:pt x="4387596" y="2900172"/>
                </a:lnTo>
                <a:lnTo>
                  <a:pt x="4387596" y="2595372"/>
                </a:lnTo>
                <a:lnTo>
                  <a:pt x="4376928" y="2595372"/>
                </a:lnTo>
                <a:lnTo>
                  <a:pt x="4376928" y="2900172"/>
                </a:lnTo>
                <a:lnTo>
                  <a:pt x="4343400" y="2900172"/>
                </a:lnTo>
                <a:lnTo>
                  <a:pt x="4381500" y="2976372"/>
                </a:lnTo>
                <a:lnTo>
                  <a:pt x="4413504" y="2912364"/>
                </a:lnTo>
                <a:lnTo>
                  <a:pt x="4419600" y="2900172"/>
                </a:lnTo>
                <a:close/>
              </a:path>
              <a:path w="6019800" h="2976879">
                <a:moveTo>
                  <a:pt x="5067300" y="1452372"/>
                </a:moveTo>
                <a:lnTo>
                  <a:pt x="5054854" y="1441704"/>
                </a:lnTo>
                <a:lnTo>
                  <a:pt x="5003292" y="1397508"/>
                </a:lnTo>
                <a:lnTo>
                  <a:pt x="4995303" y="1429423"/>
                </a:lnTo>
                <a:lnTo>
                  <a:pt x="4154424" y="1219200"/>
                </a:lnTo>
                <a:lnTo>
                  <a:pt x="4152900" y="1228344"/>
                </a:lnTo>
                <a:lnTo>
                  <a:pt x="4992979" y="1438744"/>
                </a:lnTo>
                <a:lnTo>
                  <a:pt x="4985004" y="1470660"/>
                </a:lnTo>
                <a:lnTo>
                  <a:pt x="5067300" y="1452372"/>
                </a:lnTo>
                <a:close/>
              </a:path>
              <a:path w="6019800" h="2976879">
                <a:moveTo>
                  <a:pt x="5145024" y="1990344"/>
                </a:moveTo>
                <a:lnTo>
                  <a:pt x="5143500" y="1981200"/>
                </a:lnTo>
                <a:lnTo>
                  <a:pt x="4453737" y="2187689"/>
                </a:lnTo>
                <a:lnTo>
                  <a:pt x="4443984" y="2156460"/>
                </a:lnTo>
                <a:lnTo>
                  <a:pt x="4381500" y="2214372"/>
                </a:lnTo>
                <a:lnTo>
                  <a:pt x="4466844" y="2229612"/>
                </a:lnTo>
                <a:lnTo>
                  <a:pt x="4457789" y="2200656"/>
                </a:lnTo>
                <a:lnTo>
                  <a:pt x="4456608" y="2196871"/>
                </a:lnTo>
                <a:lnTo>
                  <a:pt x="5145024" y="1990344"/>
                </a:lnTo>
                <a:close/>
              </a:path>
              <a:path w="6019800" h="2976879">
                <a:moveTo>
                  <a:pt x="5981700" y="2214372"/>
                </a:moveTo>
                <a:lnTo>
                  <a:pt x="5963831" y="2193036"/>
                </a:lnTo>
                <a:lnTo>
                  <a:pt x="5926836" y="2148840"/>
                </a:lnTo>
                <a:lnTo>
                  <a:pt x="5913780" y="2180450"/>
                </a:lnTo>
                <a:lnTo>
                  <a:pt x="5451348" y="1981200"/>
                </a:lnTo>
                <a:lnTo>
                  <a:pt x="5446776" y="1990344"/>
                </a:lnTo>
                <a:lnTo>
                  <a:pt x="5910618" y="2188083"/>
                </a:lnTo>
                <a:lnTo>
                  <a:pt x="5897880" y="2218944"/>
                </a:lnTo>
                <a:lnTo>
                  <a:pt x="5981700" y="2214372"/>
                </a:lnTo>
                <a:close/>
              </a:path>
              <a:path w="6019800" h="2976879">
                <a:moveTo>
                  <a:pt x="6019800" y="2900172"/>
                </a:moveTo>
                <a:lnTo>
                  <a:pt x="5987796" y="2900172"/>
                </a:lnTo>
                <a:lnTo>
                  <a:pt x="5987796" y="2595372"/>
                </a:lnTo>
                <a:lnTo>
                  <a:pt x="5977128" y="2595372"/>
                </a:lnTo>
                <a:lnTo>
                  <a:pt x="5977128" y="2900172"/>
                </a:lnTo>
                <a:lnTo>
                  <a:pt x="5943600" y="2900172"/>
                </a:lnTo>
                <a:lnTo>
                  <a:pt x="5981700" y="2976372"/>
                </a:lnTo>
                <a:lnTo>
                  <a:pt x="6013704" y="2912364"/>
                </a:lnTo>
                <a:lnTo>
                  <a:pt x="6019800" y="2900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A2B72-3B91-D211-0C93-400E8D16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08" y="389687"/>
            <a:ext cx="7375525" cy="492443"/>
          </a:xfrm>
        </p:spPr>
        <p:txBody>
          <a:bodyPr/>
          <a:lstStyle/>
          <a:p>
            <a:pPr algn="ctr"/>
            <a:r>
              <a:rPr lang="bg-BG" sz="3200" dirty="0"/>
              <a:t>СТАТИЧНИ СТРУКТУРИ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60E527A-CE50-FFD4-7091-27770A8D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639" y="1495425"/>
            <a:ext cx="8356600" cy="5601533"/>
          </a:xfrm>
        </p:spPr>
        <p:txBody>
          <a:bodyPr/>
          <a:lstStyle/>
          <a:p>
            <a:r>
              <a:rPr lang="bg-BG" sz="2800" dirty="0"/>
              <a:t>МАСИВ </a:t>
            </a:r>
          </a:p>
          <a:p>
            <a:endParaRPr lang="bg-BG" sz="2800" dirty="0"/>
          </a:p>
          <a:p>
            <a:r>
              <a:rPr lang="en-US" sz="2800" dirty="0"/>
              <a:t>Int </a:t>
            </a:r>
            <a:r>
              <a:rPr lang="en-US" sz="2800" dirty="0" err="1"/>
              <a:t>arr</a:t>
            </a:r>
            <a:r>
              <a:rPr lang="en-US" sz="2800" dirty="0"/>
              <a:t> [10];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800" dirty="0"/>
              <a:t>СТРУКТУРА</a:t>
            </a:r>
          </a:p>
          <a:p>
            <a:endParaRPr lang="bg-BG" sz="2800" dirty="0"/>
          </a:p>
          <a:p>
            <a:r>
              <a:rPr lang="en-US" sz="2800" dirty="0"/>
              <a:t>Struct product{</a:t>
            </a:r>
          </a:p>
          <a:p>
            <a:r>
              <a:rPr lang="en-US" sz="2800" dirty="0"/>
              <a:t>	int weight;</a:t>
            </a:r>
          </a:p>
          <a:p>
            <a:r>
              <a:rPr lang="en-US" sz="2800" dirty="0"/>
              <a:t>	double price;</a:t>
            </a:r>
          </a:p>
          <a:p>
            <a:r>
              <a:rPr lang="en-US" sz="2800" dirty="0"/>
              <a:t>}</a:t>
            </a:r>
            <a:r>
              <a:rPr lang="bg-BG" sz="2800" dirty="0"/>
              <a:t> </a:t>
            </a:r>
            <a:r>
              <a:rPr lang="en-US" sz="2800" dirty="0"/>
              <a:t>;</a:t>
            </a:r>
          </a:p>
          <a:p>
            <a:r>
              <a:rPr lang="en-US" sz="2800" dirty="0"/>
              <a:t>Product apple;</a:t>
            </a:r>
          </a:p>
          <a:p>
            <a:r>
              <a:rPr lang="en-US" sz="2800" dirty="0"/>
              <a:t>Product banana, orange;</a:t>
            </a:r>
            <a:r>
              <a:rPr lang="bg-BG" sz="2800" dirty="0"/>
              <a:t>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96C147B-7465-0F50-0724-C50238289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75142"/>
              </p:ext>
            </p:extLst>
          </p:nvPr>
        </p:nvGraphicFramePr>
        <p:xfrm>
          <a:off x="2451100" y="1495425"/>
          <a:ext cx="7128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93">
                  <a:extLst>
                    <a:ext uri="{9D8B030D-6E8A-4147-A177-3AD203B41FA5}">
                      <a16:colId xmlns:a16="http://schemas.microsoft.com/office/drawing/2014/main" val="3461092755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2561708851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1764977214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3213288523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188805085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1839922143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1941863961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945094815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1343100519"/>
                    </a:ext>
                  </a:extLst>
                </a:gridCol>
                <a:gridCol w="712893">
                  <a:extLst>
                    <a:ext uri="{9D8B030D-6E8A-4147-A177-3AD203B41FA5}">
                      <a16:colId xmlns:a16="http://schemas.microsoft.com/office/drawing/2014/main" val="312812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033021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EF85C47-59FC-BE88-0136-7DA0874F9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17"/>
              </p:ext>
            </p:extLst>
          </p:nvPr>
        </p:nvGraphicFramePr>
        <p:xfrm>
          <a:off x="3624770" y="6219825"/>
          <a:ext cx="1721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30">
                  <a:extLst>
                    <a:ext uri="{9D8B030D-6E8A-4147-A177-3AD203B41FA5}">
                      <a16:colId xmlns:a16="http://schemas.microsoft.com/office/drawing/2014/main" val="232537713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7605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03281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8696A77-BD72-9987-84E2-9EE73EDF0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57656"/>
              </p:ext>
            </p:extLst>
          </p:nvPr>
        </p:nvGraphicFramePr>
        <p:xfrm>
          <a:off x="5514435" y="6600421"/>
          <a:ext cx="1721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30">
                  <a:extLst>
                    <a:ext uri="{9D8B030D-6E8A-4147-A177-3AD203B41FA5}">
                      <a16:colId xmlns:a16="http://schemas.microsoft.com/office/drawing/2014/main" val="232537713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7605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03281"/>
                  </a:ext>
                </a:extLst>
              </a:tr>
            </a:tbl>
          </a:graphicData>
        </a:graphic>
      </p:graphicFrame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7D887803-1691-1BE5-D659-199500DF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0859"/>
              </p:ext>
            </p:extLst>
          </p:nvPr>
        </p:nvGraphicFramePr>
        <p:xfrm>
          <a:off x="7529337" y="6600421"/>
          <a:ext cx="1721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30">
                  <a:extLst>
                    <a:ext uri="{9D8B030D-6E8A-4147-A177-3AD203B41FA5}">
                      <a16:colId xmlns:a16="http://schemas.microsoft.com/office/drawing/2014/main" val="232537713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7605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0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406A05-B8D3-87B3-4604-C15D4926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08" y="389687"/>
            <a:ext cx="7375525" cy="553998"/>
          </a:xfrm>
        </p:spPr>
        <p:txBody>
          <a:bodyPr/>
          <a:lstStyle/>
          <a:p>
            <a:pPr algn="ctr"/>
            <a:r>
              <a:rPr lang="bg-BG" sz="3600" dirty="0"/>
              <a:t>МАСИВИ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709E4C2-F21A-4A77-6A91-CE6C844F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690" y="1114425"/>
            <a:ext cx="8356600" cy="548297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 foo [6];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 foo [6] = {10, 3, 15, 100, 2564, 985};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 foo [6] = {  };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 foo [ ] = {10, 3, 15, 100, 2564, 985};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foo [2] = 93;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x = foo [2];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 mas [2] [3];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 mas [6];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 day [7] [24] [60] [60];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mas [1] [2] = 6;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a=mas [1] [2];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void procedure (int </a:t>
            </a:r>
            <a:r>
              <a:rPr lang="en-US" dirty="0" err="1"/>
              <a:t>arg</a:t>
            </a:r>
            <a:r>
              <a:rPr lang="en-US" dirty="0"/>
              <a:t> [ ] );</a:t>
            </a:r>
            <a:endParaRPr lang="bg-BG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EE86CF-F0C5-6187-8085-AC5EB8FCA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07429"/>
              </p:ext>
            </p:extLst>
          </p:nvPr>
        </p:nvGraphicFramePr>
        <p:xfrm>
          <a:off x="4557113" y="3629025"/>
          <a:ext cx="42947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96">
                  <a:extLst>
                    <a:ext uri="{9D8B030D-6E8A-4147-A177-3AD203B41FA5}">
                      <a16:colId xmlns:a16="http://schemas.microsoft.com/office/drawing/2014/main" val="3207218786"/>
                    </a:ext>
                  </a:extLst>
                </a:gridCol>
                <a:gridCol w="1431596">
                  <a:extLst>
                    <a:ext uri="{9D8B030D-6E8A-4147-A177-3AD203B41FA5}">
                      <a16:colId xmlns:a16="http://schemas.microsoft.com/office/drawing/2014/main" val="1553551758"/>
                    </a:ext>
                  </a:extLst>
                </a:gridCol>
                <a:gridCol w="1431596">
                  <a:extLst>
                    <a:ext uri="{9D8B030D-6E8A-4147-A177-3AD203B41FA5}">
                      <a16:colId xmlns:a16="http://schemas.microsoft.com/office/drawing/2014/main" val="176004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5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3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57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AFD7CF-88C6-483E-AAF2-329247E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154" y="581025"/>
            <a:ext cx="5181091" cy="984885"/>
          </a:xfrm>
        </p:spPr>
        <p:txBody>
          <a:bodyPr/>
          <a:lstStyle/>
          <a:p>
            <a:r>
              <a:rPr lang="bg-BG" sz="3200" dirty="0"/>
              <a:t>МАСИВИ ОТ СИМВОЛИ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436D19C-980B-BF65-EDBD-EE809A26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900" y="1565909"/>
            <a:ext cx="8356600" cy="50213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 foo [20];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 word [ ] = { ‘</a:t>
            </a:r>
            <a:r>
              <a:rPr lang="en-US" dirty="0" err="1"/>
              <a:t>H’,’e’,’l’,’l’,’o</a:t>
            </a:r>
            <a:r>
              <a:rPr lang="en-US" dirty="0"/>
              <a:t>’, ’\0’};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 word [ ] = “Hello”;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word=“bye”; ???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 [0]=‘b’;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 [1]=‘y’;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 [2]=‘e’;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word [3]=‘/0’;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String str;      //    &lt;string&gt;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Str=“Hello”;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93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dc7478267d79188a1b16787d2c55fae8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5b56049485523197a8607cadc42c93c8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EA5EC7-D6E3-4B6B-995B-EDC3F177F42F}"/>
</file>

<file path=customXml/itemProps2.xml><?xml version="1.0" encoding="utf-8"?>
<ds:datastoreItem xmlns:ds="http://schemas.openxmlformats.org/officeDocument/2006/customXml" ds:itemID="{A92C8BFE-0D28-4DF2-9E18-4F130DA0CDEE}"/>
</file>

<file path=customXml/itemProps3.xml><?xml version="1.0" encoding="utf-8"?>
<ds:datastoreItem xmlns:ds="http://schemas.openxmlformats.org/officeDocument/2006/customXml" ds:itemID="{85597179-28DF-4FC2-8B7B-6BABC3FAAF4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949</Words>
  <Application>Microsoft Office PowerPoint</Application>
  <PresentationFormat>По избор</PresentationFormat>
  <Paragraphs>160</Paragraphs>
  <Slides>18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СИНТЕЗ И АНАЛИЗ  НА  АЛГОРИТМИ  САА</vt:lpstr>
      <vt:lpstr>ПРЕПОДАВАТЕЛИ</vt:lpstr>
      <vt:lpstr>ЛИТЕРАТУРА</vt:lpstr>
      <vt:lpstr>ВЪВЕДЕНИЕ</vt:lpstr>
      <vt:lpstr>Презентация на PowerPoint</vt:lpstr>
      <vt:lpstr>Класификация на данните</vt:lpstr>
      <vt:lpstr>СТАТИЧНИ СТРУКТУРИ</vt:lpstr>
      <vt:lpstr>МАСИВИ</vt:lpstr>
      <vt:lpstr>МАСИВИ ОТ СИМВОЛИ</vt:lpstr>
      <vt:lpstr>СТРУКТУРИ</vt:lpstr>
      <vt:lpstr>СТРУКТУРИ И МАСИВИ</vt:lpstr>
      <vt:lpstr>Структура от структури</vt:lpstr>
      <vt:lpstr>Презентация на PowerPoint</vt:lpstr>
      <vt:lpstr>ДИНАМИЧНО ЗАДЕЛЯНЕ НА ПАМЕТ ОТ ДИНАМИЧНИ СТРУКТУРИ</vt:lpstr>
      <vt:lpstr>ОПАСНОСТ ПРИ РАБОТАТА С УКАЗАТЕЛИ</vt:lpstr>
      <vt:lpstr>ОПЕРАЦИИ С УКАЗАТЕЛИ</vt:lpstr>
      <vt:lpstr>ОСВОБОЖДАВАНЕ ОТ ПАМЕТ</vt:lpstr>
      <vt:lpstr>СРАВНЯВАНЕ С УКАЗАТЕЛИ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И АНАЛИЗ  НА АЛГОРИТМИ</dc:title>
  <cp:lastModifiedBy>ас. Матьо Динев</cp:lastModifiedBy>
  <cp:revision>9</cp:revision>
  <dcterms:created xsi:type="dcterms:W3CDTF">2022-01-15T10:19:28Z</dcterms:created>
  <dcterms:modified xsi:type="dcterms:W3CDTF">2025-02-20T07:59:58Z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2021-02-01T00:00:00Z</vt:filetime>
  </property>
  <property fmtid="{D5CDD505-2E9C-101B-9397-08002B2CF9AE}" pid="3" name="LastSaved">
    <vt:filetime>2022-01-15T00:00:00Z</vt:filetime>
  </property>
  <property fmtid="{D5CDD505-2E9C-101B-9397-08002B2CF9AE}" pid="4" name="ContentTypeId">
    <vt:lpwstr>0x01010027F3E6DAB51B8F43866F0743E0EE41DD</vt:lpwstr>
  </property>
</Properties>
</file>