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74" d="100"/>
          <a:sy n="74" d="100"/>
        </p:scale>
        <p:origin x="13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3" y="1897380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6208" y="389687"/>
            <a:ext cx="73755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2757208"/>
            <a:ext cx="8356600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0867" y="6719015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3935" y="1240231"/>
            <a:ext cx="4654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5080" indent="-415290">
              <a:lnSpc>
                <a:spcPct val="100000"/>
              </a:lnSpc>
              <a:spcBef>
                <a:spcPts val="100"/>
              </a:spcBef>
              <a:tabLst>
                <a:tab pos="1341120" algn="l"/>
                <a:tab pos="2124710" algn="l"/>
                <a:tab pos="2707640" algn="l"/>
              </a:tabLst>
            </a:pPr>
            <a:r>
              <a:rPr sz="3600" spc="-5" dirty="0"/>
              <a:t>С</a:t>
            </a:r>
            <a:r>
              <a:rPr sz="3600" spc="5" dirty="0"/>
              <a:t>И</a:t>
            </a:r>
            <a:r>
              <a:rPr sz="3600" spc="-5" dirty="0"/>
              <a:t>НТЕ</a:t>
            </a:r>
            <a:r>
              <a:rPr sz="3600" dirty="0"/>
              <a:t>З	И	</a:t>
            </a:r>
            <a:r>
              <a:rPr sz="3600" spc="-5" dirty="0"/>
              <a:t>А</a:t>
            </a:r>
            <a:r>
              <a:rPr sz="3600" spc="5" dirty="0"/>
              <a:t>Н</a:t>
            </a:r>
            <a:r>
              <a:rPr sz="3600" spc="50" dirty="0"/>
              <a:t>А</a:t>
            </a:r>
            <a:r>
              <a:rPr sz="3600" spc="-10" dirty="0"/>
              <a:t>Л</a:t>
            </a:r>
            <a:r>
              <a:rPr sz="3600" dirty="0"/>
              <a:t>ИЗ  </a:t>
            </a:r>
            <a:r>
              <a:rPr sz="3600" spc="-5" dirty="0"/>
              <a:t>НА	АЛГОРИТМИ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07220" y="3647338"/>
            <a:ext cx="5025390" cy="99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7340" marR="5080" indent="-1565275">
              <a:lnSpc>
                <a:spcPct val="12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II.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ДИНАМИЧНИ 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СТРУКТУРИ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ДАННИ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3. Дефиниране </a:t>
            </a:r>
            <a:r>
              <a:rPr sz="2800" spc="-5" dirty="0"/>
              <a:t>на </a:t>
            </a:r>
            <a:r>
              <a:rPr sz="2800" spc="-20" dirty="0"/>
              <a:t>тип</a:t>
            </a:r>
            <a:r>
              <a:rPr sz="2800" spc="40" dirty="0"/>
              <a:t> </a:t>
            </a:r>
            <a:r>
              <a:rPr sz="2800" spc="-15" dirty="0"/>
              <a:t>указател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7996555" cy="545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Алгоритъмът,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реализиран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компютър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информация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(посредством програмата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процесора)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“какво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търси”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какви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правила 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защото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“знае”:</a:t>
            </a:r>
            <a:endParaRPr sz="2000" dirty="0">
              <a:latin typeface="Arial"/>
              <a:cs typeface="Arial"/>
            </a:endParaRPr>
          </a:p>
          <a:p>
            <a:pPr marL="1207135" indent="-280670" algn="just">
              <a:lnSpc>
                <a:spcPct val="100000"/>
              </a:lnSpc>
              <a:spcBef>
                <a:spcPts val="475"/>
              </a:spcBef>
              <a:buClr>
                <a:srgbClr val="FFFFFF"/>
              </a:buClr>
              <a:buFont typeface="Arial"/>
              <a:buAutoNum type="arabicPeriod"/>
              <a:tabLst>
                <a:tab pos="1207770" algn="l"/>
              </a:tabLst>
            </a:pP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къде </a:t>
            </a:r>
            <a:r>
              <a:rPr sz="2000" b="1" spc="-30" dirty="0">
                <a:solidFill>
                  <a:srgbClr val="FFCC00"/>
                </a:solidFill>
                <a:latin typeface="Arial"/>
                <a:cs typeface="Arial"/>
              </a:rPr>
              <a:t>то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е записано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 физически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207135" indent="-280670" algn="just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"/>
              <a:buAutoNum type="arabicPeriod"/>
              <a:tabLst>
                <a:tab pos="1207770" algn="l"/>
              </a:tabLst>
            </a:pP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какъв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тип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има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кодират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машинни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думи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дума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 адрес.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“Знаенето”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адреса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условие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работата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алгоритъма.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цели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числа.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биха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могли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Променливата съществува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единица,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която  алгоритъмът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оперира.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оперира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променливи,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чиито стойности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Изисква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информация 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какъв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посочения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декодиран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него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начин. Записаното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указания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 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“сочи”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затова ще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наричаме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“посочвано”.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3. Дефиниране </a:t>
            </a:r>
            <a:r>
              <a:rPr sz="2800" spc="-5" dirty="0"/>
              <a:t>на </a:t>
            </a:r>
            <a:r>
              <a:rPr sz="2800" spc="-20" dirty="0"/>
              <a:t>тип</a:t>
            </a:r>
            <a:r>
              <a:rPr sz="2800" spc="40" dirty="0"/>
              <a:t> </a:t>
            </a:r>
            <a:r>
              <a:rPr sz="2800" spc="-15" dirty="0"/>
              <a:t>указател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4695" cy="3317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Принципът,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залегнал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дефинирането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типа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(множество)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посредством два обвързани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07135" indent="-280670" algn="just">
              <a:lnSpc>
                <a:spcPct val="100000"/>
              </a:lnSpc>
              <a:spcBef>
                <a:spcPts val="475"/>
              </a:spcBef>
              <a:buClr>
                <a:srgbClr val="FFFFFF"/>
              </a:buClr>
              <a:buFont typeface="Arial"/>
              <a:buAutoNum type="arabicPeriod"/>
              <a:tabLst>
                <a:tab pos="1207770" algn="l"/>
              </a:tabLst>
            </a:pP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Типът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самите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указатели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неговото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Arial"/>
                <a:cs typeface="Arial"/>
              </a:rPr>
              <a:t>име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lang="bg-BG" sz="2000" dirty="0">
              <a:latin typeface="Arial"/>
              <a:cs typeface="Arial"/>
            </a:endParaRPr>
          </a:p>
          <a:p>
            <a:pPr marL="1207135" indent="-280670" algn="just">
              <a:lnSpc>
                <a:spcPct val="100000"/>
              </a:lnSpc>
              <a:spcBef>
                <a:spcPts val="475"/>
              </a:spcBef>
              <a:buClr>
                <a:srgbClr val="FFFFFF"/>
              </a:buClr>
              <a:buFont typeface="Arial"/>
              <a:buAutoNum type="arabicPeriod"/>
              <a:tabLst>
                <a:tab pos="1207770" algn="l"/>
              </a:tabLst>
            </a:pPr>
            <a:r>
              <a:rPr sz="2000" b="1" spc="-15" dirty="0" err="1">
                <a:solidFill>
                  <a:srgbClr val="FFCC00"/>
                </a:solidFill>
                <a:latin typeface="Arial"/>
                <a:cs typeface="Arial"/>
              </a:rPr>
              <a:t>Типът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“посочваните”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търсят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адресите,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“сочени”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тези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адреси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клетки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ОП.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типът 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свързва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указателите,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указваните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променливи,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базов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Указателите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дефинират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следва: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4832066"/>
            <a:ext cx="338391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Type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po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^Еlement;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Element =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описание на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типа;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8010" y="4799139"/>
            <a:ext cx="402526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typedef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 Element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*po;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 Element {описание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типа};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5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3. Дефиниране </a:t>
            </a:r>
            <a:r>
              <a:rPr sz="2800" spc="-5" dirty="0"/>
              <a:t>на </a:t>
            </a:r>
            <a:r>
              <a:rPr sz="2800" spc="-20" dirty="0"/>
              <a:t>тип</a:t>
            </a:r>
            <a:r>
              <a:rPr sz="2800" spc="40" dirty="0"/>
              <a:t> </a:t>
            </a:r>
            <a:r>
              <a:rPr sz="2800" spc="-15" dirty="0"/>
              <a:t>указател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5965" cy="289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Предходният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примерен текст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заявяване 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чете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следния  начин: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Типът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който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записват,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(има,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четат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се)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“посочвани”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“Еlement“.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(Посочваният,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който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“сочи”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стандартен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тип, например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цели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числа  type po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=^integer;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*po;)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Така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въведеният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“указател” предоставя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 възможност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записаното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оперирайки със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съдържанието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променливи-указатели.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248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4. </a:t>
            </a:r>
            <a:r>
              <a:rPr sz="2800" spc="-10" dirty="0"/>
              <a:t>Създаване </a:t>
            </a:r>
            <a:r>
              <a:rPr sz="2800" spc="-5" dirty="0"/>
              <a:t>на динамични</a:t>
            </a:r>
            <a:r>
              <a:rPr sz="2800" spc="10" dirty="0"/>
              <a:t> </a:t>
            </a:r>
            <a:r>
              <a:rPr sz="2800" spc="-10" dirty="0"/>
              <a:t>променливи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4059" cy="313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Element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предходния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заема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памет.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името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тип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“указатели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представители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типа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Еlement”: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458406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type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po=^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Еlement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typedef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 Element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*po;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2992755">
              <a:lnSpc>
                <a:spcPct val="120000"/>
              </a:lnSpc>
              <a:spcBef>
                <a:spcPts val="5"/>
              </a:spcBef>
              <a:tabLst>
                <a:tab pos="45840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 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променлива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типа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ро.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var p:po;	po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698500" algn="l"/>
                <a:tab pos="1945005" algn="l"/>
                <a:tab pos="3088005" algn="l"/>
                <a:tab pos="4287520" algn="l"/>
                <a:tab pos="4698365" algn="l"/>
                <a:tab pos="5078095" algn="l"/>
                <a:tab pos="5599430" algn="l"/>
                <a:tab pos="6483350" algn="l"/>
                <a:tab pos="6941820" algn="l"/>
                <a:tab pos="8205470" algn="l"/>
              </a:tabLst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тр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жда	с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е.	“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”	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	с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в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момента адрес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(например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3865323).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4310976"/>
            <a:ext cx="3439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12900" algn="l"/>
                <a:tab pos="266128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Действието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“Задай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нова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изразявано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оператор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“new”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new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3562" y="4310976"/>
            <a:ext cx="491617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8575" algn="l"/>
                <a:tab pos="1818005" algn="l"/>
                <a:tab pos="460565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менл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л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р”,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1430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 =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new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Еlement;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347334"/>
            <a:ext cx="83559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резервира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машинни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думи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толкова, колкото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представител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Еlement 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присвоява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73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5. </a:t>
            </a:r>
            <a:r>
              <a:rPr sz="2800" spc="-25" dirty="0"/>
              <a:t>Унищожаване </a:t>
            </a:r>
            <a:r>
              <a:rPr sz="2800" spc="-5" dirty="0"/>
              <a:t>на динамични</a:t>
            </a:r>
            <a:r>
              <a:rPr sz="2800" spc="80" dirty="0"/>
              <a:t> </a:t>
            </a:r>
            <a:r>
              <a:rPr sz="2800" spc="-10" dirty="0"/>
              <a:t>променливи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5965" cy="197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Действието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“Освободи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променливата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р”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присъединява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паметта,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запазена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“посочваното”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обратно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свободната разполагаема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памет.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  <a:tabLst>
                <a:tab pos="549846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dispose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(p);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Това,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било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вече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недостъпно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 може да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възстанови!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4337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6. </a:t>
            </a:r>
            <a:r>
              <a:rPr sz="2800" spc="-5" dirty="0"/>
              <a:t>Операции с</a:t>
            </a:r>
            <a:r>
              <a:rPr sz="2800" spc="-2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6600" cy="404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  <a:tabLst>
                <a:tab pos="1504315" algn="l"/>
                <a:tab pos="1987550" algn="l"/>
                <a:tab pos="2785745" algn="l"/>
                <a:tab pos="4384675" algn="l"/>
                <a:tab pos="6113145" algn="l"/>
                <a:tab pos="6468110" algn="l"/>
                <a:tab pos="8058784" algn="l"/>
              </a:tabLst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стими	са	само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ера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рис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оя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и	сравн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спазване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следните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ограничения: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а) За операцията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присвояване:</a:t>
            </a:r>
            <a:endParaRPr sz="2000" dirty="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независимо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тип, 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присвои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 nil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(или NULL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C++);</a:t>
            </a:r>
            <a:endParaRPr sz="200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указател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присвои стойността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същ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б)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За операцията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сравняване: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1778635" algn="l"/>
                <a:tab pos="2289175" algn="l"/>
                <a:tab pos="3114040" algn="l"/>
                <a:tab pos="4741545" algn="l"/>
                <a:tab pos="6160135" algn="l"/>
                <a:tab pos="6682740" algn="l"/>
                <a:tab pos="820102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ше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само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“про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	и  “проверка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различност“,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същи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тип;</a:t>
            </a:r>
            <a:endParaRPr sz="2000" dirty="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независимо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тип, 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сравни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nil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(съответно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NULL).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64014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7.1.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Дефиниране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разгледаме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някои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работа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1812213"/>
            <a:ext cx="11569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	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*p1;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float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*p2;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double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*z;  char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*s;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0545" y="1812213"/>
            <a:ext cx="485076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5260" indent="-154305">
              <a:lnSpc>
                <a:spcPct val="100000"/>
              </a:lnSpc>
              <a:spcBef>
                <a:spcPts val="580"/>
              </a:spcBef>
              <a:buChar char="-"/>
              <a:tabLst>
                <a:tab pos="175895" algn="l"/>
              </a:tabLst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променлива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177165" indent="-154940">
              <a:lnSpc>
                <a:spcPct val="100000"/>
              </a:lnSpc>
              <a:spcBef>
                <a:spcPts val="475"/>
              </a:spcBef>
              <a:buChar char="-"/>
              <a:tabLst>
                <a:tab pos="177800" algn="l"/>
              </a:tabLst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променлива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float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67005" algn="l"/>
              </a:tabLst>
            </a:pP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променлива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175260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75895" algn="l"/>
              </a:tabLst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променлива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3303" y="3737995"/>
          <a:ext cx="7803515" cy="1016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Например: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Адреси </a:t>
                      </a: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в</a:t>
                      </a:r>
                      <a:r>
                        <a:rPr sz="2000" spc="-3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паметта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33">
                <a:tc>
                  <a:txBody>
                    <a:bodyPr/>
                    <a:lstStyle/>
                    <a:p>
                      <a:pPr marL="31750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Стойности на</a:t>
                      </a:r>
                      <a:r>
                        <a:rPr sz="2000" spc="-6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клетките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36854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325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32353" y="5164340"/>
            <a:ext cx="83566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3570" algn="l"/>
                <a:tab pos="1621790" algn="l"/>
                <a:tab pos="3048000" algn="l"/>
                <a:tab pos="3732529" algn="l"/>
                <a:tab pos="4322445" algn="l"/>
                <a:tab pos="5234940" algn="l"/>
                <a:tab pos="5631180" algn="l"/>
                <a:tab pos="6732905" algn="l"/>
                <a:tab pos="7005955" algn="l"/>
                <a:tab pos="7848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	p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	у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к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ам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0.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клетка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съгласно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150.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8356600" cy="34391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7.2. Извличане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адрес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оператор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20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деклариране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променливи адресите им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операционната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система.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Достъп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адреса 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осъществи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оператора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"&amp;".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Операторът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извличане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адрес 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прилага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променливата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връща адреса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променлива.</a:t>
            </a:r>
            <a:endParaRPr sz="2000" dirty="0">
              <a:latin typeface="Arial"/>
              <a:cs typeface="Arial"/>
            </a:endParaRPr>
          </a:p>
          <a:p>
            <a:pPr marL="12700" marR="2179320">
              <a:lnSpc>
                <a:spcPct val="12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Например: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&amp;x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означава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променливата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х.  Валидно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следното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присвояване:</a:t>
            </a:r>
            <a:endParaRPr sz="2000" dirty="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  <a:spcBef>
                <a:spcPts val="480"/>
              </a:spcBef>
              <a:tabLst>
                <a:tab pos="9817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&amp;x;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променливата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(указател) получава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 на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835469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940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7.3. Извличане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операторът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 (да не </a:t>
            </a:r>
            <a:r>
              <a:rPr sz="2000" b="1" spc="-5" dirty="0">
                <a:solidFill>
                  <a:srgbClr val="FF0033"/>
                </a:solidFill>
                <a:latin typeface="Arial"/>
                <a:cs typeface="Arial"/>
              </a:rPr>
              <a:t>се бърка </a:t>
            </a:r>
            <a:r>
              <a:rPr sz="2000" b="1" dirty="0">
                <a:solidFill>
                  <a:srgbClr val="FF0033"/>
                </a:solidFill>
                <a:latin typeface="Arial"/>
                <a:cs typeface="Arial"/>
              </a:rPr>
              <a:t>с </a:t>
            </a:r>
            <a:r>
              <a:rPr sz="2000" b="1" spc="-5" dirty="0">
                <a:solidFill>
                  <a:srgbClr val="FF0033"/>
                </a:solidFill>
                <a:latin typeface="Arial"/>
                <a:cs typeface="Arial"/>
              </a:rPr>
              <a:t>оператора </a:t>
            </a:r>
            <a:r>
              <a:rPr sz="2000" b="1" spc="-15" dirty="0">
                <a:solidFill>
                  <a:srgbClr val="FF0033"/>
                </a:solidFill>
                <a:latin typeface="Arial"/>
                <a:cs typeface="Arial"/>
              </a:rPr>
              <a:t>за</a:t>
            </a:r>
            <a:r>
              <a:rPr sz="2000" b="1" spc="-80" dirty="0">
                <a:solidFill>
                  <a:srgbClr val="FF00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33"/>
                </a:solidFill>
                <a:latin typeface="Arial"/>
                <a:cs typeface="Arial"/>
              </a:rPr>
              <a:t>умножение!)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Използвайки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извлече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която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този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сочи.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става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оператора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"*".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1438910" algn="l"/>
              </a:tabLst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baz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=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*foo;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baz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получава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указана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foo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4127" y="3569669"/>
            <a:ext cx="8206740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7491095" cy="325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7.4.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 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използване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 marL="12700" marR="5083175">
              <a:lnSpc>
                <a:spcPct val="12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#include "stdafx.h"  #include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"iostream.h"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91465" marR="4352925" indent="-208915">
              <a:lnSpc>
                <a:spcPct val="12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value1 = 5, value2 =</a:t>
            </a:r>
            <a:r>
              <a:rPr sz="2000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15;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cout &lt;&lt;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"value1=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"&lt;&lt; value1 &lt;&lt;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"\n"&lt;&lt;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"value2="&lt;&lt;value2&lt;&lt;"\n\n";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300" y="4372584"/>
            <a:ext cx="144526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 =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&amp;value1;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10;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 =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&amp;value2;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20;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8952" y="4372584"/>
            <a:ext cx="3670935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p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получава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адреса на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value1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value1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получава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p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получава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адреса на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value2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value2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получава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20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835473"/>
            <a:ext cx="755777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cout &lt;&lt;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"value1=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"&lt;&lt;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value1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&lt;&lt;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"\n"&lt;&lt;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"value2="&lt;&lt;value2&lt;&lt;"\n";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281171" y="1472183"/>
            <a:ext cx="2144395" cy="695325"/>
            <a:chOff x="3281171" y="1472183"/>
            <a:chExt cx="2144395" cy="695325"/>
          </a:xfrm>
        </p:grpSpPr>
        <p:sp>
          <p:nvSpPr>
            <p:cNvPr id="4" name="object 4"/>
            <p:cNvSpPr/>
            <p:nvPr/>
          </p:nvSpPr>
          <p:spPr>
            <a:xfrm>
              <a:off x="3285743" y="1476755"/>
              <a:ext cx="2133600" cy="685800"/>
            </a:xfrm>
            <a:custGeom>
              <a:avLst/>
              <a:gdLst/>
              <a:ahLst/>
              <a:cxnLst/>
              <a:rect l="l" t="t" r="r" b="b"/>
              <a:pathLst>
                <a:path w="2133600" h="685800">
                  <a:moveTo>
                    <a:pt x="2133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133600" y="68580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1171" y="1472183"/>
              <a:ext cx="2144395" cy="695325"/>
            </a:xfrm>
            <a:custGeom>
              <a:avLst/>
              <a:gdLst/>
              <a:ahLst/>
              <a:cxnLst/>
              <a:rect l="l" t="t" r="r" b="b"/>
              <a:pathLst>
                <a:path w="2144395" h="695325">
                  <a:moveTo>
                    <a:pt x="2144267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144267" y="694943"/>
                  </a:lnTo>
                  <a:lnTo>
                    <a:pt x="2144267" y="690372"/>
                  </a:lnTo>
                  <a:lnTo>
                    <a:pt x="10667" y="690372"/>
                  </a:lnTo>
                  <a:lnTo>
                    <a:pt x="4572" y="685800"/>
                  </a:lnTo>
                  <a:lnTo>
                    <a:pt x="10667" y="6858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2144267" y="4572"/>
                  </a:lnTo>
                  <a:lnTo>
                    <a:pt x="2144267" y="0"/>
                  </a:lnTo>
                  <a:close/>
                </a:path>
                <a:path w="2144395" h="695325">
                  <a:moveTo>
                    <a:pt x="10667" y="685800"/>
                  </a:moveTo>
                  <a:lnTo>
                    <a:pt x="4572" y="685800"/>
                  </a:lnTo>
                  <a:lnTo>
                    <a:pt x="10667" y="690372"/>
                  </a:lnTo>
                  <a:lnTo>
                    <a:pt x="10667" y="685800"/>
                  </a:lnTo>
                  <a:close/>
                </a:path>
                <a:path w="2144395" h="695325">
                  <a:moveTo>
                    <a:pt x="2133600" y="685800"/>
                  </a:moveTo>
                  <a:lnTo>
                    <a:pt x="10667" y="685800"/>
                  </a:lnTo>
                  <a:lnTo>
                    <a:pt x="10667" y="690372"/>
                  </a:lnTo>
                  <a:lnTo>
                    <a:pt x="2133600" y="690372"/>
                  </a:lnTo>
                  <a:lnTo>
                    <a:pt x="2133600" y="685800"/>
                  </a:lnTo>
                  <a:close/>
                </a:path>
                <a:path w="2144395" h="695325">
                  <a:moveTo>
                    <a:pt x="2133600" y="4572"/>
                  </a:moveTo>
                  <a:lnTo>
                    <a:pt x="2133600" y="690372"/>
                  </a:lnTo>
                  <a:lnTo>
                    <a:pt x="2138172" y="685800"/>
                  </a:lnTo>
                  <a:lnTo>
                    <a:pt x="2144267" y="685800"/>
                  </a:lnTo>
                  <a:lnTo>
                    <a:pt x="2144267" y="9143"/>
                  </a:lnTo>
                  <a:lnTo>
                    <a:pt x="2138172" y="9143"/>
                  </a:lnTo>
                  <a:lnTo>
                    <a:pt x="2133600" y="4572"/>
                  </a:lnTo>
                  <a:close/>
                </a:path>
                <a:path w="2144395" h="695325">
                  <a:moveTo>
                    <a:pt x="2144267" y="685800"/>
                  </a:moveTo>
                  <a:lnTo>
                    <a:pt x="2138172" y="685800"/>
                  </a:lnTo>
                  <a:lnTo>
                    <a:pt x="2133600" y="690372"/>
                  </a:lnTo>
                  <a:lnTo>
                    <a:pt x="2144267" y="690372"/>
                  </a:lnTo>
                  <a:lnTo>
                    <a:pt x="2144267" y="685800"/>
                  </a:lnTo>
                  <a:close/>
                </a:path>
                <a:path w="2144395" h="6953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2144395" h="695325">
                  <a:moveTo>
                    <a:pt x="21336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2133600" y="9143"/>
                  </a:lnTo>
                  <a:lnTo>
                    <a:pt x="2133600" y="4572"/>
                  </a:lnTo>
                  <a:close/>
                </a:path>
                <a:path w="2144395" h="695325">
                  <a:moveTo>
                    <a:pt x="2144267" y="4572"/>
                  </a:moveTo>
                  <a:lnTo>
                    <a:pt x="2133600" y="4572"/>
                  </a:lnTo>
                  <a:lnTo>
                    <a:pt x="2138172" y="9143"/>
                  </a:lnTo>
                  <a:lnTo>
                    <a:pt x="2144267" y="9143"/>
                  </a:lnTo>
                  <a:lnTo>
                    <a:pt x="21442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5744" y="1476755"/>
            <a:ext cx="2133600" cy="685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71805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ДАННИ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372" y="2538983"/>
            <a:ext cx="6259195" cy="847725"/>
            <a:chOff x="1452372" y="2538983"/>
            <a:chExt cx="6259195" cy="847725"/>
          </a:xfrm>
        </p:grpSpPr>
        <p:sp>
          <p:nvSpPr>
            <p:cNvPr id="8" name="object 8"/>
            <p:cNvSpPr/>
            <p:nvPr/>
          </p:nvSpPr>
          <p:spPr>
            <a:xfrm>
              <a:off x="1456944" y="2543555"/>
              <a:ext cx="2057400" cy="685800"/>
            </a:xfrm>
            <a:custGeom>
              <a:avLst/>
              <a:gdLst/>
              <a:ahLst/>
              <a:cxnLst/>
              <a:rect l="l" t="t" r="r" b="b"/>
              <a:pathLst>
                <a:path w="2057400" h="685800">
                  <a:moveTo>
                    <a:pt x="20574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057400" y="685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372" y="2538983"/>
              <a:ext cx="2068195" cy="695325"/>
            </a:xfrm>
            <a:custGeom>
              <a:avLst/>
              <a:gdLst/>
              <a:ahLst/>
              <a:cxnLst/>
              <a:rect l="l" t="t" r="r" b="b"/>
              <a:pathLst>
                <a:path w="2068195" h="695325">
                  <a:moveTo>
                    <a:pt x="2068067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2068067" y="694943"/>
                  </a:lnTo>
                  <a:lnTo>
                    <a:pt x="2068067" y="690372"/>
                  </a:lnTo>
                  <a:lnTo>
                    <a:pt x="10668" y="690372"/>
                  </a:lnTo>
                  <a:lnTo>
                    <a:pt x="4571" y="685800"/>
                  </a:lnTo>
                  <a:lnTo>
                    <a:pt x="10668" y="685800"/>
                  </a:lnTo>
                  <a:lnTo>
                    <a:pt x="10668" y="9143"/>
                  </a:lnTo>
                  <a:lnTo>
                    <a:pt x="4571" y="9143"/>
                  </a:lnTo>
                  <a:lnTo>
                    <a:pt x="10668" y="4572"/>
                  </a:lnTo>
                  <a:lnTo>
                    <a:pt x="2068067" y="4572"/>
                  </a:lnTo>
                  <a:lnTo>
                    <a:pt x="2068067" y="0"/>
                  </a:lnTo>
                  <a:close/>
                </a:path>
                <a:path w="2068195" h="695325">
                  <a:moveTo>
                    <a:pt x="10668" y="685800"/>
                  </a:moveTo>
                  <a:lnTo>
                    <a:pt x="4571" y="685800"/>
                  </a:lnTo>
                  <a:lnTo>
                    <a:pt x="10668" y="690372"/>
                  </a:lnTo>
                  <a:lnTo>
                    <a:pt x="10668" y="685800"/>
                  </a:lnTo>
                  <a:close/>
                </a:path>
                <a:path w="2068195" h="695325">
                  <a:moveTo>
                    <a:pt x="2057400" y="685800"/>
                  </a:moveTo>
                  <a:lnTo>
                    <a:pt x="10668" y="685800"/>
                  </a:lnTo>
                  <a:lnTo>
                    <a:pt x="10668" y="690372"/>
                  </a:lnTo>
                  <a:lnTo>
                    <a:pt x="2057400" y="690372"/>
                  </a:lnTo>
                  <a:lnTo>
                    <a:pt x="2057400" y="685800"/>
                  </a:lnTo>
                  <a:close/>
                </a:path>
                <a:path w="2068195" h="695325">
                  <a:moveTo>
                    <a:pt x="2057400" y="4572"/>
                  </a:moveTo>
                  <a:lnTo>
                    <a:pt x="2057400" y="690372"/>
                  </a:lnTo>
                  <a:lnTo>
                    <a:pt x="2061972" y="685800"/>
                  </a:lnTo>
                  <a:lnTo>
                    <a:pt x="2068067" y="685800"/>
                  </a:lnTo>
                  <a:lnTo>
                    <a:pt x="2068067" y="9143"/>
                  </a:lnTo>
                  <a:lnTo>
                    <a:pt x="2061972" y="9143"/>
                  </a:lnTo>
                  <a:lnTo>
                    <a:pt x="2057400" y="4572"/>
                  </a:lnTo>
                  <a:close/>
                </a:path>
                <a:path w="2068195" h="695325">
                  <a:moveTo>
                    <a:pt x="2068067" y="685800"/>
                  </a:moveTo>
                  <a:lnTo>
                    <a:pt x="2061972" y="685800"/>
                  </a:lnTo>
                  <a:lnTo>
                    <a:pt x="2057400" y="690372"/>
                  </a:lnTo>
                  <a:lnTo>
                    <a:pt x="2068067" y="690372"/>
                  </a:lnTo>
                  <a:lnTo>
                    <a:pt x="2068067" y="685800"/>
                  </a:lnTo>
                  <a:close/>
                </a:path>
                <a:path w="2068195" h="695325">
                  <a:moveTo>
                    <a:pt x="10668" y="4572"/>
                  </a:moveTo>
                  <a:lnTo>
                    <a:pt x="4571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2068195" h="695325">
                  <a:moveTo>
                    <a:pt x="2057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2057400" y="9143"/>
                  </a:lnTo>
                  <a:lnTo>
                    <a:pt x="2057400" y="4572"/>
                  </a:lnTo>
                  <a:close/>
                </a:path>
                <a:path w="2068195" h="695325">
                  <a:moveTo>
                    <a:pt x="2068067" y="4572"/>
                  </a:moveTo>
                  <a:lnTo>
                    <a:pt x="2057400" y="4572"/>
                  </a:lnTo>
                  <a:lnTo>
                    <a:pt x="2061972" y="9143"/>
                  </a:lnTo>
                  <a:lnTo>
                    <a:pt x="2068067" y="9143"/>
                  </a:lnTo>
                  <a:lnTo>
                    <a:pt x="20680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0743" y="2543555"/>
              <a:ext cx="2514600" cy="838200"/>
            </a:xfrm>
            <a:custGeom>
              <a:avLst/>
              <a:gdLst/>
              <a:ahLst/>
              <a:cxnLst/>
              <a:rect l="l" t="t" r="r" b="b"/>
              <a:pathLst>
                <a:path w="2514600" h="838200">
                  <a:moveTo>
                    <a:pt x="2514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514600" y="8382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6172" y="2538983"/>
              <a:ext cx="2525395" cy="847725"/>
            </a:xfrm>
            <a:custGeom>
              <a:avLst/>
              <a:gdLst/>
              <a:ahLst/>
              <a:cxnLst/>
              <a:rect l="l" t="t" r="r" b="b"/>
              <a:pathLst>
                <a:path w="2525395" h="847725">
                  <a:moveTo>
                    <a:pt x="2525268" y="0"/>
                  </a:moveTo>
                  <a:lnTo>
                    <a:pt x="0" y="0"/>
                  </a:lnTo>
                  <a:lnTo>
                    <a:pt x="0" y="847343"/>
                  </a:lnTo>
                  <a:lnTo>
                    <a:pt x="2525268" y="847343"/>
                  </a:lnTo>
                  <a:lnTo>
                    <a:pt x="2525268" y="842772"/>
                  </a:lnTo>
                  <a:lnTo>
                    <a:pt x="10667" y="842772"/>
                  </a:lnTo>
                  <a:lnTo>
                    <a:pt x="4572" y="838200"/>
                  </a:lnTo>
                  <a:lnTo>
                    <a:pt x="10667" y="8382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2525268" y="4572"/>
                  </a:lnTo>
                  <a:lnTo>
                    <a:pt x="2525268" y="0"/>
                  </a:lnTo>
                  <a:close/>
                </a:path>
                <a:path w="2525395" h="847725">
                  <a:moveTo>
                    <a:pt x="10667" y="838200"/>
                  </a:moveTo>
                  <a:lnTo>
                    <a:pt x="4572" y="838200"/>
                  </a:lnTo>
                  <a:lnTo>
                    <a:pt x="10667" y="842772"/>
                  </a:lnTo>
                  <a:lnTo>
                    <a:pt x="10667" y="838200"/>
                  </a:lnTo>
                  <a:close/>
                </a:path>
                <a:path w="2525395" h="847725">
                  <a:moveTo>
                    <a:pt x="2514600" y="838200"/>
                  </a:moveTo>
                  <a:lnTo>
                    <a:pt x="10667" y="838200"/>
                  </a:lnTo>
                  <a:lnTo>
                    <a:pt x="10667" y="842772"/>
                  </a:lnTo>
                  <a:lnTo>
                    <a:pt x="2514600" y="842772"/>
                  </a:lnTo>
                  <a:lnTo>
                    <a:pt x="2514600" y="838200"/>
                  </a:lnTo>
                  <a:close/>
                </a:path>
                <a:path w="2525395" h="847725">
                  <a:moveTo>
                    <a:pt x="2514600" y="4572"/>
                  </a:moveTo>
                  <a:lnTo>
                    <a:pt x="2514600" y="842772"/>
                  </a:lnTo>
                  <a:lnTo>
                    <a:pt x="2519172" y="838200"/>
                  </a:lnTo>
                  <a:lnTo>
                    <a:pt x="2525268" y="838200"/>
                  </a:lnTo>
                  <a:lnTo>
                    <a:pt x="2525268" y="9143"/>
                  </a:lnTo>
                  <a:lnTo>
                    <a:pt x="2519172" y="9143"/>
                  </a:lnTo>
                  <a:lnTo>
                    <a:pt x="2514600" y="4572"/>
                  </a:lnTo>
                  <a:close/>
                </a:path>
                <a:path w="2525395" h="847725">
                  <a:moveTo>
                    <a:pt x="2525268" y="838200"/>
                  </a:moveTo>
                  <a:lnTo>
                    <a:pt x="2519172" y="838200"/>
                  </a:lnTo>
                  <a:lnTo>
                    <a:pt x="2514600" y="842772"/>
                  </a:lnTo>
                  <a:lnTo>
                    <a:pt x="2525268" y="842772"/>
                  </a:lnTo>
                  <a:lnTo>
                    <a:pt x="2525268" y="838200"/>
                  </a:lnTo>
                  <a:close/>
                </a:path>
                <a:path w="2525395" h="8477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2525395" h="847725">
                  <a:moveTo>
                    <a:pt x="25146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2514600" y="9143"/>
                  </a:lnTo>
                  <a:lnTo>
                    <a:pt x="2514600" y="4572"/>
                  </a:lnTo>
                  <a:close/>
                </a:path>
                <a:path w="2525395" h="847725">
                  <a:moveTo>
                    <a:pt x="2525268" y="4572"/>
                  </a:moveTo>
                  <a:lnTo>
                    <a:pt x="2514600" y="4572"/>
                  </a:lnTo>
                  <a:lnTo>
                    <a:pt x="2519172" y="9143"/>
                  </a:lnTo>
                  <a:lnTo>
                    <a:pt x="2525268" y="9143"/>
                  </a:lnTo>
                  <a:lnTo>
                    <a:pt x="25252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56944" y="2543555"/>
            <a:ext cx="2057400" cy="685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875"/>
              </a:spcBef>
            </a:pP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Атомарни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0744" y="2543555"/>
            <a:ext cx="2514600" cy="8382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8595" marR="183515" indent="44958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Съставни  (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400" spc="1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400" spc="-4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рирани)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04772" y="3605784"/>
            <a:ext cx="1687195" cy="1762125"/>
            <a:chOff x="1604772" y="3605784"/>
            <a:chExt cx="1687195" cy="1762125"/>
          </a:xfrm>
        </p:grpSpPr>
        <p:sp>
          <p:nvSpPr>
            <p:cNvPr id="15" name="object 15"/>
            <p:cNvSpPr/>
            <p:nvPr/>
          </p:nvSpPr>
          <p:spPr>
            <a:xfrm>
              <a:off x="1609344" y="3610356"/>
              <a:ext cx="1676400" cy="1752600"/>
            </a:xfrm>
            <a:custGeom>
              <a:avLst/>
              <a:gdLst/>
              <a:ahLst/>
              <a:cxnLst/>
              <a:rect l="l" t="t" r="r" b="b"/>
              <a:pathLst>
                <a:path w="1676400" h="1752600">
                  <a:moveTo>
                    <a:pt x="1676400" y="0"/>
                  </a:moveTo>
                  <a:lnTo>
                    <a:pt x="0" y="0"/>
                  </a:lnTo>
                  <a:lnTo>
                    <a:pt x="0" y="1752599"/>
                  </a:lnTo>
                  <a:lnTo>
                    <a:pt x="1676400" y="175259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4772" y="3605784"/>
              <a:ext cx="1687195" cy="1762125"/>
            </a:xfrm>
            <a:custGeom>
              <a:avLst/>
              <a:gdLst/>
              <a:ahLst/>
              <a:cxnLst/>
              <a:rect l="l" t="t" r="r" b="b"/>
              <a:pathLst>
                <a:path w="1687195" h="1762125">
                  <a:moveTo>
                    <a:pt x="1687067" y="0"/>
                  </a:moveTo>
                  <a:lnTo>
                    <a:pt x="0" y="0"/>
                  </a:lnTo>
                  <a:lnTo>
                    <a:pt x="0" y="1761744"/>
                  </a:lnTo>
                  <a:lnTo>
                    <a:pt x="1687067" y="1761744"/>
                  </a:lnTo>
                  <a:lnTo>
                    <a:pt x="1687067" y="1757172"/>
                  </a:lnTo>
                  <a:lnTo>
                    <a:pt x="10668" y="1757171"/>
                  </a:lnTo>
                  <a:lnTo>
                    <a:pt x="4572" y="1752600"/>
                  </a:lnTo>
                  <a:lnTo>
                    <a:pt x="10668" y="1752600"/>
                  </a:lnTo>
                  <a:lnTo>
                    <a:pt x="10668" y="9143"/>
                  </a:lnTo>
                  <a:lnTo>
                    <a:pt x="4571" y="9143"/>
                  </a:lnTo>
                  <a:lnTo>
                    <a:pt x="10668" y="4572"/>
                  </a:lnTo>
                  <a:lnTo>
                    <a:pt x="1687067" y="4572"/>
                  </a:lnTo>
                  <a:lnTo>
                    <a:pt x="1687067" y="0"/>
                  </a:lnTo>
                  <a:close/>
                </a:path>
                <a:path w="1687195" h="1762125">
                  <a:moveTo>
                    <a:pt x="10668" y="1752600"/>
                  </a:moveTo>
                  <a:lnTo>
                    <a:pt x="4572" y="1752600"/>
                  </a:lnTo>
                  <a:lnTo>
                    <a:pt x="10668" y="1757171"/>
                  </a:lnTo>
                  <a:lnTo>
                    <a:pt x="10668" y="1752600"/>
                  </a:lnTo>
                  <a:close/>
                </a:path>
                <a:path w="1687195" h="1762125">
                  <a:moveTo>
                    <a:pt x="1676400" y="1752600"/>
                  </a:moveTo>
                  <a:lnTo>
                    <a:pt x="10668" y="1752600"/>
                  </a:lnTo>
                  <a:lnTo>
                    <a:pt x="10668" y="1757171"/>
                  </a:lnTo>
                  <a:lnTo>
                    <a:pt x="1676400" y="1757171"/>
                  </a:lnTo>
                  <a:lnTo>
                    <a:pt x="1676400" y="1752600"/>
                  </a:lnTo>
                  <a:close/>
                </a:path>
                <a:path w="1687195" h="1762125">
                  <a:moveTo>
                    <a:pt x="1676400" y="4572"/>
                  </a:moveTo>
                  <a:lnTo>
                    <a:pt x="1676400" y="1757171"/>
                  </a:lnTo>
                  <a:lnTo>
                    <a:pt x="1680971" y="1752600"/>
                  </a:lnTo>
                  <a:lnTo>
                    <a:pt x="1687067" y="1752600"/>
                  </a:lnTo>
                  <a:lnTo>
                    <a:pt x="1687067" y="9143"/>
                  </a:lnTo>
                  <a:lnTo>
                    <a:pt x="1680972" y="9143"/>
                  </a:lnTo>
                  <a:lnTo>
                    <a:pt x="1676400" y="4572"/>
                  </a:lnTo>
                  <a:close/>
                </a:path>
                <a:path w="1687195" h="1762125">
                  <a:moveTo>
                    <a:pt x="1687067" y="1752600"/>
                  </a:moveTo>
                  <a:lnTo>
                    <a:pt x="1680971" y="1752600"/>
                  </a:lnTo>
                  <a:lnTo>
                    <a:pt x="1676400" y="1757171"/>
                  </a:lnTo>
                  <a:lnTo>
                    <a:pt x="1687067" y="1757172"/>
                  </a:lnTo>
                  <a:lnTo>
                    <a:pt x="1687067" y="1752600"/>
                  </a:lnTo>
                  <a:close/>
                </a:path>
                <a:path w="1687195" h="1762125">
                  <a:moveTo>
                    <a:pt x="10668" y="4572"/>
                  </a:moveTo>
                  <a:lnTo>
                    <a:pt x="4571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1687195" h="1762125">
                  <a:moveTo>
                    <a:pt x="1676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1676400" y="9143"/>
                  </a:lnTo>
                  <a:lnTo>
                    <a:pt x="1676400" y="4572"/>
                  </a:lnTo>
                  <a:close/>
                </a:path>
                <a:path w="1687195" h="1762125">
                  <a:moveTo>
                    <a:pt x="1687067" y="4572"/>
                  </a:moveTo>
                  <a:lnTo>
                    <a:pt x="1676400" y="4572"/>
                  </a:lnTo>
                  <a:lnTo>
                    <a:pt x="1680972" y="9143"/>
                  </a:lnTo>
                  <a:lnTo>
                    <a:pt x="1687067" y="9143"/>
                  </a:lnTo>
                  <a:lnTo>
                    <a:pt x="16870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9344" y="3610355"/>
            <a:ext cx="1676400" cy="17526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13360" indent="-148590">
              <a:lnSpc>
                <a:spcPct val="100000"/>
              </a:lnSpc>
              <a:spcBef>
                <a:spcPts val="290"/>
              </a:spcBef>
              <a:buChar char="-"/>
              <a:tabLst>
                <a:tab pos="213995" algn="l"/>
              </a:tabLst>
            </a:pP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целочислени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реални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символни</a:t>
            </a:r>
            <a:endParaRPr sz="2000" dirty="0">
              <a:latin typeface="Times New Roman"/>
              <a:cs typeface="Times New Roman"/>
            </a:endParaRPr>
          </a:p>
          <a:p>
            <a:pPr marL="213360" indent="-148590">
              <a:lnSpc>
                <a:spcPct val="100000"/>
              </a:lnSpc>
              <a:spcBef>
                <a:spcPts val="1200"/>
              </a:spcBef>
              <a:buChar char="-"/>
              <a:tabLst>
                <a:tab pos="213995" algn="l"/>
              </a:tabLst>
            </a:pP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логически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43171" y="3605784"/>
            <a:ext cx="4354195" cy="542925"/>
            <a:chOff x="4043171" y="3605784"/>
            <a:chExt cx="4354195" cy="542925"/>
          </a:xfrm>
        </p:grpSpPr>
        <p:sp>
          <p:nvSpPr>
            <p:cNvPr id="19" name="object 19"/>
            <p:cNvSpPr/>
            <p:nvPr/>
          </p:nvSpPr>
          <p:spPr>
            <a:xfrm>
              <a:off x="4047743" y="3610356"/>
              <a:ext cx="1524000" cy="533400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152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24000" y="533400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3171" y="3605784"/>
              <a:ext cx="1534795" cy="542925"/>
            </a:xfrm>
            <a:custGeom>
              <a:avLst/>
              <a:gdLst/>
              <a:ahLst/>
              <a:cxnLst/>
              <a:rect l="l" t="t" r="r" b="b"/>
              <a:pathLst>
                <a:path w="1534795" h="542925">
                  <a:moveTo>
                    <a:pt x="1534667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534667" y="542543"/>
                  </a:lnTo>
                  <a:lnTo>
                    <a:pt x="1534667" y="537972"/>
                  </a:lnTo>
                  <a:lnTo>
                    <a:pt x="10667" y="537972"/>
                  </a:lnTo>
                  <a:lnTo>
                    <a:pt x="4572" y="533400"/>
                  </a:lnTo>
                  <a:lnTo>
                    <a:pt x="10667" y="5334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2"/>
                  </a:lnTo>
                  <a:lnTo>
                    <a:pt x="1534667" y="4572"/>
                  </a:lnTo>
                  <a:lnTo>
                    <a:pt x="1534667" y="0"/>
                  </a:lnTo>
                  <a:close/>
                </a:path>
                <a:path w="1534795" h="542925">
                  <a:moveTo>
                    <a:pt x="10667" y="533400"/>
                  </a:moveTo>
                  <a:lnTo>
                    <a:pt x="4572" y="533400"/>
                  </a:lnTo>
                  <a:lnTo>
                    <a:pt x="10667" y="537972"/>
                  </a:lnTo>
                  <a:lnTo>
                    <a:pt x="10667" y="533400"/>
                  </a:lnTo>
                  <a:close/>
                </a:path>
                <a:path w="1534795" h="542925">
                  <a:moveTo>
                    <a:pt x="1524000" y="533400"/>
                  </a:moveTo>
                  <a:lnTo>
                    <a:pt x="10667" y="533400"/>
                  </a:lnTo>
                  <a:lnTo>
                    <a:pt x="10667" y="537972"/>
                  </a:lnTo>
                  <a:lnTo>
                    <a:pt x="1524000" y="537972"/>
                  </a:lnTo>
                  <a:lnTo>
                    <a:pt x="1524000" y="533400"/>
                  </a:lnTo>
                  <a:close/>
                </a:path>
                <a:path w="1534795" h="542925">
                  <a:moveTo>
                    <a:pt x="1524000" y="4572"/>
                  </a:moveTo>
                  <a:lnTo>
                    <a:pt x="1524000" y="537972"/>
                  </a:lnTo>
                  <a:lnTo>
                    <a:pt x="1528572" y="533400"/>
                  </a:lnTo>
                  <a:lnTo>
                    <a:pt x="1534667" y="533400"/>
                  </a:lnTo>
                  <a:lnTo>
                    <a:pt x="1534667" y="9143"/>
                  </a:lnTo>
                  <a:lnTo>
                    <a:pt x="1528572" y="9143"/>
                  </a:lnTo>
                  <a:lnTo>
                    <a:pt x="1524000" y="4572"/>
                  </a:lnTo>
                  <a:close/>
                </a:path>
                <a:path w="1534795" h="542925">
                  <a:moveTo>
                    <a:pt x="1534667" y="533400"/>
                  </a:moveTo>
                  <a:lnTo>
                    <a:pt x="1528572" y="533400"/>
                  </a:lnTo>
                  <a:lnTo>
                    <a:pt x="1524000" y="537972"/>
                  </a:lnTo>
                  <a:lnTo>
                    <a:pt x="1534667" y="537972"/>
                  </a:lnTo>
                  <a:lnTo>
                    <a:pt x="1534667" y="533400"/>
                  </a:lnTo>
                  <a:close/>
                </a:path>
                <a:path w="1534795" h="542925">
                  <a:moveTo>
                    <a:pt x="10667" y="4572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2"/>
                  </a:lnTo>
                  <a:close/>
                </a:path>
                <a:path w="1534795" h="542925">
                  <a:moveTo>
                    <a:pt x="1524000" y="4572"/>
                  </a:moveTo>
                  <a:lnTo>
                    <a:pt x="10667" y="4572"/>
                  </a:lnTo>
                  <a:lnTo>
                    <a:pt x="10667" y="9143"/>
                  </a:lnTo>
                  <a:lnTo>
                    <a:pt x="1524000" y="9143"/>
                  </a:lnTo>
                  <a:lnTo>
                    <a:pt x="1524000" y="4572"/>
                  </a:lnTo>
                  <a:close/>
                </a:path>
                <a:path w="1534795" h="542925">
                  <a:moveTo>
                    <a:pt x="1534667" y="4572"/>
                  </a:moveTo>
                  <a:lnTo>
                    <a:pt x="1524000" y="4572"/>
                  </a:lnTo>
                  <a:lnTo>
                    <a:pt x="1528572" y="9143"/>
                  </a:lnTo>
                  <a:lnTo>
                    <a:pt x="1534667" y="9143"/>
                  </a:lnTo>
                  <a:lnTo>
                    <a:pt x="1534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14743" y="3610356"/>
              <a:ext cx="1676400" cy="533400"/>
            </a:xfrm>
            <a:custGeom>
              <a:avLst/>
              <a:gdLst/>
              <a:ahLst/>
              <a:cxnLst/>
              <a:rect l="l" t="t" r="r" b="b"/>
              <a:pathLst>
                <a:path w="1676400" h="533400">
                  <a:moveTo>
                    <a:pt x="1676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676400" y="5334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0171" y="3605784"/>
              <a:ext cx="1687195" cy="542925"/>
            </a:xfrm>
            <a:custGeom>
              <a:avLst/>
              <a:gdLst/>
              <a:ahLst/>
              <a:cxnLst/>
              <a:rect l="l" t="t" r="r" b="b"/>
              <a:pathLst>
                <a:path w="1687195" h="542925">
                  <a:moveTo>
                    <a:pt x="1687068" y="0"/>
                  </a:moveTo>
                  <a:lnTo>
                    <a:pt x="0" y="0"/>
                  </a:lnTo>
                  <a:lnTo>
                    <a:pt x="0" y="542543"/>
                  </a:lnTo>
                  <a:lnTo>
                    <a:pt x="1687068" y="542543"/>
                  </a:lnTo>
                  <a:lnTo>
                    <a:pt x="1687068" y="537972"/>
                  </a:lnTo>
                  <a:lnTo>
                    <a:pt x="10668" y="537972"/>
                  </a:lnTo>
                  <a:lnTo>
                    <a:pt x="4572" y="533400"/>
                  </a:lnTo>
                  <a:lnTo>
                    <a:pt x="10668" y="5334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2"/>
                  </a:lnTo>
                  <a:lnTo>
                    <a:pt x="1687068" y="4572"/>
                  </a:lnTo>
                  <a:lnTo>
                    <a:pt x="1687068" y="0"/>
                  </a:lnTo>
                  <a:close/>
                </a:path>
                <a:path w="1687195" h="542925">
                  <a:moveTo>
                    <a:pt x="10668" y="533400"/>
                  </a:moveTo>
                  <a:lnTo>
                    <a:pt x="4572" y="533400"/>
                  </a:lnTo>
                  <a:lnTo>
                    <a:pt x="10668" y="537972"/>
                  </a:lnTo>
                  <a:lnTo>
                    <a:pt x="10668" y="533400"/>
                  </a:lnTo>
                  <a:close/>
                </a:path>
                <a:path w="1687195" h="542925">
                  <a:moveTo>
                    <a:pt x="1676400" y="533400"/>
                  </a:moveTo>
                  <a:lnTo>
                    <a:pt x="10668" y="533400"/>
                  </a:lnTo>
                  <a:lnTo>
                    <a:pt x="10668" y="537972"/>
                  </a:lnTo>
                  <a:lnTo>
                    <a:pt x="1676400" y="537972"/>
                  </a:lnTo>
                  <a:lnTo>
                    <a:pt x="1676400" y="533400"/>
                  </a:lnTo>
                  <a:close/>
                </a:path>
                <a:path w="1687195" h="542925">
                  <a:moveTo>
                    <a:pt x="1676400" y="4572"/>
                  </a:moveTo>
                  <a:lnTo>
                    <a:pt x="1676400" y="537972"/>
                  </a:lnTo>
                  <a:lnTo>
                    <a:pt x="1680972" y="533400"/>
                  </a:lnTo>
                  <a:lnTo>
                    <a:pt x="1687068" y="533400"/>
                  </a:lnTo>
                  <a:lnTo>
                    <a:pt x="1687068" y="9143"/>
                  </a:lnTo>
                  <a:lnTo>
                    <a:pt x="1680972" y="9143"/>
                  </a:lnTo>
                  <a:lnTo>
                    <a:pt x="1676400" y="4572"/>
                  </a:lnTo>
                  <a:close/>
                </a:path>
                <a:path w="1687195" h="542925">
                  <a:moveTo>
                    <a:pt x="1687068" y="533400"/>
                  </a:moveTo>
                  <a:lnTo>
                    <a:pt x="1680972" y="533400"/>
                  </a:lnTo>
                  <a:lnTo>
                    <a:pt x="1676400" y="537972"/>
                  </a:lnTo>
                  <a:lnTo>
                    <a:pt x="1687068" y="537972"/>
                  </a:lnTo>
                  <a:lnTo>
                    <a:pt x="1687068" y="533400"/>
                  </a:lnTo>
                  <a:close/>
                </a:path>
                <a:path w="1687195" h="542925">
                  <a:moveTo>
                    <a:pt x="10668" y="4572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2"/>
                  </a:lnTo>
                  <a:close/>
                </a:path>
                <a:path w="1687195" h="542925">
                  <a:moveTo>
                    <a:pt x="1676400" y="4572"/>
                  </a:moveTo>
                  <a:lnTo>
                    <a:pt x="10668" y="4572"/>
                  </a:lnTo>
                  <a:lnTo>
                    <a:pt x="10668" y="9143"/>
                  </a:lnTo>
                  <a:lnTo>
                    <a:pt x="1676400" y="9143"/>
                  </a:lnTo>
                  <a:lnTo>
                    <a:pt x="1676400" y="4572"/>
                  </a:lnTo>
                  <a:close/>
                </a:path>
                <a:path w="1687195" h="542925">
                  <a:moveTo>
                    <a:pt x="1687068" y="4572"/>
                  </a:moveTo>
                  <a:lnTo>
                    <a:pt x="1676400" y="4572"/>
                  </a:lnTo>
                  <a:lnTo>
                    <a:pt x="1680972" y="9143"/>
                  </a:lnTo>
                  <a:lnTo>
                    <a:pt x="1687068" y="9143"/>
                  </a:lnTo>
                  <a:lnTo>
                    <a:pt x="16870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47744" y="3610355"/>
            <a:ext cx="1524000" cy="5334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75"/>
              </a:spcBef>
            </a:pPr>
            <a:r>
              <a:rPr sz="2200" spc="-10" dirty="0">
                <a:solidFill>
                  <a:srgbClr val="0000FF"/>
                </a:solidFill>
                <a:latin typeface="Times New Roman"/>
                <a:cs typeface="Times New Roman"/>
              </a:rPr>
              <a:t>статични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4743" y="3610355"/>
            <a:ext cx="1676400" cy="533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динамични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176771" y="4367784"/>
            <a:ext cx="2906395" cy="390525"/>
            <a:chOff x="6176771" y="4367784"/>
            <a:chExt cx="2906395" cy="390525"/>
          </a:xfrm>
        </p:grpSpPr>
        <p:sp>
          <p:nvSpPr>
            <p:cNvPr id="26" name="object 26"/>
            <p:cNvSpPr/>
            <p:nvPr/>
          </p:nvSpPr>
          <p:spPr>
            <a:xfrm>
              <a:off x="6181343" y="4372356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12192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219200" y="380999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6771" y="4367784"/>
              <a:ext cx="1229995" cy="390525"/>
            </a:xfrm>
            <a:custGeom>
              <a:avLst/>
              <a:gdLst/>
              <a:ahLst/>
              <a:cxnLst/>
              <a:rect l="l" t="t" r="r" b="b"/>
              <a:pathLst>
                <a:path w="1229995" h="390525">
                  <a:moveTo>
                    <a:pt x="1229868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1229868" y="390144"/>
                  </a:lnTo>
                  <a:lnTo>
                    <a:pt x="1229868" y="385571"/>
                  </a:lnTo>
                  <a:lnTo>
                    <a:pt x="10667" y="385571"/>
                  </a:lnTo>
                  <a:lnTo>
                    <a:pt x="4572" y="381000"/>
                  </a:lnTo>
                  <a:lnTo>
                    <a:pt x="10667" y="3810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1"/>
                  </a:lnTo>
                  <a:lnTo>
                    <a:pt x="1229868" y="4571"/>
                  </a:lnTo>
                  <a:lnTo>
                    <a:pt x="1229868" y="0"/>
                  </a:lnTo>
                  <a:close/>
                </a:path>
                <a:path w="1229995" h="390525">
                  <a:moveTo>
                    <a:pt x="10667" y="381000"/>
                  </a:moveTo>
                  <a:lnTo>
                    <a:pt x="4572" y="381000"/>
                  </a:lnTo>
                  <a:lnTo>
                    <a:pt x="10667" y="385571"/>
                  </a:lnTo>
                  <a:lnTo>
                    <a:pt x="10667" y="381000"/>
                  </a:lnTo>
                  <a:close/>
                </a:path>
                <a:path w="1229995" h="390525">
                  <a:moveTo>
                    <a:pt x="1219200" y="381000"/>
                  </a:moveTo>
                  <a:lnTo>
                    <a:pt x="10667" y="381000"/>
                  </a:lnTo>
                  <a:lnTo>
                    <a:pt x="10667" y="385571"/>
                  </a:lnTo>
                  <a:lnTo>
                    <a:pt x="1219200" y="385571"/>
                  </a:lnTo>
                  <a:lnTo>
                    <a:pt x="1219200" y="381000"/>
                  </a:lnTo>
                  <a:close/>
                </a:path>
                <a:path w="1229995" h="390525">
                  <a:moveTo>
                    <a:pt x="1219200" y="4571"/>
                  </a:moveTo>
                  <a:lnTo>
                    <a:pt x="1219200" y="385571"/>
                  </a:lnTo>
                  <a:lnTo>
                    <a:pt x="1223772" y="381000"/>
                  </a:lnTo>
                  <a:lnTo>
                    <a:pt x="1229868" y="381000"/>
                  </a:lnTo>
                  <a:lnTo>
                    <a:pt x="1229868" y="9143"/>
                  </a:lnTo>
                  <a:lnTo>
                    <a:pt x="1223772" y="9143"/>
                  </a:lnTo>
                  <a:lnTo>
                    <a:pt x="1219200" y="4571"/>
                  </a:lnTo>
                  <a:close/>
                </a:path>
                <a:path w="1229995" h="390525">
                  <a:moveTo>
                    <a:pt x="1229868" y="381000"/>
                  </a:moveTo>
                  <a:lnTo>
                    <a:pt x="1223772" y="381000"/>
                  </a:lnTo>
                  <a:lnTo>
                    <a:pt x="1219200" y="385571"/>
                  </a:lnTo>
                  <a:lnTo>
                    <a:pt x="1229868" y="385571"/>
                  </a:lnTo>
                  <a:lnTo>
                    <a:pt x="1229868" y="381000"/>
                  </a:lnTo>
                  <a:close/>
                </a:path>
                <a:path w="1229995" h="390525">
                  <a:moveTo>
                    <a:pt x="10667" y="4571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1"/>
                  </a:lnTo>
                  <a:close/>
                </a:path>
                <a:path w="1229995" h="390525">
                  <a:moveTo>
                    <a:pt x="1219200" y="4571"/>
                  </a:moveTo>
                  <a:lnTo>
                    <a:pt x="10667" y="4571"/>
                  </a:lnTo>
                  <a:lnTo>
                    <a:pt x="10667" y="9143"/>
                  </a:lnTo>
                  <a:lnTo>
                    <a:pt x="1219200" y="9143"/>
                  </a:lnTo>
                  <a:lnTo>
                    <a:pt x="1219200" y="4571"/>
                  </a:lnTo>
                  <a:close/>
                </a:path>
                <a:path w="1229995" h="390525">
                  <a:moveTo>
                    <a:pt x="1229868" y="4571"/>
                  </a:moveTo>
                  <a:lnTo>
                    <a:pt x="1219200" y="4571"/>
                  </a:lnTo>
                  <a:lnTo>
                    <a:pt x="1223772" y="9143"/>
                  </a:lnTo>
                  <a:lnTo>
                    <a:pt x="1229868" y="9143"/>
                  </a:lnTo>
                  <a:lnTo>
                    <a:pt x="12298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05343" y="4372356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3716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1371600" y="380999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00771" y="4367784"/>
              <a:ext cx="1382395" cy="390525"/>
            </a:xfrm>
            <a:custGeom>
              <a:avLst/>
              <a:gdLst/>
              <a:ahLst/>
              <a:cxnLst/>
              <a:rect l="l" t="t" r="r" b="b"/>
              <a:pathLst>
                <a:path w="1382395" h="390525">
                  <a:moveTo>
                    <a:pt x="1382268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1382268" y="390144"/>
                  </a:lnTo>
                  <a:lnTo>
                    <a:pt x="1382268" y="385571"/>
                  </a:lnTo>
                  <a:lnTo>
                    <a:pt x="10668" y="385571"/>
                  </a:lnTo>
                  <a:lnTo>
                    <a:pt x="4572" y="381000"/>
                  </a:lnTo>
                  <a:lnTo>
                    <a:pt x="10668" y="3810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382268" y="4571"/>
                  </a:lnTo>
                  <a:lnTo>
                    <a:pt x="1382268" y="0"/>
                  </a:lnTo>
                  <a:close/>
                </a:path>
                <a:path w="1382395" h="390525">
                  <a:moveTo>
                    <a:pt x="10668" y="381000"/>
                  </a:moveTo>
                  <a:lnTo>
                    <a:pt x="4572" y="381000"/>
                  </a:lnTo>
                  <a:lnTo>
                    <a:pt x="10668" y="385571"/>
                  </a:lnTo>
                  <a:lnTo>
                    <a:pt x="10668" y="381000"/>
                  </a:lnTo>
                  <a:close/>
                </a:path>
                <a:path w="1382395" h="390525">
                  <a:moveTo>
                    <a:pt x="1371600" y="381000"/>
                  </a:moveTo>
                  <a:lnTo>
                    <a:pt x="10668" y="381000"/>
                  </a:lnTo>
                  <a:lnTo>
                    <a:pt x="10668" y="385571"/>
                  </a:lnTo>
                  <a:lnTo>
                    <a:pt x="1371600" y="385571"/>
                  </a:lnTo>
                  <a:lnTo>
                    <a:pt x="1371600" y="381000"/>
                  </a:lnTo>
                  <a:close/>
                </a:path>
                <a:path w="1382395" h="390525">
                  <a:moveTo>
                    <a:pt x="1371600" y="4571"/>
                  </a:moveTo>
                  <a:lnTo>
                    <a:pt x="1371600" y="385571"/>
                  </a:lnTo>
                  <a:lnTo>
                    <a:pt x="1376172" y="381000"/>
                  </a:lnTo>
                  <a:lnTo>
                    <a:pt x="1382268" y="381000"/>
                  </a:lnTo>
                  <a:lnTo>
                    <a:pt x="1382268" y="9143"/>
                  </a:lnTo>
                  <a:lnTo>
                    <a:pt x="1376172" y="9143"/>
                  </a:lnTo>
                  <a:lnTo>
                    <a:pt x="1371600" y="4571"/>
                  </a:lnTo>
                  <a:close/>
                </a:path>
                <a:path w="1382395" h="390525">
                  <a:moveTo>
                    <a:pt x="1382268" y="381000"/>
                  </a:moveTo>
                  <a:lnTo>
                    <a:pt x="1376172" y="381000"/>
                  </a:lnTo>
                  <a:lnTo>
                    <a:pt x="1371600" y="385571"/>
                  </a:lnTo>
                  <a:lnTo>
                    <a:pt x="1382268" y="385571"/>
                  </a:lnTo>
                  <a:lnTo>
                    <a:pt x="1382268" y="381000"/>
                  </a:lnTo>
                  <a:close/>
                </a:path>
                <a:path w="1382395" h="39052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1382395" h="390525">
                  <a:moveTo>
                    <a:pt x="1371600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1371600" y="9143"/>
                  </a:lnTo>
                  <a:lnTo>
                    <a:pt x="1371600" y="4571"/>
                  </a:lnTo>
                  <a:close/>
                </a:path>
                <a:path w="1382395" h="390525">
                  <a:moveTo>
                    <a:pt x="1382268" y="4571"/>
                  </a:moveTo>
                  <a:lnTo>
                    <a:pt x="1371600" y="4571"/>
                  </a:lnTo>
                  <a:lnTo>
                    <a:pt x="1376172" y="9143"/>
                  </a:lnTo>
                  <a:lnTo>
                    <a:pt x="1382268" y="9143"/>
                  </a:lnTo>
                  <a:lnTo>
                    <a:pt x="13822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1344" y="4372355"/>
            <a:ext cx="1219200" cy="3810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линейни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5343" y="4372355"/>
            <a:ext cx="1371600" cy="3810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нелинейни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76771" y="5129784"/>
            <a:ext cx="2753995" cy="1152525"/>
            <a:chOff x="6176771" y="5129784"/>
            <a:chExt cx="2753995" cy="1152525"/>
          </a:xfrm>
        </p:grpSpPr>
        <p:sp>
          <p:nvSpPr>
            <p:cNvPr id="33" name="object 33"/>
            <p:cNvSpPr/>
            <p:nvPr/>
          </p:nvSpPr>
          <p:spPr>
            <a:xfrm>
              <a:off x="6181343" y="5134356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11430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143000" y="11429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6771" y="5129784"/>
              <a:ext cx="1153795" cy="1152525"/>
            </a:xfrm>
            <a:custGeom>
              <a:avLst/>
              <a:gdLst/>
              <a:ahLst/>
              <a:cxnLst/>
              <a:rect l="l" t="t" r="r" b="b"/>
              <a:pathLst>
                <a:path w="1153795" h="1152525">
                  <a:moveTo>
                    <a:pt x="1153668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1153668" y="1152144"/>
                  </a:lnTo>
                  <a:lnTo>
                    <a:pt x="1153668" y="1147571"/>
                  </a:lnTo>
                  <a:lnTo>
                    <a:pt x="10667" y="1147572"/>
                  </a:lnTo>
                  <a:lnTo>
                    <a:pt x="4572" y="1143000"/>
                  </a:lnTo>
                  <a:lnTo>
                    <a:pt x="10667" y="1143000"/>
                  </a:lnTo>
                  <a:lnTo>
                    <a:pt x="10667" y="9143"/>
                  </a:lnTo>
                  <a:lnTo>
                    <a:pt x="4572" y="9143"/>
                  </a:lnTo>
                  <a:lnTo>
                    <a:pt x="10667" y="4571"/>
                  </a:lnTo>
                  <a:lnTo>
                    <a:pt x="1153668" y="4571"/>
                  </a:lnTo>
                  <a:lnTo>
                    <a:pt x="1153668" y="0"/>
                  </a:lnTo>
                  <a:close/>
                </a:path>
                <a:path w="1153795" h="1152525">
                  <a:moveTo>
                    <a:pt x="10667" y="1143000"/>
                  </a:moveTo>
                  <a:lnTo>
                    <a:pt x="4572" y="1143000"/>
                  </a:lnTo>
                  <a:lnTo>
                    <a:pt x="10667" y="1147572"/>
                  </a:lnTo>
                  <a:lnTo>
                    <a:pt x="10667" y="1143000"/>
                  </a:lnTo>
                  <a:close/>
                </a:path>
                <a:path w="1153795" h="1152525">
                  <a:moveTo>
                    <a:pt x="1143000" y="1143000"/>
                  </a:moveTo>
                  <a:lnTo>
                    <a:pt x="10667" y="1143000"/>
                  </a:lnTo>
                  <a:lnTo>
                    <a:pt x="10667" y="1147572"/>
                  </a:lnTo>
                  <a:lnTo>
                    <a:pt x="1143000" y="1147572"/>
                  </a:lnTo>
                  <a:lnTo>
                    <a:pt x="1143000" y="1143000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143000" y="1147572"/>
                  </a:lnTo>
                  <a:lnTo>
                    <a:pt x="1147572" y="1143000"/>
                  </a:lnTo>
                  <a:lnTo>
                    <a:pt x="1153668" y="1143000"/>
                  </a:lnTo>
                  <a:lnTo>
                    <a:pt x="1153668" y="9143"/>
                  </a:lnTo>
                  <a:lnTo>
                    <a:pt x="1147572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1143000"/>
                  </a:moveTo>
                  <a:lnTo>
                    <a:pt x="1147572" y="1143000"/>
                  </a:lnTo>
                  <a:lnTo>
                    <a:pt x="1143000" y="1147572"/>
                  </a:lnTo>
                  <a:lnTo>
                    <a:pt x="1153668" y="1147571"/>
                  </a:lnTo>
                  <a:lnTo>
                    <a:pt x="1153668" y="1143000"/>
                  </a:lnTo>
                  <a:close/>
                </a:path>
                <a:path w="1153795" h="1152525">
                  <a:moveTo>
                    <a:pt x="10667" y="4571"/>
                  </a:moveTo>
                  <a:lnTo>
                    <a:pt x="4572" y="9143"/>
                  </a:lnTo>
                  <a:lnTo>
                    <a:pt x="10667" y="9143"/>
                  </a:lnTo>
                  <a:lnTo>
                    <a:pt x="10667" y="4571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0667" y="4571"/>
                  </a:lnTo>
                  <a:lnTo>
                    <a:pt x="10667" y="9143"/>
                  </a:lnTo>
                  <a:lnTo>
                    <a:pt x="1143000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4571"/>
                  </a:moveTo>
                  <a:lnTo>
                    <a:pt x="1143000" y="4571"/>
                  </a:lnTo>
                  <a:lnTo>
                    <a:pt x="1147572" y="9143"/>
                  </a:lnTo>
                  <a:lnTo>
                    <a:pt x="1153668" y="9143"/>
                  </a:lnTo>
                  <a:lnTo>
                    <a:pt x="11536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81543" y="5134356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1143000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1143000" y="11429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76971" y="5129784"/>
              <a:ext cx="1153795" cy="1152525"/>
            </a:xfrm>
            <a:custGeom>
              <a:avLst/>
              <a:gdLst/>
              <a:ahLst/>
              <a:cxnLst/>
              <a:rect l="l" t="t" r="r" b="b"/>
              <a:pathLst>
                <a:path w="1153795" h="1152525">
                  <a:moveTo>
                    <a:pt x="1153668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1153668" y="1152144"/>
                  </a:lnTo>
                  <a:lnTo>
                    <a:pt x="1153668" y="1147571"/>
                  </a:lnTo>
                  <a:lnTo>
                    <a:pt x="10668" y="1147572"/>
                  </a:lnTo>
                  <a:lnTo>
                    <a:pt x="4572" y="1143000"/>
                  </a:lnTo>
                  <a:lnTo>
                    <a:pt x="10668" y="1143000"/>
                  </a:lnTo>
                  <a:lnTo>
                    <a:pt x="10668" y="9143"/>
                  </a:lnTo>
                  <a:lnTo>
                    <a:pt x="4572" y="9143"/>
                  </a:lnTo>
                  <a:lnTo>
                    <a:pt x="10668" y="4571"/>
                  </a:lnTo>
                  <a:lnTo>
                    <a:pt x="1153668" y="4571"/>
                  </a:lnTo>
                  <a:lnTo>
                    <a:pt x="1153668" y="0"/>
                  </a:lnTo>
                  <a:close/>
                </a:path>
                <a:path w="1153795" h="1152525">
                  <a:moveTo>
                    <a:pt x="10668" y="1143000"/>
                  </a:moveTo>
                  <a:lnTo>
                    <a:pt x="4572" y="1143000"/>
                  </a:lnTo>
                  <a:lnTo>
                    <a:pt x="10668" y="1147572"/>
                  </a:lnTo>
                  <a:lnTo>
                    <a:pt x="10668" y="1143000"/>
                  </a:lnTo>
                  <a:close/>
                </a:path>
                <a:path w="1153795" h="1152525">
                  <a:moveTo>
                    <a:pt x="1143000" y="1143000"/>
                  </a:moveTo>
                  <a:lnTo>
                    <a:pt x="10668" y="1143000"/>
                  </a:lnTo>
                  <a:lnTo>
                    <a:pt x="10668" y="1147572"/>
                  </a:lnTo>
                  <a:lnTo>
                    <a:pt x="1143000" y="1147572"/>
                  </a:lnTo>
                  <a:lnTo>
                    <a:pt x="1143000" y="1143000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143000" y="1147572"/>
                  </a:lnTo>
                  <a:lnTo>
                    <a:pt x="1147572" y="1143000"/>
                  </a:lnTo>
                  <a:lnTo>
                    <a:pt x="1153668" y="1143000"/>
                  </a:lnTo>
                  <a:lnTo>
                    <a:pt x="1153668" y="9143"/>
                  </a:lnTo>
                  <a:lnTo>
                    <a:pt x="1147572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1143000"/>
                  </a:moveTo>
                  <a:lnTo>
                    <a:pt x="1147572" y="1143000"/>
                  </a:lnTo>
                  <a:lnTo>
                    <a:pt x="1143000" y="1147572"/>
                  </a:lnTo>
                  <a:lnTo>
                    <a:pt x="1153668" y="1147571"/>
                  </a:lnTo>
                  <a:lnTo>
                    <a:pt x="1153668" y="1143000"/>
                  </a:lnTo>
                  <a:close/>
                </a:path>
                <a:path w="1153795" h="1152525">
                  <a:moveTo>
                    <a:pt x="10668" y="4571"/>
                  </a:moveTo>
                  <a:lnTo>
                    <a:pt x="4572" y="9143"/>
                  </a:lnTo>
                  <a:lnTo>
                    <a:pt x="10668" y="9143"/>
                  </a:lnTo>
                  <a:lnTo>
                    <a:pt x="10668" y="4571"/>
                  </a:lnTo>
                  <a:close/>
                </a:path>
                <a:path w="1153795" h="1152525">
                  <a:moveTo>
                    <a:pt x="1143000" y="4571"/>
                  </a:moveTo>
                  <a:lnTo>
                    <a:pt x="10668" y="4571"/>
                  </a:lnTo>
                  <a:lnTo>
                    <a:pt x="10668" y="9143"/>
                  </a:lnTo>
                  <a:lnTo>
                    <a:pt x="1143000" y="9143"/>
                  </a:lnTo>
                  <a:lnTo>
                    <a:pt x="1143000" y="4571"/>
                  </a:lnTo>
                  <a:close/>
                </a:path>
                <a:path w="1153795" h="1152525">
                  <a:moveTo>
                    <a:pt x="1153668" y="4571"/>
                  </a:moveTo>
                  <a:lnTo>
                    <a:pt x="1143000" y="4571"/>
                  </a:lnTo>
                  <a:lnTo>
                    <a:pt x="1147572" y="9143"/>
                  </a:lnTo>
                  <a:lnTo>
                    <a:pt x="1153668" y="9143"/>
                  </a:lnTo>
                  <a:lnTo>
                    <a:pt x="1153668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81344" y="5134355"/>
            <a:ext cx="11430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147955">
              <a:lnSpc>
                <a:spcPts val="2160"/>
              </a:lnSpc>
              <a:spcBef>
                <a:spcPts val="100"/>
              </a:spcBef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стек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1920"/>
              </a:lnSpc>
              <a:buChar char="-"/>
              <a:tabLst>
                <a:tab pos="2393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опашка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1920"/>
              </a:lnSpc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дек</a:t>
            </a:r>
            <a:endParaRPr sz="2000">
              <a:latin typeface="Times New Roman"/>
              <a:cs typeface="Times New Roman"/>
            </a:endParaRPr>
          </a:p>
          <a:p>
            <a:pPr marL="238760" indent="-147955">
              <a:lnSpc>
                <a:spcPts val="2160"/>
              </a:lnSpc>
              <a:buChar char="-"/>
              <a:tabLst>
                <a:tab pos="2393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списък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81543" y="5134355"/>
            <a:ext cx="1143000" cy="11430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14960" indent="-147955">
              <a:lnSpc>
                <a:spcPct val="100000"/>
              </a:lnSpc>
              <a:spcBef>
                <a:spcPts val="1060"/>
              </a:spcBef>
              <a:buChar char="-"/>
              <a:tabLst>
                <a:tab pos="315595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дърво</a:t>
            </a:r>
            <a:endParaRPr sz="2000">
              <a:latin typeface="Times New Roman"/>
              <a:cs typeface="Times New Roman"/>
            </a:endParaRPr>
          </a:p>
          <a:p>
            <a:pPr marL="314960" indent="-147955">
              <a:lnSpc>
                <a:spcPct val="100000"/>
              </a:lnSpc>
              <a:buChar char="-"/>
              <a:tabLst>
                <a:tab pos="3155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граф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19371" y="4520184"/>
            <a:ext cx="1382395" cy="1762125"/>
            <a:chOff x="4119371" y="4520184"/>
            <a:chExt cx="1382395" cy="1762125"/>
          </a:xfrm>
        </p:grpSpPr>
        <p:sp>
          <p:nvSpPr>
            <p:cNvPr id="40" name="object 40"/>
            <p:cNvSpPr/>
            <p:nvPr/>
          </p:nvSpPr>
          <p:spPr>
            <a:xfrm>
              <a:off x="4123943" y="4524756"/>
              <a:ext cx="1371600" cy="1752600"/>
            </a:xfrm>
            <a:custGeom>
              <a:avLst/>
              <a:gdLst/>
              <a:ahLst/>
              <a:cxnLst/>
              <a:rect l="l" t="t" r="r" b="b"/>
              <a:pathLst>
                <a:path w="1371600" h="1752600">
                  <a:moveTo>
                    <a:pt x="13716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371600" y="1752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9371" y="4520184"/>
              <a:ext cx="1382395" cy="1762125"/>
            </a:xfrm>
            <a:custGeom>
              <a:avLst/>
              <a:gdLst/>
              <a:ahLst/>
              <a:cxnLst/>
              <a:rect l="l" t="t" r="r" b="b"/>
              <a:pathLst>
                <a:path w="1382395" h="1762125">
                  <a:moveTo>
                    <a:pt x="1382267" y="0"/>
                  </a:moveTo>
                  <a:lnTo>
                    <a:pt x="0" y="0"/>
                  </a:lnTo>
                  <a:lnTo>
                    <a:pt x="0" y="1761744"/>
                  </a:lnTo>
                  <a:lnTo>
                    <a:pt x="1382267" y="1761744"/>
                  </a:lnTo>
                  <a:lnTo>
                    <a:pt x="1382267" y="1757172"/>
                  </a:lnTo>
                  <a:lnTo>
                    <a:pt x="10667" y="1757172"/>
                  </a:lnTo>
                  <a:lnTo>
                    <a:pt x="4572" y="1752600"/>
                  </a:lnTo>
                  <a:lnTo>
                    <a:pt x="10667" y="1752600"/>
                  </a:lnTo>
                  <a:lnTo>
                    <a:pt x="10667" y="9144"/>
                  </a:lnTo>
                  <a:lnTo>
                    <a:pt x="4571" y="9144"/>
                  </a:lnTo>
                  <a:lnTo>
                    <a:pt x="10667" y="4571"/>
                  </a:lnTo>
                  <a:lnTo>
                    <a:pt x="1382267" y="4571"/>
                  </a:lnTo>
                  <a:lnTo>
                    <a:pt x="1382267" y="0"/>
                  </a:lnTo>
                  <a:close/>
                </a:path>
                <a:path w="1382395" h="1762125">
                  <a:moveTo>
                    <a:pt x="10667" y="1752600"/>
                  </a:moveTo>
                  <a:lnTo>
                    <a:pt x="4572" y="1752600"/>
                  </a:lnTo>
                  <a:lnTo>
                    <a:pt x="10667" y="1757172"/>
                  </a:lnTo>
                  <a:lnTo>
                    <a:pt x="10667" y="1752600"/>
                  </a:lnTo>
                  <a:close/>
                </a:path>
                <a:path w="1382395" h="1762125">
                  <a:moveTo>
                    <a:pt x="1371600" y="1752600"/>
                  </a:moveTo>
                  <a:lnTo>
                    <a:pt x="10667" y="1752600"/>
                  </a:lnTo>
                  <a:lnTo>
                    <a:pt x="10667" y="1757172"/>
                  </a:lnTo>
                  <a:lnTo>
                    <a:pt x="1371600" y="1757172"/>
                  </a:lnTo>
                  <a:lnTo>
                    <a:pt x="1371600" y="1752600"/>
                  </a:lnTo>
                  <a:close/>
                </a:path>
                <a:path w="1382395" h="1762125">
                  <a:moveTo>
                    <a:pt x="1371600" y="4571"/>
                  </a:moveTo>
                  <a:lnTo>
                    <a:pt x="1371600" y="1757172"/>
                  </a:lnTo>
                  <a:lnTo>
                    <a:pt x="1376172" y="1752600"/>
                  </a:lnTo>
                  <a:lnTo>
                    <a:pt x="1382267" y="1752600"/>
                  </a:lnTo>
                  <a:lnTo>
                    <a:pt x="1382267" y="9144"/>
                  </a:lnTo>
                  <a:lnTo>
                    <a:pt x="1376172" y="9144"/>
                  </a:lnTo>
                  <a:lnTo>
                    <a:pt x="1371600" y="4571"/>
                  </a:lnTo>
                  <a:close/>
                </a:path>
                <a:path w="1382395" h="1762125">
                  <a:moveTo>
                    <a:pt x="1382267" y="1752600"/>
                  </a:moveTo>
                  <a:lnTo>
                    <a:pt x="1376172" y="1752600"/>
                  </a:lnTo>
                  <a:lnTo>
                    <a:pt x="1371600" y="1757172"/>
                  </a:lnTo>
                  <a:lnTo>
                    <a:pt x="1382267" y="1757172"/>
                  </a:lnTo>
                  <a:lnTo>
                    <a:pt x="1382267" y="1752600"/>
                  </a:lnTo>
                  <a:close/>
                </a:path>
                <a:path w="1382395" h="1762125">
                  <a:moveTo>
                    <a:pt x="10667" y="4571"/>
                  </a:moveTo>
                  <a:lnTo>
                    <a:pt x="4571" y="9144"/>
                  </a:lnTo>
                  <a:lnTo>
                    <a:pt x="10667" y="9144"/>
                  </a:lnTo>
                  <a:lnTo>
                    <a:pt x="10667" y="4571"/>
                  </a:lnTo>
                  <a:close/>
                </a:path>
                <a:path w="1382395" h="1762125">
                  <a:moveTo>
                    <a:pt x="1371600" y="4571"/>
                  </a:moveTo>
                  <a:lnTo>
                    <a:pt x="10667" y="4571"/>
                  </a:lnTo>
                  <a:lnTo>
                    <a:pt x="10667" y="9144"/>
                  </a:lnTo>
                  <a:lnTo>
                    <a:pt x="1371600" y="9144"/>
                  </a:lnTo>
                  <a:lnTo>
                    <a:pt x="1371600" y="4571"/>
                  </a:lnTo>
                  <a:close/>
                </a:path>
                <a:path w="1382395" h="1762125">
                  <a:moveTo>
                    <a:pt x="1382267" y="4571"/>
                  </a:moveTo>
                  <a:lnTo>
                    <a:pt x="1371600" y="4571"/>
                  </a:lnTo>
                  <a:lnTo>
                    <a:pt x="1376172" y="9144"/>
                  </a:lnTo>
                  <a:lnTo>
                    <a:pt x="1382267" y="9144"/>
                  </a:lnTo>
                  <a:lnTo>
                    <a:pt x="1382267" y="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123944" y="4524755"/>
            <a:ext cx="1371600" cy="175260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38760" indent="-147955">
              <a:lnSpc>
                <a:spcPct val="100000"/>
              </a:lnSpc>
              <a:spcBef>
                <a:spcPts val="1660"/>
              </a:spcBef>
              <a:buChar char="-"/>
              <a:tabLst>
                <a:tab pos="239395" algn="l"/>
              </a:tabLst>
            </a:pP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масив</a:t>
            </a:r>
            <a:endParaRPr sz="2000">
              <a:latin typeface="Times New Roman"/>
              <a:cs typeface="Times New Roman"/>
            </a:endParaRPr>
          </a:p>
          <a:p>
            <a:pPr marL="281305" marR="49530" indent="-190500">
              <a:lnSpc>
                <a:spcPct val="100000"/>
              </a:lnSpc>
              <a:buChar char="-"/>
              <a:tabLst>
                <a:tab pos="239395" algn="l"/>
                <a:tab pos="544830" algn="l"/>
              </a:tabLst>
            </a:pP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с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000" spc="-35" dirty="0">
                <a:solidFill>
                  <a:srgbClr val="0000FF"/>
                </a:solidFill>
                <a:latin typeface="Times New Roman"/>
                <a:cs typeface="Times New Roman"/>
              </a:rPr>
              <a:t>к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т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у</a:t>
            </a:r>
            <a:r>
              <a:rPr sz="2000" spc="5" dirty="0">
                <a:solidFill>
                  <a:srgbClr val="0000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а  и	др.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333244" y="2157983"/>
            <a:ext cx="6019800" cy="2976880"/>
          </a:xfrm>
          <a:custGeom>
            <a:avLst/>
            <a:gdLst/>
            <a:ahLst/>
            <a:cxnLst/>
            <a:rect l="l" t="t" r="r" b="b"/>
            <a:pathLst>
              <a:path w="6019800" h="2976879">
                <a:moveTo>
                  <a:pt x="76200" y="1376172"/>
                </a:moveTo>
                <a:lnTo>
                  <a:pt x="44196" y="1376172"/>
                </a:lnTo>
                <a:lnTo>
                  <a:pt x="44196" y="1071372"/>
                </a:lnTo>
                <a:lnTo>
                  <a:pt x="33528" y="1071372"/>
                </a:lnTo>
                <a:lnTo>
                  <a:pt x="33528" y="1376172"/>
                </a:lnTo>
                <a:lnTo>
                  <a:pt x="0" y="1376172"/>
                </a:lnTo>
                <a:lnTo>
                  <a:pt x="38100" y="1452372"/>
                </a:lnTo>
                <a:lnTo>
                  <a:pt x="70104" y="1388364"/>
                </a:lnTo>
                <a:lnTo>
                  <a:pt x="76200" y="1376172"/>
                </a:lnTo>
                <a:close/>
              </a:path>
              <a:path w="6019800" h="2976879">
                <a:moveTo>
                  <a:pt x="1792224" y="9144"/>
                </a:moveTo>
                <a:lnTo>
                  <a:pt x="1789176" y="0"/>
                </a:lnTo>
                <a:lnTo>
                  <a:pt x="794550" y="355650"/>
                </a:lnTo>
                <a:lnTo>
                  <a:pt x="783336" y="324612"/>
                </a:lnTo>
                <a:lnTo>
                  <a:pt x="723900" y="385572"/>
                </a:lnTo>
                <a:lnTo>
                  <a:pt x="809244" y="396240"/>
                </a:lnTo>
                <a:lnTo>
                  <a:pt x="799312" y="368808"/>
                </a:lnTo>
                <a:lnTo>
                  <a:pt x="797839" y="364718"/>
                </a:lnTo>
                <a:lnTo>
                  <a:pt x="1792224" y="9144"/>
                </a:lnTo>
                <a:close/>
              </a:path>
              <a:path w="6019800" h="2976879">
                <a:moveTo>
                  <a:pt x="2438400" y="2290572"/>
                </a:moveTo>
                <a:lnTo>
                  <a:pt x="2406396" y="2290572"/>
                </a:lnTo>
                <a:lnTo>
                  <a:pt x="2406396" y="1985772"/>
                </a:lnTo>
                <a:lnTo>
                  <a:pt x="2395728" y="1985772"/>
                </a:lnTo>
                <a:lnTo>
                  <a:pt x="2395728" y="2290572"/>
                </a:lnTo>
                <a:lnTo>
                  <a:pt x="2362200" y="2290572"/>
                </a:lnTo>
                <a:lnTo>
                  <a:pt x="2400300" y="2366772"/>
                </a:lnTo>
                <a:lnTo>
                  <a:pt x="2432304" y="2302764"/>
                </a:lnTo>
                <a:lnTo>
                  <a:pt x="2438400" y="2290572"/>
                </a:lnTo>
                <a:close/>
              </a:path>
              <a:path w="6019800" h="2976879">
                <a:moveTo>
                  <a:pt x="3467100" y="385572"/>
                </a:moveTo>
                <a:lnTo>
                  <a:pt x="3452241" y="370332"/>
                </a:lnTo>
                <a:lnTo>
                  <a:pt x="3407664" y="324612"/>
                </a:lnTo>
                <a:lnTo>
                  <a:pt x="3396843" y="357073"/>
                </a:lnTo>
                <a:lnTo>
                  <a:pt x="2325624" y="0"/>
                </a:lnTo>
                <a:lnTo>
                  <a:pt x="2322576" y="9144"/>
                </a:lnTo>
                <a:lnTo>
                  <a:pt x="3393795" y="366217"/>
                </a:lnTo>
                <a:lnTo>
                  <a:pt x="3383280" y="397764"/>
                </a:lnTo>
                <a:lnTo>
                  <a:pt x="3467100" y="385572"/>
                </a:lnTo>
                <a:close/>
              </a:path>
              <a:path w="6019800" h="2976879">
                <a:moveTo>
                  <a:pt x="4002024" y="1228344"/>
                </a:moveTo>
                <a:lnTo>
                  <a:pt x="4000500" y="1219200"/>
                </a:lnTo>
                <a:lnTo>
                  <a:pt x="2627947" y="1435125"/>
                </a:lnTo>
                <a:lnTo>
                  <a:pt x="2622804" y="1403604"/>
                </a:lnTo>
                <a:lnTo>
                  <a:pt x="2552700" y="1452372"/>
                </a:lnTo>
                <a:lnTo>
                  <a:pt x="2634996" y="1478280"/>
                </a:lnTo>
                <a:lnTo>
                  <a:pt x="2630017" y="1447800"/>
                </a:lnTo>
                <a:lnTo>
                  <a:pt x="2629674" y="1445755"/>
                </a:lnTo>
                <a:lnTo>
                  <a:pt x="4002024" y="1228344"/>
                </a:lnTo>
                <a:close/>
              </a:path>
              <a:path w="6019800" h="2976879">
                <a:moveTo>
                  <a:pt x="4419600" y="2900172"/>
                </a:moveTo>
                <a:lnTo>
                  <a:pt x="4387596" y="2900172"/>
                </a:lnTo>
                <a:lnTo>
                  <a:pt x="4387596" y="2595372"/>
                </a:lnTo>
                <a:lnTo>
                  <a:pt x="4376928" y="2595372"/>
                </a:lnTo>
                <a:lnTo>
                  <a:pt x="4376928" y="2900172"/>
                </a:lnTo>
                <a:lnTo>
                  <a:pt x="4343400" y="2900172"/>
                </a:lnTo>
                <a:lnTo>
                  <a:pt x="4381500" y="2976372"/>
                </a:lnTo>
                <a:lnTo>
                  <a:pt x="4413504" y="2912364"/>
                </a:lnTo>
                <a:lnTo>
                  <a:pt x="4419600" y="2900172"/>
                </a:lnTo>
                <a:close/>
              </a:path>
              <a:path w="6019800" h="2976879">
                <a:moveTo>
                  <a:pt x="5067300" y="1452372"/>
                </a:moveTo>
                <a:lnTo>
                  <a:pt x="5054854" y="1441704"/>
                </a:lnTo>
                <a:lnTo>
                  <a:pt x="5003292" y="1397508"/>
                </a:lnTo>
                <a:lnTo>
                  <a:pt x="4995303" y="1429423"/>
                </a:lnTo>
                <a:lnTo>
                  <a:pt x="4154424" y="1219200"/>
                </a:lnTo>
                <a:lnTo>
                  <a:pt x="4152900" y="1228344"/>
                </a:lnTo>
                <a:lnTo>
                  <a:pt x="4992979" y="1438744"/>
                </a:lnTo>
                <a:lnTo>
                  <a:pt x="4985004" y="1470660"/>
                </a:lnTo>
                <a:lnTo>
                  <a:pt x="5067300" y="1452372"/>
                </a:lnTo>
                <a:close/>
              </a:path>
              <a:path w="6019800" h="2976879">
                <a:moveTo>
                  <a:pt x="5145024" y="1990344"/>
                </a:moveTo>
                <a:lnTo>
                  <a:pt x="5143500" y="1981200"/>
                </a:lnTo>
                <a:lnTo>
                  <a:pt x="4453737" y="2187689"/>
                </a:lnTo>
                <a:lnTo>
                  <a:pt x="4443984" y="2156460"/>
                </a:lnTo>
                <a:lnTo>
                  <a:pt x="4381500" y="2214372"/>
                </a:lnTo>
                <a:lnTo>
                  <a:pt x="4466844" y="2229612"/>
                </a:lnTo>
                <a:lnTo>
                  <a:pt x="4457789" y="2200656"/>
                </a:lnTo>
                <a:lnTo>
                  <a:pt x="4456608" y="2196871"/>
                </a:lnTo>
                <a:lnTo>
                  <a:pt x="5145024" y="1990344"/>
                </a:lnTo>
                <a:close/>
              </a:path>
              <a:path w="6019800" h="2976879">
                <a:moveTo>
                  <a:pt x="5981700" y="2214372"/>
                </a:moveTo>
                <a:lnTo>
                  <a:pt x="5963831" y="2193036"/>
                </a:lnTo>
                <a:lnTo>
                  <a:pt x="5926836" y="2148840"/>
                </a:lnTo>
                <a:lnTo>
                  <a:pt x="5913780" y="2180450"/>
                </a:lnTo>
                <a:lnTo>
                  <a:pt x="5451348" y="1981200"/>
                </a:lnTo>
                <a:lnTo>
                  <a:pt x="5446776" y="1990344"/>
                </a:lnTo>
                <a:lnTo>
                  <a:pt x="5910618" y="2188083"/>
                </a:lnTo>
                <a:lnTo>
                  <a:pt x="5897880" y="2218944"/>
                </a:lnTo>
                <a:lnTo>
                  <a:pt x="5981700" y="2214372"/>
                </a:lnTo>
                <a:close/>
              </a:path>
              <a:path w="6019800" h="2976879">
                <a:moveTo>
                  <a:pt x="6019800" y="2900172"/>
                </a:moveTo>
                <a:lnTo>
                  <a:pt x="5987796" y="2900172"/>
                </a:lnTo>
                <a:lnTo>
                  <a:pt x="5987796" y="2595372"/>
                </a:lnTo>
                <a:lnTo>
                  <a:pt x="5977128" y="2595372"/>
                </a:lnTo>
                <a:lnTo>
                  <a:pt x="5977128" y="2900172"/>
                </a:lnTo>
                <a:lnTo>
                  <a:pt x="5943600" y="2900172"/>
                </a:lnTo>
                <a:lnTo>
                  <a:pt x="5981700" y="2976372"/>
                </a:lnTo>
                <a:lnTo>
                  <a:pt x="6013704" y="2912364"/>
                </a:lnTo>
                <a:lnTo>
                  <a:pt x="6019800" y="2900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5019040" cy="6959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7.5.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Аритметични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операции с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указатели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имаме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1751406"/>
            <a:ext cx="17348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*mychar;  short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*myshort;  long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*mylong;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153" y="1751406"/>
            <a:ext cx="3228975" cy="10312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66370" indent="-154305">
              <a:lnSpc>
                <a:spcPct val="100000"/>
              </a:lnSpc>
              <a:spcBef>
                <a:spcPts val="335"/>
              </a:spcBef>
              <a:buChar char="-"/>
              <a:tabLst>
                <a:tab pos="16700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заема 1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байт</a:t>
            </a:r>
            <a:endParaRPr sz="2000" dirty="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240"/>
              </a:spcBef>
              <a:buChar char="-"/>
              <a:tabLst>
                <a:tab pos="16700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short заема 2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байтa</a:t>
            </a:r>
            <a:endParaRPr sz="2000" dirty="0">
              <a:latin typeface="Arial"/>
              <a:cs typeface="Arial"/>
            </a:endParaRPr>
          </a:p>
          <a:p>
            <a:pPr marL="210185" indent="-154305">
              <a:lnSpc>
                <a:spcPct val="100000"/>
              </a:lnSpc>
              <a:spcBef>
                <a:spcPts val="240"/>
              </a:spcBef>
              <a:buChar char="-"/>
              <a:tabLst>
                <a:tab pos="21082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типът long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заема 4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байтa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 algn="just">
              <a:lnSpc>
                <a:spcPct val="110000"/>
              </a:lnSpc>
              <a:spcBef>
                <a:spcPts val="95"/>
              </a:spcBef>
            </a:pPr>
            <a:r>
              <a:rPr dirty="0"/>
              <a:t>и </a:t>
            </a:r>
            <a:r>
              <a:rPr spc="10" dirty="0"/>
              <a:t>нека </a:t>
            </a:r>
            <a:r>
              <a:rPr spc="-15" dirty="0"/>
              <a:t>те </a:t>
            </a:r>
            <a:r>
              <a:rPr spc="-5" dirty="0"/>
              <a:t>да </a:t>
            </a:r>
            <a:r>
              <a:rPr spc="-15" dirty="0"/>
              <a:t>сочат </a:t>
            </a:r>
            <a:r>
              <a:rPr spc="-5" dirty="0"/>
              <a:t>към адреси </a:t>
            </a:r>
            <a:r>
              <a:rPr spc="-25" dirty="0"/>
              <a:t>от </a:t>
            </a:r>
            <a:r>
              <a:rPr spc="-20" dirty="0"/>
              <a:t>паметта съответно </a:t>
            </a:r>
            <a:r>
              <a:rPr dirty="0"/>
              <a:t>1000, 2000, </a:t>
            </a:r>
            <a:r>
              <a:rPr spc="-5" dirty="0"/>
              <a:t>3000  Изразите:</a:t>
            </a:r>
          </a:p>
          <a:p>
            <a:pPr marL="291465" marR="6783070" algn="just">
              <a:lnSpc>
                <a:spcPct val="110000"/>
              </a:lnSpc>
            </a:pPr>
            <a:r>
              <a:rPr dirty="0">
                <a:solidFill>
                  <a:srgbClr val="FFFF00"/>
                </a:solidFill>
              </a:rPr>
              <a:t>mychar++;  m</a:t>
            </a:r>
            <a:r>
              <a:rPr spc="-10" dirty="0">
                <a:solidFill>
                  <a:srgbClr val="FFFF00"/>
                </a:solidFill>
              </a:rPr>
              <a:t>y</a:t>
            </a:r>
            <a:r>
              <a:rPr dirty="0">
                <a:solidFill>
                  <a:srgbClr val="FFFF00"/>
                </a:solidFill>
              </a:rPr>
              <a:t>s</a:t>
            </a:r>
            <a:r>
              <a:rPr spc="5" dirty="0">
                <a:solidFill>
                  <a:srgbClr val="FFFF00"/>
                </a:solidFill>
              </a:rPr>
              <a:t>h</a:t>
            </a:r>
            <a:r>
              <a:rPr spc="-5" dirty="0">
                <a:solidFill>
                  <a:srgbClr val="FFFF00"/>
                </a:solidFill>
              </a:rPr>
              <a:t>o</a:t>
            </a:r>
            <a:r>
              <a:rPr spc="5" dirty="0">
                <a:solidFill>
                  <a:srgbClr val="FFFF00"/>
                </a:solidFill>
              </a:rPr>
              <a:t>r</a:t>
            </a:r>
            <a:r>
              <a:rPr dirty="0">
                <a:solidFill>
                  <a:srgbClr val="FFFF00"/>
                </a:solidFill>
              </a:rPr>
              <a:t>t+</a:t>
            </a:r>
            <a:r>
              <a:rPr spc="-10" dirty="0">
                <a:solidFill>
                  <a:srgbClr val="FFFF00"/>
                </a:solidFill>
              </a:rPr>
              <a:t>+</a:t>
            </a:r>
            <a:r>
              <a:rPr dirty="0">
                <a:solidFill>
                  <a:srgbClr val="FFFF00"/>
                </a:solidFill>
              </a:rPr>
              <a:t>;  </a:t>
            </a:r>
            <a:r>
              <a:rPr spc="-5" dirty="0">
                <a:solidFill>
                  <a:srgbClr val="FFFF00"/>
                </a:solidFill>
              </a:rPr>
              <a:t>mylong++;</a:t>
            </a:r>
          </a:p>
          <a:p>
            <a:pPr marL="291465" marR="3091815" indent="-279400" algn="just">
              <a:lnSpc>
                <a:spcPts val="2640"/>
              </a:lnSpc>
              <a:spcBef>
                <a:spcPts val="130"/>
              </a:spcBef>
            </a:pPr>
            <a:r>
              <a:rPr spc="-10" dirty="0"/>
              <a:t>задават следните </a:t>
            </a:r>
            <a:r>
              <a:rPr spc="-5" dirty="0"/>
              <a:t>стойности </a:t>
            </a:r>
            <a:r>
              <a:rPr dirty="0"/>
              <a:t>за</a:t>
            </a:r>
            <a:r>
              <a:rPr spc="-160" dirty="0"/>
              <a:t> </a:t>
            </a:r>
            <a:r>
              <a:rPr spc="-15" dirty="0"/>
              <a:t>указателите:  </a:t>
            </a:r>
            <a:r>
              <a:rPr dirty="0">
                <a:solidFill>
                  <a:srgbClr val="FFFF00"/>
                </a:solidFill>
              </a:rPr>
              <a:t>mychar =</a:t>
            </a:r>
            <a:r>
              <a:rPr spc="-4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1001</a:t>
            </a:r>
          </a:p>
          <a:p>
            <a:pPr marL="291465" algn="just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FFFF00"/>
                </a:solidFill>
              </a:rPr>
              <a:t>myshort =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2002</a:t>
            </a:r>
          </a:p>
          <a:p>
            <a:pPr marL="291465" algn="just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solidFill>
                  <a:srgbClr val="FFFF00"/>
                </a:solidFill>
              </a:rPr>
              <a:t>mylong </a:t>
            </a:r>
            <a:r>
              <a:rPr dirty="0">
                <a:solidFill>
                  <a:srgbClr val="FFFF00"/>
                </a:solidFill>
              </a:rPr>
              <a:t>=</a:t>
            </a:r>
            <a:r>
              <a:rPr spc="-25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3004</a:t>
            </a:r>
          </a:p>
          <a:p>
            <a:pPr marL="12700" marR="5080" algn="just">
              <a:lnSpc>
                <a:spcPts val="2160"/>
              </a:lnSpc>
              <a:spcBef>
                <a:spcPts val="515"/>
              </a:spcBef>
            </a:pPr>
            <a:r>
              <a:rPr spc="-25" dirty="0"/>
              <a:t>Увеличавайки </a:t>
            </a:r>
            <a:r>
              <a:rPr spc="-10" dirty="0"/>
              <a:t>стойността </a:t>
            </a:r>
            <a:r>
              <a:rPr spc="-5" dirty="0"/>
              <a:t>на </a:t>
            </a:r>
            <a:r>
              <a:rPr spc="-15" dirty="0"/>
              <a:t>един </a:t>
            </a:r>
            <a:r>
              <a:rPr spc="-20" dirty="0"/>
              <a:t>указател </a:t>
            </a:r>
            <a:r>
              <a:rPr dirty="0"/>
              <a:t>с 1, </a:t>
            </a:r>
            <a:r>
              <a:rPr spc="-15" dirty="0"/>
              <a:t>означава той </a:t>
            </a:r>
            <a:r>
              <a:rPr spc="-10" dirty="0"/>
              <a:t>да </a:t>
            </a:r>
            <a:r>
              <a:rPr spc="-5" dirty="0"/>
              <a:t>сочи  към </a:t>
            </a:r>
            <a:r>
              <a:rPr spc="-10" dirty="0"/>
              <a:t>следващия </a:t>
            </a:r>
            <a:r>
              <a:rPr spc="-15" dirty="0"/>
              <a:t>елемент </a:t>
            </a:r>
            <a:r>
              <a:rPr spc="-25" dirty="0"/>
              <a:t>от </a:t>
            </a:r>
            <a:r>
              <a:rPr spc="-5" dirty="0"/>
              <a:t>типа, </a:t>
            </a:r>
            <a:r>
              <a:rPr dirty="0"/>
              <a:t>с </a:t>
            </a:r>
            <a:r>
              <a:rPr spc="-5" dirty="0"/>
              <a:t>който </a:t>
            </a:r>
            <a:r>
              <a:rPr dirty="0"/>
              <a:t>е </a:t>
            </a:r>
            <a:r>
              <a:rPr spc="-5" dirty="0"/>
              <a:t>бил дефиниран, </a:t>
            </a:r>
            <a:r>
              <a:rPr spc="-60" dirty="0"/>
              <a:t>т.е. </a:t>
            </a:r>
            <a:r>
              <a:rPr spc="-5" dirty="0"/>
              <a:t>към  </a:t>
            </a:r>
            <a:r>
              <a:rPr spc="-15" dirty="0"/>
              <a:t>указателя </a:t>
            </a:r>
            <a:r>
              <a:rPr dirty="0"/>
              <a:t>се </a:t>
            </a:r>
            <a:r>
              <a:rPr spc="-15" dirty="0"/>
              <a:t>добавя </a:t>
            </a:r>
            <a:r>
              <a:rPr spc="-5" dirty="0"/>
              <a:t>размерът </a:t>
            </a:r>
            <a:r>
              <a:rPr dirty="0"/>
              <a:t>в </a:t>
            </a:r>
            <a:r>
              <a:rPr spc="-15" dirty="0"/>
              <a:t>байтове </a:t>
            </a:r>
            <a:r>
              <a:rPr spc="-5" dirty="0"/>
              <a:t>на </a:t>
            </a:r>
            <a:r>
              <a:rPr dirty="0"/>
              <a:t>указания</a:t>
            </a:r>
            <a:r>
              <a:rPr spc="-110" dirty="0"/>
              <a:t> </a:t>
            </a:r>
            <a:r>
              <a:rPr spc="-5" dirty="0"/>
              <a:t>тип.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070100" y="962105"/>
            <a:ext cx="6275832" cy="598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94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7. </a:t>
            </a:r>
            <a:r>
              <a:rPr sz="2800" spc="-10" dirty="0"/>
              <a:t>Примери </a:t>
            </a:r>
            <a:r>
              <a:rPr sz="2800" spc="-20" dirty="0"/>
              <a:t>за </a:t>
            </a:r>
            <a:r>
              <a:rPr sz="2800" spc="-25" dirty="0"/>
              <a:t>работа </a:t>
            </a:r>
            <a:r>
              <a:rPr sz="2800" spc="-5" dirty="0"/>
              <a:t>с</a:t>
            </a:r>
            <a:r>
              <a:rPr sz="2800" spc="130" dirty="0"/>
              <a:t> </a:t>
            </a:r>
            <a:r>
              <a:rPr sz="2800" spc="-10" dirty="0"/>
              <a:t>указатели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321051" y="1258824"/>
            <a:ext cx="5905500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6856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8. </a:t>
            </a:r>
            <a:r>
              <a:rPr sz="2800" spc="-5" dirty="0"/>
              <a:t>Операции с динамични</a:t>
            </a:r>
            <a:r>
              <a:rPr sz="2800" spc="35" dirty="0"/>
              <a:t> </a:t>
            </a:r>
            <a:r>
              <a:rPr sz="2800" spc="-10" dirty="0"/>
              <a:t>променливи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7234" cy="423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Типът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променливи 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някой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стандартните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типове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дефиниран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нестандартен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тип. Операциите,  допустими за дадена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динамична променлива,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тези,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допустими за нейния тип (посочения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базов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при дефиниране типа  на нейния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указател).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базовият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 (структура),  достъпът до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полетата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обичайния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полета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записи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(структури).</a:t>
            </a:r>
            <a:endParaRPr sz="2000" dirty="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  <a:spcBef>
                <a:spcPts val="47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Указателите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достъпен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“посочвания”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указателя,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пък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своя страна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представлява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записана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стойност(и).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рамките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означенията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примера:</a:t>
            </a:r>
            <a:endParaRPr sz="2000" dirty="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“бележи”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р.</a:t>
            </a:r>
            <a:endParaRPr sz="20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“посочваното”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променливата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бележи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р^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Паскал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*p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С++.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6267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6856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8. </a:t>
            </a:r>
            <a:r>
              <a:rPr sz="2800" spc="-5" dirty="0"/>
              <a:t>Операции с динамични</a:t>
            </a:r>
            <a:r>
              <a:rPr sz="2800" spc="35" dirty="0"/>
              <a:t> </a:t>
            </a:r>
            <a:r>
              <a:rPr sz="2800" spc="-10" dirty="0"/>
              <a:t>променливи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1141082"/>
            <a:ext cx="8355965" cy="557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Пример: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Посочваното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просто,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съставено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отделни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части.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“извлече”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“посочваното”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работи, трябва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задължително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укаже,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съставна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част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“посочваното”(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част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р^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;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*p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С++).</a:t>
            </a:r>
            <a:endParaRPr sz="2000" dirty="0">
              <a:latin typeface="Arial"/>
              <a:cs typeface="Arial"/>
            </a:endParaRPr>
          </a:p>
          <a:p>
            <a:pPr marL="12700" marR="5839460">
              <a:lnSpc>
                <a:spcPct val="120000"/>
              </a:lnSpc>
            </a:pP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po=^ Element 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Element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=record  Pole1: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integer;</a:t>
            </a:r>
            <a:endParaRPr sz="2000" dirty="0">
              <a:latin typeface="Arial"/>
              <a:cs typeface="Arial"/>
            </a:endParaRPr>
          </a:p>
          <a:p>
            <a:pPr marL="12700" marR="7047865" algn="just">
              <a:lnSpc>
                <a:spcPct val="12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Pole2: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real;  Pole3: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 end;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var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p:po;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…………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p^. Pole1:=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trunc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(p^.Pole2);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…………</a:t>
            </a:r>
            <a:endParaRPr sz="2000" dirty="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първото поле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“посочваното”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равна  на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долната</a:t>
            </a:r>
            <a:r>
              <a:rPr sz="2000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цяла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записана</a:t>
            </a:r>
            <a:r>
              <a:rPr sz="2000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във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второто</a:t>
            </a:r>
            <a:r>
              <a:rPr sz="20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поле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6688340"/>
            <a:ext cx="2277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“посочваното”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6267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6856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8. </a:t>
            </a:r>
            <a:r>
              <a:rPr sz="2800" spc="-5" dirty="0"/>
              <a:t>Операции с динамични</a:t>
            </a:r>
            <a:r>
              <a:rPr sz="2800" spc="35" dirty="0"/>
              <a:t> </a:t>
            </a:r>
            <a:r>
              <a:rPr sz="2800" spc="-10" dirty="0"/>
              <a:t>променливи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1080757"/>
            <a:ext cx="8354059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1465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typedef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stuct Element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*po;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 Element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Pole1; float Pole2; char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Pole3;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{po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 marR="5280660">
              <a:lnSpc>
                <a:spcPct val="12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…………………………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…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…  p-&gt;Pole1=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(p-&gt;Pole2);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първото поле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посочваното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долна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цяла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част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второто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“посочваното”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6267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4296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9. </a:t>
            </a:r>
            <a:r>
              <a:rPr sz="2800" spc="-5" dirty="0"/>
              <a:t>Динамични</a:t>
            </a:r>
            <a:r>
              <a:rPr sz="2800" spc="-25" dirty="0"/>
              <a:t> </a:t>
            </a:r>
            <a:r>
              <a:rPr sz="2800" spc="-10" dirty="0"/>
              <a:t>структури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1141082"/>
            <a:ext cx="8356600" cy="5451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по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определение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характеризират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отсъствие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физическа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между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паметта,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непостоянен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непредсказуем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(брой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процеса на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обработка.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разполагат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непредвидим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адресът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такава  структура не 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изчислен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предходния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установяване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връзки между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използват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посредством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задават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явни връзки между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Такова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свързано.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състои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полета: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информационно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поле (поле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данните),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съхраняват  данните,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заради 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изгражда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общия случай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информационното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поле  представлява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някаква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структура: масив,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друга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динамична 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др.</a:t>
            </a:r>
            <a:endParaRPr sz="2000" dirty="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поле</a:t>
            </a:r>
            <a:r>
              <a:rPr sz="20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връзка,</a:t>
            </a:r>
            <a:r>
              <a:rPr sz="20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което</a:t>
            </a:r>
            <a:r>
              <a:rPr sz="20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съдържат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</a:t>
            </a:r>
            <a:r>
              <a:rPr sz="20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няколко</a:t>
            </a:r>
            <a:r>
              <a:rPr sz="20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6566430"/>
            <a:ext cx="7143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свързващи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даден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 </a:t>
            </a:r>
            <a:r>
              <a:rPr spc="-15" dirty="0"/>
              <a:t>Предимства </a:t>
            </a:r>
            <a:r>
              <a:rPr dirty="0"/>
              <a:t>и </a:t>
            </a:r>
            <a:r>
              <a:rPr spc="-10" dirty="0"/>
              <a:t>недостатъци </a:t>
            </a:r>
            <a:r>
              <a:rPr dirty="0"/>
              <a:t>на </a:t>
            </a:r>
            <a:r>
              <a:rPr spc="-5" dirty="0"/>
              <a:t>динамичните  </a:t>
            </a:r>
            <a:r>
              <a:rPr spc="-10" dirty="0"/>
              <a:t>структури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212595"/>
            <a:ext cx="8355965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Предимства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динамичното 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възможността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осигуряване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голяма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промяна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структурата:</a:t>
            </a:r>
            <a:endParaRPr sz="20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22479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размерът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ограничава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достъпния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обем  компютърна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памет;</a:t>
            </a:r>
            <a:endParaRPr sz="20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75"/>
              </a:spcBef>
              <a:buChar char="-"/>
              <a:tabLst>
                <a:tab pos="18859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изменение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логическата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изисква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само промяна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указателите,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преместване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паметта;</a:t>
            </a:r>
            <a:endParaRPr sz="2000" dirty="0">
              <a:latin typeface="Arial"/>
              <a:cs typeface="Arial"/>
            </a:endParaRPr>
          </a:p>
          <a:p>
            <a:pPr marL="166370" indent="-154305" algn="just">
              <a:lnSpc>
                <a:spcPct val="100000"/>
              </a:lnSpc>
              <a:spcBef>
                <a:spcPts val="484"/>
              </a:spcBef>
              <a:buChar char="-"/>
              <a:tabLst>
                <a:tab pos="167005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голяма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гъвкавост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структурите.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 </a:t>
            </a:r>
            <a:r>
              <a:rPr spc="-15" dirty="0"/>
              <a:t>Предимства </a:t>
            </a:r>
            <a:r>
              <a:rPr dirty="0"/>
              <a:t>и </a:t>
            </a:r>
            <a:r>
              <a:rPr spc="-10" dirty="0"/>
              <a:t>недостатъци </a:t>
            </a:r>
            <a:r>
              <a:rPr dirty="0"/>
              <a:t>на </a:t>
            </a:r>
            <a:r>
              <a:rPr spc="-5" dirty="0"/>
              <a:t>динамичните  </a:t>
            </a:r>
            <a:r>
              <a:rPr spc="-10" dirty="0"/>
              <a:t>структури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212595"/>
            <a:ext cx="8355965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Освен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предимствата, динамичното 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някои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недостатъци:</a:t>
            </a:r>
            <a:endParaRPr sz="2000" dirty="0">
              <a:latin typeface="Arial"/>
              <a:cs typeface="Arial"/>
            </a:endParaRPr>
          </a:p>
          <a:p>
            <a:pPr marL="166370" indent="-15430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167005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разход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допълнителна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полето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връзки;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214629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времето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 до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по-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голямо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статичните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Последният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недостатък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най-сериозен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именно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ограничава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използването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статичното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изчисляване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адреса 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произволен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достатъчен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номер,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динамичното 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адресът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 може 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изчислен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началните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данни.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10. </a:t>
            </a:r>
            <a:r>
              <a:rPr spc="-15" dirty="0"/>
              <a:t>Предимства </a:t>
            </a:r>
            <a:r>
              <a:rPr dirty="0"/>
              <a:t>и </a:t>
            </a:r>
            <a:r>
              <a:rPr spc="-10" dirty="0"/>
              <a:t>недостатъци </a:t>
            </a:r>
            <a:r>
              <a:rPr dirty="0"/>
              <a:t>на </a:t>
            </a:r>
            <a:r>
              <a:rPr spc="-5" dirty="0"/>
              <a:t>динамичните  </a:t>
            </a:r>
            <a:r>
              <a:rPr spc="-10" dirty="0"/>
              <a:t>структури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212595"/>
            <a:ext cx="8355965" cy="319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Дескрипторът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свързаната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няколко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указателя,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дават възможност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влезе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  това търсенето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даден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посредством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преминаване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следващия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помощта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указатели.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Ето защо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динамичното 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данни практически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никога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задачи,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логическата структура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 вид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едномерен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многомерен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Най-често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задачи,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логическата структура  изисква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друга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изходна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информация 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(списъци,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дървета).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7997825" cy="453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105"/>
              </a:spcBef>
              <a:tabLst>
                <a:tab pos="1711960" algn="l"/>
                <a:tab pos="2211705" algn="l"/>
                <a:tab pos="3161030" algn="l"/>
                <a:tab pos="4057015" algn="l"/>
                <a:tab pos="4585970" algn="l"/>
                <a:tab pos="5096510" algn="l"/>
                <a:tab pos="7039609" algn="l"/>
                <a:tab pos="755904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кт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мо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се	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цир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съществени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отличителни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признака: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1.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Достъп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алгоритъма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до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данните,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записани в</a:t>
            </a:r>
            <a:r>
              <a:rPr sz="20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структурата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признак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структурите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други два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класа: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484"/>
              </a:spcBef>
              <a:buChar char="-"/>
              <a:tabLst>
                <a:tab pos="16700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пряк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475"/>
              </a:spcBef>
              <a:buChar char="-"/>
              <a:tabLst>
                <a:tab pos="16700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непряк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2.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Предварителна определеност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размера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структурата.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признак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структурите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класа:</a:t>
            </a:r>
            <a:endParaRPr sz="2000">
              <a:latin typeface="Arial"/>
              <a:cs typeface="Arial"/>
            </a:endParaRPr>
          </a:p>
          <a:p>
            <a:pPr marL="166370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6700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статични,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предварително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фиксиран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размер;ДАННИ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Char char="-"/>
              <a:tabLst>
                <a:tab pos="18097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динамични,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такива,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чиято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големина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зависимост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въвежданите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данни..</a:t>
            </a:r>
            <a:endParaRPr sz="20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spcBef>
                <a:spcPts val="480"/>
              </a:spcBef>
              <a:tabLst>
                <a:tab pos="528955" algn="l"/>
                <a:tab pos="2037714" algn="l"/>
                <a:tab pos="3404870" algn="l"/>
                <a:tab pos="4210685" algn="l"/>
                <a:tab pos="5492750" algn="l"/>
                <a:tab pos="627888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Ще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ам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ои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ир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изброените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горе четири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категории.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6555" cy="41706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“Достъп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алгоритъма”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до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данните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по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време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изпълнение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уводните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курсове 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алгоритми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програмиране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обичайно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разглеждат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“се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достигне”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някоя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 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налага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управлявана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“явно”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работата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програмата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адресите,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защото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определянето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адресите става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автоматично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изпълнението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програмата.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“работи” алгоритъмът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съдържанието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такива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достатъчно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програмния текст да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посочени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действия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над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името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елемента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(елементът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“назован”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някакво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синтактическо правило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селектор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програмния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текст).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Структури, достъпът до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частите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възможен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непосредствено “през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името”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“структури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пряк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достъп”.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7996555" cy="313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до които няма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пряк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работи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през “вход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структурата”, 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“достига”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една,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търсене, по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някакви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правила.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общия случай,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самата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заявена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отделен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самостоятелно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съществуващ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средата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алгоритъма.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Заявени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типове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“градивният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материал”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позволяват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организирана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поддържана чрез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действия,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заложени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самия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алгоритъм. Организиран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начинът,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който 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придвижва”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нейните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6555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2155" algn="just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Предварителна определеност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размера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структурата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Статични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структури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“Масив”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“структура”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например,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“статични”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 имат точно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елементите.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брой се декларира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едновременно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заявяването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типа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константен.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променен,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програмният текст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промени.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“структурата”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броят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полетата,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масива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мощността на индекса.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Предварителното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дефиниране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довежда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съществен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недостатък, 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нерационалното използване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машинната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памет.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променливи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“масив”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“структура”,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независимо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техни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“запълват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данни”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не,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мястото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 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пази заедно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отредения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</a:t>
            </a:r>
            <a:r>
              <a:rPr sz="2000" spc="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адрес до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завършването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програмата или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процедурата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“давано”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други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цели.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26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Предварителна определеност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размера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структурата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Недостатъци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статичните структури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данни: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3303" y="1909347"/>
          <a:ext cx="8032747" cy="954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490">
                <a:tc>
                  <a:txBody>
                    <a:bodyPr/>
                    <a:lstStyle/>
                    <a:p>
                      <a:pPr marL="254000" indent="-222885">
                        <a:lnSpc>
                          <a:spcPts val="2215"/>
                        </a:lnSpc>
                        <a:buClr>
                          <a:srgbClr val="FFCC00"/>
                        </a:buClr>
                        <a:buSzPct val="80000"/>
                        <a:buFont typeface="Wingdings"/>
                        <a:buChar char=""/>
                        <a:tabLst>
                          <a:tab pos="254635" algn="l"/>
                          <a:tab pos="1524635" algn="l"/>
                          <a:tab pos="2872105" algn="l"/>
                        </a:tabLst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Почти	всички	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структури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215"/>
                        </a:lnSpc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имат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2215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фиксиран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рой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78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елементи;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54000" indent="-222885">
                        <a:lnSpc>
                          <a:spcPts val="2325"/>
                        </a:lnSpc>
                        <a:spcBef>
                          <a:spcPts val="480"/>
                        </a:spcBef>
                        <a:buClr>
                          <a:srgbClr val="FFCC00"/>
                        </a:buClr>
                        <a:buSzPct val="80000"/>
                        <a:buFont typeface="Wingdings"/>
                        <a:buChar char=""/>
                        <a:tabLst>
                          <a:tab pos="254635" algn="l"/>
                          <a:tab pos="2242820" algn="l"/>
                          <a:tab pos="3574415" algn="l"/>
                        </a:tabLst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Структурите	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трудно	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се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ts val="2325"/>
                        </a:lnSpc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обновяват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68630">
                        <a:lnSpc>
                          <a:spcPts val="2325"/>
                        </a:lnSpc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(добавяне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232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и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32353" y="2847810"/>
            <a:ext cx="3156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премахване на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37" y="3213620"/>
            <a:ext cx="2717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5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1656714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статични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111" y="3213544"/>
            <a:ext cx="1174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353" y="3518446"/>
            <a:ext cx="3371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8369" algn="l"/>
                <a:tab pos="261366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обем	оперативна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памет,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1417" y="3213544"/>
            <a:ext cx="25838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77315">
              <a:lnSpc>
                <a:spcPct val="100000"/>
              </a:lnSpc>
              <a:spcBef>
                <a:spcPts val="105"/>
              </a:spcBef>
              <a:tabLst>
                <a:tab pos="972819" algn="l"/>
                <a:tab pos="156845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лз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която	не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винаги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1025" y="3213544"/>
            <a:ext cx="16776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96570">
              <a:lnSpc>
                <a:spcPct val="100000"/>
              </a:lnSpc>
              <a:spcBef>
                <a:spcPts val="105"/>
              </a:spcBef>
              <a:tabLst>
                <a:tab pos="59563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ран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лз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353" y="3823093"/>
            <a:ext cx="1377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ефе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вн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84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Общи </a:t>
            </a:r>
            <a:r>
              <a:rPr sz="2800" spc="-10" dirty="0"/>
              <a:t>понятия. </a:t>
            </a:r>
            <a:r>
              <a:rPr sz="2800" spc="-5" dirty="0"/>
              <a:t>Класификация на</a:t>
            </a:r>
            <a:r>
              <a:rPr sz="2800" spc="80" dirty="0"/>
              <a:t> </a:t>
            </a:r>
            <a:r>
              <a:rPr sz="2800" spc="-10" dirty="0"/>
              <a:t>данните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26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Предварителна определеност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размера </a:t>
            </a: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структурата 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Динамични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структури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2177186"/>
            <a:ext cx="6914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7265" algn="l"/>
                <a:tab pos="1516380" algn="l"/>
                <a:tab pos="3235960" algn="l"/>
                <a:tab pos="4147185" algn="l"/>
                <a:tab pos="4640580" algn="l"/>
                <a:tab pos="6091555" algn="l"/>
                <a:tab pos="663257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ги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се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872538"/>
            <a:ext cx="79965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400"/>
              </a:lnSpc>
              <a:spcBef>
                <a:spcPts val="105"/>
              </a:spcBef>
              <a:tabLst>
                <a:tab pos="1747520" algn="l"/>
                <a:tab pos="3064510" algn="l"/>
                <a:tab pos="3938904" algn="l"/>
                <a:tab pos="5900420" algn="l"/>
                <a:tab pos="704659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с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ари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аде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зме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р.</a:t>
            </a:r>
            <a:endParaRPr sz="2000">
              <a:latin typeface="Arial"/>
              <a:cs typeface="Arial"/>
            </a:endParaRPr>
          </a:p>
          <a:p>
            <a:pPr marR="5715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2421775"/>
            <a:ext cx="7995920" cy="13665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предварително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заявка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работа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машината следва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отрежда  толкова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памет,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колкото  това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конкретното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състояние на “запълване”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данни.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2. Динамично </a:t>
            </a:r>
            <a:r>
              <a:rPr spc="-15" dirty="0"/>
              <a:t>отреждане </a:t>
            </a:r>
            <a:r>
              <a:rPr dirty="0"/>
              <a:t>на </a:t>
            </a:r>
            <a:r>
              <a:rPr spc="-10" dirty="0"/>
              <a:t>памет </a:t>
            </a:r>
            <a:r>
              <a:rPr spc="-25" dirty="0"/>
              <a:t>за </a:t>
            </a:r>
            <a:r>
              <a:rPr dirty="0"/>
              <a:t>динамични  </a:t>
            </a:r>
            <a:r>
              <a:rPr spc="-10" dirty="0"/>
              <a:t>структури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106" y="1141082"/>
            <a:ext cx="8054975" cy="447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няма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точно определена “големина”.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организира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работата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такава структура,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прилага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специфичен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механизъм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обвързване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работата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паметта.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Механизмът трябва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9116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Позволява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предоставена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структурата,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заема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освобождава при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изпълнение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програмата,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расте  или 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намалява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съответствие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динамичното поведение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самата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структура.</a:t>
            </a:r>
            <a:endParaRPr sz="20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17500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Позволява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поддържа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информацията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къде именно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записани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повечето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езици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програмиране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механизъм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реализира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помощта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специално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въведения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целта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на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променливи-  указател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0AA2B-B98A-45E8-8E9C-3A64EA63D842}"/>
</file>

<file path=customXml/itemProps2.xml><?xml version="1.0" encoding="utf-8"?>
<ds:datastoreItem xmlns:ds="http://schemas.openxmlformats.org/officeDocument/2006/customXml" ds:itemID="{35526A20-2A02-4DE6-8D71-6DC84458CCA3}"/>
</file>

<file path=customXml/itemProps3.xml><?xml version="1.0" encoding="utf-8"?>
<ds:datastoreItem xmlns:ds="http://schemas.openxmlformats.org/officeDocument/2006/customXml" ds:itemID="{19054F1F-FD26-49A0-A836-77601F8DAE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2915</Words>
  <Application>Microsoft Office PowerPoint</Application>
  <PresentationFormat>По избор</PresentationFormat>
  <Paragraphs>263</Paragraphs>
  <Slides>29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СИНТЕЗ И АНАЛИЗ  НА АЛГОРИТМИ</vt:lpstr>
      <vt:lpstr>1. Общи понятия. Класификация на данните</vt:lpstr>
      <vt:lpstr>1. Общи понятия. Класификация на данните</vt:lpstr>
      <vt:lpstr>1. Общи понятия. Класификация на данните</vt:lpstr>
      <vt:lpstr>1. Общи понятия. Класификация на данните</vt:lpstr>
      <vt:lpstr>1. Общи понятия. Класификация на данните</vt:lpstr>
      <vt:lpstr>1. Общи понятия. Класификация на данните</vt:lpstr>
      <vt:lpstr>1. Общи понятия. Класификация на данните</vt:lpstr>
      <vt:lpstr>2. Динамично отреждане на памет за динамични  структури</vt:lpstr>
      <vt:lpstr>3. Дефиниране на тип указател</vt:lpstr>
      <vt:lpstr>3. Дефиниране на тип указател</vt:lpstr>
      <vt:lpstr>3. Дефиниране на тип указател</vt:lpstr>
      <vt:lpstr>4. Създаване на динамични променливи</vt:lpstr>
      <vt:lpstr>5. Унищожаване на динамични променливи</vt:lpstr>
      <vt:lpstr>6. Операции с указатели</vt:lpstr>
      <vt:lpstr>7. Примери за работа с указатели</vt:lpstr>
      <vt:lpstr>7. Примери за работа с указатели</vt:lpstr>
      <vt:lpstr>7. Примери за работа с указатели</vt:lpstr>
      <vt:lpstr>7. Примери за работа с указатели</vt:lpstr>
      <vt:lpstr>7. Примери за работа с указатели</vt:lpstr>
      <vt:lpstr>7. Примери за работа с указатели</vt:lpstr>
      <vt:lpstr>7. Примери за работа с указатели</vt:lpstr>
      <vt:lpstr>8. Операции с динамични променливи</vt:lpstr>
      <vt:lpstr>8. Операции с динамични променливи</vt:lpstr>
      <vt:lpstr>8. Операции с динамични променливи</vt:lpstr>
      <vt:lpstr>9. Динамични структури</vt:lpstr>
      <vt:lpstr>10. Предимства и недостатъци на динамичните  структури</vt:lpstr>
      <vt:lpstr>10. Предимства и недостатъци на динамичните  структури</vt:lpstr>
      <vt:lpstr>10. Предимства и недостатъци на динамичните  структури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4</cp:revision>
  <dcterms:created xsi:type="dcterms:W3CDTF">2022-01-15T10:19:28Z</dcterms:created>
  <dcterms:modified xsi:type="dcterms:W3CDTF">2022-01-17T16:40:45Z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2021-02-01T00:00:00Z</vt:filetime>
  </property>
  <property fmtid="{D5CDD505-2E9C-101B-9397-08002B2CF9AE}" pid="3" name="LastSaved">
    <vt:filetime>2022-01-15T00:00:00Z</vt:filetime>
  </property>
  <property fmtid="{D5CDD505-2E9C-101B-9397-08002B2CF9AE}" pid="4" name="ContentTypeId">
    <vt:lpwstr>0x01010027F3E6DAB51B8F43866F0743E0EE41DD</vt:lpwstr>
  </property>
</Properties>
</file>