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99" r:id="rId6"/>
    <p:sldId id="300" r:id="rId7"/>
    <p:sldId id="301" r:id="rId8"/>
    <p:sldId id="302" r:id="rId9"/>
    <p:sldId id="303" r:id="rId10"/>
    <p:sldId id="304" r:id="rId11"/>
    <p:sldId id="305" r:id="rId12"/>
    <p:sldId id="306" r:id="rId13"/>
    <p:sldId id="307" r:id="rId14"/>
    <p:sldId id="257" r:id="rId15"/>
    <p:sldId id="258" r:id="rId16"/>
    <p:sldId id="259" r:id="rId17"/>
    <p:sldId id="264" r:id="rId18"/>
    <p:sldId id="263" r:id="rId19"/>
    <p:sldId id="265" r:id="rId20"/>
    <p:sldId id="266" r:id="rId21"/>
    <p:sldId id="268" r:id="rId22"/>
    <p:sldId id="269" r:id="rId23"/>
    <p:sldId id="270" r:id="rId24"/>
    <p:sldId id="271" r:id="rId25"/>
    <p:sldId id="277" r:id="rId26"/>
    <p:sldId id="278" r:id="rId27"/>
    <p:sldId id="279" r:id="rId28"/>
    <p:sldId id="280" r:id="rId29"/>
    <p:sldId id="285" r:id="rId30"/>
    <p:sldId id="286" r:id="rId31"/>
    <p:sldId id="296" r:id="rId32"/>
    <p:sldId id="297" r:id="rId33"/>
  </p:sldIdLst>
  <p:sldSz cx="10693400" cy="7562850"/>
  <p:notesSz cx="10693400" cy="756285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74" d="100"/>
          <a:sy n="74" d="100"/>
        </p:scale>
        <p:origin x="136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CC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CC66"/>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CC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2668" y="35052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044696" y="3061715"/>
            <a:ext cx="5870448" cy="414528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969263" y="1897380"/>
            <a:ext cx="5501640" cy="5311140"/>
          </a:xfrm>
          <a:custGeom>
            <a:avLst/>
            <a:gdLst/>
            <a:ahLst/>
            <a:cxnLst/>
            <a:rect l="l" t="t" r="r" b="b"/>
            <a:pathLst>
              <a:path w="5501640" h="5311140">
                <a:moveTo>
                  <a:pt x="7620" y="0"/>
                </a:moveTo>
                <a:lnTo>
                  <a:pt x="4572" y="0"/>
                </a:lnTo>
                <a:lnTo>
                  <a:pt x="1524" y="1524"/>
                </a:lnTo>
                <a:lnTo>
                  <a:pt x="1524" y="6095"/>
                </a:lnTo>
                <a:lnTo>
                  <a:pt x="0" y="9143"/>
                </a:lnTo>
                <a:lnTo>
                  <a:pt x="3048" y="12191"/>
                </a:lnTo>
                <a:lnTo>
                  <a:pt x="6096" y="12191"/>
                </a:lnTo>
                <a:lnTo>
                  <a:pt x="155448" y="36575"/>
                </a:lnTo>
                <a:lnTo>
                  <a:pt x="301752" y="62483"/>
                </a:lnTo>
                <a:lnTo>
                  <a:pt x="448056" y="91439"/>
                </a:lnTo>
                <a:lnTo>
                  <a:pt x="591312" y="121919"/>
                </a:lnTo>
                <a:lnTo>
                  <a:pt x="734568" y="155447"/>
                </a:lnTo>
                <a:lnTo>
                  <a:pt x="876300" y="192024"/>
                </a:lnTo>
                <a:lnTo>
                  <a:pt x="1016508" y="230124"/>
                </a:lnTo>
                <a:lnTo>
                  <a:pt x="1155192" y="271271"/>
                </a:lnTo>
                <a:lnTo>
                  <a:pt x="1292352" y="313943"/>
                </a:lnTo>
                <a:lnTo>
                  <a:pt x="1426464" y="359663"/>
                </a:lnTo>
                <a:lnTo>
                  <a:pt x="1560576" y="406907"/>
                </a:lnTo>
                <a:lnTo>
                  <a:pt x="1693164" y="457200"/>
                </a:lnTo>
                <a:lnTo>
                  <a:pt x="1824228" y="509015"/>
                </a:lnTo>
                <a:lnTo>
                  <a:pt x="1952244" y="562355"/>
                </a:lnTo>
                <a:lnTo>
                  <a:pt x="2078736" y="618743"/>
                </a:lnTo>
                <a:lnTo>
                  <a:pt x="2327148" y="737615"/>
                </a:lnTo>
                <a:lnTo>
                  <a:pt x="2449068" y="800100"/>
                </a:lnTo>
                <a:lnTo>
                  <a:pt x="2569464" y="864107"/>
                </a:lnTo>
                <a:lnTo>
                  <a:pt x="2686812" y="931163"/>
                </a:lnTo>
                <a:lnTo>
                  <a:pt x="2802636" y="999743"/>
                </a:lnTo>
                <a:lnTo>
                  <a:pt x="2916936" y="1069847"/>
                </a:lnTo>
                <a:lnTo>
                  <a:pt x="3028188" y="1141476"/>
                </a:lnTo>
                <a:lnTo>
                  <a:pt x="3246120" y="1290827"/>
                </a:lnTo>
                <a:lnTo>
                  <a:pt x="3351276" y="1368552"/>
                </a:lnTo>
                <a:lnTo>
                  <a:pt x="3454908" y="1447800"/>
                </a:lnTo>
                <a:lnTo>
                  <a:pt x="3557016" y="1528571"/>
                </a:lnTo>
                <a:lnTo>
                  <a:pt x="3656076" y="1610867"/>
                </a:lnTo>
                <a:lnTo>
                  <a:pt x="3753612" y="1696212"/>
                </a:lnTo>
                <a:lnTo>
                  <a:pt x="3848100" y="1781555"/>
                </a:lnTo>
                <a:lnTo>
                  <a:pt x="3939540" y="1868424"/>
                </a:lnTo>
                <a:lnTo>
                  <a:pt x="4029456" y="1958339"/>
                </a:lnTo>
                <a:lnTo>
                  <a:pt x="4117848" y="2048255"/>
                </a:lnTo>
                <a:lnTo>
                  <a:pt x="4203192" y="2139695"/>
                </a:lnTo>
                <a:lnTo>
                  <a:pt x="4285488" y="2234183"/>
                </a:lnTo>
                <a:lnTo>
                  <a:pt x="4366260" y="2328671"/>
                </a:lnTo>
                <a:lnTo>
                  <a:pt x="4443984" y="2424684"/>
                </a:lnTo>
                <a:lnTo>
                  <a:pt x="4520184" y="2522219"/>
                </a:lnTo>
                <a:lnTo>
                  <a:pt x="4593336" y="2621279"/>
                </a:lnTo>
                <a:lnTo>
                  <a:pt x="4663440" y="2721863"/>
                </a:lnTo>
                <a:lnTo>
                  <a:pt x="4730496" y="2822447"/>
                </a:lnTo>
                <a:lnTo>
                  <a:pt x="4796028" y="2926079"/>
                </a:lnTo>
                <a:lnTo>
                  <a:pt x="4858512" y="3029711"/>
                </a:lnTo>
                <a:lnTo>
                  <a:pt x="4917948" y="3134867"/>
                </a:lnTo>
                <a:lnTo>
                  <a:pt x="4974336" y="3241547"/>
                </a:lnTo>
                <a:lnTo>
                  <a:pt x="5027676" y="3348228"/>
                </a:lnTo>
                <a:lnTo>
                  <a:pt x="5079492" y="3456431"/>
                </a:lnTo>
                <a:lnTo>
                  <a:pt x="5128260" y="3566159"/>
                </a:lnTo>
                <a:lnTo>
                  <a:pt x="5173980" y="3677411"/>
                </a:lnTo>
                <a:lnTo>
                  <a:pt x="5216652" y="3788663"/>
                </a:lnTo>
                <a:lnTo>
                  <a:pt x="5254752" y="3899916"/>
                </a:lnTo>
                <a:lnTo>
                  <a:pt x="5292852" y="4014216"/>
                </a:lnTo>
                <a:lnTo>
                  <a:pt x="5326380" y="4128516"/>
                </a:lnTo>
                <a:lnTo>
                  <a:pt x="5356860" y="4242816"/>
                </a:lnTo>
                <a:lnTo>
                  <a:pt x="5384292" y="4358640"/>
                </a:lnTo>
                <a:lnTo>
                  <a:pt x="5408676" y="4475987"/>
                </a:lnTo>
                <a:lnTo>
                  <a:pt x="5430012" y="4593335"/>
                </a:lnTo>
                <a:lnTo>
                  <a:pt x="5446776" y="4710683"/>
                </a:lnTo>
                <a:lnTo>
                  <a:pt x="5462016" y="4829556"/>
                </a:lnTo>
                <a:lnTo>
                  <a:pt x="5474208" y="4949952"/>
                </a:lnTo>
                <a:lnTo>
                  <a:pt x="5481828" y="5070347"/>
                </a:lnTo>
                <a:lnTo>
                  <a:pt x="5487924" y="5190744"/>
                </a:lnTo>
                <a:lnTo>
                  <a:pt x="5489428" y="5311140"/>
                </a:lnTo>
                <a:lnTo>
                  <a:pt x="5501640" y="5311140"/>
                </a:lnTo>
                <a:lnTo>
                  <a:pt x="5500116" y="5190744"/>
                </a:lnTo>
                <a:lnTo>
                  <a:pt x="5495544" y="5068824"/>
                </a:lnTo>
                <a:lnTo>
                  <a:pt x="5486400" y="4948428"/>
                </a:lnTo>
                <a:lnTo>
                  <a:pt x="5474208" y="4828032"/>
                </a:lnTo>
                <a:lnTo>
                  <a:pt x="5460492" y="4709159"/>
                </a:lnTo>
                <a:lnTo>
                  <a:pt x="5442204" y="4590287"/>
                </a:lnTo>
                <a:lnTo>
                  <a:pt x="5420868" y="4472940"/>
                </a:lnTo>
                <a:lnTo>
                  <a:pt x="5396484" y="4355592"/>
                </a:lnTo>
                <a:lnTo>
                  <a:pt x="5369052" y="4239768"/>
                </a:lnTo>
                <a:lnTo>
                  <a:pt x="5338572" y="4123943"/>
                </a:lnTo>
                <a:lnTo>
                  <a:pt x="5305044" y="4009643"/>
                </a:lnTo>
                <a:lnTo>
                  <a:pt x="5266944" y="3896867"/>
                </a:lnTo>
                <a:lnTo>
                  <a:pt x="5227320" y="3784091"/>
                </a:lnTo>
                <a:lnTo>
                  <a:pt x="5184648" y="3671316"/>
                </a:lnTo>
                <a:lnTo>
                  <a:pt x="5138928" y="3561587"/>
                </a:lnTo>
                <a:lnTo>
                  <a:pt x="5091684" y="3451859"/>
                </a:lnTo>
                <a:lnTo>
                  <a:pt x="5039868" y="3342131"/>
                </a:lnTo>
                <a:lnTo>
                  <a:pt x="4985004" y="3235451"/>
                </a:lnTo>
                <a:lnTo>
                  <a:pt x="4928616" y="3128772"/>
                </a:lnTo>
                <a:lnTo>
                  <a:pt x="4869180" y="3023616"/>
                </a:lnTo>
                <a:lnTo>
                  <a:pt x="4806696" y="2918460"/>
                </a:lnTo>
                <a:lnTo>
                  <a:pt x="4741164" y="2816351"/>
                </a:lnTo>
                <a:lnTo>
                  <a:pt x="4674108" y="2714243"/>
                </a:lnTo>
                <a:lnTo>
                  <a:pt x="4602480" y="2613660"/>
                </a:lnTo>
                <a:lnTo>
                  <a:pt x="4529328" y="2514599"/>
                </a:lnTo>
                <a:lnTo>
                  <a:pt x="4454652" y="2417063"/>
                </a:lnTo>
                <a:lnTo>
                  <a:pt x="4376928" y="2321052"/>
                </a:lnTo>
                <a:lnTo>
                  <a:pt x="4296156" y="2225040"/>
                </a:lnTo>
                <a:lnTo>
                  <a:pt x="4212336" y="2132076"/>
                </a:lnTo>
                <a:lnTo>
                  <a:pt x="4126991" y="2039112"/>
                </a:lnTo>
                <a:lnTo>
                  <a:pt x="4038600" y="1949195"/>
                </a:lnTo>
                <a:lnTo>
                  <a:pt x="3948684" y="1859279"/>
                </a:lnTo>
                <a:lnTo>
                  <a:pt x="3855720" y="1772412"/>
                </a:lnTo>
                <a:lnTo>
                  <a:pt x="3761232" y="1685543"/>
                </a:lnTo>
                <a:lnTo>
                  <a:pt x="3663696" y="1601724"/>
                </a:lnTo>
                <a:lnTo>
                  <a:pt x="3564636" y="1519427"/>
                </a:lnTo>
                <a:lnTo>
                  <a:pt x="3462528" y="1437131"/>
                </a:lnTo>
                <a:lnTo>
                  <a:pt x="3358896" y="1357883"/>
                </a:lnTo>
                <a:lnTo>
                  <a:pt x="3253740" y="1280159"/>
                </a:lnTo>
                <a:lnTo>
                  <a:pt x="3035808" y="1130807"/>
                </a:lnTo>
                <a:lnTo>
                  <a:pt x="2923032" y="1059179"/>
                </a:lnTo>
                <a:lnTo>
                  <a:pt x="2808732" y="989076"/>
                </a:lnTo>
                <a:lnTo>
                  <a:pt x="2692908" y="920495"/>
                </a:lnTo>
                <a:lnTo>
                  <a:pt x="2575560" y="853439"/>
                </a:lnTo>
                <a:lnTo>
                  <a:pt x="2455164" y="789431"/>
                </a:lnTo>
                <a:lnTo>
                  <a:pt x="2333244" y="726947"/>
                </a:lnTo>
                <a:lnTo>
                  <a:pt x="2209800" y="665988"/>
                </a:lnTo>
                <a:lnTo>
                  <a:pt x="2084832" y="608076"/>
                </a:lnTo>
                <a:lnTo>
                  <a:pt x="1956816" y="551688"/>
                </a:lnTo>
                <a:lnTo>
                  <a:pt x="1828800" y="496824"/>
                </a:lnTo>
                <a:lnTo>
                  <a:pt x="1697736" y="445007"/>
                </a:lnTo>
                <a:lnTo>
                  <a:pt x="1565148" y="394715"/>
                </a:lnTo>
                <a:lnTo>
                  <a:pt x="1431036" y="347471"/>
                </a:lnTo>
                <a:lnTo>
                  <a:pt x="1295400" y="301751"/>
                </a:lnTo>
                <a:lnTo>
                  <a:pt x="1158240" y="259079"/>
                </a:lnTo>
                <a:lnTo>
                  <a:pt x="1019556" y="217931"/>
                </a:lnTo>
                <a:lnTo>
                  <a:pt x="879348" y="179831"/>
                </a:lnTo>
                <a:lnTo>
                  <a:pt x="737616" y="143255"/>
                </a:lnTo>
                <a:lnTo>
                  <a:pt x="594360" y="109727"/>
                </a:lnTo>
                <a:lnTo>
                  <a:pt x="449580" y="79247"/>
                </a:lnTo>
                <a:lnTo>
                  <a:pt x="303276" y="50291"/>
                </a:lnTo>
                <a:lnTo>
                  <a:pt x="156972" y="24383"/>
                </a:lnTo>
                <a:lnTo>
                  <a:pt x="7620" y="0"/>
                </a:lnTo>
                <a:close/>
              </a:path>
            </a:pathLst>
          </a:custGeom>
          <a:solidFill>
            <a:srgbClr val="3366FF"/>
          </a:solidFill>
        </p:spPr>
        <p:txBody>
          <a:bodyPr wrap="square" lIns="0" tIns="0" rIns="0" bIns="0" rtlCol="0"/>
          <a:lstStyle/>
          <a:p>
            <a:endParaRPr/>
          </a:p>
        </p:txBody>
      </p:sp>
      <p:sp>
        <p:nvSpPr>
          <p:cNvPr id="2" name="Holder 2"/>
          <p:cNvSpPr>
            <a:spLocks noGrp="1"/>
          </p:cNvSpPr>
          <p:nvPr>
            <p:ph type="title"/>
          </p:nvPr>
        </p:nvSpPr>
        <p:spPr>
          <a:xfrm>
            <a:off x="760976" y="465709"/>
            <a:ext cx="9171447" cy="452119"/>
          </a:xfrm>
          <a:prstGeom prst="rect">
            <a:avLst/>
          </a:prstGeom>
        </p:spPr>
        <p:txBody>
          <a:bodyPr wrap="square" lIns="0" tIns="0" rIns="0" bIns="0">
            <a:spAutoFit/>
          </a:bodyPr>
          <a:lstStyle>
            <a:lvl1pPr>
              <a:defRPr sz="2800" b="1" i="0">
                <a:solidFill>
                  <a:srgbClr val="FFCC66"/>
                </a:solidFill>
                <a:latin typeface="Arial"/>
                <a:cs typeface="Arial"/>
              </a:defRPr>
            </a:lvl1pPr>
          </a:lstStyle>
          <a:p>
            <a:endParaRPr/>
          </a:p>
        </p:txBody>
      </p:sp>
      <p:sp>
        <p:nvSpPr>
          <p:cNvPr id="3" name="Holder 3"/>
          <p:cNvSpPr>
            <a:spLocks noGrp="1"/>
          </p:cNvSpPr>
          <p:nvPr>
            <p:ph type="body" idx="1"/>
          </p:nvPr>
        </p:nvSpPr>
        <p:spPr>
          <a:xfrm>
            <a:off x="1181553" y="1607337"/>
            <a:ext cx="8311515" cy="5146675"/>
          </a:xfrm>
          <a:prstGeom prst="rect">
            <a:avLst/>
          </a:prstGeom>
        </p:spPr>
        <p:txBody>
          <a:bodyPr wrap="square" lIns="0" tIns="0" rIns="0" bIns="0">
            <a:spAutoFit/>
          </a:bodyPr>
          <a:lstStyle>
            <a:lvl1pPr>
              <a:defRPr sz="20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a:xfrm>
            <a:off x="9624059" y="6898750"/>
            <a:ext cx="274954" cy="224790"/>
          </a:xfrm>
          <a:prstGeom prst="rect">
            <a:avLst/>
          </a:prstGeom>
        </p:spPr>
        <p:txBody>
          <a:bodyPr wrap="square" lIns="0" tIns="0" rIns="0" bIns="0">
            <a:spAutoFit/>
          </a:bodyPr>
          <a:lstStyle>
            <a:lvl1pPr>
              <a:defRPr sz="1400" b="0" i="0">
                <a:solidFill>
                  <a:schemeClr val="bg1"/>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7135" y="1240231"/>
            <a:ext cx="4648200" cy="1122680"/>
          </a:xfrm>
          <a:prstGeom prst="rect">
            <a:avLst/>
          </a:prstGeom>
        </p:spPr>
        <p:txBody>
          <a:bodyPr vert="horz" wrap="square" lIns="0" tIns="12700" rIns="0" bIns="0" rtlCol="0">
            <a:spAutoFit/>
          </a:bodyPr>
          <a:lstStyle/>
          <a:p>
            <a:pPr marL="423545" marR="5080" indent="-411480">
              <a:lnSpc>
                <a:spcPct val="100000"/>
              </a:lnSpc>
              <a:spcBef>
                <a:spcPts val="100"/>
              </a:spcBef>
              <a:tabLst>
                <a:tab pos="1337945" algn="l"/>
                <a:tab pos="2124710" algn="l"/>
                <a:tab pos="2707640" algn="l"/>
              </a:tabLst>
            </a:pPr>
            <a:r>
              <a:rPr sz="3600" spc="-5" dirty="0"/>
              <a:t>С</a:t>
            </a:r>
            <a:r>
              <a:rPr sz="3600" spc="5" dirty="0"/>
              <a:t>И</a:t>
            </a:r>
            <a:r>
              <a:rPr sz="3600" spc="-5" dirty="0"/>
              <a:t>НТЕ</a:t>
            </a:r>
            <a:r>
              <a:rPr sz="3600" dirty="0"/>
              <a:t>З	И	</a:t>
            </a:r>
            <a:r>
              <a:rPr sz="3600" spc="-5" dirty="0"/>
              <a:t>А</a:t>
            </a:r>
            <a:r>
              <a:rPr sz="3600" spc="5" dirty="0"/>
              <a:t>Н</a:t>
            </a:r>
            <a:r>
              <a:rPr sz="3600" spc="-5" dirty="0"/>
              <a:t>АЛИЗ  НА	АЛГОРИТМИ</a:t>
            </a:r>
            <a:endParaRPr sz="3600"/>
          </a:p>
        </p:txBody>
      </p:sp>
      <p:sp>
        <p:nvSpPr>
          <p:cNvPr id="3" name="object 3"/>
          <p:cNvSpPr txBox="1"/>
          <p:nvPr/>
        </p:nvSpPr>
        <p:spPr>
          <a:xfrm>
            <a:off x="2829458" y="3647338"/>
            <a:ext cx="5180965" cy="1049655"/>
          </a:xfrm>
          <a:prstGeom prst="rect">
            <a:avLst/>
          </a:prstGeom>
        </p:spPr>
        <p:txBody>
          <a:bodyPr vert="horz" wrap="square" lIns="0" tIns="12700" rIns="0" bIns="0" rtlCol="0">
            <a:spAutoFit/>
          </a:bodyPr>
          <a:lstStyle/>
          <a:p>
            <a:pPr marL="1164590" marR="5080" indent="-1152525">
              <a:lnSpc>
                <a:spcPct val="120000"/>
              </a:lnSpc>
              <a:spcBef>
                <a:spcPts val="100"/>
              </a:spcBef>
            </a:pPr>
            <a:r>
              <a:rPr sz="2800" b="1" spc="-5" dirty="0">
                <a:solidFill>
                  <a:srgbClr val="FFFFFF"/>
                </a:solidFill>
                <a:latin typeface="Arial"/>
                <a:cs typeface="Arial"/>
              </a:rPr>
              <a:t>IX. </a:t>
            </a:r>
            <a:r>
              <a:rPr sz="2800" b="1" spc="-10" dirty="0">
                <a:solidFill>
                  <a:srgbClr val="FFFFFF"/>
                </a:solidFill>
                <a:latin typeface="Arial"/>
                <a:cs typeface="Arial"/>
              </a:rPr>
              <a:t>АСИМПТОТИЧЕН АНАЛИЗ  НА</a:t>
            </a:r>
            <a:r>
              <a:rPr sz="2800" b="1" dirty="0">
                <a:solidFill>
                  <a:srgbClr val="FFFFFF"/>
                </a:solidFill>
                <a:latin typeface="Arial"/>
                <a:cs typeface="Arial"/>
              </a:rPr>
              <a:t> </a:t>
            </a:r>
            <a:r>
              <a:rPr sz="2800" b="1" spc="-10" dirty="0">
                <a:solidFill>
                  <a:srgbClr val="FFFFFF"/>
                </a:solidFill>
                <a:latin typeface="Arial"/>
                <a:cs typeface="Arial"/>
              </a:rPr>
              <a:t>АЛГОРИТМИ</a:t>
            </a:r>
            <a:endParaRPr sz="28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BE4E32-645F-C1AD-860F-32C5B4C3FB6C}"/>
              </a:ext>
            </a:extLst>
          </p:cNvPr>
          <p:cNvSpPr>
            <a:spLocks noGrp="1"/>
          </p:cNvSpPr>
          <p:nvPr>
            <p:ph type="title"/>
          </p:nvPr>
        </p:nvSpPr>
        <p:spPr>
          <a:xfrm>
            <a:off x="760976" y="465709"/>
            <a:ext cx="9171447" cy="430887"/>
          </a:xfrm>
        </p:spPr>
        <p:txBody>
          <a:bodyPr/>
          <a:lstStyle/>
          <a:p>
            <a:pPr algn="ctr"/>
            <a:r>
              <a:rPr lang="en-US" sz="2800" i="1" dirty="0">
                <a:effectLst/>
                <a:latin typeface="Times New Roman" panose="02020603050405020304" pitchFamily="18" charset="0"/>
                <a:ea typeface="MS Mincho" panose="02020609040205080304" pitchFamily="49" charset="-128"/>
              </a:rPr>
              <a:t>Big-Ω </a:t>
            </a:r>
            <a:r>
              <a:rPr lang="bg-BG" sz="2800" i="1" dirty="0">
                <a:effectLst/>
                <a:latin typeface="Times New Roman" panose="02020603050405020304" pitchFamily="18" charset="0"/>
                <a:ea typeface="MS Mincho" panose="02020609040205080304" pitchFamily="49" charset="-128"/>
              </a:rPr>
              <a:t>нотация</a:t>
            </a:r>
            <a:r>
              <a:rPr lang="en-US" sz="2800" i="1" dirty="0">
                <a:effectLst/>
                <a:latin typeface="Times New Roman" panose="02020603050405020304" pitchFamily="18" charset="0"/>
                <a:ea typeface="MS Mincho" panose="02020609040205080304" pitchFamily="49" charset="-128"/>
              </a:rPr>
              <a:t>  </a:t>
            </a:r>
            <a:r>
              <a:rPr lang="en-US" i="1" dirty="0">
                <a:solidFill>
                  <a:schemeClr val="bg1"/>
                </a:solidFill>
                <a:effectLst/>
                <a:latin typeface="Times New Roman" panose="02020603050405020304" pitchFamily="18" charset="0"/>
                <a:ea typeface="MS Mincho" panose="02020609040205080304" pitchFamily="49" charset="-128"/>
              </a:rPr>
              <a:t>- </a:t>
            </a:r>
            <a:r>
              <a:rPr lang="bg-BG" i="1" dirty="0">
                <a:solidFill>
                  <a:schemeClr val="bg1"/>
                </a:solidFill>
                <a:effectLst/>
                <a:latin typeface="Times New Roman" panose="02020603050405020304" pitchFamily="18" charset="0"/>
                <a:ea typeface="MS Mincho" panose="02020609040205080304" pitchFamily="49" charset="-128"/>
              </a:rPr>
              <a:t>Ω(f(n)</a:t>
            </a:r>
            <a:r>
              <a:rPr lang="bg-BG" dirty="0">
                <a:solidFill>
                  <a:schemeClr val="bg1"/>
                </a:solidFill>
                <a:effectLst/>
                <a:latin typeface="Times New Roman" panose="02020603050405020304" pitchFamily="18" charset="0"/>
                <a:ea typeface="MS Mincho" panose="02020609040205080304" pitchFamily="49" charset="-128"/>
              </a:rPr>
              <a:t>)</a:t>
            </a:r>
            <a:endParaRPr lang="bg-BG" dirty="0">
              <a:solidFill>
                <a:schemeClr val="bg1"/>
              </a:solidFill>
            </a:endParaRPr>
          </a:p>
        </p:txBody>
      </p:sp>
      <p:sp>
        <p:nvSpPr>
          <p:cNvPr id="3" name="Текстов контейнер 2">
            <a:extLst>
              <a:ext uri="{FF2B5EF4-FFF2-40B4-BE49-F238E27FC236}">
                <a16:creationId xmlns:a16="http://schemas.microsoft.com/office/drawing/2014/main" id="{C1237021-E37C-9218-2DA3-D6517E0A6426}"/>
              </a:ext>
            </a:extLst>
          </p:cNvPr>
          <p:cNvSpPr>
            <a:spLocks noGrp="1"/>
          </p:cNvSpPr>
          <p:nvPr>
            <p:ph type="body" idx="1"/>
          </p:nvPr>
        </p:nvSpPr>
        <p:spPr>
          <a:xfrm>
            <a:off x="1190941" y="5305425"/>
            <a:ext cx="8311515" cy="1292662"/>
          </a:xfrm>
        </p:spPr>
        <p:txBody>
          <a:bodyPr/>
          <a:lstStyle/>
          <a:p>
            <a:pPr algn="just"/>
            <a:r>
              <a:rPr lang="bg-BG" sz="2800" dirty="0">
                <a:effectLst/>
                <a:latin typeface="Times New Roman" panose="02020603050405020304" pitchFamily="18" charset="0"/>
                <a:ea typeface="MS Mincho" panose="02020609040205080304" pitchFamily="49" charset="-128"/>
              </a:rPr>
              <a:t>Ако времето за изпълнение е </a:t>
            </a:r>
            <a:r>
              <a:rPr lang="bg-BG" sz="2800" i="1" dirty="0">
                <a:effectLst/>
                <a:latin typeface="Times New Roman" panose="02020603050405020304" pitchFamily="18" charset="0"/>
                <a:ea typeface="MS Mincho" panose="02020609040205080304" pitchFamily="49" charset="-128"/>
              </a:rPr>
              <a:t>Ω(f(n)</a:t>
            </a:r>
            <a:r>
              <a:rPr lang="bg-BG" sz="2800" dirty="0">
                <a:effectLst/>
                <a:latin typeface="Times New Roman" panose="02020603050405020304" pitchFamily="18" charset="0"/>
                <a:ea typeface="MS Mincho" panose="02020609040205080304" pitchFamily="49" charset="-128"/>
              </a:rPr>
              <a:t>), тогава за достатъчно голямо </a:t>
            </a:r>
            <a:r>
              <a:rPr lang="bg-BG" sz="2800" i="1" dirty="0">
                <a:effectLst/>
                <a:latin typeface="Times New Roman" panose="02020603050405020304" pitchFamily="18" charset="0"/>
                <a:ea typeface="MS Mincho" panose="02020609040205080304" pitchFamily="49" charset="-128"/>
              </a:rPr>
              <a:t>n</a:t>
            </a:r>
            <a:r>
              <a:rPr lang="bg-BG" sz="2800" dirty="0">
                <a:effectLst/>
                <a:latin typeface="Times New Roman" panose="02020603050405020304" pitchFamily="18" charset="0"/>
                <a:ea typeface="MS Mincho" panose="02020609040205080304" pitchFamily="49" charset="-128"/>
              </a:rPr>
              <a:t> времето за изпълнение е поне </a:t>
            </a:r>
            <a:r>
              <a:rPr lang="en-US" sz="2800" i="1" dirty="0">
                <a:effectLst/>
                <a:latin typeface="Times New Roman" panose="02020603050405020304" pitchFamily="18" charset="0"/>
                <a:ea typeface="MS Mincho" panose="02020609040205080304" pitchFamily="49" charset="-128"/>
              </a:rPr>
              <a:t>k.</a:t>
            </a:r>
            <a:r>
              <a:rPr lang="bg-BG" sz="2800" i="1" dirty="0">
                <a:effectLst/>
                <a:latin typeface="Times New Roman" panose="02020603050405020304" pitchFamily="18" charset="0"/>
                <a:ea typeface="MS Mincho" panose="02020609040205080304" pitchFamily="49" charset="-128"/>
              </a:rPr>
              <a:t>f(n)</a:t>
            </a:r>
            <a:r>
              <a:rPr lang="bg-BG" sz="2800" dirty="0">
                <a:effectLst/>
                <a:latin typeface="Times New Roman" panose="02020603050405020304" pitchFamily="18" charset="0"/>
                <a:ea typeface="MS Mincho" panose="02020609040205080304" pitchFamily="49" charset="-128"/>
              </a:rPr>
              <a:t>, за някаква константа </a:t>
            </a:r>
            <a:r>
              <a:rPr lang="bg-BG" sz="2800" i="1" dirty="0">
                <a:effectLst/>
                <a:latin typeface="Times New Roman" panose="02020603050405020304" pitchFamily="18" charset="0"/>
                <a:ea typeface="MS Mincho" panose="02020609040205080304" pitchFamily="49" charset="-128"/>
              </a:rPr>
              <a:t>k</a:t>
            </a:r>
            <a:r>
              <a:rPr lang="bg-BG" sz="2800" dirty="0">
                <a:effectLst/>
                <a:latin typeface="Times New Roman" panose="02020603050405020304" pitchFamily="18" charset="0"/>
                <a:ea typeface="MS Mincho" panose="02020609040205080304" pitchFamily="49" charset="-128"/>
              </a:rPr>
              <a:t>.</a:t>
            </a:r>
            <a:endParaRPr lang="bg-BG" sz="2800" dirty="0"/>
          </a:p>
        </p:txBody>
      </p:sp>
      <p:pic>
        <p:nvPicPr>
          <p:cNvPr id="4" name="Картина 3">
            <a:extLst>
              <a:ext uri="{FF2B5EF4-FFF2-40B4-BE49-F238E27FC236}">
                <a16:creationId xmlns:a16="http://schemas.microsoft.com/office/drawing/2014/main" id="{DC05752D-9BB7-888B-0092-F9B4E1C839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631" y="1234110"/>
            <a:ext cx="7836134" cy="3733800"/>
          </a:xfrm>
          <a:prstGeom prst="rect">
            <a:avLst/>
          </a:prstGeom>
          <a:noFill/>
          <a:ln>
            <a:noFill/>
          </a:ln>
        </p:spPr>
      </p:pic>
    </p:spTree>
    <p:extLst>
      <p:ext uri="{BB962C8B-B14F-4D97-AF65-F5344CB8AC3E}">
        <p14:creationId xmlns:p14="http://schemas.microsoft.com/office/powerpoint/2010/main" val="331293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
        <p:nvSpPr>
          <p:cNvPr id="3" name="object 3"/>
          <p:cNvSpPr txBox="1"/>
          <p:nvPr/>
        </p:nvSpPr>
        <p:spPr>
          <a:xfrm>
            <a:off x="1144717" y="1419225"/>
            <a:ext cx="8212455" cy="3890809"/>
          </a:xfrm>
          <a:prstGeom prst="rect">
            <a:avLst/>
          </a:prstGeom>
        </p:spPr>
        <p:txBody>
          <a:bodyPr vert="horz" wrap="square" lIns="0" tIns="12700" rIns="0" bIns="0" rtlCol="0">
            <a:spAutoFit/>
          </a:bodyPr>
          <a:lstStyle/>
          <a:p>
            <a:pPr marL="12700" marR="5080" algn="just">
              <a:lnSpc>
                <a:spcPct val="100000"/>
              </a:lnSpc>
              <a:spcBef>
                <a:spcPts val="100"/>
              </a:spcBef>
            </a:pPr>
            <a:r>
              <a:rPr lang="en-US" sz="2800" dirty="0">
                <a:solidFill>
                  <a:schemeClr val="bg1"/>
                </a:solidFill>
                <a:effectLst/>
                <a:latin typeface="Times New Roman" panose="02020603050405020304" pitchFamily="18" charset="0"/>
                <a:ea typeface="MS Mincho" panose="02020609040205080304" pitchFamily="49" charset="-128"/>
              </a:rPr>
              <a:t>	</a:t>
            </a:r>
            <a:r>
              <a:rPr lang="bg-BG" sz="2800" dirty="0">
                <a:solidFill>
                  <a:schemeClr val="bg1"/>
                </a:solidFill>
                <a:effectLst/>
                <a:latin typeface="Times New Roman" panose="02020603050405020304" pitchFamily="18" charset="0"/>
                <a:ea typeface="MS Mincho" panose="02020609040205080304" pitchFamily="49" charset="-128"/>
              </a:rPr>
              <a:t>Както бе споменато по-рано, за да се определи бързодействието на един алгоритъм, то трябва да се определи параметърът </a:t>
            </a:r>
            <a:r>
              <a:rPr lang="en-US" sz="2800" dirty="0">
                <a:solidFill>
                  <a:schemeClr val="bg1"/>
                </a:solidFill>
                <a:effectLst/>
                <a:latin typeface="Times New Roman" panose="02020603050405020304" pitchFamily="18" charset="0"/>
                <a:ea typeface="MS Mincho" panose="02020609040205080304" pitchFamily="49" charset="-128"/>
              </a:rPr>
              <a:t>N</a:t>
            </a:r>
            <a:r>
              <a:rPr lang="en-US" sz="2800" dirty="0">
                <a:solidFill>
                  <a:schemeClr val="bg1"/>
                </a:solidFill>
                <a:latin typeface="Times New Roman" panose="02020603050405020304" pitchFamily="18" charset="0"/>
                <a:ea typeface="MS Mincho" panose="02020609040205080304" pitchFamily="49" charset="-128"/>
              </a:rPr>
              <a:t> (</a:t>
            </a:r>
            <a:r>
              <a:rPr lang="bg-BG" sz="2800" dirty="0">
                <a:solidFill>
                  <a:schemeClr val="bg1"/>
                </a:solidFill>
                <a:effectLst/>
                <a:latin typeface="Times New Roman" panose="02020603050405020304" pitchFamily="18" charset="0"/>
                <a:ea typeface="MS Mincho" panose="02020609040205080304" pitchFamily="49" charset="-128"/>
              </a:rPr>
              <a:t>броят на необходимите операции за изпълнение на алгоритъма</a:t>
            </a:r>
            <a:r>
              <a:rPr lang="en-US" sz="2800" dirty="0">
                <a:solidFill>
                  <a:schemeClr val="bg1"/>
                </a:solidFill>
                <a:effectLst/>
                <a:latin typeface="Times New Roman" panose="02020603050405020304" pitchFamily="18" charset="0"/>
                <a:ea typeface="MS Mincho" panose="02020609040205080304" pitchFamily="49" charset="-128"/>
              </a:rPr>
              <a:t>)</a:t>
            </a:r>
            <a:r>
              <a:rPr lang="bg-BG" sz="2800" dirty="0">
                <a:solidFill>
                  <a:schemeClr val="bg1"/>
                </a:solidFill>
                <a:effectLst/>
                <a:latin typeface="Times New Roman" panose="02020603050405020304" pitchFamily="18" charset="0"/>
                <a:ea typeface="MS Mincho" panose="02020609040205080304" pitchFamily="49" charset="-128"/>
              </a:rPr>
              <a:t>. Те най-често се определят от функция </a:t>
            </a:r>
            <a:r>
              <a:rPr lang="bg-BG" sz="2800" i="1" dirty="0">
                <a:solidFill>
                  <a:schemeClr val="bg1"/>
                </a:solidFill>
                <a:effectLst/>
                <a:latin typeface="Times New Roman" panose="02020603050405020304" pitchFamily="18" charset="0"/>
                <a:ea typeface="MS Mincho" panose="02020609040205080304" pitchFamily="49" charset="-128"/>
              </a:rPr>
              <a:t>f(n)</a:t>
            </a:r>
            <a:r>
              <a:rPr lang="bg-BG" sz="2800" dirty="0">
                <a:solidFill>
                  <a:schemeClr val="bg1"/>
                </a:solidFill>
                <a:effectLst/>
                <a:latin typeface="Times New Roman" panose="02020603050405020304" pitchFamily="18" charset="0"/>
                <a:ea typeface="MS Mincho" panose="02020609040205080304" pitchFamily="49" charset="-128"/>
              </a:rPr>
              <a:t>, където </a:t>
            </a:r>
            <a:r>
              <a:rPr lang="bg-BG" sz="2800" i="1" dirty="0">
                <a:solidFill>
                  <a:schemeClr val="bg1"/>
                </a:solidFill>
                <a:effectLst/>
                <a:latin typeface="Times New Roman" panose="02020603050405020304" pitchFamily="18" charset="0"/>
                <a:ea typeface="MS Mincho" panose="02020609040205080304" pitchFamily="49" charset="-128"/>
              </a:rPr>
              <a:t>n</a:t>
            </a:r>
            <a:r>
              <a:rPr lang="bg-BG" sz="2800" dirty="0">
                <a:solidFill>
                  <a:schemeClr val="bg1"/>
                </a:solidFill>
                <a:effectLst/>
                <a:latin typeface="Times New Roman" panose="02020603050405020304" pitchFamily="18" charset="0"/>
                <a:ea typeface="MS Mincho" panose="02020609040205080304" pitchFamily="49" charset="-128"/>
              </a:rPr>
              <a:t> е размера на входните данни. Като се има предвид, че се разглежда най-лошият случай, то се отделят максимален брой операции. Това означава, че е направено ограничение отгоре, т.е. е използвана </a:t>
            </a:r>
            <a:r>
              <a:rPr lang="en-US" sz="2800" i="1" dirty="0">
                <a:solidFill>
                  <a:schemeClr val="bg1"/>
                </a:solidFill>
                <a:effectLst/>
                <a:latin typeface="Times New Roman" panose="02020603050405020304" pitchFamily="18" charset="0"/>
                <a:ea typeface="MS Mincho" panose="02020609040205080304" pitchFamily="49" charset="-128"/>
              </a:rPr>
              <a:t>Big-O </a:t>
            </a:r>
            <a:r>
              <a:rPr lang="bg-BG" sz="2800" i="1" dirty="0">
                <a:solidFill>
                  <a:schemeClr val="bg1"/>
                </a:solidFill>
                <a:effectLst/>
                <a:latin typeface="Times New Roman" panose="02020603050405020304" pitchFamily="18" charset="0"/>
                <a:ea typeface="MS Mincho" panose="02020609040205080304" pitchFamily="49" charset="-128"/>
              </a:rPr>
              <a:t>нотация</a:t>
            </a:r>
            <a:r>
              <a:rPr lang="bg-BG" sz="2800" dirty="0">
                <a:solidFill>
                  <a:schemeClr val="bg1"/>
                </a:solidFill>
                <a:effectLst/>
                <a:latin typeface="Times New Roman" panose="02020603050405020304" pitchFamily="18" charset="0"/>
                <a:ea typeface="MS Mincho" panose="02020609040205080304" pitchFamily="49" charset="-128"/>
              </a:rPr>
              <a:t>.</a:t>
            </a:r>
            <a:endParaRPr sz="2800" dirty="0">
              <a:solidFill>
                <a:schemeClr val="bg1"/>
              </a:solidFill>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6261" y="465709"/>
            <a:ext cx="8287911" cy="443070"/>
          </a:xfrm>
          <a:prstGeom prst="rect">
            <a:avLst/>
          </a:prstGeom>
        </p:spPr>
        <p:txBody>
          <a:bodyPr vert="horz" wrap="square" lIns="0" tIns="12065" rIns="0" bIns="0" rtlCol="0">
            <a:spAutoFit/>
          </a:bodyPr>
          <a:lstStyle/>
          <a:p>
            <a:pPr marL="12700" algn="ctr">
              <a:spcBef>
                <a:spcPts val="95"/>
              </a:spcBef>
            </a:pPr>
            <a:r>
              <a:rPr lang="bg-BG" b="1" i="1" dirty="0">
                <a:effectLst/>
                <a:latin typeface="Times New Roman" panose="02020603050405020304" pitchFamily="18" charset="0"/>
                <a:ea typeface="Calibri" panose="020F0502020204030204" pitchFamily="34" charset="0"/>
                <a:cs typeface="Times New Roman" panose="02020603050405020304" pitchFamily="18" charset="0"/>
              </a:rPr>
              <a:t>Видове сложност по време</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sp>
        <p:nvSpPr>
          <p:cNvPr id="3" name="object 3"/>
          <p:cNvSpPr txBox="1"/>
          <p:nvPr/>
        </p:nvSpPr>
        <p:spPr>
          <a:xfrm>
            <a:off x="1079500" y="1190625"/>
            <a:ext cx="8211820" cy="6040436"/>
          </a:xfrm>
          <a:prstGeom prst="rect">
            <a:avLst/>
          </a:prstGeom>
        </p:spPr>
        <p:txBody>
          <a:bodyPr vert="horz" wrap="square" lIns="0" tIns="12700" rIns="0" bIns="0" rtlCol="0">
            <a:spAutoFit/>
          </a:bodyPr>
          <a:lstStyle/>
          <a:p>
            <a:pPr marL="342900" lvl="0" indent="-342900" algn="just">
              <a:lnSpc>
                <a:spcPct val="150000"/>
              </a:lnSpc>
              <a:buFont typeface="Symbol" panose="05050102010706020507" pitchFamily="18" charset="2"/>
              <a:buChar char=""/>
            </a:pPr>
            <a:r>
              <a:rPr lang="bg-BG" sz="2400" b="1" dirty="0">
                <a:solidFill>
                  <a:schemeClr val="bg1"/>
                </a:solidFill>
                <a:effectLst/>
                <a:latin typeface="Times New Roman" panose="02020603050405020304" pitchFamily="18" charset="0"/>
                <a:ea typeface="MS Mincho" panose="02020609040205080304" pitchFamily="49" charset="-128"/>
              </a:rPr>
              <a:t>Константна</a:t>
            </a:r>
            <a:r>
              <a:rPr lang="en-US" sz="2400" dirty="0">
                <a:solidFill>
                  <a:schemeClr val="bg1"/>
                </a:solidFill>
                <a:effectLst/>
                <a:latin typeface="Times New Roman" panose="02020603050405020304" pitchFamily="18" charset="0"/>
                <a:ea typeface="MS Mincho" panose="02020609040205080304" pitchFamily="49" charset="-128"/>
              </a:rPr>
              <a:t> - </a:t>
            </a:r>
            <a:r>
              <a:rPr lang="bg-BG" sz="2400" dirty="0">
                <a:solidFill>
                  <a:schemeClr val="bg1"/>
                </a:solidFill>
                <a:effectLst/>
                <a:latin typeface="Times New Roman" panose="02020603050405020304" pitchFamily="18" charset="0"/>
                <a:ea typeface="MS Mincho" panose="02020609040205080304" pitchFamily="49" charset="-128"/>
              </a:rPr>
              <a:t>такава сложност има когато </a:t>
            </a:r>
            <a:r>
              <a:rPr lang="bg-BG" sz="2400" i="1" dirty="0">
                <a:solidFill>
                  <a:schemeClr val="bg1"/>
                </a:solidFill>
                <a:effectLst/>
                <a:latin typeface="Times New Roman" panose="02020603050405020304" pitchFamily="18" charset="0"/>
                <a:ea typeface="MS Mincho" panose="02020609040205080304" pitchFamily="49" charset="-128"/>
              </a:rPr>
              <a:t>f(n)</a:t>
            </a:r>
            <a:r>
              <a:rPr lang="bg-BG" sz="2400" dirty="0">
                <a:solidFill>
                  <a:schemeClr val="bg1"/>
                </a:solidFill>
                <a:effectLst/>
                <a:latin typeface="Times New Roman" panose="02020603050405020304" pitchFamily="18" charset="0"/>
                <a:ea typeface="MS Mincho" panose="02020609040205080304" pitchFamily="49" charset="-128"/>
              </a:rPr>
              <a:t> = константа. Означава се </a:t>
            </a:r>
            <a:r>
              <a:rPr lang="bg-BG" sz="2400" i="1" dirty="0">
                <a:solidFill>
                  <a:schemeClr val="bg1"/>
                </a:solidFill>
                <a:effectLst/>
                <a:latin typeface="Times New Roman" panose="02020603050405020304" pitchFamily="18" charset="0"/>
                <a:ea typeface="MS Mincho" panose="02020609040205080304" pitchFamily="49" charset="-128"/>
              </a:rPr>
              <a:t>О(1)</a:t>
            </a:r>
            <a:r>
              <a:rPr lang="en-US" sz="2400" dirty="0">
                <a:solidFill>
                  <a:schemeClr val="bg1"/>
                </a:solidFill>
                <a:effectLst/>
                <a:latin typeface="Times New Roman" panose="02020603050405020304" pitchFamily="18" charset="0"/>
                <a:ea typeface="MS Mincho" panose="02020609040205080304" pitchFamily="49" charset="-128"/>
              </a:rPr>
              <a:t>.</a:t>
            </a:r>
            <a:r>
              <a:rPr lang="bg-BG" sz="2400" dirty="0">
                <a:solidFill>
                  <a:schemeClr val="bg1"/>
                </a:solidFill>
                <a:effectLst/>
                <a:latin typeface="Times New Roman" panose="02020603050405020304" pitchFamily="18" charset="0"/>
                <a:ea typeface="MS Mincho" panose="02020609040205080304" pitchFamily="49" charset="-128"/>
              </a:rPr>
              <a:t> Алгоритмите с такава сложност са най-бързи, тъй като те не зависят от входните данни.</a:t>
            </a:r>
          </a:p>
          <a:p>
            <a:pPr marL="342900" lvl="0" indent="-342900" algn="just">
              <a:lnSpc>
                <a:spcPct val="150000"/>
              </a:lnSpc>
              <a:buFont typeface="Symbol" panose="05050102010706020507" pitchFamily="18" charset="2"/>
              <a:buChar char=""/>
            </a:pPr>
            <a:r>
              <a:rPr lang="bg-BG" sz="2400" b="1" dirty="0">
                <a:solidFill>
                  <a:schemeClr val="bg1"/>
                </a:solidFill>
                <a:effectLst/>
                <a:latin typeface="Times New Roman" panose="02020603050405020304" pitchFamily="18" charset="0"/>
                <a:ea typeface="MS Mincho" panose="02020609040205080304" pitchFamily="49" charset="-128"/>
              </a:rPr>
              <a:t>Логаритмична</a:t>
            </a:r>
            <a:r>
              <a:rPr lang="bg-BG" sz="2400" dirty="0">
                <a:solidFill>
                  <a:schemeClr val="bg1"/>
                </a:solidFill>
                <a:effectLst/>
                <a:latin typeface="Times New Roman" panose="02020603050405020304" pitchFamily="18" charset="0"/>
                <a:ea typeface="MS Mincho" panose="02020609040205080304" pitchFamily="49" charset="-128"/>
              </a:rPr>
              <a:t> - при нея функцията </a:t>
            </a:r>
            <a:r>
              <a:rPr lang="bg-BG" sz="2400" i="1" dirty="0">
                <a:solidFill>
                  <a:schemeClr val="bg1"/>
                </a:solidFill>
                <a:effectLst/>
                <a:latin typeface="Times New Roman" panose="02020603050405020304" pitchFamily="18" charset="0"/>
                <a:ea typeface="MS Mincho" panose="02020609040205080304" pitchFamily="49" charset="-128"/>
              </a:rPr>
              <a:t>f(n)</a:t>
            </a:r>
            <a:r>
              <a:rPr lang="bg-BG" sz="2400" dirty="0">
                <a:solidFill>
                  <a:schemeClr val="bg1"/>
                </a:solidFill>
                <a:effectLst/>
                <a:latin typeface="Times New Roman" panose="02020603050405020304" pitchFamily="18" charset="0"/>
                <a:ea typeface="MS Mincho" panose="02020609040205080304" pitchFamily="49" charset="-128"/>
              </a:rPr>
              <a:t> е логаритмична. Означава се </a:t>
            </a:r>
            <a:r>
              <a:rPr lang="bg-BG" sz="2400" i="1" dirty="0">
                <a:solidFill>
                  <a:schemeClr val="bg1"/>
                </a:solidFill>
                <a:effectLst/>
                <a:latin typeface="Times New Roman" panose="02020603050405020304" pitchFamily="18" charset="0"/>
                <a:ea typeface="MS Mincho" panose="02020609040205080304" pitchFamily="49" charset="-128"/>
              </a:rPr>
              <a:t>О(</a:t>
            </a:r>
            <a:r>
              <a:rPr lang="bg-BG" sz="2400" i="1" dirty="0" err="1">
                <a:solidFill>
                  <a:schemeClr val="bg1"/>
                </a:solidFill>
                <a:effectLst/>
                <a:latin typeface="Times New Roman" panose="02020603050405020304" pitchFamily="18" charset="0"/>
                <a:ea typeface="MS Mincho" panose="02020609040205080304" pitchFamily="49" charset="-128"/>
              </a:rPr>
              <a:t>log</a:t>
            </a:r>
            <a:r>
              <a:rPr lang="bg-BG" sz="2400" i="1" dirty="0">
                <a:solidFill>
                  <a:schemeClr val="bg1"/>
                </a:solidFill>
                <a:effectLst/>
                <a:latin typeface="Times New Roman" panose="02020603050405020304" pitchFamily="18" charset="0"/>
                <a:ea typeface="MS Mincho" panose="02020609040205080304" pitchFamily="49" charset="-128"/>
              </a:rPr>
              <a:t> n)</a:t>
            </a:r>
            <a:r>
              <a:rPr lang="bg-BG" sz="2400" dirty="0">
                <a:solidFill>
                  <a:schemeClr val="bg1"/>
                </a:solidFill>
                <a:effectLst/>
                <a:latin typeface="Times New Roman" panose="02020603050405020304" pitchFamily="18" charset="0"/>
                <a:ea typeface="MS Mincho" panose="02020609040205080304" pitchFamily="49" charset="-128"/>
              </a:rPr>
              <a:t>. Алгоритмите с такава сложност са едни от най-бързите, спрямо тези, които зависят от входните данни.</a:t>
            </a:r>
          </a:p>
          <a:p>
            <a:pPr marL="342900" lvl="0" indent="-342900" algn="just">
              <a:lnSpc>
                <a:spcPct val="150000"/>
              </a:lnSpc>
              <a:buFont typeface="Symbol" panose="05050102010706020507" pitchFamily="18" charset="2"/>
              <a:buChar char=""/>
            </a:pPr>
            <a:r>
              <a:rPr lang="bg-BG" sz="2400" b="1" dirty="0">
                <a:solidFill>
                  <a:schemeClr val="bg1"/>
                </a:solidFill>
                <a:effectLst/>
                <a:latin typeface="Times New Roman" panose="02020603050405020304" pitchFamily="18" charset="0"/>
                <a:ea typeface="MS Mincho" panose="02020609040205080304" pitchFamily="49" charset="-128"/>
              </a:rPr>
              <a:t>Линейна</a:t>
            </a:r>
            <a:r>
              <a:rPr lang="bg-BG" sz="2400" dirty="0">
                <a:solidFill>
                  <a:schemeClr val="bg1"/>
                </a:solidFill>
                <a:effectLst/>
                <a:latin typeface="Times New Roman" panose="02020603050405020304" pitchFamily="18" charset="0"/>
                <a:ea typeface="MS Mincho" panose="02020609040205080304" pitchFamily="49" charset="-128"/>
              </a:rPr>
              <a:t> - такава сложност има когато </a:t>
            </a:r>
            <a:r>
              <a:rPr lang="bg-BG" sz="2400" i="1" dirty="0">
                <a:solidFill>
                  <a:schemeClr val="bg1"/>
                </a:solidFill>
                <a:effectLst/>
                <a:latin typeface="Times New Roman" panose="02020603050405020304" pitchFamily="18" charset="0"/>
                <a:ea typeface="MS Mincho" panose="02020609040205080304" pitchFamily="49" charset="-128"/>
              </a:rPr>
              <a:t>f(n)</a:t>
            </a:r>
            <a:r>
              <a:rPr lang="bg-BG" sz="2400" dirty="0">
                <a:solidFill>
                  <a:schemeClr val="bg1"/>
                </a:solidFill>
                <a:effectLst/>
                <a:latin typeface="Times New Roman" panose="02020603050405020304" pitchFamily="18" charset="0"/>
                <a:ea typeface="MS Mincho" panose="02020609040205080304" pitchFamily="49" charset="-128"/>
              </a:rPr>
              <a:t> е линейна функция. Означава се </a:t>
            </a:r>
            <a:r>
              <a:rPr lang="bg-BG" sz="2400" i="1" dirty="0">
                <a:solidFill>
                  <a:schemeClr val="bg1"/>
                </a:solidFill>
                <a:effectLst/>
                <a:latin typeface="Times New Roman" panose="02020603050405020304" pitchFamily="18" charset="0"/>
                <a:ea typeface="MS Mincho" panose="02020609040205080304" pitchFamily="49" charset="-128"/>
              </a:rPr>
              <a:t>О(n)</a:t>
            </a:r>
            <a:r>
              <a:rPr lang="bg-BG" sz="2400" dirty="0">
                <a:solidFill>
                  <a:schemeClr val="bg1"/>
                </a:solidFill>
                <a:effectLst/>
                <a:latin typeface="Times New Roman" panose="02020603050405020304" pitchFamily="18" charset="0"/>
                <a:ea typeface="MS Mincho" panose="02020609040205080304" pitchFamily="49" charset="-128"/>
              </a:rPr>
              <a:t>. Алгоритмите с такава сложност са бързи, но не по-бързи от логаритмичната, понеже те зависят от входните данни линейно.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sp>
        <p:nvSpPr>
          <p:cNvPr id="3" name="object 3"/>
          <p:cNvSpPr txBox="1"/>
          <p:nvPr/>
        </p:nvSpPr>
        <p:spPr>
          <a:xfrm>
            <a:off x="1156262" y="1343025"/>
            <a:ext cx="8212455" cy="5106013"/>
          </a:xfrm>
          <a:prstGeom prst="rect">
            <a:avLst/>
          </a:prstGeom>
        </p:spPr>
        <p:txBody>
          <a:bodyPr vert="horz" wrap="square" lIns="0" tIns="12700" rIns="0" bIns="0" rtlCol="0">
            <a:spAutoFit/>
          </a:bodyPr>
          <a:lstStyle/>
          <a:p>
            <a:pPr marL="342900" lvl="0" indent="-342900" algn="just">
              <a:lnSpc>
                <a:spcPct val="150000"/>
              </a:lnSpc>
              <a:buFont typeface="Symbol" panose="05050102010706020507" pitchFamily="18" charset="2"/>
              <a:buChar char=""/>
            </a:pPr>
            <a:r>
              <a:rPr lang="bg-BG" sz="2800" b="1" dirty="0">
                <a:solidFill>
                  <a:schemeClr val="bg1"/>
                </a:solidFill>
                <a:effectLst/>
                <a:latin typeface="Times New Roman" panose="02020603050405020304" pitchFamily="18" charset="0"/>
                <a:ea typeface="MS Mincho" panose="02020609040205080304" pitchFamily="49" charset="-128"/>
              </a:rPr>
              <a:t>Квадратична</a:t>
            </a:r>
            <a:r>
              <a:rPr lang="bg-BG" sz="2800" dirty="0">
                <a:solidFill>
                  <a:schemeClr val="bg1"/>
                </a:solidFill>
                <a:effectLst/>
                <a:latin typeface="Times New Roman" panose="02020603050405020304" pitchFamily="18" charset="0"/>
                <a:ea typeface="MS Mincho" panose="02020609040205080304" pitchFamily="49" charset="-128"/>
              </a:rPr>
              <a:t> - при тази сложност </a:t>
            </a:r>
            <a:r>
              <a:rPr lang="bg-BG" sz="2800" i="1" dirty="0">
                <a:solidFill>
                  <a:schemeClr val="bg1"/>
                </a:solidFill>
                <a:effectLst/>
                <a:latin typeface="Times New Roman" panose="02020603050405020304" pitchFamily="18" charset="0"/>
                <a:ea typeface="MS Mincho" panose="02020609040205080304" pitchFamily="49" charset="-128"/>
              </a:rPr>
              <a:t>f(n)</a:t>
            </a:r>
            <a:r>
              <a:rPr lang="bg-BG" sz="2800" dirty="0">
                <a:solidFill>
                  <a:schemeClr val="bg1"/>
                </a:solidFill>
                <a:effectLst/>
                <a:latin typeface="Times New Roman" panose="02020603050405020304" pitchFamily="18" charset="0"/>
                <a:ea typeface="MS Mincho" panose="02020609040205080304" pitchFamily="49" charset="-128"/>
              </a:rPr>
              <a:t> има вида на квадратна функция. Означава се </a:t>
            </a:r>
            <a:r>
              <a:rPr lang="bg-BG" sz="2800" i="1" dirty="0">
                <a:solidFill>
                  <a:schemeClr val="bg1"/>
                </a:solidFill>
                <a:effectLst/>
                <a:latin typeface="Times New Roman" panose="02020603050405020304" pitchFamily="18" charset="0"/>
                <a:ea typeface="MS Mincho" panose="02020609040205080304" pitchFamily="49" charset="-128"/>
              </a:rPr>
              <a:t>О(n</a:t>
            </a:r>
            <a:r>
              <a:rPr lang="bg-BG" sz="2800" i="1" baseline="30000" dirty="0">
                <a:solidFill>
                  <a:schemeClr val="bg1"/>
                </a:solidFill>
                <a:effectLst/>
                <a:latin typeface="Times New Roman" panose="02020603050405020304" pitchFamily="18" charset="0"/>
                <a:ea typeface="MS Mincho" panose="02020609040205080304" pitchFamily="49" charset="-128"/>
              </a:rPr>
              <a:t>2</a:t>
            </a:r>
            <a:r>
              <a:rPr lang="bg-BG" sz="2800" i="1" dirty="0">
                <a:solidFill>
                  <a:schemeClr val="bg1"/>
                </a:solidFill>
                <a:effectLst/>
                <a:latin typeface="Times New Roman" panose="02020603050405020304" pitchFamily="18" charset="0"/>
                <a:ea typeface="MS Mincho" panose="02020609040205080304" pitchFamily="49" charset="-128"/>
              </a:rPr>
              <a:t>)</a:t>
            </a:r>
            <a:r>
              <a:rPr lang="bg-BG" sz="2800" dirty="0">
                <a:solidFill>
                  <a:schemeClr val="bg1"/>
                </a:solidFill>
                <a:effectLst/>
                <a:latin typeface="Times New Roman" panose="02020603050405020304" pitchFamily="18" charset="0"/>
                <a:ea typeface="MS Mincho" panose="02020609040205080304" pitchFamily="49" charset="-128"/>
              </a:rPr>
              <a:t>. Алгоритмите с такава сложност са по-бавни от тези с линейна такава.</a:t>
            </a:r>
          </a:p>
          <a:p>
            <a:pPr marL="342900" lvl="0" indent="-342900" algn="just">
              <a:lnSpc>
                <a:spcPct val="150000"/>
              </a:lnSpc>
              <a:buFont typeface="Symbol" panose="05050102010706020507" pitchFamily="18" charset="2"/>
              <a:buChar char=""/>
            </a:pPr>
            <a:r>
              <a:rPr lang="bg-BG" sz="2800" b="1" dirty="0">
                <a:solidFill>
                  <a:schemeClr val="bg1"/>
                </a:solidFill>
                <a:effectLst/>
                <a:latin typeface="Times New Roman" panose="02020603050405020304" pitchFamily="18" charset="0"/>
                <a:ea typeface="MS Mincho" panose="02020609040205080304" pitchFamily="49" charset="-128"/>
              </a:rPr>
              <a:t>Кубична</a:t>
            </a:r>
            <a:r>
              <a:rPr lang="bg-BG" sz="2800" dirty="0">
                <a:solidFill>
                  <a:schemeClr val="bg1"/>
                </a:solidFill>
                <a:effectLst/>
                <a:latin typeface="Times New Roman" panose="02020603050405020304" pitchFamily="18" charset="0"/>
                <a:ea typeface="MS Mincho" panose="02020609040205080304" pitchFamily="49" charset="-128"/>
              </a:rPr>
              <a:t> - при нея </a:t>
            </a:r>
            <a:r>
              <a:rPr lang="bg-BG" sz="2800" i="1" dirty="0">
                <a:solidFill>
                  <a:schemeClr val="bg1"/>
                </a:solidFill>
                <a:effectLst/>
                <a:latin typeface="Times New Roman" panose="02020603050405020304" pitchFamily="18" charset="0"/>
                <a:ea typeface="MS Mincho" panose="02020609040205080304" pitchFamily="49" charset="-128"/>
              </a:rPr>
              <a:t>f(n)</a:t>
            </a:r>
            <a:r>
              <a:rPr lang="bg-BG" sz="2800" dirty="0">
                <a:solidFill>
                  <a:schemeClr val="bg1"/>
                </a:solidFill>
                <a:effectLst/>
                <a:latin typeface="Times New Roman" panose="02020603050405020304" pitchFamily="18" charset="0"/>
                <a:ea typeface="MS Mincho" panose="02020609040205080304" pitchFamily="49" charset="-128"/>
              </a:rPr>
              <a:t> е кубична функция. Означава се </a:t>
            </a:r>
            <a:r>
              <a:rPr lang="bg-BG" sz="2800" i="1" dirty="0">
                <a:solidFill>
                  <a:schemeClr val="bg1"/>
                </a:solidFill>
                <a:effectLst/>
                <a:latin typeface="Times New Roman" panose="02020603050405020304" pitchFamily="18" charset="0"/>
                <a:ea typeface="MS Mincho" panose="02020609040205080304" pitchFamily="49" charset="-128"/>
              </a:rPr>
              <a:t>О(n</a:t>
            </a:r>
            <a:r>
              <a:rPr lang="bg-BG" sz="2800" i="1" baseline="30000" dirty="0">
                <a:solidFill>
                  <a:schemeClr val="bg1"/>
                </a:solidFill>
                <a:effectLst/>
                <a:latin typeface="Times New Roman" panose="02020603050405020304" pitchFamily="18" charset="0"/>
                <a:ea typeface="MS Mincho" panose="02020609040205080304" pitchFamily="49" charset="-128"/>
              </a:rPr>
              <a:t>3</a:t>
            </a:r>
            <a:r>
              <a:rPr lang="bg-BG" sz="2800" i="1" dirty="0">
                <a:solidFill>
                  <a:schemeClr val="bg1"/>
                </a:solidFill>
                <a:effectLst/>
                <a:latin typeface="Times New Roman" panose="02020603050405020304" pitchFamily="18" charset="0"/>
                <a:ea typeface="MS Mincho" panose="02020609040205080304" pitchFamily="49" charset="-128"/>
              </a:rPr>
              <a:t>)</a:t>
            </a:r>
            <a:r>
              <a:rPr lang="bg-BG" sz="2800" dirty="0">
                <a:solidFill>
                  <a:schemeClr val="bg1"/>
                </a:solidFill>
                <a:effectLst/>
                <a:latin typeface="Times New Roman" panose="02020603050405020304" pitchFamily="18" charset="0"/>
                <a:ea typeface="MS Mincho" panose="02020609040205080304" pitchFamily="49" charset="-128"/>
              </a:rPr>
              <a:t>;</a:t>
            </a:r>
          </a:p>
          <a:p>
            <a:pPr marL="342900" lvl="0" indent="-342900" algn="just">
              <a:lnSpc>
                <a:spcPct val="150000"/>
              </a:lnSpc>
              <a:buFont typeface="Symbol" panose="05050102010706020507" pitchFamily="18" charset="2"/>
              <a:buChar char=""/>
            </a:pPr>
            <a:r>
              <a:rPr lang="bg-BG" sz="2800" b="1" dirty="0">
                <a:solidFill>
                  <a:schemeClr val="bg1"/>
                </a:solidFill>
                <a:effectLst/>
                <a:latin typeface="Times New Roman" panose="02020603050405020304" pitchFamily="18" charset="0"/>
                <a:ea typeface="MS Mincho" panose="02020609040205080304" pitchFamily="49" charset="-128"/>
              </a:rPr>
              <a:t>Експоненциална</a:t>
            </a:r>
            <a:r>
              <a:rPr lang="bg-BG" sz="2800" dirty="0">
                <a:solidFill>
                  <a:schemeClr val="bg1"/>
                </a:solidFill>
                <a:effectLst/>
                <a:latin typeface="Times New Roman" panose="02020603050405020304" pitchFamily="18" charset="0"/>
                <a:ea typeface="MS Mincho" panose="02020609040205080304" pitchFamily="49" charset="-128"/>
              </a:rPr>
              <a:t> - когато </a:t>
            </a:r>
            <a:r>
              <a:rPr lang="bg-BG" sz="2800" i="1" dirty="0">
                <a:solidFill>
                  <a:schemeClr val="bg1"/>
                </a:solidFill>
                <a:effectLst/>
                <a:latin typeface="Times New Roman" panose="02020603050405020304" pitchFamily="18" charset="0"/>
                <a:ea typeface="MS Mincho" panose="02020609040205080304" pitchFamily="49" charset="-128"/>
              </a:rPr>
              <a:t>f(n)</a:t>
            </a:r>
            <a:r>
              <a:rPr lang="bg-BG" sz="2800" dirty="0">
                <a:solidFill>
                  <a:schemeClr val="bg1"/>
                </a:solidFill>
                <a:effectLst/>
                <a:latin typeface="Times New Roman" panose="02020603050405020304" pitchFamily="18" charset="0"/>
                <a:ea typeface="MS Mincho" panose="02020609040205080304" pitchFamily="49" charset="-128"/>
              </a:rPr>
              <a:t> е експоненциална функция. Означава се </a:t>
            </a:r>
            <a:r>
              <a:rPr lang="bg-BG" sz="2800" i="1" dirty="0">
                <a:solidFill>
                  <a:schemeClr val="bg1"/>
                </a:solidFill>
                <a:effectLst/>
                <a:latin typeface="Times New Roman" panose="02020603050405020304" pitchFamily="18" charset="0"/>
                <a:ea typeface="MS Mincho" panose="02020609040205080304" pitchFamily="49" charset="-128"/>
              </a:rPr>
              <a:t>О(2</a:t>
            </a:r>
            <a:r>
              <a:rPr lang="bg-BG" sz="2800" i="1" baseline="30000" dirty="0">
                <a:solidFill>
                  <a:schemeClr val="bg1"/>
                </a:solidFill>
                <a:effectLst/>
                <a:latin typeface="Times New Roman" panose="02020603050405020304" pitchFamily="18" charset="0"/>
                <a:ea typeface="MS Mincho" panose="02020609040205080304" pitchFamily="49" charset="-128"/>
              </a:rPr>
              <a:t>n</a:t>
            </a:r>
            <a:r>
              <a:rPr lang="bg-BG" sz="2800" i="1" dirty="0">
                <a:solidFill>
                  <a:schemeClr val="bg1"/>
                </a:solidFill>
                <a:effectLst/>
                <a:latin typeface="Times New Roman" panose="02020603050405020304" pitchFamily="18" charset="0"/>
                <a:ea typeface="MS Mincho" panose="02020609040205080304" pitchFamily="49" charset="-128"/>
              </a:rPr>
              <a:t>)</a:t>
            </a:r>
            <a:r>
              <a:rPr lang="en-US" sz="2800" dirty="0">
                <a:solidFill>
                  <a:schemeClr val="bg1"/>
                </a:solidFill>
                <a:effectLst/>
                <a:latin typeface="Times New Roman" panose="02020603050405020304" pitchFamily="18" charset="0"/>
                <a:ea typeface="MS Mincho" panose="02020609040205080304" pitchFamily="49" charset="-128"/>
              </a:rPr>
              <a:t>.</a:t>
            </a:r>
            <a:endParaRPr lang="bg-BG" sz="2800" dirty="0">
              <a:solidFill>
                <a:schemeClr val="bg1"/>
              </a:solidFill>
              <a:effectLst/>
              <a:latin typeface="Times New Roman" panose="02020603050405020304" pitchFamily="18" charset="0"/>
              <a:ea typeface="MS Mincho" panose="02020609040205080304" pitchFamily="49" charset="-128"/>
            </a:endParaRPr>
          </a:p>
        </p:txBody>
      </p:sp>
      <p:sp>
        <p:nvSpPr>
          <p:cNvPr id="7" name="object 2">
            <a:extLst>
              <a:ext uri="{FF2B5EF4-FFF2-40B4-BE49-F238E27FC236}">
                <a16:creationId xmlns:a16="http://schemas.microsoft.com/office/drawing/2014/main" id="{CD375408-01E6-7B83-3A7C-B25F3BEA7602}"/>
              </a:ext>
            </a:extLst>
          </p:cNvPr>
          <p:cNvSpPr txBox="1">
            <a:spLocks noGrp="1"/>
          </p:cNvSpPr>
          <p:nvPr>
            <p:ph type="title"/>
          </p:nvPr>
        </p:nvSpPr>
        <p:spPr>
          <a:xfrm>
            <a:off x="1156261" y="465709"/>
            <a:ext cx="8287911" cy="443070"/>
          </a:xfrm>
          <a:prstGeom prst="rect">
            <a:avLst/>
          </a:prstGeom>
        </p:spPr>
        <p:txBody>
          <a:bodyPr vert="horz" wrap="square" lIns="0" tIns="12065" rIns="0" bIns="0" rtlCol="0">
            <a:spAutoFit/>
          </a:bodyPr>
          <a:lstStyle/>
          <a:p>
            <a:pPr marL="12700" algn="ctr">
              <a:spcBef>
                <a:spcPts val="95"/>
              </a:spcBef>
            </a:pPr>
            <a:r>
              <a:rPr lang="bg-BG" b="1" i="1" dirty="0">
                <a:effectLst/>
                <a:latin typeface="Times New Roman" panose="02020603050405020304" pitchFamily="18" charset="0"/>
                <a:ea typeface="Calibri" panose="020F0502020204030204" pitchFamily="34" charset="0"/>
                <a:cs typeface="Times New Roman" panose="02020603050405020304" pitchFamily="18" charset="0"/>
              </a:rPr>
              <a:t>Видове сложност по време</a:t>
            </a: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900" y="465709"/>
            <a:ext cx="9220200" cy="873957"/>
          </a:xfrm>
          <a:prstGeom prst="rect">
            <a:avLst/>
          </a:prstGeom>
        </p:spPr>
        <p:txBody>
          <a:bodyPr vert="horz" wrap="square" lIns="0" tIns="12065" rIns="0" bIns="0" rtlCol="0">
            <a:spAutoFit/>
          </a:bodyPr>
          <a:lstStyle/>
          <a:p>
            <a:pPr marL="12700" algn="ctr">
              <a:lnSpc>
                <a:spcPct val="100000"/>
              </a:lnSpc>
              <a:spcBef>
                <a:spcPts val="95"/>
              </a:spcBef>
            </a:pPr>
            <a:r>
              <a:rPr lang="ru-RU" dirty="0"/>
              <a:t>Сравнение на </a:t>
            </a:r>
            <a:r>
              <a:rPr lang="bg-BG" dirty="0"/>
              <a:t>Квадратична</a:t>
            </a:r>
            <a:r>
              <a:rPr lang="ru-RU" dirty="0"/>
              <a:t>, </a:t>
            </a:r>
            <a:r>
              <a:rPr lang="bg-BG" dirty="0"/>
              <a:t>Кубична</a:t>
            </a:r>
            <a:r>
              <a:rPr lang="ru-RU" dirty="0"/>
              <a:t> и </a:t>
            </a:r>
            <a:r>
              <a:rPr lang="bg-BG" dirty="0"/>
              <a:t>Експоненциална</a:t>
            </a:r>
            <a:r>
              <a:rPr lang="ru-RU" dirty="0"/>
              <a:t> </a:t>
            </a:r>
            <a:r>
              <a:rPr lang="bg-BG" dirty="0"/>
              <a:t>сложност</a:t>
            </a:r>
          </a:p>
        </p:txBody>
      </p:sp>
      <p:grpSp>
        <p:nvGrpSpPr>
          <p:cNvPr id="4" name="object 4"/>
          <p:cNvGrpSpPr/>
          <p:nvPr/>
        </p:nvGrpSpPr>
        <p:grpSpPr>
          <a:xfrm>
            <a:off x="1852511" y="1301046"/>
            <a:ext cx="7380389" cy="4639379"/>
            <a:chOff x="2459736" y="967739"/>
            <a:chExt cx="5986780" cy="3680460"/>
          </a:xfrm>
        </p:grpSpPr>
        <p:sp>
          <p:nvSpPr>
            <p:cNvPr id="5" name="object 5"/>
            <p:cNvSpPr/>
            <p:nvPr/>
          </p:nvSpPr>
          <p:spPr>
            <a:xfrm>
              <a:off x="2459736" y="967739"/>
              <a:ext cx="5986780" cy="3680460"/>
            </a:xfrm>
            <a:custGeom>
              <a:avLst/>
              <a:gdLst/>
              <a:ahLst/>
              <a:cxnLst/>
              <a:rect l="l" t="t" r="r" b="b"/>
              <a:pathLst>
                <a:path w="5986780" h="3680460">
                  <a:moveTo>
                    <a:pt x="5986272" y="0"/>
                  </a:moveTo>
                  <a:lnTo>
                    <a:pt x="0" y="0"/>
                  </a:lnTo>
                  <a:lnTo>
                    <a:pt x="0" y="3680460"/>
                  </a:lnTo>
                  <a:lnTo>
                    <a:pt x="5986272" y="3680460"/>
                  </a:lnTo>
                  <a:lnTo>
                    <a:pt x="5986272" y="3675900"/>
                  </a:lnTo>
                  <a:lnTo>
                    <a:pt x="9144" y="3675888"/>
                  </a:lnTo>
                  <a:lnTo>
                    <a:pt x="5977128" y="3675888"/>
                  </a:lnTo>
                  <a:lnTo>
                    <a:pt x="5986272" y="3675900"/>
                  </a:lnTo>
                  <a:lnTo>
                    <a:pt x="5986272" y="3671328"/>
                  </a:lnTo>
                  <a:lnTo>
                    <a:pt x="5986272" y="9144"/>
                  </a:lnTo>
                  <a:lnTo>
                    <a:pt x="5986272" y="4572"/>
                  </a:lnTo>
                  <a:lnTo>
                    <a:pt x="5986272" y="0"/>
                  </a:lnTo>
                  <a:close/>
                </a:path>
              </a:pathLst>
            </a:custGeom>
            <a:solidFill>
              <a:srgbClr val="FFFFFF"/>
            </a:solidFill>
          </p:spPr>
          <p:txBody>
            <a:bodyPr wrap="square" lIns="0" tIns="0" rIns="0" bIns="0" rtlCol="0"/>
            <a:lstStyle/>
            <a:p>
              <a:endParaRPr/>
            </a:p>
          </p:txBody>
        </p:sp>
        <p:sp>
          <p:nvSpPr>
            <p:cNvPr id="6" name="object 6"/>
            <p:cNvSpPr/>
            <p:nvPr/>
          </p:nvSpPr>
          <p:spPr>
            <a:xfrm>
              <a:off x="3642825" y="1079373"/>
              <a:ext cx="4247388" cy="3311652"/>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4584700" y="1622425"/>
            <a:ext cx="365125" cy="177800"/>
          </a:xfrm>
          <a:prstGeom prst="rect">
            <a:avLst/>
          </a:prstGeom>
        </p:spPr>
        <p:txBody>
          <a:bodyPr vert="horz" wrap="square" lIns="0" tIns="12065" rIns="0" bIns="0" rtlCol="0">
            <a:spAutoFit/>
          </a:bodyPr>
          <a:lstStyle/>
          <a:p>
            <a:pPr marL="25400">
              <a:lnSpc>
                <a:spcPct val="100000"/>
              </a:lnSpc>
              <a:spcBef>
                <a:spcPts val="95"/>
              </a:spcBef>
            </a:pPr>
            <a:r>
              <a:rPr sz="1000" spc="-5" dirty="0">
                <a:latin typeface="Arial"/>
                <a:cs typeface="Arial"/>
              </a:rPr>
              <a:t>O(2</a:t>
            </a:r>
            <a:r>
              <a:rPr sz="975" spc="-7" baseline="25641" dirty="0">
                <a:latin typeface="Arial"/>
                <a:cs typeface="Arial"/>
              </a:rPr>
              <a:t>n</a:t>
            </a:r>
            <a:r>
              <a:rPr sz="1000" spc="-5" dirty="0">
                <a:latin typeface="Arial"/>
                <a:cs typeface="Arial"/>
              </a:rPr>
              <a:t>)</a:t>
            </a:r>
            <a:endParaRPr sz="1000" dirty="0">
              <a:latin typeface="Arial"/>
              <a:cs typeface="Arial"/>
            </a:endParaRPr>
          </a:p>
        </p:txBody>
      </p:sp>
      <p:sp>
        <p:nvSpPr>
          <p:cNvPr id="8" name="object 8"/>
          <p:cNvSpPr txBox="1"/>
          <p:nvPr/>
        </p:nvSpPr>
        <p:spPr>
          <a:xfrm>
            <a:off x="6124575" y="1622425"/>
            <a:ext cx="365125" cy="177800"/>
          </a:xfrm>
          <a:prstGeom prst="rect">
            <a:avLst/>
          </a:prstGeom>
        </p:spPr>
        <p:txBody>
          <a:bodyPr vert="horz" wrap="square" lIns="0" tIns="12065" rIns="0" bIns="0" rtlCol="0">
            <a:spAutoFit/>
          </a:bodyPr>
          <a:lstStyle/>
          <a:p>
            <a:pPr marL="25400">
              <a:lnSpc>
                <a:spcPct val="100000"/>
              </a:lnSpc>
              <a:spcBef>
                <a:spcPts val="95"/>
              </a:spcBef>
            </a:pPr>
            <a:r>
              <a:rPr sz="1000" spc="-5" dirty="0">
                <a:latin typeface="Arial"/>
                <a:cs typeface="Arial"/>
              </a:rPr>
              <a:t>O(n</a:t>
            </a:r>
            <a:r>
              <a:rPr sz="975" spc="-7" baseline="25641" dirty="0">
                <a:latin typeface="Arial"/>
                <a:cs typeface="Arial"/>
              </a:rPr>
              <a:t>3</a:t>
            </a:r>
            <a:r>
              <a:rPr sz="1000" spc="-5" dirty="0">
                <a:latin typeface="Arial"/>
                <a:cs typeface="Arial"/>
              </a:rPr>
              <a:t>)</a:t>
            </a:r>
            <a:endParaRPr sz="1000" dirty="0">
              <a:latin typeface="Arial"/>
              <a:cs typeface="Arial"/>
            </a:endParaRPr>
          </a:p>
        </p:txBody>
      </p:sp>
      <p:sp>
        <p:nvSpPr>
          <p:cNvPr id="9" name="object 9"/>
          <p:cNvSpPr txBox="1"/>
          <p:nvPr/>
        </p:nvSpPr>
        <p:spPr>
          <a:xfrm>
            <a:off x="7404100" y="1698625"/>
            <a:ext cx="365125" cy="177800"/>
          </a:xfrm>
          <a:prstGeom prst="rect">
            <a:avLst/>
          </a:prstGeom>
        </p:spPr>
        <p:txBody>
          <a:bodyPr vert="horz" wrap="square" lIns="0" tIns="12065" rIns="0" bIns="0" rtlCol="0">
            <a:spAutoFit/>
          </a:bodyPr>
          <a:lstStyle/>
          <a:p>
            <a:pPr marL="25400">
              <a:lnSpc>
                <a:spcPct val="100000"/>
              </a:lnSpc>
              <a:spcBef>
                <a:spcPts val="95"/>
              </a:spcBef>
            </a:pPr>
            <a:r>
              <a:rPr sz="1000" spc="-5" dirty="0">
                <a:latin typeface="Arial"/>
                <a:cs typeface="Arial"/>
              </a:rPr>
              <a:t>O(n</a:t>
            </a:r>
            <a:r>
              <a:rPr sz="975" spc="-7" baseline="25641" dirty="0">
                <a:latin typeface="Arial"/>
                <a:cs typeface="Arial"/>
              </a:rPr>
              <a:t>2</a:t>
            </a:r>
            <a:r>
              <a:rPr sz="1000" spc="-5" dirty="0">
                <a:latin typeface="Arial"/>
                <a:cs typeface="Arial"/>
              </a:rPr>
              <a:t>)</a:t>
            </a:r>
            <a:endParaRPr sz="1000" dirty="0">
              <a:latin typeface="Arial"/>
              <a:cs typeface="Arial"/>
            </a:endParaRPr>
          </a:p>
        </p:txBody>
      </p:sp>
      <p:sp>
        <p:nvSpPr>
          <p:cNvPr id="10" name="object 10"/>
          <p:cNvSpPr txBox="1"/>
          <p:nvPr/>
        </p:nvSpPr>
        <p:spPr>
          <a:xfrm>
            <a:off x="2666529" y="1527245"/>
            <a:ext cx="622935" cy="626110"/>
          </a:xfrm>
          <a:prstGeom prst="rect">
            <a:avLst/>
          </a:prstGeom>
        </p:spPr>
        <p:txBody>
          <a:bodyPr vert="horz" wrap="square" lIns="0" tIns="84455" rIns="0" bIns="0" rtlCol="0">
            <a:spAutoFit/>
          </a:bodyPr>
          <a:lstStyle/>
          <a:p>
            <a:pPr marL="360680">
              <a:lnSpc>
                <a:spcPct val="100000"/>
              </a:lnSpc>
              <a:spcBef>
                <a:spcPts val="665"/>
              </a:spcBef>
            </a:pPr>
            <a:r>
              <a:rPr sz="1000" spc="-5" dirty="0">
                <a:latin typeface="Arial"/>
                <a:cs typeface="Arial"/>
              </a:rPr>
              <a:t>t</a:t>
            </a:r>
            <a:endParaRPr sz="1000" dirty="0">
              <a:latin typeface="Arial"/>
              <a:cs typeface="Arial"/>
            </a:endParaRPr>
          </a:p>
          <a:p>
            <a:pPr marR="5080">
              <a:lnSpc>
                <a:spcPct val="100000"/>
              </a:lnSpc>
              <a:spcBef>
                <a:spcPts val="560"/>
              </a:spcBef>
            </a:pPr>
            <a:r>
              <a:rPr sz="1000" spc="-10" dirty="0">
                <a:latin typeface="Arial"/>
                <a:cs typeface="Arial"/>
              </a:rPr>
              <a:t>Време за  обработка</a:t>
            </a:r>
            <a:endParaRPr sz="1000" dirty="0">
              <a:latin typeface="Arial"/>
              <a:cs typeface="Arial"/>
            </a:endParaRPr>
          </a:p>
        </p:txBody>
      </p:sp>
      <p:sp>
        <p:nvSpPr>
          <p:cNvPr id="11" name="object 11"/>
          <p:cNvSpPr txBox="1"/>
          <p:nvPr/>
        </p:nvSpPr>
        <p:spPr>
          <a:xfrm>
            <a:off x="2108256" y="4826626"/>
            <a:ext cx="1205865" cy="481965"/>
          </a:xfrm>
          <a:prstGeom prst="rect">
            <a:avLst/>
          </a:prstGeom>
        </p:spPr>
        <p:txBody>
          <a:bodyPr vert="horz" wrap="square" lIns="0" tIns="12065" rIns="0" bIns="0" rtlCol="0">
            <a:spAutoFit/>
          </a:bodyPr>
          <a:lstStyle/>
          <a:p>
            <a:pPr marL="25400" marR="30480">
              <a:lnSpc>
                <a:spcPct val="100000"/>
              </a:lnSpc>
              <a:spcBef>
                <a:spcPts val="95"/>
              </a:spcBef>
            </a:pPr>
            <a:r>
              <a:rPr sz="1000" spc="-10" dirty="0">
                <a:latin typeface="Arial"/>
                <a:cs typeface="Arial"/>
              </a:rPr>
              <a:t>Сравнение </a:t>
            </a:r>
            <a:r>
              <a:rPr sz="1000" spc="-5" dirty="0">
                <a:latin typeface="Arial"/>
                <a:cs typeface="Arial"/>
              </a:rPr>
              <a:t>на три  мерки за</a:t>
            </a:r>
            <a:r>
              <a:rPr sz="1000" spc="-60" dirty="0">
                <a:latin typeface="Arial"/>
                <a:cs typeface="Arial"/>
              </a:rPr>
              <a:t> </a:t>
            </a:r>
            <a:r>
              <a:rPr sz="1000" spc="-5" dirty="0">
                <a:latin typeface="Arial"/>
                <a:cs typeface="Arial"/>
              </a:rPr>
              <a:t>сложност:  O(n</a:t>
            </a:r>
            <a:r>
              <a:rPr sz="975" spc="-7" baseline="25641" dirty="0">
                <a:latin typeface="Arial"/>
                <a:cs typeface="Arial"/>
              </a:rPr>
              <a:t>2</a:t>
            </a:r>
            <a:r>
              <a:rPr sz="1000" spc="-5" dirty="0">
                <a:latin typeface="Arial"/>
                <a:cs typeface="Arial"/>
              </a:rPr>
              <a:t>), </a:t>
            </a:r>
            <a:r>
              <a:rPr sz="1000" dirty="0">
                <a:latin typeface="Arial"/>
                <a:cs typeface="Arial"/>
              </a:rPr>
              <a:t>O(n</a:t>
            </a:r>
            <a:r>
              <a:rPr sz="975" baseline="25641" dirty="0">
                <a:latin typeface="Arial"/>
                <a:cs typeface="Arial"/>
              </a:rPr>
              <a:t>3</a:t>
            </a:r>
            <a:r>
              <a:rPr sz="1000" dirty="0">
                <a:latin typeface="Arial"/>
                <a:cs typeface="Arial"/>
              </a:rPr>
              <a:t>) </a:t>
            </a:r>
            <a:r>
              <a:rPr sz="1000" spc="-5" dirty="0">
                <a:latin typeface="Arial"/>
                <a:cs typeface="Arial"/>
              </a:rPr>
              <a:t>и</a:t>
            </a:r>
            <a:r>
              <a:rPr sz="1000" spc="-45" dirty="0">
                <a:latin typeface="Arial"/>
                <a:cs typeface="Arial"/>
              </a:rPr>
              <a:t> </a:t>
            </a:r>
            <a:r>
              <a:rPr sz="1000" spc="-5" dirty="0">
                <a:latin typeface="Arial"/>
                <a:cs typeface="Arial"/>
              </a:rPr>
              <a:t>O(2</a:t>
            </a:r>
            <a:r>
              <a:rPr sz="975" spc="-7" baseline="25641" dirty="0">
                <a:latin typeface="Arial"/>
                <a:cs typeface="Arial"/>
              </a:rPr>
              <a:t>n</a:t>
            </a:r>
            <a:r>
              <a:rPr sz="1000" spc="-5" dirty="0">
                <a:latin typeface="Arial"/>
                <a:cs typeface="Arial"/>
              </a:rPr>
              <a:t>)</a:t>
            </a:r>
            <a:endParaRPr sz="1000" dirty="0">
              <a:latin typeface="Arial"/>
              <a:cs typeface="Arial"/>
            </a:endParaRPr>
          </a:p>
        </p:txBody>
      </p:sp>
      <p:sp>
        <p:nvSpPr>
          <p:cNvPr id="12" name="object 12"/>
          <p:cNvSpPr txBox="1"/>
          <p:nvPr/>
        </p:nvSpPr>
        <p:spPr>
          <a:xfrm>
            <a:off x="3990975" y="5308591"/>
            <a:ext cx="2402186" cy="488315"/>
          </a:xfrm>
          <a:prstGeom prst="rect">
            <a:avLst/>
          </a:prstGeom>
        </p:spPr>
        <p:txBody>
          <a:bodyPr vert="horz" wrap="square" lIns="0" tIns="24130" rIns="0" bIns="0" rtlCol="0">
            <a:spAutoFit/>
          </a:bodyPr>
          <a:lstStyle/>
          <a:p>
            <a:pPr marL="282575" marR="30480" indent="391160">
              <a:lnSpc>
                <a:spcPts val="1130"/>
              </a:lnSpc>
              <a:spcBef>
                <a:spcPts val="190"/>
              </a:spcBef>
            </a:pPr>
            <a:r>
              <a:rPr sz="1000" spc="-5" dirty="0">
                <a:latin typeface="Arial"/>
                <a:cs typeface="Arial"/>
              </a:rPr>
              <a:t>n*(за </a:t>
            </a:r>
            <a:r>
              <a:rPr sz="1000" dirty="0">
                <a:latin typeface="Arial"/>
                <a:cs typeface="Arial"/>
              </a:rPr>
              <a:t>n</a:t>
            </a:r>
            <a:r>
              <a:rPr sz="975" baseline="25641" dirty="0">
                <a:latin typeface="Arial"/>
                <a:cs typeface="Arial"/>
              </a:rPr>
              <a:t>3 </a:t>
            </a:r>
            <a:r>
              <a:rPr sz="1000" spc="-5" dirty="0">
                <a:latin typeface="Arial"/>
                <a:cs typeface="Arial"/>
              </a:rPr>
              <a:t>и </a:t>
            </a:r>
            <a:r>
              <a:rPr sz="1000" dirty="0">
                <a:latin typeface="Arial"/>
                <a:cs typeface="Arial"/>
              </a:rPr>
              <a:t>n</a:t>
            </a:r>
            <a:r>
              <a:rPr sz="975" baseline="25641" dirty="0">
                <a:latin typeface="Arial"/>
                <a:cs typeface="Arial"/>
              </a:rPr>
              <a:t>2 </a:t>
            </a:r>
            <a:r>
              <a:rPr sz="1000" spc="-10" dirty="0">
                <a:latin typeface="Arial"/>
                <a:cs typeface="Arial"/>
              </a:rPr>
              <a:t>функции)  </a:t>
            </a:r>
            <a:r>
              <a:rPr sz="1000" spc="-5" dirty="0">
                <a:latin typeface="Arial"/>
                <a:cs typeface="Arial"/>
              </a:rPr>
              <a:t>n*(за </a:t>
            </a:r>
            <a:r>
              <a:rPr sz="1000" dirty="0">
                <a:latin typeface="Arial"/>
                <a:cs typeface="Arial"/>
              </a:rPr>
              <a:t>2</a:t>
            </a:r>
            <a:r>
              <a:rPr sz="975" baseline="25641" dirty="0">
                <a:latin typeface="Arial"/>
                <a:cs typeface="Arial"/>
              </a:rPr>
              <a:t>n </a:t>
            </a:r>
            <a:r>
              <a:rPr sz="1000" spc="-5" dirty="0">
                <a:latin typeface="Arial"/>
                <a:cs typeface="Arial"/>
              </a:rPr>
              <a:t>и </a:t>
            </a:r>
            <a:r>
              <a:rPr sz="1000" dirty="0">
                <a:latin typeface="Arial"/>
                <a:cs typeface="Arial"/>
              </a:rPr>
              <a:t>n</a:t>
            </a:r>
            <a:r>
              <a:rPr sz="975" baseline="25641" dirty="0">
                <a:latin typeface="Arial"/>
                <a:cs typeface="Arial"/>
              </a:rPr>
              <a:t>2</a:t>
            </a:r>
            <a:r>
              <a:rPr sz="975" spc="-22" baseline="25641" dirty="0">
                <a:latin typeface="Arial"/>
                <a:cs typeface="Arial"/>
              </a:rPr>
              <a:t> </a:t>
            </a:r>
            <a:r>
              <a:rPr sz="1000" spc="-10" dirty="0">
                <a:latin typeface="Arial"/>
                <a:cs typeface="Arial"/>
              </a:rPr>
              <a:t>функции)</a:t>
            </a:r>
            <a:endParaRPr sz="1000" dirty="0">
              <a:latin typeface="Arial"/>
              <a:cs typeface="Arial"/>
            </a:endParaRPr>
          </a:p>
          <a:p>
            <a:pPr marL="25400">
              <a:lnSpc>
                <a:spcPct val="100000"/>
              </a:lnSpc>
              <a:spcBef>
                <a:spcPts val="90"/>
              </a:spcBef>
            </a:pPr>
            <a:r>
              <a:rPr sz="1000" spc="-5" dirty="0">
                <a:latin typeface="Arial"/>
                <a:cs typeface="Arial"/>
              </a:rPr>
              <a:t>n*(за </a:t>
            </a:r>
            <a:r>
              <a:rPr sz="1000" dirty="0">
                <a:latin typeface="Arial"/>
                <a:cs typeface="Arial"/>
              </a:rPr>
              <a:t>2</a:t>
            </a:r>
            <a:r>
              <a:rPr sz="975" baseline="25641" dirty="0">
                <a:latin typeface="Arial"/>
                <a:cs typeface="Arial"/>
              </a:rPr>
              <a:t>n </a:t>
            </a:r>
            <a:r>
              <a:rPr sz="1000" spc="-5" dirty="0">
                <a:latin typeface="Arial"/>
                <a:cs typeface="Arial"/>
              </a:rPr>
              <a:t>и </a:t>
            </a:r>
            <a:r>
              <a:rPr sz="1000" dirty="0">
                <a:latin typeface="Arial"/>
                <a:cs typeface="Arial"/>
              </a:rPr>
              <a:t>n</a:t>
            </a:r>
            <a:r>
              <a:rPr sz="975" baseline="25641" dirty="0">
                <a:latin typeface="Arial"/>
                <a:cs typeface="Arial"/>
              </a:rPr>
              <a:t>3</a:t>
            </a:r>
            <a:r>
              <a:rPr sz="975" spc="-15" baseline="25641" dirty="0">
                <a:latin typeface="Arial"/>
                <a:cs typeface="Arial"/>
              </a:rPr>
              <a:t> </a:t>
            </a:r>
            <a:r>
              <a:rPr sz="1000" spc="-10" dirty="0">
                <a:latin typeface="Arial"/>
                <a:cs typeface="Arial"/>
              </a:rPr>
              <a:t>функции)</a:t>
            </a:r>
            <a:endParaRPr sz="1000" dirty="0">
              <a:latin typeface="Arial"/>
              <a:cs typeface="Arial"/>
            </a:endParaRPr>
          </a:p>
        </p:txBody>
      </p:sp>
      <p:sp>
        <p:nvSpPr>
          <p:cNvPr id="13" name="object 13"/>
          <p:cNvSpPr/>
          <p:nvPr/>
        </p:nvSpPr>
        <p:spPr>
          <a:xfrm>
            <a:off x="3990975" y="4610515"/>
            <a:ext cx="914400" cy="832764"/>
          </a:xfrm>
          <a:custGeom>
            <a:avLst/>
            <a:gdLst/>
            <a:ahLst/>
            <a:cxnLst/>
            <a:rect l="l" t="t" r="r" b="b"/>
            <a:pathLst>
              <a:path w="661670" h="878204">
                <a:moveTo>
                  <a:pt x="12192" y="877824"/>
                </a:moveTo>
                <a:lnTo>
                  <a:pt x="9144" y="271272"/>
                </a:lnTo>
                <a:lnTo>
                  <a:pt x="0" y="271272"/>
                </a:lnTo>
                <a:lnTo>
                  <a:pt x="3048" y="877824"/>
                </a:lnTo>
                <a:lnTo>
                  <a:pt x="12192" y="877824"/>
                </a:lnTo>
                <a:close/>
              </a:path>
              <a:path w="661670" h="878204">
                <a:moveTo>
                  <a:pt x="300228" y="847344"/>
                </a:moveTo>
                <a:lnTo>
                  <a:pt x="274320" y="44196"/>
                </a:lnTo>
                <a:lnTo>
                  <a:pt x="265176" y="45720"/>
                </a:lnTo>
                <a:lnTo>
                  <a:pt x="291084" y="848868"/>
                </a:lnTo>
                <a:lnTo>
                  <a:pt x="300228" y="847344"/>
                </a:lnTo>
                <a:close/>
              </a:path>
              <a:path w="661670" h="878204">
                <a:moveTo>
                  <a:pt x="661416" y="0"/>
                </a:moveTo>
                <a:lnTo>
                  <a:pt x="652272" y="0"/>
                </a:lnTo>
                <a:lnTo>
                  <a:pt x="652272" y="704088"/>
                </a:lnTo>
                <a:lnTo>
                  <a:pt x="661416" y="704088"/>
                </a:lnTo>
                <a:lnTo>
                  <a:pt x="661416" y="0"/>
                </a:lnTo>
                <a:close/>
              </a:path>
            </a:pathLst>
          </a:custGeom>
          <a:solidFill>
            <a:srgbClr val="000000"/>
          </a:solidFill>
        </p:spPr>
        <p:txBody>
          <a:bodyPr wrap="square" lIns="0" tIns="0" rIns="0" bIns="0" rtlCol="0"/>
          <a:lstStyle/>
          <a:p>
            <a:endParaRPr/>
          </a:p>
        </p:txBody>
      </p:sp>
      <p:sp>
        <p:nvSpPr>
          <p:cNvPr id="14" name="object 14"/>
          <p:cNvSpPr txBox="1"/>
          <p:nvPr/>
        </p:nvSpPr>
        <p:spPr>
          <a:xfrm>
            <a:off x="8144510" y="5020946"/>
            <a:ext cx="97790" cy="208279"/>
          </a:xfrm>
          <a:prstGeom prst="rect">
            <a:avLst/>
          </a:prstGeom>
        </p:spPr>
        <p:txBody>
          <a:bodyPr vert="horz" wrap="square" lIns="0" tIns="12700" rIns="0" bIns="0" rtlCol="0">
            <a:spAutoFit/>
          </a:bodyPr>
          <a:lstStyle/>
          <a:p>
            <a:pPr>
              <a:lnSpc>
                <a:spcPct val="100000"/>
              </a:lnSpc>
              <a:spcBef>
                <a:spcPts val="100"/>
              </a:spcBef>
            </a:pPr>
            <a:r>
              <a:rPr sz="1200" dirty="0">
                <a:latin typeface="Arial"/>
                <a:cs typeface="Arial"/>
              </a:rPr>
              <a:t>n</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
        <p:nvSpPr>
          <p:cNvPr id="3" name="object 3"/>
          <p:cNvSpPr txBox="1"/>
          <p:nvPr/>
        </p:nvSpPr>
        <p:spPr>
          <a:xfrm>
            <a:off x="1164907" y="1038225"/>
            <a:ext cx="8363584" cy="6001643"/>
          </a:xfrm>
          <a:prstGeom prst="rect">
            <a:avLst/>
          </a:prstGeom>
        </p:spPr>
        <p:txBody>
          <a:bodyPr vert="horz" wrap="square" lIns="0" tIns="12700" rIns="0" bIns="0" rtlCol="0">
            <a:spAutoFit/>
          </a:bodyPr>
          <a:lstStyle/>
          <a:p>
            <a:pPr marL="88900" marR="81915" algn="just">
              <a:lnSpc>
                <a:spcPct val="100000"/>
              </a:lnSpc>
              <a:spcBef>
                <a:spcPts val="100"/>
              </a:spcBef>
            </a:pPr>
            <a:r>
              <a:rPr sz="2000" dirty="0">
                <a:solidFill>
                  <a:srgbClr val="FFFFFF"/>
                </a:solidFill>
                <a:latin typeface="Arial"/>
                <a:cs typeface="Arial"/>
              </a:rPr>
              <a:t>О(n</a:t>
            </a:r>
            <a:r>
              <a:rPr sz="1950" baseline="25641" dirty="0">
                <a:solidFill>
                  <a:srgbClr val="FFFFFF"/>
                </a:solidFill>
                <a:latin typeface="Arial"/>
                <a:cs typeface="Arial"/>
              </a:rPr>
              <a:t>2</a:t>
            </a:r>
            <a:r>
              <a:rPr sz="2000" dirty="0">
                <a:solidFill>
                  <a:srgbClr val="FFFFFF"/>
                </a:solidFill>
                <a:latin typeface="Arial"/>
                <a:cs typeface="Arial"/>
              </a:rPr>
              <a:t>) е </a:t>
            </a:r>
            <a:r>
              <a:rPr sz="2000" spc="-5" dirty="0">
                <a:solidFill>
                  <a:srgbClr val="FFFFFF"/>
                </a:solidFill>
                <a:latin typeface="Arial"/>
                <a:cs typeface="Arial"/>
              </a:rPr>
              <a:t>от по-малък ред от </a:t>
            </a:r>
            <a:r>
              <a:rPr sz="2000" dirty="0">
                <a:solidFill>
                  <a:srgbClr val="FFFFFF"/>
                </a:solidFill>
                <a:latin typeface="Arial"/>
                <a:cs typeface="Arial"/>
              </a:rPr>
              <a:t>О(n</a:t>
            </a:r>
            <a:r>
              <a:rPr sz="1950" baseline="25641" dirty="0">
                <a:solidFill>
                  <a:srgbClr val="FFFFFF"/>
                </a:solidFill>
                <a:latin typeface="Arial"/>
                <a:cs typeface="Arial"/>
              </a:rPr>
              <a:t>3</a:t>
            </a:r>
            <a:r>
              <a:rPr sz="2000" dirty="0">
                <a:solidFill>
                  <a:srgbClr val="FFFFFF"/>
                </a:solidFill>
                <a:latin typeface="Arial"/>
                <a:cs typeface="Arial"/>
              </a:rPr>
              <a:t>), </a:t>
            </a:r>
            <a:r>
              <a:rPr sz="2000" spc="-5" dirty="0">
                <a:solidFill>
                  <a:srgbClr val="FFFFFF"/>
                </a:solidFill>
                <a:latin typeface="Arial"/>
                <a:cs typeface="Arial"/>
              </a:rPr>
              <a:t>защото </a:t>
            </a:r>
            <a:r>
              <a:rPr sz="2000" spc="10" dirty="0">
                <a:solidFill>
                  <a:srgbClr val="FFFFFF"/>
                </a:solidFill>
                <a:latin typeface="Arial"/>
                <a:cs typeface="Arial"/>
              </a:rPr>
              <a:t>n</a:t>
            </a:r>
            <a:r>
              <a:rPr sz="1950" spc="15" baseline="25641" dirty="0">
                <a:solidFill>
                  <a:srgbClr val="FFFFFF"/>
                </a:solidFill>
                <a:latin typeface="Arial"/>
                <a:cs typeface="Arial"/>
              </a:rPr>
              <a:t>2 </a:t>
            </a:r>
            <a:r>
              <a:rPr sz="2000" dirty="0">
                <a:solidFill>
                  <a:srgbClr val="FFFFFF"/>
                </a:solidFill>
                <a:latin typeface="Arial"/>
                <a:cs typeface="Arial"/>
              </a:rPr>
              <a:t>&lt; </a:t>
            </a:r>
            <a:r>
              <a:rPr sz="2000" spc="10" dirty="0">
                <a:solidFill>
                  <a:srgbClr val="FFFFFF"/>
                </a:solidFill>
                <a:latin typeface="Arial"/>
                <a:cs typeface="Arial"/>
              </a:rPr>
              <a:t>n</a:t>
            </a:r>
            <a:r>
              <a:rPr sz="1950" spc="15" baseline="25641" dirty="0">
                <a:solidFill>
                  <a:srgbClr val="FFFFFF"/>
                </a:solidFill>
                <a:latin typeface="Arial"/>
                <a:cs typeface="Arial"/>
              </a:rPr>
              <a:t>3 </a:t>
            </a:r>
            <a:r>
              <a:rPr sz="2000" spc="-5" dirty="0">
                <a:solidFill>
                  <a:srgbClr val="FFFFFF"/>
                </a:solidFill>
                <a:latin typeface="Arial"/>
                <a:cs typeface="Arial"/>
              </a:rPr>
              <a:t>за  </a:t>
            </a:r>
            <a:r>
              <a:rPr sz="2000" dirty="0">
                <a:solidFill>
                  <a:srgbClr val="FFFFFF"/>
                </a:solidFill>
                <a:latin typeface="Arial"/>
                <a:cs typeface="Arial"/>
              </a:rPr>
              <a:t>всички n &gt;</a:t>
            </a:r>
            <a:r>
              <a:rPr sz="2000" spc="-90" dirty="0">
                <a:solidFill>
                  <a:srgbClr val="FFFFFF"/>
                </a:solidFill>
                <a:latin typeface="Arial"/>
                <a:cs typeface="Arial"/>
              </a:rPr>
              <a:t> </a:t>
            </a:r>
            <a:r>
              <a:rPr sz="2000" dirty="0">
                <a:solidFill>
                  <a:srgbClr val="FFFFFF"/>
                </a:solidFill>
                <a:latin typeface="Arial"/>
                <a:cs typeface="Arial"/>
              </a:rPr>
              <a:t>1.</a:t>
            </a:r>
            <a:endParaRPr sz="2000" dirty="0">
              <a:latin typeface="Arial"/>
              <a:cs typeface="Arial"/>
            </a:endParaRPr>
          </a:p>
          <a:p>
            <a:pPr marL="88900" marR="81280" algn="just">
              <a:lnSpc>
                <a:spcPct val="100000"/>
              </a:lnSpc>
              <a:spcBef>
                <a:spcPts val="480"/>
              </a:spcBef>
            </a:pPr>
            <a:r>
              <a:rPr sz="2000" dirty="0">
                <a:solidFill>
                  <a:srgbClr val="FFFFFF"/>
                </a:solidFill>
                <a:latin typeface="Arial"/>
                <a:cs typeface="Arial"/>
              </a:rPr>
              <a:t>По </a:t>
            </a:r>
            <a:r>
              <a:rPr sz="2000" spc="-5" dirty="0">
                <a:solidFill>
                  <a:srgbClr val="FFFFFF"/>
                </a:solidFill>
                <a:latin typeface="Arial"/>
                <a:cs typeface="Arial"/>
              </a:rPr>
              <a:t>подобен начин О(n</a:t>
            </a:r>
            <a:r>
              <a:rPr sz="1950" spc="-7" baseline="25641" dirty="0">
                <a:solidFill>
                  <a:srgbClr val="FFFFFF"/>
                </a:solidFill>
                <a:latin typeface="Arial"/>
                <a:cs typeface="Arial"/>
              </a:rPr>
              <a:t>3</a:t>
            </a:r>
            <a:r>
              <a:rPr sz="2000" spc="-5" dirty="0">
                <a:solidFill>
                  <a:srgbClr val="FFFFFF"/>
                </a:solidFill>
                <a:latin typeface="Arial"/>
                <a:cs typeface="Arial"/>
              </a:rPr>
              <a:t>) </a:t>
            </a:r>
            <a:r>
              <a:rPr sz="2000" dirty="0">
                <a:solidFill>
                  <a:srgbClr val="FFFFFF"/>
                </a:solidFill>
                <a:latin typeface="Arial"/>
                <a:cs typeface="Arial"/>
              </a:rPr>
              <a:t>е </a:t>
            </a:r>
            <a:r>
              <a:rPr sz="2000" spc="-5" dirty="0">
                <a:solidFill>
                  <a:srgbClr val="FFFFFF"/>
                </a:solidFill>
                <a:latin typeface="Arial"/>
                <a:cs typeface="Arial"/>
              </a:rPr>
              <a:t>от по-малък ред от О(2</a:t>
            </a:r>
            <a:r>
              <a:rPr sz="1950" spc="-7" baseline="25641" dirty="0">
                <a:solidFill>
                  <a:srgbClr val="FFFFFF"/>
                </a:solidFill>
                <a:latin typeface="Arial"/>
                <a:cs typeface="Arial"/>
              </a:rPr>
              <a:t>n</a:t>
            </a:r>
            <a:r>
              <a:rPr sz="2000" spc="-5" dirty="0">
                <a:solidFill>
                  <a:srgbClr val="FFFFFF"/>
                </a:solidFill>
                <a:latin typeface="Arial"/>
                <a:cs typeface="Arial"/>
              </a:rPr>
              <a:t>), защото </a:t>
            </a:r>
            <a:r>
              <a:rPr sz="2000" spc="10" dirty="0">
                <a:solidFill>
                  <a:srgbClr val="FFFFFF"/>
                </a:solidFill>
                <a:latin typeface="Arial"/>
                <a:cs typeface="Arial"/>
              </a:rPr>
              <a:t>n</a:t>
            </a:r>
            <a:r>
              <a:rPr sz="1950" spc="15" baseline="25641" dirty="0">
                <a:solidFill>
                  <a:srgbClr val="FFFFFF"/>
                </a:solidFill>
                <a:latin typeface="Arial"/>
                <a:cs typeface="Arial"/>
              </a:rPr>
              <a:t>3 </a:t>
            </a:r>
            <a:r>
              <a:rPr sz="2000" dirty="0">
                <a:solidFill>
                  <a:srgbClr val="FFFFFF"/>
                </a:solidFill>
                <a:latin typeface="Arial"/>
                <a:cs typeface="Arial"/>
              </a:rPr>
              <a:t>&lt; </a:t>
            </a:r>
            <a:r>
              <a:rPr sz="2000" spc="10" dirty="0">
                <a:solidFill>
                  <a:srgbClr val="FFFFFF"/>
                </a:solidFill>
                <a:latin typeface="Arial"/>
                <a:cs typeface="Arial"/>
              </a:rPr>
              <a:t>2</a:t>
            </a:r>
            <a:r>
              <a:rPr sz="1950" spc="15" baseline="25641" dirty="0">
                <a:solidFill>
                  <a:srgbClr val="FFFFFF"/>
                </a:solidFill>
                <a:latin typeface="Arial"/>
                <a:cs typeface="Arial"/>
              </a:rPr>
              <a:t>n  </a:t>
            </a:r>
            <a:r>
              <a:rPr sz="2000" dirty="0">
                <a:solidFill>
                  <a:srgbClr val="FFFFFF"/>
                </a:solidFill>
                <a:latin typeface="Arial"/>
                <a:cs typeface="Arial"/>
              </a:rPr>
              <a:t>за всички n &gt; 9 (при n=10,</a:t>
            </a:r>
            <a:r>
              <a:rPr sz="2000" spc="-155" dirty="0">
                <a:solidFill>
                  <a:srgbClr val="FFFFFF"/>
                </a:solidFill>
                <a:latin typeface="Arial"/>
                <a:cs typeface="Arial"/>
              </a:rPr>
              <a:t> </a:t>
            </a:r>
            <a:r>
              <a:rPr sz="2000" spc="-5" dirty="0">
                <a:solidFill>
                  <a:srgbClr val="FFFFFF"/>
                </a:solidFill>
                <a:latin typeface="Arial"/>
                <a:cs typeface="Arial"/>
              </a:rPr>
              <a:t>1000&lt;1024)</a:t>
            </a:r>
            <a:endParaRPr sz="2000" dirty="0">
              <a:latin typeface="Arial"/>
              <a:cs typeface="Arial"/>
            </a:endParaRPr>
          </a:p>
          <a:p>
            <a:pPr marL="88900" marR="83185" algn="just">
              <a:lnSpc>
                <a:spcPct val="100000"/>
              </a:lnSpc>
              <a:spcBef>
                <a:spcPts val="480"/>
              </a:spcBef>
            </a:pPr>
            <a:r>
              <a:rPr sz="2000" spc="-5" dirty="0">
                <a:solidFill>
                  <a:srgbClr val="FFFFFF"/>
                </a:solidFill>
                <a:latin typeface="Arial"/>
                <a:cs typeface="Arial"/>
              </a:rPr>
              <a:t>Тогава ние определено </a:t>
            </a:r>
            <a:r>
              <a:rPr sz="2000" dirty="0">
                <a:solidFill>
                  <a:srgbClr val="FFFFFF"/>
                </a:solidFill>
                <a:latin typeface="Arial"/>
                <a:cs typeface="Arial"/>
              </a:rPr>
              <a:t>ще изберем </a:t>
            </a:r>
            <a:r>
              <a:rPr sz="2000" spc="-5" dirty="0">
                <a:solidFill>
                  <a:srgbClr val="FFFFFF"/>
                </a:solidFill>
                <a:latin typeface="Arial"/>
                <a:cs typeface="Arial"/>
              </a:rPr>
              <a:t>алгоритъма </a:t>
            </a:r>
            <a:r>
              <a:rPr sz="2000" dirty="0">
                <a:solidFill>
                  <a:srgbClr val="FFFFFF"/>
                </a:solidFill>
                <a:latin typeface="Arial"/>
                <a:cs typeface="Arial"/>
              </a:rPr>
              <a:t>О(n</a:t>
            </a:r>
            <a:r>
              <a:rPr sz="1950" baseline="25641" dirty="0">
                <a:solidFill>
                  <a:srgbClr val="FFFFFF"/>
                </a:solidFill>
                <a:latin typeface="Arial"/>
                <a:cs typeface="Arial"/>
              </a:rPr>
              <a:t>2</a:t>
            </a:r>
            <a:r>
              <a:rPr sz="2000" dirty="0">
                <a:solidFill>
                  <a:srgbClr val="FFFFFF"/>
                </a:solidFill>
                <a:latin typeface="Arial"/>
                <a:cs typeface="Arial"/>
              </a:rPr>
              <a:t>) </a:t>
            </a:r>
            <a:r>
              <a:rPr sz="2000" spc="-5" dirty="0">
                <a:solidFill>
                  <a:srgbClr val="FFFFFF"/>
                </a:solidFill>
                <a:latin typeface="Arial"/>
                <a:cs typeface="Arial"/>
              </a:rPr>
              <a:t>вместо О(n</a:t>
            </a:r>
            <a:r>
              <a:rPr sz="1950" spc="-7" baseline="25641" dirty="0">
                <a:solidFill>
                  <a:srgbClr val="FFFFFF"/>
                </a:solidFill>
                <a:latin typeface="Arial"/>
                <a:cs typeface="Arial"/>
              </a:rPr>
              <a:t>3</a:t>
            </a:r>
            <a:r>
              <a:rPr sz="2000" spc="-5" dirty="0">
                <a:solidFill>
                  <a:srgbClr val="FFFFFF"/>
                </a:solidFill>
                <a:latin typeface="Arial"/>
                <a:cs typeface="Arial"/>
              </a:rPr>
              <a:t>)  или </a:t>
            </a:r>
            <a:r>
              <a:rPr sz="2000" spc="5" dirty="0">
                <a:solidFill>
                  <a:srgbClr val="FFFFFF"/>
                </a:solidFill>
                <a:latin typeface="Arial"/>
                <a:cs typeface="Arial"/>
              </a:rPr>
              <a:t>О(2</a:t>
            </a:r>
            <a:r>
              <a:rPr sz="1950" spc="7" baseline="30000" dirty="0">
                <a:solidFill>
                  <a:srgbClr val="FFFFFF"/>
                </a:solidFill>
                <a:latin typeface="Arial"/>
                <a:cs typeface="Arial"/>
              </a:rPr>
              <a:t>n</a:t>
            </a:r>
            <a:r>
              <a:rPr sz="2000" spc="5" dirty="0">
                <a:solidFill>
                  <a:srgbClr val="FFFFFF"/>
                </a:solidFill>
                <a:latin typeface="Arial"/>
                <a:cs typeface="Arial"/>
              </a:rPr>
              <a:t>), </a:t>
            </a:r>
            <a:r>
              <a:rPr sz="2000" spc="-5" dirty="0">
                <a:solidFill>
                  <a:srgbClr val="FFFFFF"/>
                </a:solidFill>
                <a:latin typeface="Arial"/>
                <a:cs typeface="Arial"/>
              </a:rPr>
              <a:t>ако такъв</a:t>
            </a:r>
            <a:r>
              <a:rPr sz="2000" spc="-100" dirty="0">
                <a:solidFill>
                  <a:srgbClr val="FFFFFF"/>
                </a:solidFill>
                <a:latin typeface="Arial"/>
                <a:cs typeface="Arial"/>
              </a:rPr>
              <a:t> </a:t>
            </a:r>
            <a:r>
              <a:rPr sz="2000" dirty="0">
                <a:solidFill>
                  <a:srgbClr val="FFFFFF"/>
                </a:solidFill>
                <a:latin typeface="Arial"/>
                <a:cs typeface="Arial"/>
              </a:rPr>
              <a:t>съществува.</a:t>
            </a:r>
            <a:endParaRPr sz="2000" dirty="0">
              <a:latin typeface="Arial"/>
              <a:cs typeface="Arial"/>
            </a:endParaRPr>
          </a:p>
          <a:p>
            <a:pPr marL="88900" marR="80645" algn="just">
              <a:lnSpc>
                <a:spcPct val="100000"/>
              </a:lnSpc>
              <a:spcBef>
                <a:spcPts val="480"/>
              </a:spcBef>
            </a:pPr>
            <a:r>
              <a:rPr sz="2000" spc="-5" dirty="0">
                <a:solidFill>
                  <a:srgbClr val="FFFFFF"/>
                </a:solidFill>
                <a:latin typeface="Arial"/>
                <a:cs typeface="Arial"/>
              </a:rPr>
              <a:t>Ако винаги избираме алгоритъм </a:t>
            </a:r>
            <a:r>
              <a:rPr sz="2000" dirty="0">
                <a:solidFill>
                  <a:srgbClr val="FFFFFF"/>
                </a:solidFill>
                <a:latin typeface="Arial"/>
                <a:cs typeface="Arial"/>
              </a:rPr>
              <a:t>с </a:t>
            </a:r>
            <a:r>
              <a:rPr sz="2000" spc="-5" dirty="0">
                <a:solidFill>
                  <a:srgbClr val="FFFFFF"/>
                </a:solidFill>
                <a:latin typeface="Arial"/>
                <a:cs typeface="Arial"/>
              </a:rPr>
              <a:t>по-нисък ред, </a:t>
            </a:r>
            <a:r>
              <a:rPr sz="2000" dirty="0">
                <a:solidFill>
                  <a:srgbClr val="FFFFFF"/>
                </a:solidFill>
                <a:latin typeface="Arial"/>
                <a:cs typeface="Arial"/>
              </a:rPr>
              <a:t>то може и </a:t>
            </a:r>
            <a:r>
              <a:rPr sz="2000" spc="-5" dirty="0">
                <a:solidFill>
                  <a:srgbClr val="FFFFFF"/>
                </a:solidFill>
                <a:latin typeface="Arial"/>
                <a:cs typeface="Arial"/>
              </a:rPr>
              <a:t>да не  знаем точно </a:t>
            </a:r>
            <a:r>
              <a:rPr sz="2000" dirty="0">
                <a:solidFill>
                  <a:srgbClr val="FFFFFF"/>
                </a:solidFill>
                <a:latin typeface="Arial"/>
                <a:cs typeface="Arial"/>
              </a:rPr>
              <a:t>колко </a:t>
            </a:r>
            <a:r>
              <a:rPr sz="2000" spc="-5" dirty="0">
                <a:solidFill>
                  <a:srgbClr val="FFFFFF"/>
                </a:solidFill>
                <a:latin typeface="Arial"/>
                <a:cs typeface="Arial"/>
              </a:rPr>
              <a:t>време или памет </a:t>
            </a:r>
            <a:r>
              <a:rPr sz="2000" dirty="0">
                <a:solidFill>
                  <a:srgbClr val="FFFFFF"/>
                </a:solidFill>
                <a:latin typeface="Arial"/>
                <a:cs typeface="Arial"/>
              </a:rPr>
              <a:t>са </a:t>
            </a:r>
            <a:r>
              <a:rPr sz="2000" spc="-5" dirty="0">
                <a:solidFill>
                  <a:srgbClr val="FFFFFF"/>
                </a:solidFill>
                <a:latin typeface="Arial"/>
                <a:cs typeface="Arial"/>
              </a:rPr>
              <a:t>необходими </a:t>
            </a:r>
            <a:r>
              <a:rPr sz="2000" dirty="0">
                <a:solidFill>
                  <a:srgbClr val="FFFFFF"/>
                </a:solidFill>
                <a:latin typeface="Arial"/>
                <a:cs typeface="Arial"/>
              </a:rPr>
              <a:t>за </a:t>
            </a:r>
            <a:r>
              <a:rPr sz="2000" spc="-5" dirty="0">
                <a:solidFill>
                  <a:srgbClr val="FFFFFF"/>
                </a:solidFill>
                <a:latin typeface="Arial"/>
                <a:cs typeface="Arial"/>
              </a:rPr>
              <a:t>получаване  на </a:t>
            </a:r>
            <a:r>
              <a:rPr sz="2000" spc="-10" dirty="0">
                <a:solidFill>
                  <a:srgbClr val="FFFFFF"/>
                </a:solidFill>
                <a:latin typeface="Arial"/>
                <a:cs typeface="Arial"/>
              </a:rPr>
              <a:t>решението, но </a:t>
            </a:r>
            <a:r>
              <a:rPr sz="2000" spc="-5" dirty="0">
                <a:solidFill>
                  <a:srgbClr val="FFFFFF"/>
                </a:solidFill>
                <a:latin typeface="Arial"/>
                <a:cs typeface="Arial"/>
              </a:rPr>
              <a:t>ние </a:t>
            </a:r>
            <a:r>
              <a:rPr sz="2000" dirty="0">
                <a:solidFill>
                  <a:srgbClr val="FFFFFF"/>
                </a:solidFill>
                <a:latin typeface="Arial"/>
                <a:cs typeface="Arial"/>
              </a:rPr>
              <a:t>със </a:t>
            </a:r>
            <a:r>
              <a:rPr sz="2000" spc="-5" dirty="0">
                <a:solidFill>
                  <a:srgbClr val="FFFFFF"/>
                </a:solidFill>
                <a:latin typeface="Arial"/>
                <a:cs typeface="Arial"/>
              </a:rPr>
              <a:t>сигурност </a:t>
            </a:r>
            <a:r>
              <a:rPr sz="2000" dirty="0">
                <a:solidFill>
                  <a:srgbClr val="FFFFFF"/>
                </a:solidFill>
                <a:latin typeface="Arial"/>
                <a:cs typeface="Arial"/>
              </a:rPr>
              <a:t>ще </a:t>
            </a:r>
            <a:r>
              <a:rPr sz="2000" spc="-5" dirty="0">
                <a:solidFill>
                  <a:srgbClr val="FFFFFF"/>
                </a:solidFill>
                <a:latin typeface="Arial"/>
                <a:cs typeface="Arial"/>
              </a:rPr>
              <a:t>знаем, </a:t>
            </a:r>
            <a:r>
              <a:rPr sz="2000" spc="-10" dirty="0">
                <a:solidFill>
                  <a:srgbClr val="FFFFFF"/>
                </a:solidFill>
                <a:latin typeface="Arial"/>
                <a:cs typeface="Arial"/>
              </a:rPr>
              <a:t>че чрез </a:t>
            </a:r>
            <a:r>
              <a:rPr sz="2000" spc="-5" dirty="0">
                <a:solidFill>
                  <a:srgbClr val="FFFFFF"/>
                </a:solidFill>
                <a:latin typeface="Arial"/>
                <a:cs typeface="Arial"/>
              </a:rPr>
              <a:t>увеличаване  размерността на задачата винаги </a:t>
            </a:r>
            <a:r>
              <a:rPr sz="2000" spc="-10" dirty="0">
                <a:solidFill>
                  <a:srgbClr val="FFFFFF"/>
                </a:solidFill>
                <a:latin typeface="Arial"/>
                <a:cs typeface="Arial"/>
              </a:rPr>
              <a:t>ще </a:t>
            </a:r>
            <a:r>
              <a:rPr sz="2000" dirty="0">
                <a:solidFill>
                  <a:srgbClr val="FFFFFF"/>
                </a:solidFill>
                <a:latin typeface="Arial"/>
                <a:cs typeface="Arial"/>
              </a:rPr>
              <a:t>има </a:t>
            </a:r>
            <a:r>
              <a:rPr sz="2000" spc="-5" dirty="0">
                <a:solidFill>
                  <a:srgbClr val="FFFFFF"/>
                </a:solidFill>
                <a:latin typeface="Arial"/>
                <a:cs typeface="Arial"/>
              </a:rPr>
              <a:t>размер n*, над </a:t>
            </a:r>
            <a:r>
              <a:rPr sz="2000" dirty="0">
                <a:solidFill>
                  <a:srgbClr val="FFFFFF"/>
                </a:solidFill>
                <a:latin typeface="Arial"/>
                <a:cs typeface="Arial"/>
              </a:rPr>
              <a:t>който  </a:t>
            </a:r>
            <a:r>
              <a:rPr sz="2000" spc="-5" dirty="0">
                <a:solidFill>
                  <a:srgbClr val="FFFFFF"/>
                </a:solidFill>
                <a:latin typeface="Arial"/>
                <a:cs typeface="Arial"/>
              </a:rPr>
              <a:t>нашият алгоритъм </a:t>
            </a:r>
            <a:r>
              <a:rPr sz="2000" dirty="0">
                <a:solidFill>
                  <a:srgbClr val="FFFFFF"/>
                </a:solidFill>
                <a:latin typeface="Arial"/>
                <a:cs typeface="Arial"/>
              </a:rPr>
              <a:t>ще </a:t>
            </a:r>
            <a:r>
              <a:rPr sz="2000" spc="-5" dirty="0">
                <a:solidFill>
                  <a:srgbClr val="FFFFFF"/>
                </a:solidFill>
                <a:latin typeface="Arial"/>
                <a:cs typeface="Arial"/>
              </a:rPr>
              <a:t>изисква по-малко време или памет </a:t>
            </a:r>
            <a:r>
              <a:rPr sz="2000" dirty="0">
                <a:solidFill>
                  <a:srgbClr val="FFFFFF"/>
                </a:solidFill>
                <a:latin typeface="Arial"/>
                <a:cs typeface="Arial"/>
              </a:rPr>
              <a:t>в  </a:t>
            </a:r>
            <a:r>
              <a:rPr sz="2000" spc="-5" dirty="0">
                <a:solidFill>
                  <a:srgbClr val="FFFFFF"/>
                </a:solidFill>
                <a:latin typeface="Arial"/>
                <a:cs typeface="Arial"/>
              </a:rPr>
              <a:t>сравнение </a:t>
            </a:r>
            <a:r>
              <a:rPr sz="2000" dirty="0">
                <a:solidFill>
                  <a:srgbClr val="FFFFFF"/>
                </a:solidFill>
                <a:latin typeface="Arial"/>
                <a:cs typeface="Arial"/>
              </a:rPr>
              <a:t>с </a:t>
            </a:r>
            <a:r>
              <a:rPr sz="2000" spc="-10" dirty="0">
                <a:solidFill>
                  <a:srgbClr val="FFFFFF"/>
                </a:solidFill>
                <a:latin typeface="Arial"/>
                <a:cs typeface="Arial"/>
              </a:rPr>
              <a:t>алгоритъма или </a:t>
            </a:r>
            <a:r>
              <a:rPr sz="2000" spc="-5" dirty="0">
                <a:solidFill>
                  <a:srgbClr val="FFFFFF"/>
                </a:solidFill>
                <a:latin typeface="Arial"/>
                <a:cs typeface="Arial"/>
              </a:rPr>
              <a:t>метода </a:t>
            </a:r>
            <a:r>
              <a:rPr sz="2000" dirty="0">
                <a:solidFill>
                  <a:srgbClr val="FFFFFF"/>
                </a:solidFill>
                <a:latin typeface="Arial"/>
                <a:cs typeface="Arial"/>
              </a:rPr>
              <a:t>с </a:t>
            </a:r>
            <a:r>
              <a:rPr sz="2000" spc="-10" dirty="0">
                <a:solidFill>
                  <a:srgbClr val="FFFFFF"/>
                </a:solidFill>
                <a:latin typeface="Arial"/>
                <a:cs typeface="Arial"/>
              </a:rPr>
              <a:t>по-голям </a:t>
            </a:r>
            <a:r>
              <a:rPr sz="2000" spc="-5" dirty="0">
                <a:solidFill>
                  <a:srgbClr val="FFFFFF"/>
                </a:solidFill>
                <a:latin typeface="Arial"/>
                <a:cs typeface="Arial"/>
              </a:rPr>
              <a:t>порядък, т.е.  съществува някаква гранична (критична) стойност на n, </a:t>
            </a:r>
            <a:r>
              <a:rPr sz="2000" dirty="0">
                <a:solidFill>
                  <a:srgbClr val="FFFFFF"/>
                </a:solidFill>
                <a:latin typeface="Arial"/>
                <a:cs typeface="Arial"/>
              </a:rPr>
              <a:t>а </a:t>
            </a:r>
            <a:r>
              <a:rPr sz="2000" spc="-5" dirty="0">
                <a:solidFill>
                  <a:srgbClr val="FFFFFF"/>
                </a:solidFill>
                <a:latin typeface="Arial"/>
                <a:cs typeface="Arial"/>
              </a:rPr>
              <a:t>именно </a:t>
            </a:r>
            <a:r>
              <a:rPr sz="2000" spc="-10" dirty="0">
                <a:solidFill>
                  <a:srgbClr val="FFFFFF"/>
                </a:solidFill>
                <a:latin typeface="Arial"/>
                <a:cs typeface="Arial"/>
              </a:rPr>
              <a:t>n*,  </a:t>
            </a:r>
            <a:r>
              <a:rPr sz="2000" spc="-5" dirty="0">
                <a:solidFill>
                  <a:srgbClr val="FFFFFF"/>
                </a:solidFill>
                <a:latin typeface="Arial"/>
                <a:cs typeface="Arial"/>
              </a:rPr>
              <a:t>под </a:t>
            </a:r>
            <a:r>
              <a:rPr sz="2000" dirty="0">
                <a:solidFill>
                  <a:srgbClr val="FFFFFF"/>
                </a:solidFill>
                <a:latin typeface="Arial"/>
                <a:cs typeface="Arial"/>
              </a:rPr>
              <a:t>която </a:t>
            </a:r>
            <a:r>
              <a:rPr sz="2000" spc="-5" dirty="0">
                <a:solidFill>
                  <a:srgbClr val="FFFFFF"/>
                </a:solidFill>
                <a:latin typeface="Arial"/>
                <a:cs typeface="Arial"/>
              </a:rPr>
              <a:t>избраният алгоритъм по не </a:t>
            </a:r>
            <a:r>
              <a:rPr sz="2000" dirty="0">
                <a:solidFill>
                  <a:srgbClr val="FFFFFF"/>
                </a:solidFill>
                <a:latin typeface="Arial"/>
                <a:cs typeface="Arial"/>
              </a:rPr>
              <a:t>е</a:t>
            </a:r>
            <a:r>
              <a:rPr sz="2000" spc="-95" dirty="0">
                <a:solidFill>
                  <a:srgbClr val="FFFFFF"/>
                </a:solidFill>
                <a:latin typeface="Arial"/>
                <a:cs typeface="Arial"/>
              </a:rPr>
              <a:t> </a:t>
            </a:r>
            <a:r>
              <a:rPr sz="2000" spc="-5" dirty="0">
                <a:solidFill>
                  <a:srgbClr val="FFFFFF"/>
                </a:solidFill>
                <a:latin typeface="Arial"/>
                <a:cs typeface="Arial"/>
              </a:rPr>
              <a:t>ефективен.</a:t>
            </a:r>
            <a:endParaRPr sz="2000" dirty="0">
              <a:latin typeface="Arial"/>
              <a:cs typeface="Arial"/>
            </a:endParaRPr>
          </a:p>
          <a:p>
            <a:pPr marL="88900" algn="just">
              <a:lnSpc>
                <a:spcPct val="100000"/>
              </a:lnSpc>
              <a:spcBef>
                <a:spcPts val="480"/>
              </a:spcBef>
            </a:pPr>
            <a:r>
              <a:rPr sz="2000" dirty="0">
                <a:solidFill>
                  <a:srgbClr val="FFFFFF"/>
                </a:solidFill>
                <a:latin typeface="Arial"/>
                <a:cs typeface="Arial"/>
              </a:rPr>
              <a:t>Печалбата става все </a:t>
            </a:r>
            <a:r>
              <a:rPr sz="2000" spc="-5" dirty="0">
                <a:solidFill>
                  <a:srgbClr val="FFFFFF"/>
                </a:solidFill>
                <a:latin typeface="Arial"/>
                <a:cs typeface="Arial"/>
              </a:rPr>
              <a:t>по-голяма </a:t>
            </a:r>
            <a:r>
              <a:rPr sz="2000" dirty="0">
                <a:solidFill>
                  <a:srgbClr val="FFFFFF"/>
                </a:solidFill>
                <a:latin typeface="Arial"/>
                <a:cs typeface="Arial"/>
              </a:rPr>
              <a:t>с увеличаването </a:t>
            </a:r>
            <a:r>
              <a:rPr sz="2000" spc="-5" dirty="0">
                <a:solidFill>
                  <a:srgbClr val="FFFFFF"/>
                </a:solidFill>
                <a:latin typeface="Arial"/>
                <a:cs typeface="Arial"/>
              </a:rPr>
              <a:t>на</a:t>
            </a:r>
            <a:r>
              <a:rPr sz="2000" spc="-190" dirty="0">
                <a:solidFill>
                  <a:srgbClr val="FFFFFF"/>
                </a:solidFill>
                <a:latin typeface="Arial"/>
                <a:cs typeface="Arial"/>
              </a:rPr>
              <a:t> </a:t>
            </a:r>
            <a:r>
              <a:rPr sz="2000" dirty="0" err="1">
                <a:solidFill>
                  <a:srgbClr val="FFFFFF"/>
                </a:solidFill>
                <a:latin typeface="Arial"/>
                <a:cs typeface="Arial"/>
              </a:rPr>
              <a:t>размерността</a:t>
            </a:r>
            <a:r>
              <a:rPr sz="2000" dirty="0">
                <a:solidFill>
                  <a:srgbClr val="FFFFFF"/>
                </a:solidFill>
                <a:latin typeface="Arial"/>
                <a:cs typeface="Arial"/>
              </a:rPr>
              <a:t>!</a:t>
            </a:r>
            <a:endParaRPr lang="bg-BG" sz="2000" dirty="0">
              <a:solidFill>
                <a:srgbClr val="FFFFFF"/>
              </a:solidFill>
              <a:latin typeface="Arial"/>
              <a:cs typeface="Arial"/>
            </a:endParaRPr>
          </a:p>
          <a:p>
            <a:pPr marL="88900" algn="just">
              <a:lnSpc>
                <a:spcPct val="100000"/>
              </a:lnSpc>
              <a:spcBef>
                <a:spcPts val="480"/>
              </a:spcBef>
            </a:pPr>
            <a:endParaRPr lang="bg-BG" sz="2000" dirty="0">
              <a:solidFill>
                <a:srgbClr val="FFFFFF"/>
              </a:solidFill>
              <a:latin typeface="Arial"/>
              <a:cs typeface="Arial"/>
            </a:endParaRPr>
          </a:p>
          <a:p>
            <a:pPr marL="88900" algn="just">
              <a:spcBef>
                <a:spcPts val="480"/>
              </a:spcBef>
            </a:pPr>
            <a:r>
              <a:rPr lang="ru-RU" sz="2000" dirty="0">
                <a:solidFill>
                  <a:srgbClr val="FFFFFF"/>
                </a:solidFill>
                <a:latin typeface="Arial"/>
                <a:cs typeface="Arial"/>
              </a:rPr>
              <a:t>За </a:t>
            </a:r>
            <a:r>
              <a:rPr lang="ru-RU" sz="2000" spc="-5" dirty="0">
                <a:solidFill>
                  <a:srgbClr val="FFFFFF"/>
                </a:solidFill>
                <a:latin typeface="Arial"/>
                <a:cs typeface="Arial"/>
              </a:rPr>
              <a:t>малки задачи </a:t>
            </a:r>
            <a:r>
              <a:rPr lang="ru-RU" sz="2000" dirty="0">
                <a:solidFill>
                  <a:srgbClr val="FFFFFF"/>
                </a:solidFill>
                <a:latin typeface="Arial"/>
                <a:cs typeface="Arial"/>
              </a:rPr>
              <a:t>с </a:t>
            </a:r>
            <a:r>
              <a:rPr lang="ru-RU" sz="2000" spc="-5" dirty="0" err="1">
                <a:solidFill>
                  <a:srgbClr val="FFFFFF"/>
                </a:solidFill>
                <a:latin typeface="Arial"/>
                <a:cs typeface="Arial"/>
              </a:rPr>
              <a:t>размерност</a:t>
            </a:r>
            <a:r>
              <a:rPr lang="ru-RU" sz="2000" spc="-5" dirty="0">
                <a:solidFill>
                  <a:srgbClr val="FFFFFF"/>
                </a:solidFill>
                <a:latin typeface="Arial"/>
                <a:cs typeface="Arial"/>
              </a:rPr>
              <a:t> </a:t>
            </a:r>
            <a:r>
              <a:rPr lang="ru-RU" sz="2000" dirty="0">
                <a:solidFill>
                  <a:srgbClr val="FFFFFF"/>
                </a:solidFill>
                <a:latin typeface="Arial"/>
                <a:cs typeface="Arial"/>
              </a:rPr>
              <a:t>n &lt; </a:t>
            </a:r>
            <a:r>
              <a:rPr lang="ru-RU" sz="2000" spc="-5" dirty="0">
                <a:solidFill>
                  <a:srgbClr val="FFFFFF"/>
                </a:solidFill>
                <a:latin typeface="Arial"/>
                <a:cs typeface="Arial"/>
              </a:rPr>
              <a:t>n* </a:t>
            </a:r>
            <a:r>
              <a:rPr lang="ru-RU" sz="2000" spc="-5" dirty="0" err="1">
                <a:solidFill>
                  <a:srgbClr val="FFFFFF"/>
                </a:solidFill>
                <a:latin typeface="Arial"/>
                <a:cs typeface="Arial"/>
              </a:rPr>
              <a:t>изборът</a:t>
            </a:r>
            <a:r>
              <a:rPr lang="ru-RU" sz="2000" spc="-5" dirty="0">
                <a:solidFill>
                  <a:srgbClr val="FFFFFF"/>
                </a:solidFill>
                <a:latin typeface="Arial"/>
                <a:cs typeface="Arial"/>
              </a:rPr>
              <a:t> на </a:t>
            </a:r>
            <a:r>
              <a:rPr lang="ru-RU" sz="2000" spc="-10" dirty="0" err="1">
                <a:solidFill>
                  <a:srgbClr val="FFFFFF"/>
                </a:solidFill>
                <a:latin typeface="Arial"/>
                <a:cs typeface="Arial"/>
              </a:rPr>
              <a:t>алгоритъм</a:t>
            </a:r>
            <a:r>
              <a:rPr lang="ru-RU" sz="2000" spc="-10" dirty="0">
                <a:solidFill>
                  <a:srgbClr val="FFFFFF"/>
                </a:solidFill>
                <a:latin typeface="Arial"/>
                <a:cs typeface="Arial"/>
              </a:rPr>
              <a:t> </a:t>
            </a:r>
            <a:r>
              <a:rPr lang="ru-RU" sz="2000" spc="-5" dirty="0">
                <a:solidFill>
                  <a:srgbClr val="FFFFFF"/>
                </a:solidFill>
                <a:latin typeface="Arial"/>
                <a:cs typeface="Arial"/>
              </a:rPr>
              <a:t>не </a:t>
            </a:r>
            <a:r>
              <a:rPr lang="ru-RU" sz="2000" dirty="0">
                <a:solidFill>
                  <a:srgbClr val="FFFFFF"/>
                </a:solidFill>
                <a:latin typeface="Arial"/>
                <a:cs typeface="Arial"/>
              </a:rPr>
              <a:t>е  критичен </a:t>
            </a:r>
            <a:r>
              <a:rPr lang="ru-RU" sz="2000" spc="-5" dirty="0">
                <a:solidFill>
                  <a:srgbClr val="FFFFFF"/>
                </a:solidFill>
                <a:latin typeface="Arial"/>
                <a:cs typeface="Arial"/>
              </a:rPr>
              <a:t>или </a:t>
            </a:r>
            <a:r>
              <a:rPr lang="ru-RU" sz="2000" spc="5" dirty="0">
                <a:solidFill>
                  <a:srgbClr val="FFFFFF"/>
                </a:solidFill>
                <a:latin typeface="Arial"/>
                <a:cs typeface="Arial"/>
              </a:rPr>
              <a:t>О(n</a:t>
            </a:r>
            <a:r>
              <a:rPr lang="ru-RU" sz="1950" spc="7" baseline="25641" dirty="0">
                <a:solidFill>
                  <a:srgbClr val="FFFFFF"/>
                </a:solidFill>
                <a:latin typeface="Arial"/>
                <a:cs typeface="Arial"/>
              </a:rPr>
              <a:t>3</a:t>
            </a:r>
            <a:r>
              <a:rPr lang="ru-RU" sz="2000" spc="5" dirty="0">
                <a:solidFill>
                  <a:srgbClr val="FFFFFF"/>
                </a:solidFill>
                <a:latin typeface="Arial"/>
                <a:cs typeface="Arial"/>
              </a:rPr>
              <a:t>) </a:t>
            </a:r>
            <a:r>
              <a:rPr lang="ru-RU" sz="2000" dirty="0">
                <a:solidFill>
                  <a:srgbClr val="FFFFFF"/>
                </a:solidFill>
                <a:latin typeface="Arial"/>
                <a:cs typeface="Arial"/>
              </a:rPr>
              <a:t>и </a:t>
            </a:r>
            <a:r>
              <a:rPr lang="ru-RU" sz="2000" spc="5" dirty="0">
                <a:solidFill>
                  <a:srgbClr val="FFFFFF"/>
                </a:solidFill>
                <a:latin typeface="Arial"/>
                <a:cs typeface="Arial"/>
              </a:rPr>
              <a:t>О(2</a:t>
            </a:r>
            <a:r>
              <a:rPr lang="ru-RU" sz="1950" spc="7" baseline="25641" dirty="0">
                <a:solidFill>
                  <a:srgbClr val="FFFFFF"/>
                </a:solidFill>
                <a:latin typeface="Arial"/>
                <a:cs typeface="Arial"/>
              </a:rPr>
              <a:t>n</a:t>
            </a:r>
            <a:r>
              <a:rPr lang="ru-RU" sz="2000" spc="5" dirty="0">
                <a:solidFill>
                  <a:srgbClr val="FFFFFF"/>
                </a:solidFill>
                <a:latin typeface="Arial"/>
                <a:cs typeface="Arial"/>
              </a:rPr>
              <a:t>) </a:t>
            </a:r>
            <a:r>
              <a:rPr lang="ru-RU" sz="2000" dirty="0" err="1">
                <a:solidFill>
                  <a:srgbClr val="FFFFFF"/>
                </a:solidFill>
                <a:latin typeface="Arial"/>
                <a:cs typeface="Arial"/>
              </a:rPr>
              <a:t>ще</a:t>
            </a:r>
            <a:r>
              <a:rPr lang="ru-RU" sz="2000" dirty="0">
                <a:solidFill>
                  <a:srgbClr val="FFFFFF"/>
                </a:solidFill>
                <a:latin typeface="Arial"/>
                <a:cs typeface="Arial"/>
              </a:rPr>
              <a:t> </a:t>
            </a:r>
            <a:r>
              <a:rPr lang="ru-RU" sz="2000" dirty="0" err="1">
                <a:solidFill>
                  <a:srgbClr val="FFFFFF"/>
                </a:solidFill>
                <a:latin typeface="Arial"/>
                <a:cs typeface="Arial"/>
              </a:rPr>
              <a:t>са</a:t>
            </a:r>
            <a:r>
              <a:rPr lang="ru-RU" sz="2000" dirty="0">
                <a:solidFill>
                  <a:srgbClr val="FFFFFF"/>
                </a:solidFill>
                <a:latin typeface="Arial"/>
                <a:cs typeface="Arial"/>
              </a:rPr>
              <a:t> </a:t>
            </a:r>
            <a:r>
              <a:rPr lang="ru-RU" sz="2000" spc="-5" dirty="0" err="1">
                <a:solidFill>
                  <a:srgbClr val="FFFFFF"/>
                </a:solidFill>
                <a:latin typeface="Arial"/>
                <a:cs typeface="Arial"/>
              </a:rPr>
              <a:t>незначително</a:t>
            </a:r>
            <a:r>
              <a:rPr lang="ru-RU" sz="2000" spc="-245" dirty="0">
                <a:solidFill>
                  <a:srgbClr val="FFFFFF"/>
                </a:solidFill>
                <a:latin typeface="Arial"/>
                <a:cs typeface="Arial"/>
              </a:rPr>
              <a:t> </a:t>
            </a:r>
            <a:r>
              <a:rPr lang="ru-RU" sz="2000" spc="-5" dirty="0" err="1">
                <a:solidFill>
                  <a:srgbClr val="FFFFFF"/>
                </a:solidFill>
                <a:latin typeface="Arial"/>
                <a:cs typeface="Arial"/>
              </a:rPr>
              <a:t>по-добри</a:t>
            </a:r>
            <a:r>
              <a:rPr lang="ru-RU" sz="2000" spc="-5" dirty="0">
                <a:solidFill>
                  <a:srgbClr val="FFFFFF"/>
                </a:solidFill>
                <a:latin typeface="Arial"/>
                <a:cs typeface="Arial"/>
              </a:rPr>
              <a:t>.</a:t>
            </a:r>
            <a:endParaRPr lang="ru-RU" sz="2000" dirty="0">
              <a:latin typeface="Arial"/>
              <a:cs typeface="Arial"/>
            </a:endParaRPr>
          </a:p>
          <a:p>
            <a:pPr marL="88900" algn="just">
              <a:lnSpc>
                <a:spcPct val="100000"/>
              </a:lnSpc>
              <a:spcBef>
                <a:spcPts val="480"/>
              </a:spcBef>
            </a:pPr>
            <a:endParaRPr sz="2000" dirty="0">
              <a:latin typeface="Arial"/>
              <a:cs typeface="Arial"/>
            </a:endParaRPr>
          </a:p>
        </p:txBody>
      </p:sp>
      <p:sp>
        <p:nvSpPr>
          <p:cNvPr id="6" name="Заглавие 5">
            <a:extLst>
              <a:ext uri="{FF2B5EF4-FFF2-40B4-BE49-F238E27FC236}">
                <a16:creationId xmlns:a16="http://schemas.microsoft.com/office/drawing/2014/main" id="{98698377-0065-FD8C-3853-7CA437F84BFD}"/>
              </a:ext>
            </a:extLst>
          </p:cNvPr>
          <p:cNvSpPr>
            <a:spLocks noGrp="1"/>
          </p:cNvSpPr>
          <p:nvPr>
            <p:ph type="title"/>
          </p:nvPr>
        </p:nvSpPr>
        <p:spPr>
          <a:xfrm>
            <a:off x="760976" y="465709"/>
            <a:ext cx="9171447" cy="430887"/>
          </a:xfrm>
        </p:spPr>
        <p:txBody>
          <a:bodyPr/>
          <a:lstStyle/>
          <a:p>
            <a:pPr algn="ctr"/>
            <a:r>
              <a:rPr lang="bg-BG" dirty="0"/>
              <a:t>Пример за избор на алгоритъм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7100" y="465709"/>
            <a:ext cx="8839200" cy="443070"/>
          </a:xfrm>
          <a:prstGeom prst="rect">
            <a:avLst/>
          </a:prstGeom>
        </p:spPr>
        <p:txBody>
          <a:bodyPr vert="horz" wrap="square" lIns="0" tIns="12065" rIns="0" bIns="0" rtlCol="0">
            <a:spAutoFit/>
          </a:bodyPr>
          <a:lstStyle/>
          <a:p>
            <a:pPr marL="12700" algn="ctr">
              <a:lnSpc>
                <a:spcPct val="100000"/>
              </a:lnSpc>
              <a:spcBef>
                <a:spcPts val="95"/>
              </a:spcBef>
            </a:pPr>
            <a:r>
              <a:rPr lang="bg-BG" dirty="0"/>
              <a:t>Примери за алгоритми от всеки вид сложност</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
        <p:nvSpPr>
          <p:cNvPr id="3" name="object 3"/>
          <p:cNvSpPr txBox="1"/>
          <p:nvPr/>
        </p:nvSpPr>
        <p:spPr>
          <a:xfrm>
            <a:off x="1232353" y="997800"/>
            <a:ext cx="8211184" cy="63563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FFFFFF"/>
                </a:solidFill>
                <a:latin typeface="Arial"/>
                <a:cs typeface="Arial"/>
              </a:rPr>
              <a:t>В </a:t>
            </a:r>
            <a:r>
              <a:rPr sz="2000" spc="-5" dirty="0">
                <a:solidFill>
                  <a:srgbClr val="FFFFFF"/>
                </a:solidFill>
                <a:latin typeface="Arial"/>
                <a:cs typeface="Arial"/>
              </a:rPr>
              <a:t>таблицата </a:t>
            </a:r>
            <a:r>
              <a:rPr sz="2000" dirty="0">
                <a:solidFill>
                  <a:srgbClr val="FFFFFF"/>
                </a:solidFill>
                <a:latin typeface="Arial"/>
                <a:cs typeface="Arial"/>
              </a:rPr>
              <a:t>са </a:t>
            </a:r>
            <a:r>
              <a:rPr sz="2000" spc="-5" dirty="0">
                <a:solidFill>
                  <a:srgbClr val="FFFFFF"/>
                </a:solidFill>
                <a:latin typeface="Arial"/>
                <a:cs typeface="Arial"/>
              </a:rPr>
              <a:t>дадени някои от по-общите класове на сложност на  алгоритми, </a:t>
            </a:r>
            <a:r>
              <a:rPr sz="2000" dirty="0">
                <a:solidFill>
                  <a:srgbClr val="FFFFFF"/>
                </a:solidFill>
                <a:latin typeface="Arial"/>
                <a:cs typeface="Arial"/>
              </a:rPr>
              <a:t>които могат </a:t>
            </a:r>
            <a:r>
              <a:rPr sz="2000" spc="-5" dirty="0">
                <a:solidFill>
                  <a:srgbClr val="FFFFFF"/>
                </a:solidFill>
                <a:latin typeface="Arial"/>
                <a:cs typeface="Arial"/>
              </a:rPr>
              <a:t>да </a:t>
            </a:r>
            <a:r>
              <a:rPr sz="2000" dirty="0">
                <a:solidFill>
                  <a:srgbClr val="FFFFFF"/>
                </a:solidFill>
                <a:latin typeface="Arial"/>
                <a:cs typeface="Arial"/>
              </a:rPr>
              <a:t>се</a:t>
            </a:r>
            <a:r>
              <a:rPr sz="2000" spc="-125" dirty="0">
                <a:solidFill>
                  <a:srgbClr val="FFFFFF"/>
                </a:solidFill>
                <a:latin typeface="Arial"/>
                <a:cs typeface="Arial"/>
              </a:rPr>
              <a:t> </a:t>
            </a:r>
            <a:r>
              <a:rPr sz="2000" spc="-5" dirty="0">
                <a:solidFill>
                  <a:srgbClr val="FFFFFF"/>
                </a:solidFill>
                <a:latin typeface="Arial"/>
                <a:cs typeface="Arial"/>
              </a:rPr>
              <a:t>срещнат.</a:t>
            </a:r>
            <a:endParaRPr sz="2000">
              <a:latin typeface="Arial"/>
              <a:cs typeface="Arial"/>
            </a:endParaRPr>
          </a:p>
        </p:txBody>
      </p:sp>
      <p:graphicFrame>
        <p:nvGraphicFramePr>
          <p:cNvPr id="4" name="object 4"/>
          <p:cNvGraphicFramePr>
            <a:graphicFrameLocks noGrp="1"/>
          </p:cNvGraphicFramePr>
          <p:nvPr/>
        </p:nvGraphicFramePr>
        <p:xfrm>
          <a:off x="1342644" y="1836420"/>
          <a:ext cx="7975600" cy="5100826"/>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val="20000"/>
                    </a:ext>
                  </a:extLst>
                </a:gridCol>
                <a:gridCol w="2464435">
                  <a:extLst>
                    <a:ext uri="{9D8B030D-6E8A-4147-A177-3AD203B41FA5}">
                      <a16:colId xmlns:a16="http://schemas.microsoft.com/office/drawing/2014/main" val="20001"/>
                    </a:ext>
                  </a:extLst>
                </a:gridCol>
                <a:gridCol w="3408045">
                  <a:extLst>
                    <a:ext uri="{9D8B030D-6E8A-4147-A177-3AD203B41FA5}">
                      <a16:colId xmlns:a16="http://schemas.microsoft.com/office/drawing/2014/main" val="20002"/>
                    </a:ext>
                  </a:extLst>
                </a:gridCol>
              </a:tblGrid>
              <a:tr h="257555">
                <a:tc>
                  <a:txBody>
                    <a:bodyPr/>
                    <a:lstStyle/>
                    <a:p>
                      <a:pPr marL="2540" algn="ctr">
                        <a:lnSpc>
                          <a:spcPts val="1905"/>
                        </a:lnSpc>
                      </a:pPr>
                      <a:r>
                        <a:rPr sz="1600" b="1" spc="-5" dirty="0">
                          <a:solidFill>
                            <a:srgbClr val="FFFFFF"/>
                          </a:solidFill>
                          <a:latin typeface="Arial"/>
                          <a:cs typeface="Arial"/>
                        </a:rPr>
                        <a:t>Сложност</a:t>
                      </a:r>
                      <a:endParaRPr sz="16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ts val="1905"/>
                        </a:lnSpc>
                      </a:pPr>
                      <a:r>
                        <a:rPr sz="1600" b="1" spc="-10" dirty="0">
                          <a:solidFill>
                            <a:srgbClr val="FFFFFF"/>
                          </a:solidFill>
                          <a:latin typeface="Arial"/>
                          <a:cs typeface="Arial"/>
                        </a:rPr>
                        <a:t>Коментар</a:t>
                      </a:r>
                      <a:endParaRPr sz="16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ts val="1905"/>
                        </a:lnSpc>
                      </a:pPr>
                      <a:r>
                        <a:rPr sz="1600" b="1" spc="-5" dirty="0">
                          <a:solidFill>
                            <a:srgbClr val="FFFFFF"/>
                          </a:solidFill>
                          <a:latin typeface="Arial"/>
                          <a:cs typeface="Arial"/>
                        </a:rPr>
                        <a:t>Примери</a:t>
                      </a:r>
                      <a:endParaRPr sz="16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0"/>
                  </a:ext>
                </a:extLst>
              </a:tr>
              <a:tr h="1190244">
                <a:tc>
                  <a:txBody>
                    <a:bodyPr/>
                    <a:lstStyle/>
                    <a:p>
                      <a:pPr>
                        <a:lnSpc>
                          <a:spcPct val="100000"/>
                        </a:lnSpc>
                      </a:pPr>
                      <a:endParaRPr sz="1800" dirty="0">
                        <a:latin typeface="Times New Roman"/>
                        <a:cs typeface="Times New Roman"/>
                      </a:endParaRPr>
                    </a:p>
                    <a:p>
                      <a:pPr marL="2540" algn="ctr">
                        <a:lnSpc>
                          <a:spcPct val="100000"/>
                        </a:lnSpc>
                        <a:spcBef>
                          <a:spcPts val="1575"/>
                        </a:spcBef>
                      </a:pPr>
                      <a:r>
                        <a:rPr sz="1600" b="1" spc="-5" dirty="0">
                          <a:solidFill>
                            <a:srgbClr val="FFFFFF"/>
                          </a:solidFill>
                          <a:latin typeface="Arial"/>
                          <a:cs typeface="Arial"/>
                        </a:rPr>
                        <a:t>О(1)</a:t>
                      </a:r>
                      <a:endParaRPr sz="1600" dirty="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23189" marR="118745" algn="ctr">
                        <a:lnSpc>
                          <a:spcPts val="1839"/>
                        </a:lnSpc>
                        <a:spcBef>
                          <a:spcPts val="110"/>
                        </a:spcBef>
                      </a:pPr>
                      <a:r>
                        <a:rPr sz="1600" spc="-5" dirty="0">
                          <a:solidFill>
                            <a:srgbClr val="FFFFFF"/>
                          </a:solidFill>
                          <a:latin typeface="Arial"/>
                          <a:cs typeface="Arial"/>
                        </a:rPr>
                        <a:t>Алгоритъм с</a:t>
                      </a:r>
                      <a:r>
                        <a:rPr sz="1600" spc="-45" dirty="0">
                          <a:solidFill>
                            <a:srgbClr val="FFFFFF"/>
                          </a:solidFill>
                          <a:latin typeface="Arial"/>
                          <a:cs typeface="Arial"/>
                        </a:rPr>
                        <a:t> </a:t>
                      </a:r>
                      <a:r>
                        <a:rPr sz="1600" spc="-10" dirty="0">
                          <a:solidFill>
                            <a:srgbClr val="FFFFFF"/>
                          </a:solidFill>
                          <a:latin typeface="Arial"/>
                          <a:cs typeface="Arial"/>
                        </a:rPr>
                        <a:t>постоянно  </a:t>
                      </a:r>
                      <a:r>
                        <a:rPr sz="1600" spc="-5" dirty="0">
                          <a:solidFill>
                            <a:srgbClr val="FFFFFF"/>
                          </a:solidFill>
                          <a:latin typeface="Arial"/>
                          <a:cs typeface="Arial"/>
                        </a:rPr>
                        <a:t>време за изпълнение.  Времето </a:t>
                      </a:r>
                      <a:r>
                        <a:rPr sz="1600" spc="-15" dirty="0">
                          <a:solidFill>
                            <a:srgbClr val="FFFFFF"/>
                          </a:solidFill>
                          <a:latin typeface="Arial"/>
                          <a:cs typeface="Arial"/>
                        </a:rPr>
                        <a:t>не </a:t>
                      </a:r>
                      <a:r>
                        <a:rPr sz="1600" spc="-10" dirty="0">
                          <a:solidFill>
                            <a:srgbClr val="FFFFFF"/>
                          </a:solidFill>
                          <a:latin typeface="Arial"/>
                          <a:cs typeface="Arial"/>
                        </a:rPr>
                        <a:t>зависи от  </a:t>
                      </a:r>
                      <a:r>
                        <a:rPr sz="1600" spc="-5" dirty="0">
                          <a:solidFill>
                            <a:srgbClr val="FFFFFF"/>
                          </a:solidFill>
                          <a:latin typeface="Arial"/>
                          <a:cs typeface="Arial"/>
                        </a:rPr>
                        <a:t>размерността </a:t>
                      </a:r>
                      <a:r>
                        <a:rPr sz="1600" spc="-10" dirty="0">
                          <a:solidFill>
                            <a:srgbClr val="FFFFFF"/>
                          </a:solidFill>
                          <a:latin typeface="Arial"/>
                          <a:cs typeface="Arial"/>
                        </a:rPr>
                        <a:t>на  </a:t>
                      </a:r>
                      <a:r>
                        <a:rPr sz="1600" spc="-5" dirty="0">
                          <a:solidFill>
                            <a:srgbClr val="FFFFFF"/>
                          </a:solidFill>
                          <a:latin typeface="Arial"/>
                          <a:cs typeface="Arial"/>
                        </a:rPr>
                        <a:t>задачата.</a:t>
                      </a:r>
                      <a:endParaRPr sz="1600">
                        <a:latin typeface="Arial"/>
                        <a:cs typeface="Arial"/>
                      </a:endParaRPr>
                    </a:p>
                  </a:txBody>
                  <a:tcPr marL="0" marR="0" marT="139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nSpc>
                          <a:spcPct val="100000"/>
                        </a:lnSpc>
                        <a:spcBef>
                          <a:spcPts val="40"/>
                        </a:spcBef>
                      </a:pPr>
                      <a:endParaRPr sz="2450">
                        <a:latin typeface="Times New Roman"/>
                        <a:cs typeface="Times New Roman"/>
                      </a:endParaRPr>
                    </a:p>
                    <a:p>
                      <a:pPr marL="499109" marR="141605" indent="-349250">
                        <a:lnSpc>
                          <a:spcPts val="1839"/>
                        </a:lnSpc>
                      </a:pPr>
                      <a:r>
                        <a:rPr sz="1600" spc="-5" dirty="0">
                          <a:solidFill>
                            <a:srgbClr val="FFFFFF"/>
                          </a:solidFill>
                          <a:latin typeface="Arial"/>
                          <a:cs typeface="Arial"/>
                        </a:rPr>
                        <a:t>Извличане на (i, </a:t>
                      </a:r>
                      <a:r>
                        <a:rPr sz="1600" spc="-10" dirty="0">
                          <a:solidFill>
                            <a:srgbClr val="FFFFFF"/>
                          </a:solidFill>
                          <a:latin typeface="Arial"/>
                          <a:cs typeface="Arial"/>
                        </a:rPr>
                        <a:t>j)-ия </a:t>
                      </a:r>
                      <a:r>
                        <a:rPr sz="1600" spc="-5" dirty="0">
                          <a:solidFill>
                            <a:srgbClr val="FFFFFF"/>
                          </a:solidFill>
                          <a:latin typeface="Arial"/>
                          <a:cs typeface="Arial"/>
                        </a:rPr>
                        <a:t>елемент </a:t>
                      </a:r>
                      <a:r>
                        <a:rPr sz="1600" dirty="0">
                          <a:solidFill>
                            <a:srgbClr val="FFFFFF"/>
                          </a:solidFill>
                          <a:latin typeface="Arial"/>
                          <a:cs typeface="Arial"/>
                        </a:rPr>
                        <a:t>от  </a:t>
                      </a:r>
                      <a:r>
                        <a:rPr sz="1600" spc="-5" dirty="0">
                          <a:solidFill>
                            <a:srgbClr val="FFFFFF"/>
                          </a:solidFill>
                          <a:latin typeface="Arial"/>
                          <a:cs typeface="Arial"/>
                        </a:rPr>
                        <a:t>масив с </a:t>
                      </a:r>
                      <a:r>
                        <a:rPr sz="1600" spc="-10" dirty="0">
                          <a:solidFill>
                            <a:srgbClr val="FFFFFF"/>
                          </a:solidFill>
                          <a:latin typeface="Arial"/>
                          <a:cs typeface="Arial"/>
                        </a:rPr>
                        <a:t>размерност</a:t>
                      </a:r>
                      <a:r>
                        <a:rPr sz="1600" spc="-20" dirty="0">
                          <a:solidFill>
                            <a:srgbClr val="FFFFFF"/>
                          </a:solidFill>
                          <a:latin typeface="Arial"/>
                          <a:cs typeface="Arial"/>
                        </a:rPr>
                        <a:t> </a:t>
                      </a:r>
                      <a:r>
                        <a:rPr sz="1600" spc="-5" dirty="0">
                          <a:solidFill>
                            <a:srgbClr val="FFFFFF"/>
                          </a:solidFill>
                          <a:latin typeface="Arial"/>
                          <a:cs typeface="Arial"/>
                        </a:rPr>
                        <a:t>(nxn)</a:t>
                      </a:r>
                      <a:endParaRPr sz="1600">
                        <a:latin typeface="Arial"/>
                        <a:cs typeface="Arial"/>
                      </a:endParaRPr>
                    </a:p>
                  </a:txBody>
                  <a:tcPr marL="0" marR="0" marT="508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1"/>
                  </a:ext>
                </a:extLst>
              </a:tr>
              <a:tr h="726948">
                <a:tc>
                  <a:txBody>
                    <a:bodyPr/>
                    <a:lstStyle/>
                    <a:p>
                      <a:pPr>
                        <a:lnSpc>
                          <a:spcPct val="100000"/>
                        </a:lnSpc>
                        <a:spcBef>
                          <a:spcPts val="20"/>
                        </a:spcBef>
                      </a:pPr>
                      <a:endParaRPr sz="1550" dirty="0">
                        <a:latin typeface="Times New Roman"/>
                        <a:cs typeface="Times New Roman"/>
                      </a:endParaRPr>
                    </a:p>
                    <a:p>
                      <a:pPr marL="3175" algn="ctr">
                        <a:lnSpc>
                          <a:spcPct val="100000"/>
                        </a:lnSpc>
                        <a:spcBef>
                          <a:spcPts val="5"/>
                        </a:spcBef>
                      </a:pPr>
                      <a:r>
                        <a:rPr sz="1600" b="1" spc="-5" dirty="0">
                          <a:solidFill>
                            <a:srgbClr val="FFFFFF"/>
                          </a:solidFill>
                          <a:latin typeface="Arial"/>
                          <a:cs typeface="Arial"/>
                        </a:rPr>
                        <a:t>О(log</a:t>
                      </a:r>
                      <a:r>
                        <a:rPr sz="1575" b="1" spc="-7" baseline="-10582" dirty="0">
                          <a:solidFill>
                            <a:srgbClr val="FFFFFF"/>
                          </a:solidFill>
                          <a:latin typeface="Arial"/>
                          <a:cs typeface="Arial"/>
                        </a:rPr>
                        <a:t>2</a:t>
                      </a:r>
                      <a:r>
                        <a:rPr sz="1600" b="1" spc="-5" dirty="0">
                          <a:solidFill>
                            <a:srgbClr val="FFFFFF"/>
                          </a:solidFill>
                          <a:latin typeface="Arial"/>
                          <a:cs typeface="Arial"/>
                        </a:rPr>
                        <a:t>n)</a:t>
                      </a:r>
                      <a:endParaRPr sz="1600" dirty="0">
                        <a:latin typeface="Arial"/>
                        <a:cs typeface="Arial"/>
                      </a:endParaRPr>
                    </a:p>
                  </a:txBody>
                  <a:tcPr marL="0" marR="0" marT="25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23189" marR="114935" indent="-1905" algn="ctr">
                        <a:lnSpc>
                          <a:spcPts val="1839"/>
                        </a:lnSpc>
                        <a:spcBef>
                          <a:spcPts val="110"/>
                        </a:spcBef>
                      </a:pPr>
                      <a:r>
                        <a:rPr sz="1600" spc="-5" dirty="0">
                          <a:solidFill>
                            <a:srgbClr val="FFFFFF"/>
                          </a:solidFill>
                          <a:latin typeface="Arial"/>
                          <a:cs typeface="Arial"/>
                        </a:rPr>
                        <a:t>Логаритмична  зависимост на</a:t>
                      </a:r>
                      <a:r>
                        <a:rPr sz="1600" spc="-70" dirty="0">
                          <a:solidFill>
                            <a:srgbClr val="FFFFFF"/>
                          </a:solidFill>
                          <a:latin typeface="Arial"/>
                          <a:cs typeface="Arial"/>
                        </a:rPr>
                        <a:t> </a:t>
                      </a:r>
                      <a:r>
                        <a:rPr sz="1600" spc="-5" dirty="0">
                          <a:solidFill>
                            <a:srgbClr val="FFFFFF"/>
                          </a:solidFill>
                          <a:latin typeface="Arial"/>
                          <a:cs typeface="Arial"/>
                        </a:rPr>
                        <a:t>времето  (за изпълнение).</a:t>
                      </a:r>
                      <a:endParaRPr sz="1600">
                        <a:latin typeface="Arial"/>
                        <a:cs typeface="Arial"/>
                      </a:endParaRPr>
                    </a:p>
                  </a:txBody>
                  <a:tcPr marL="0" marR="0" marT="139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nSpc>
                          <a:spcPct val="100000"/>
                        </a:lnSpc>
                        <a:spcBef>
                          <a:spcPts val="20"/>
                        </a:spcBef>
                      </a:pPr>
                      <a:endParaRPr sz="1550" dirty="0">
                        <a:latin typeface="Times New Roman"/>
                        <a:cs typeface="Times New Roman"/>
                      </a:endParaRPr>
                    </a:p>
                    <a:p>
                      <a:pPr algn="ctr">
                        <a:lnSpc>
                          <a:spcPct val="100000"/>
                        </a:lnSpc>
                        <a:spcBef>
                          <a:spcPts val="5"/>
                        </a:spcBef>
                      </a:pPr>
                      <a:r>
                        <a:rPr sz="1600" spc="-5" dirty="0">
                          <a:solidFill>
                            <a:srgbClr val="FFFFFF"/>
                          </a:solidFill>
                          <a:latin typeface="Arial"/>
                          <a:cs typeface="Arial"/>
                        </a:rPr>
                        <a:t>Двоично</a:t>
                      </a:r>
                      <a:r>
                        <a:rPr sz="1600" spc="5" dirty="0">
                          <a:solidFill>
                            <a:srgbClr val="FFFFFF"/>
                          </a:solidFill>
                          <a:latin typeface="Arial"/>
                          <a:cs typeface="Arial"/>
                        </a:rPr>
                        <a:t> </a:t>
                      </a:r>
                      <a:r>
                        <a:rPr sz="1600" spc="-10" dirty="0">
                          <a:solidFill>
                            <a:srgbClr val="FFFFFF"/>
                          </a:solidFill>
                          <a:latin typeface="Arial"/>
                          <a:cs typeface="Arial"/>
                        </a:rPr>
                        <a:t>търсене</a:t>
                      </a:r>
                      <a:endParaRPr sz="1600" dirty="0">
                        <a:latin typeface="Arial"/>
                        <a:cs typeface="Arial"/>
                      </a:endParaRPr>
                    </a:p>
                  </a:txBody>
                  <a:tcPr marL="0" marR="0" marT="25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2"/>
                  </a:ext>
                </a:extLst>
              </a:tr>
              <a:tr h="723900">
                <a:tc>
                  <a:txBody>
                    <a:bodyPr/>
                    <a:lstStyle/>
                    <a:p>
                      <a:pPr>
                        <a:lnSpc>
                          <a:spcPct val="100000"/>
                        </a:lnSpc>
                        <a:spcBef>
                          <a:spcPts val="10"/>
                        </a:spcBef>
                      </a:pPr>
                      <a:endParaRPr sz="1550" dirty="0">
                        <a:latin typeface="Times New Roman"/>
                        <a:cs typeface="Times New Roman"/>
                      </a:endParaRPr>
                    </a:p>
                    <a:p>
                      <a:pPr marL="1270" algn="ctr">
                        <a:lnSpc>
                          <a:spcPct val="100000"/>
                        </a:lnSpc>
                      </a:pPr>
                      <a:r>
                        <a:rPr sz="1600" b="1" spc="-5" dirty="0">
                          <a:solidFill>
                            <a:srgbClr val="FFFFFF"/>
                          </a:solidFill>
                          <a:latin typeface="Arial"/>
                          <a:cs typeface="Arial"/>
                        </a:rPr>
                        <a:t>O(n)</a:t>
                      </a:r>
                      <a:endParaRPr sz="1600" dirty="0">
                        <a:latin typeface="Arial"/>
                        <a:cs typeface="Arial"/>
                      </a:endParaRPr>
                    </a:p>
                  </a:txBody>
                  <a:tcPr marL="0" marR="0" marT="12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15570" marR="107950" algn="ctr">
                        <a:lnSpc>
                          <a:spcPts val="1839"/>
                        </a:lnSpc>
                        <a:spcBef>
                          <a:spcPts val="95"/>
                        </a:spcBef>
                      </a:pPr>
                      <a:r>
                        <a:rPr sz="1600" spc="-5" dirty="0">
                          <a:solidFill>
                            <a:srgbClr val="FFFFFF"/>
                          </a:solidFill>
                          <a:latin typeface="Arial"/>
                          <a:cs typeface="Arial"/>
                        </a:rPr>
                        <a:t>Линейна </a:t>
                      </a:r>
                      <a:r>
                        <a:rPr sz="1600" spc="-10" dirty="0">
                          <a:solidFill>
                            <a:srgbClr val="FFFFFF"/>
                          </a:solidFill>
                          <a:latin typeface="Arial"/>
                          <a:cs typeface="Arial"/>
                        </a:rPr>
                        <a:t>зависимост</a:t>
                      </a:r>
                      <a:r>
                        <a:rPr sz="1600" spc="-45" dirty="0">
                          <a:solidFill>
                            <a:srgbClr val="FFFFFF"/>
                          </a:solidFill>
                          <a:latin typeface="Arial"/>
                          <a:cs typeface="Arial"/>
                        </a:rPr>
                        <a:t> </a:t>
                      </a:r>
                      <a:r>
                        <a:rPr sz="1600" spc="-10" dirty="0">
                          <a:solidFill>
                            <a:srgbClr val="FFFFFF"/>
                          </a:solidFill>
                          <a:latin typeface="Arial"/>
                          <a:cs typeface="Arial"/>
                        </a:rPr>
                        <a:t>на  </a:t>
                      </a:r>
                      <a:r>
                        <a:rPr sz="1600" spc="-5" dirty="0">
                          <a:solidFill>
                            <a:srgbClr val="FFFFFF"/>
                          </a:solidFill>
                          <a:latin typeface="Arial"/>
                          <a:cs typeface="Arial"/>
                        </a:rPr>
                        <a:t>времето </a:t>
                      </a:r>
                      <a:r>
                        <a:rPr sz="1600" dirty="0">
                          <a:solidFill>
                            <a:srgbClr val="FFFFFF"/>
                          </a:solidFill>
                          <a:latin typeface="Arial"/>
                          <a:cs typeface="Arial"/>
                        </a:rPr>
                        <a:t>(за  </a:t>
                      </a:r>
                      <a:r>
                        <a:rPr sz="1600" spc="-10" dirty="0">
                          <a:solidFill>
                            <a:srgbClr val="FFFFFF"/>
                          </a:solidFill>
                          <a:latin typeface="Arial"/>
                          <a:cs typeface="Arial"/>
                        </a:rPr>
                        <a:t>изпълнение).</a:t>
                      </a:r>
                      <a:endParaRPr sz="1600">
                        <a:latin typeface="Arial"/>
                        <a:cs typeface="Arial"/>
                      </a:endParaRPr>
                    </a:p>
                  </a:txBody>
                  <a:tcPr marL="0" marR="0" marT="1206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325755" marR="321945" indent="138430">
                        <a:lnSpc>
                          <a:spcPts val="1839"/>
                        </a:lnSpc>
                        <a:spcBef>
                          <a:spcPts val="1010"/>
                        </a:spcBef>
                      </a:pPr>
                      <a:r>
                        <a:rPr sz="1600" spc="-5" dirty="0">
                          <a:solidFill>
                            <a:srgbClr val="FFFFFF"/>
                          </a:solidFill>
                          <a:latin typeface="Arial"/>
                          <a:cs typeface="Arial"/>
                        </a:rPr>
                        <a:t>Последователно търсене,  </a:t>
                      </a:r>
                      <a:r>
                        <a:rPr sz="1600" spc="-10" dirty="0">
                          <a:solidFill>
                            <a:srgbClr val="FFFFFF"/>
                          </a:solidFill>
                          <a:latin typeface="Arial"/>
                          <a:cs typeface="Arial"/>
                        </a:rPr>
                        <a:t>обхождане </a:t>
                      </a:r>
                      <a:r>
                        <a:rPr sz="1600" spc="-5" dirty="0">
                          <a:solidFill>
                            <a:srgbClr val="FFFFFF"/>
                          </a:solidFill>
                          <a:latin typeface="Arial"/>
                          <a:cs typeface="Arial"/>
                        </a:rPr>
                        <a:t>на линеен</a:t>
                      </a:r>
                      <a:r>
                        <a:rPr sz="1600" spc="-20" dirty="0">
                          <a:solidFill>
                            <a:srgbClr val="FFFFFF"/>
                          </a:solidFill>
                          <a:latin typeface="Arial"/>
                          <a:cs typeface="Arial"/>
                        </a:rPr>
                        <a:t> </a:t>
                      </a:r>
                      <a:r>
                        <a:rPr sz="1600" spc="-5" dirty="0">
                          <a:solidFill>
                            <a:srgbClr val="FFFFFF"/>
                          </a:solidFill>
                          <a:latin typeface="Arial"/>
                          <a:cs typeface="Arial"/>
                        </a:rPr>
                        <a:t>списък</a:t>
                      </a:r>
                      <a:endParaRPr sz="1600">
                        <a:latin typeface="Arial"/>
                        <a:cs typeface="Arial"/>
                      </a:endParaRPr>
                    </a:p>
                  </a:txBody>
                  <a:tcPr marL="0" marR="0" marT="1282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3"/>
                  </a:ext>
                </a:extLst>
              </a:tr>
              <a:tr h="725424">
                <a:tc>
                  <a:txBody>
                    <a:bodyPr/>
                    <a:lstStyle/>
                    <a:p>
                      <a:pPr>
                        <a:lnSpc>
                          <a:spcPct val="100000"/>
                        </a:lnSpc>
                        <a:spcBef>
                          <a:spcPts val="10"/>
                        </a:spcBef>
                      </a:pPr>
                      <a:endParaRPr sz="1550" dirty="0">
                        <a:latin typeface="Times New Roman"/>
                        <a:cs typeface="Times New Roman"/>
                      </a:endParaRPr>
                    </a:p>
                    <a:p>
                      <a:pPr marL="635" algn="ctr">
                        <a:lnSpc>
                          <a:spcPct val="100000"/>
                        </a:lnSpc>
                      </a:pPr>
                      <a:r>
                        <a:rPr sz="1600" b="1" spc="-5" dirty="0">
                          <a:solidFill>
                            <a:srgbClr val="FFFFFF"/>
                          </a:solidFill>
                          <a:latin typeface="Arial"/>
                          <a:cs typeface="Arial"/>
                        </a:rPr>
                        <a:t>O(nlog</a:t>
                      </a:r>
                      <a:r>
                        <a:rPr sz="1575" b="1" spc="-7" baseline="-10582" dirty="0">
                          <a:solidFill>
                            <a:srgbClr val="FFFFFF"/>
                          </a:solidFill>
                          <a:latin typeface="Arial"/>
                          <a:cs typeface="Arial"/>
                        </a:rPr>
                        <a:t>2</a:t>
                      </a:r>
                      <a:r>
                        <a:rPr sz="1600" b="1" spc="-5" dirty="0">
                          <a:solidFill>
                            <a:srgbClr val="FFFFFF"/>
                          </a:solidFill>
                          <a:latin typeface="Arial"/>
                          <a:cs typeface="Arial"/>
                        </a:rPr>
                        <a:t>n)</a:t>
                      </a:r>
                      <a:endParaRPr sz="1600" dirty="0">
                        <a:latin typeface="Arial"/>
                        <a:cs typeface="Arial"/>
                      </a:endParaRPr>
                    </a:p>
                  </a:txBody>
                  <a:tcPr marL="0" marR="0" marT="12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266065" marR="260350" indent="635" algn="ctr">
                        <a:lnSpc>
                          <a:spcPts val="1839"/>
                        </a:lnSpc>
                        <a:spcBef>
                          <a:spcPts val="95"/>
                        </a:spcBef>
                      </a:pPr>
                      <a:r>
                        <a:rPr sz="1600" spc="-5" dirty="0">
                          <a:solidFill>
                            <a:srgbClr val="FFFFFF"/>
                          </a:solidFill>
                          <a:latin typeface="Arial"/>
                          <a:cs typeface="Arial"/>
                        </a:rPr>
                        <a:t>Теоретически  оптимално време</a:t>
                      </a:r>
                      <a:r>
                        <a:rPr sz="1600" spc="-65" dirty="0">
                          <a:solidFill>
                            <a:srgbClr val="FFFFFF"/>
                          </a:solidFill>
                          <a:latin typeface="Arial"/>
                          <a:cs typeface="Arial"/>
                        </a:rPr>
                        <a:t> </a:t>
                      </a:r>
                      <a:r>
                        <a:rPr sz="1600" spc="-10" dirty="0">
                          <a:solidFill>
                            <a:srgbClr val="FFFFFF"/>
                          </a:solidFill>
                          <a:latin typeface="Arial"/>
                          <a:cs typeface="Arial"/>
                        </a:rPr>
                        <a:t>за  </a:t>
                      </a:r>
                      <a:r>
                        <a:rPr sz="1600" spc="-5" dirty="0">
                          <a:solidFill>
                            <a:srgbClr val="FFFFFF"/>
                          </a:solidFill>
                          <a:latin typeface="Arial"/>
                          <a:cs typeface="Arial"/>
                        </a:rPr>
                        <a:t>сортиране</a:t>
                      </a:r>
                      <a:endParaRPr sz="1600">
                        <a:latin typeface="Arial"/>
                        <a:cs typeface="Arial"/>
                      </a:endParaRPr>
                    </a:p>
                  </a:txBody>
                  <a:tcPr marL="0" marR="0" marT="1206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476884" marR="274320" indent="-195580">
                        <a:lnSpc>
                          <a:spcPts val="1839"/>
                        </a:lnSpc>
                        <a:spcBef>
                          <a:spcPts val="1010"/>
                        </a:spcBef>
                      </a:pPr>
                      <a:r>
                        <a:rPr sz="1600" spc="-5" dirty="0">
                          <a:solidFill>
                            <a:srgbClr val="FFFFFF"/>
                          </a:solidFill>
                          <a:latin typeface="Arial"/>
                          <a:cs typeface="Arial"/>
                        </a:rPr>
                        <a:t>Бърза сортировка. </a:t>
                      </a:r>
                      <a:r>
                        <a:rPr sz="1600" spc="-10" dirty="0">
                          <a:solidFill>
                            <a:srgbClr val="FFFFFF"/>
                          </a:solidFill>
                          <a:latin typeface="Arial"/>
                          <a:cs typeface="Arial"/>
                        </a:rPr>
                        <a:t>Сортиране  </a:t>
                      </a:r>
                      <a:r>
                        <a:rPr sz="1600" spc="-5" dirty="0">
                          <a:solidFill>
                            <a:srgbClr val="FFFFFF"/>
                          </a:solidFill>
                          <a:latin typeface="Arial"/>
                          <a:cs typeface="Arial"/>
                        </a:rPr>
                        <a:t>чрез сливане </a:t>
                      </a:r>
                      <a:r>
                        <a:rPr sz="1600" spc="-10" dirty="0">
                          <a:solidFill>
                            <a:srgbClr val="FFFFFF"/>
                          </a:solidFill>
                          <a:latin typeface="Arial"/>
                          <a:cs typeface="Arial"/>
                        </a:rPr>
                        <a:t>(Merge</a:t>
                      </a:r>
                      <a:r>
                        <a:rPr sz="1600" spc="-20" dirty="0">
                          <a:solidFill>
                            <a:srgbClr val="FFFFFF"/>
                          </a:solidFill>
                          <a:latin typeface="Arial"/>
                          <a:cs typeface="Arial"/>
                        </a:rPr>
                        <a:t> </a:t>
                      </a:r>
                      <a:r>
                        <a:rPr sz="1600" dirty="0">
                          <a:solidFill>
                            <a:srgbClr val="FFFFFF"/>
                          </a:solidFill>
                          <a:latin typeface="Arial"/>
                          <a:cs typeface="Arial"/>
                        </a:rPr>
                        <a:t>Sort)</a:t>
                      </a:r>
                      <a:endParaRPr sz="1600">
                        <a:latin typeface="Arial"/>
                        <a:cs typeface="Arial"/>
                      </a:endParaRPr>
                    </a:p>
                  </a:txBody>
                  <a:tcPr marL="0" marR="0" marT="1282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4"/>
                  </a:ext>
                </a:extLst>
              </a:tr>
              <a:tr h="723900">
                <a:tc>
                  <a:txBody>
                    <a:bodyPr/>
                    <a:lstStyle/>
                    <a:p>
                      <a:pPr marL="3175" algn="ctr">
                        <a:lnSpc>
                          <a:spcPct val="100000"/>
                        </a:lnSpc>
                        <a:spcBef>
                          <a:spcPts val="1795"/>
                        </a:spcBef>
                      </a:pPr>
                      <a:r>
                        <a:rPr sz="1600" b="1" spc="-5" dirty="0">
                          <a:solidFill>
                            <a:srgbClr val="FFFFFF"/>
                          </a:solidFill>
                          <a:latin typeface="Arial"/>
                          <a:cs typeface="Arial"/>
                        </a:rPr>
                        <a:t>O(n</a:t>
                      </a:r>
                      <a:r>
                        <a:rPr sz="1575" b="1" spc="-7" baseline="39682" dirty="0">
                          <a:solidFill>
                            <a:srgbClr val="FFFFFF"/>
                          </a:solidFill>
                          <a:latin typeface="Arial"/>
                          <a:cs typeface="Arial"/>
                        </a:rPr>
                        <a:t>2</a:t>
                      </a:r>
                      <a:r>
                        <a:rPr sz="1600" b="1" spc="-5" dirty="0">
                          <a:solidFill>
                            <a:srgbClr val="FFFFFF"/>
                          </a:solidFill>
                          <a:latin typeface="Arial"/>
                          <a:cs typeface="Arial"/>
                        </a:rPr>
                        <a:t>)</a:t>
                      </a:r>
                      <a:endParaRPr sz="1600" dirty="0">
                        <a:latin typeface="Arial"/>
                        <a:cs typeface="Arial"/>
                      </a:endParaRPr>
                    </a:p>
                  </a:txBody>
                  <a:tcPr marL="0" marR="0" marT="22796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23189" marR="114935" indent="-1905" algn="ctr">
                        <a:lnSpc>
                          <a:spcPts val="1839"/>
                        </a:lnSpc>
                        <a:spcBef>
                          <a:spcPts val="110"/>
                        </a:spcBef>
                      </a:pPr>
                      <a:r>
                        <a:rPr sz="1600" spc="-10" dirty="0">
                          <a:solidFill>
                            <a:srgbClr val="FFFFFF"/>
                          </a:solidFill>
                          <a:latin typeface="Arial"/>
                          <a:cs typeface="Arial"/>
                        </a:rPr>
                        <a:t>Квадратична  </a:t>
                      </a:r>
                      <a:r>
                        <a:rPr sz="1600" spc="-5" dirty="0">
                          <a:solidFill>
                            <a:srgbClr val="FFFFFF"/>
                          </a:solidFill>
                          <a:latin typeface="Arial"/>
                          <a:cs typeface="Arial"/>
                        </a:rPr>
                        <a:t>зависимост на</a:t>
                      </a:r>
                      <a:r>
                        <a:rPr sz="1600" spc="-70" dirty="0">
                          <a:solidFill>
                            <a:srgbClr val="FFFFFF"/>
                          </a:solidFill>
                          <a:latin typeface="Arial"/>
                          <a:cs typeface="Arial"/>
                        </a:rPr>
                        <a:t> </a:t>
                      </a:r>
                      <a:r>
                        <a:rPr sz="1600" spc="-5" dirty="0">
                          <a:solidFill>
                            <a:srgbClr val="FFFFFF"/>
                          </a:solidFill>
                          <a:latin typeface="Arial"/>
                          <a:cs typeface="Arial"/>
                        </a:rPr>
                        <a:t>времето  (за</a:t>
                      </a:r>
                      <a:r>
                        <a:rPr sz="1600" spc="-10" dirty="0">
                          <a:solidFill>
                            <a:srgbClr val="FFFFFF"/>
                          </a:solidFill>
                          <a:latin typeface="Arial"/>
                          <a:cs typeface="Arial"/>
                        </a:rPr>
                        <a:t> </a:t>
                      </a:r>
                      <a:r>
                        <a:rPr sz="1600" spc="-5" dirty="0">
                          <a:solidFill>
                            <a:srgbClr val="FFFFFF"/>
                          </a:solidFill>
                          <a:latin typeface="Arial"/>
                          <a:cs typeface="Arial"/>
                        </a:rPr>
                        <a:t>изпълнение)</a:t>
                      </a:r>
                      <a:endParaRPr sz="1600">
                        <a:latin typeface="Arial"/>
                        <a:cs typeface="Arial"/>
                      </a:endParaRPr>
                    </a:p>
                  </a:txBody>
                  <a:tcPr marL="0" marR="0" marT="139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502284" marR="494665" algn="ctr">
                        <a:lnSpc>
                          <a:spcPts val="1839"/>
                        </a:lnSpc>
                        <a:spcBef>
                          <a:spcPts val="110"/>
                        </a:spcBef>
                      </a:pPr>
                      <a:r>
                        <a:rPr sz="1600" spc="-5" dirty="0">
                          <a:solidFill>
                            <a:srgbClr val="FFFFFF"/>
                          </a:solidFill>
                          <a:latin typeface="Arial"/>
                          <a:cs typeface="Arial"/>
                        </a:rPr>
                        <a:t>- сортиране на </a:t>
                      </a:r>
                      <a:r>
                        <a:rPr sz="1600" spc="-10" dirty="0">
                          <a:solidFill>
                            <a:srgbClr val="FFFFFF"/>
                          </a:solidFill>
                          <a:latin typeface="Arial"/>
                          <a:cs typeface="Arial"/>
                        </a:rPr>
                        <a:t>матрици</a:t>
                      </a:r>
                      <a:r>
                        <a:rPr sz="1600" spc="-45" dirty="0">
                          <a:solidFill>
                            <a:srgbClr val="FFFFFF"/>
                          </a:solidFill>
                          <a:latin typeface="Arial"/>
                          <a:cs typeface="Arial"/>
                        </a:rPr>
                        <a:t> </a:t>
                      </a:r>
                      <a:r>
                        <a:rPr sz="1600" spc="-5" dirty="0">
                          <a:solidFill>
                            <a:srgbClr val="FFFFFF"/>
                          </a:solidFill>
                          <a:latin typeface="Arial"/>
                          <a:cs typeface="Arial"/>
                        </a:rPr>
                        <a:t>с  размерност</a:t>
                      </a:r>
                      <a:r>
                        <a:rPr sz="1600" spc="-25" dirty="0">
                          <a:solidFill>
                            <a:srgbClr val="FFFFFF"/>
                          </a:solidFill>
                          <a:latin typeface="Arial"/>
                          <a:cs typeface="Arial"/>
                        </a:rPr>
                        <a:t> </a:t>
                      </a:r>
                      <a:r>
                        <a:rPr sz="1600" spc="-15" dirty="0">
                          <a:solidFill>
                            <a:srgbClr val="FFFFFF"/>
                          </a:solidFill>
                          <a:latin typeface="Arial"/>
                          <a:cs typeface="Arial"/>
                        </a:rPr>
                        <a:t>nxn</a:t>
                      </a:r>
                      <a:endParaRPr sz="1600">
                        <a:latin typeface="Arial"/>
                        <a:cs typeface="Arial"/>
                      </a:endParaRPr>
                    </a:p>
                    <a:p>
                      <a:pPr algn="ctr">
                        <a:lnSpc>
                          <a:spcPts val="1785"/>
                        </a:lnSpc>
                      </a:pPr>
                      <a:r>
                        <a:rPr sz="1600" spc="-5" dirty="0">
                          <a:solidFill>
                            <a:srgbClr val="FFFFFF"/>
                          </a:solidFill>
                          <a:latin typeface="Arial"/>
                          <a:cs typeface="Arial"/>
                        </a:rPr>
                        <a:t>- търсене по</a:t>
                      </a:r>
                      <a:r>
                        <a:rPr sz="1600" spc="-10" dirty="0">
                          <a:solidFill>
                            <a:srgbClr val="FFFFFF"/>
                          </a:solidFill>
                          <a:latin typeface="Arial"/>
                          <a:cs typeface="Arial"/>
                        </a:rPr>
                        <a:t> образец</a:t>
                      </a:r>
                      <a:endParaRPr sz="1600">
                        <a:latin typeface="Arial"/>
                        <a:cs typeface="Arial"/>
                      </a:endParaRPr>
                    </a:p>
                  </a:txBody>
                  <a:tcPr marL="0" marR="0" marT="139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r h="259080">
                <a:tc>
                  <a:txBody>
                    <a:bodyPr/>
                    <a:lstStyle/>
                    <a:p>
                      <a:pPr marL="3175" algn="ctr">
                        <a:lnSpc>
                          <a:spcPts val="1905"/>
                        </a:lnSpc>
                      </a:pPr>
                      <a:r>
                        <a:rPr sz="1600" b="1" spc="-5" dirty="0">
                          <a:solidFill>
                            <a:srgbClr val="FFFFFF"/>
                          </a:solidFill>
                          <a:latin typeface="Arial"/>
                          <a:cs typeface="Arial"/>
                        </a:rPr>
                        <a:t>O(n</a:t>
                      </a:r>
                      <a:r>
                        <a:rPr sz="1575" b="1" spc="-7" baseline="39682" dirty="0">
                          <a:solidFill>
                            <a:srgbClr val="FFFFFF"/>
                          </a:solidFill>
                          <a:latin typeface="Arial"/>
                          <a:cs typeface="Arial"/>
                        </a:rPr>
                        <a:t>3</a:t>
                      </a:r>
                      <a:r>
                        <a:rPr sz="1600" b="1" spc="-5" dirty="0">
                          <a:solidFill>
                            <a:srgbClr val="FFFFFF"/>
                          </a:solidFill>
                          <a:latin typeface="Arial"/>
                          <a:cs typeface="Arial"/>
                        </a:rPr>
                        <a:t>)</a:t>
                      </a:r>
                      <a:endParaRPr sz="1600" dirty="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ts val="1905"/>
                        </a:lnSpc>
                      </a:pPr>
                      <a:r>
                        <a:rPr sz="1600" spc="-10" dirty="0">
                          <a:solidFill>
                            <a:srgbClr val="FFFFFF"/>
                          </a:solidFill>
                          <a:latin typeface="Arial"/>
                          <a:cs typeface="Arial"/>
                        </a:rPr>
                        <a:t>Кубична</a:t>
                      </a:r>
                      <a:r>
                        <a:rPr sz="1600" dirty="0">
                          <a:solidFill>
                            <a:srgbClr val="FFFFFF"/>
                          </a:solidFill>
                          <a:latin typeface="Arial"/>
                          <a:cs typeface="Arial"/>
                        </a:rPr>
                        <a:t> </a:t>
                      </a:r>
                      <a:r>
                        <a:rPr sz="1600" spc="-5" dirty="0">
                          <a:solidFill>
                            <a:srgbClr val="FFFFFF"/>
                          </a:solidFill>
                          <a:latin typeface="Arial"/>
                          <a:cs typeface="Arial"/>
                        </a:rPr>
                        <a:t>зависимост</a:t>
                      </a:r>
                      <a:endParaRPr sz="16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ts val="1905"/>
                        </a:lnSpc>
                      </a:pPr>
                      <a:r>
                        <a:rPr sz="1600" spc="-5" dirty="0">
                          <a:solidFill>
                            <a:srgbClr val="FFFFFF"/>
                          </a:solidFill>
                          <a:latin typeface="Arial"/>
                          <a:cs typeface="Arial"/>
                        </a:rPr>
                        <a:t>Умножение на</a:t>
                      </a:r>
                      <a:r>
                        <a:rPr sz="1600" spc="5" dirty="0">
                          <a:solidFill>
                            <a:srgbClr val="FFFFFF"/>
                          </a:solidFill>
                          <a:latin typeface="Arial"/>
                          <a:cs typeface="Arial"/>
                        </a:rPr>
                        <a:t> </a:t>
                      </a:r>
                      <a:r>
                        <a:rPr sz="1600" spc="-10" dirty="0">
                          <a:solidFill>
                            <a:srgbClr val="FFFFFF"/>
                          </a:solidFill>
                          <a:latin typeface="Arial"/>
                          <a:cs typeface="Arial"/>
                        </a:rPr>
                        <a:t>матрици</a:t>
                      </a:r>
                      <a:endParaRPr sz="16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6"/>
                  </a:ext>
                </a:extLst>
              </a:tr>
              <a:tr h="493775">
                <a:tc>
                  <a:txBody>
                    <a:bodyPr/>
                    <a:lstStyle/>
                    <a:p>
                      <a:pPr algn="ctr">
                        <a:lnSpc>
                          <a:spcPct val="100000"/>
                        </a:lnSpc>
                        <a:spcBef>
                          <a:spcPts val="894"/>
                        </a:spcBef>
                      </a:pPr>
                      <a:r>
                        <a:rPr sz="1600" b="1" spc="-5" dirty="0">
                          <a:solidFill>
                            <a:srgbClr val="FFFFFF"/>
                          </a:solidFill>
                          <a:latin typeface="Arial"/>
                          <a:cs typeface="Arial"/>
                        </a:rPr>
                        <a:t>O(k</a:t>
                      </a:r>
                      <a:r>
                        <a:rPr sz="1575" b="1" spc="-7" baseline="39682" dirty="0">
                          <a:solidFill>
                            <a:srgbClr val="FFFFFF"/>
                          </a:solidFill>
                          <a:latin typeface="Arial"/>
                          <a:cs typeface="Arial"/>
                        </a:rPr>
                        <a:t>n</a:t>
                      </a:r>
                      <a:r>
                        <a:rPr sz="1600" b="1" spc="-5" dirty="0">
                          <a:solidFill>
                            <a:srgbClr val="FFFFFF"/>
                          </a:solidFill>
                          <a:latin typeface="Arial"/>
                          <a:cs typeface="Arial"/>
                        </a:rPr>
                        <a:t>)</a:t>
                      </a:r>
                      <a:endParaRPr sz="1600" dirty="0">
                        <a:latin typeface="Arial"/>
                        <a:cs typeface="Arial"/>
                      </a:endParaRPr>
                    </a:p>
                  </a:txBody>
                  <a:tcPr marL="0" marR="0" marT="113664"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687070" marR="439420" indent="-242570">
                        <a:lnSpc>
                          <a:spcPts val="1839"/>
                        </a:lnSpc>
                        <a:spcBef>
                          <a:spcPts val="110"/>
                        </a:spcBef>
                      </a:pPr>
                      <a:r>
                        <a:rPr sz="1600" spc="15" dirty="0">
                          <a:solidFill>
                            <a:srgbClr val="FFFFFF"/>
                          </a:solidFill>
                          <a:latin typeface="Arial"/>
                          <a:cs typeface="Arial"/>
                        </a:rPr>
                        <a:t>Е</a:t>
                      </a:r>
                      <a:r>
                        <a:rPr sz="1600" dirty="0">
                          <a:solidFill>
                            <a:srgbClr val="FFFFFF"/>
                          </a:solidFill>
                          <a:latin typeface="Arial"/>
                          <a:cs typeface="Arial"/>
                        </a:rPr>
                        <a:t>кс</a:t>
                      </a:r>
                      <a:r>
                        <a:rPr sz="1600" spc="-10" dirty="0">
                          <a:solidFill>
                            <a:srgbClr val="FFFFFF"/>
                          </a:solidFill>
                          <a:latin typeface="Arial"/>
                          <a:cs typeface="Arial"/>
                        </a:rPr>
                        <a:t>п</a:t>
                      </a:r>
                      <a:r>
                        <a:rPr sz="1600" spc="10" dirty="0">
                          <a:solidFill>
                            <a:srgbClr val="FFFFFF"/>
                          </a:solidFill>
                          <a:latin typeface="Arial"/>
                          <a:cs typeface="Arial"/>
                        </a:rPr>
                        <a:t>о</a:t>
                      </a:r>
                      <a:r>
                        <a:rPr sz="1600" spc="-5" dirty="0">
                          <a:solidFill>
                            <a:srgbClr val="FFFFFF"/>
                          </a:solidFill>
                          <a:latin typeface="Arial"/>
                          <a:cs typeface="Arial"/>
                        </a:rPr>
                        <a:t>н</a:t>
                      </a:r>
                      <a:r>
                        <a:rPr sz="1600" spc="5" dirty="0">
                          <a:solidFill>
                            <a:srgbClr val="FFFFFF"/>
                          </a:solidFill>
                          <a:latin typeface="Arial"/>
                          <a:cs typeface="Arial"/>
                        </a:rPr>
                        <a:t>е</a:t>
                      </a:r>
                      <a:r>
                        <a:rPr sz="1600" spc="-5" dirty="0">
                          <a:solidFill>
                            <a:srgbClr val="FFFFFF"/>
                          </a:solidFill>
                          <a:latin typeface="Arial"/>
                          <a:cs typeface="Arial"/>
                        </a:rPr>
                        <a:t>н</a:t>
                      </a:r>
                      <a:r>
                        <a:rPr sz="1600" spc="-10" dirty="0">
                          <a:solidFill>
                            <a:srgbClr val="FFFFFF"/>
                          </a:solidFill>
                          <a:latin typeface="Arial"/>
                          <a:cs typeface="Arial"/>
                        </a:rPr>
                        <a:t>ц</a:t>
                      </a:r>
                      <a:r>
                        <a:rPr sz="1600" dirty="0">
                          <a:solidFill>
                            <a:srgbClr val="FFFFFF"/>
                          </a:solidFill>
                          <a:latin typeface="Arial"/>
                          <a:cs typeface="Arial"/>
                        </a:rPr>
                        <a:t>и</a:t>
                      </a:r>
                      <a:r>
                        <a:rPr sz="1600" spc="5" dirty="0">
                          <a:solidFill>
                            <a:srgbClr val="FFFFFF"/>
                          </a:solidFill>
                          <a:latin typeface="Arial"/>
                          <a:cs typeface="Arial"/>
                        </a:rPr>
                        <a:t>а</a:t>
                      </a:r>
                      <a:r>
                        <a:rPr sz="1600" spc="-10" dirty="0">
                          <a:solidFill>
                            <a:srgbClr val="FFFFFF"/>
                          </a:solidFill>
                          <a:latin typeface="Arial"/>
                          <a:cs typeface="Arial"/>
                        </a:rPr>
                        <a:t>л</a:t>
                      </a:r>
                      <a:r>
                        <a:rPr sz="1600" spc="-5" dirty="0">
                          <a:solidFill>
                            <a:srgbClr val="FFFFFF"/>
                          </a:solidFill>
                          <a:latin typeface="Arial"/>
                          <a:cs typeface="Arial"/>
                        </a:rPr>
                        <a:t>на  зависимост</a:t>
                      </a:r>
                      <a:endParaRPr sz="1600">
                        <a:latin typeface="Arial"/>
                        <a:cs typeface="Arial"/>
                      </a:endParaRPr>
                    </a:p>
                  </a:txBody>
                  <a:tcPr marL="0" marR="0" marT="1397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894"/>
                        </a:spcBef>
                      </a:pPr>
                      <a:r>
                        <a:rPr sz="1600" spc="-5" dirty="0">
                          <a:solidFill>
                            <a:srgbClr val="FFFFFF"/>
                          </a:solidFill>
                          <a:latin typeface="Arial"/>
                          <a:cs typeface="Arial"/>
                        </a:rPr>
                        <a:t>Търсене </a:t>
                      </a:r>
                      <a:r>
                        <a:rPr sz="1600" dirty="0">
                          <a:solidFill>
                            <a:srgbClr val="FFFFFF"/>
                          </a:solidFill>
                          <a:latin typeface="Arial"/>
                          <a:cs typeface="Arial"/>
                        </a:rPr>
                        <a:t>на път </a:t>
                      </a:r>
                      <a:r>
                        <a:rPr sz="1600" spc="-5" dirty="0">
                          <a:solidFill>
                            <a:srgbClr val="FFFFFF"/>
                          </a:solidFill>
                          <a:latin typeface="Arial"/>
                          <a:cs typeface="Arial"/>
                        </a:rPr>
                        <a:t>в</a:t>
                      </a:r>
                      <a:r>
                        <a:rPr sz="1600" spc="-55" dirty="0">
                          <a:solidFill>
                            <a:srgbClr val="FFFFFF"/>
                          </a:solidFill>
                          <a:latin typeface="Arial"/>
                          <a:cs typeface="Arial"/>
                        </a:rPr>
                        <a:t> </a:t>
                      </a:r>
                      <a:r>
                        <a:rPr sz="1600" spc="-10" dirty="0">
                          <a:solidFill>
                            <a:srgbClr val="FFFFFF"/>
                          </a:solidFill>
                          <a:latin typeface="Arial"/>
                          <a:cs typeface="Arial"/>
                        </a:rPr>
                        <a:t>граф</a:t>
                      </a:r>
                      <a:endParaRPr sz="1600" dirty="0">
                        <a:latin typeface="Arial"/>
                        <a:cs typeface="Arial"/>
                      </a:endParaRPr>
                    </a:p>
                  </a:txBody>
                  <a:tcPr marL="0" marR="0" marT="113664"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6262" y="465709"/>
            <a:ext cx="8001634" cy="452120"/>
          </a:xfrm>
          <a:prstGeom prst="rect">
            <a:avLst/>
          </a:prstGeom>
        </p:spPr>
        <p:txBody>
          <a:bodyPr vert="horz" wrap="square" lIns="0" tIns="12065" rIns="0" bIns="0" rtlCol="0">
            <a:spAutoFit/>
          </a:bodyPr>
          <a:lstStyle/>
          <a:p>
            <a:pPr marL="12700" algn="ctr">
              <a:lnSpc>
                <a:spcPct val="100000"/>
              </a:lnSpc>
              <a:spcBef>
                <a:spcPts val="95"/>
              </a:spcBef>
            </a:pPr>
            <a:r>
              <a:rPr lang="bg-BG" dirty="0"/>
              <a:t>ПРИМЕРИ</a:t>
            </a:r>
            <a:endParaRPr spc="-10" dirty="0"/>
          </a:p>
        </p:txBody>
      </p:sp>
      <p:sp>
        <p:nvSpPr>
          <p:cNvPr id="5" name="object 5"/>
          <p:cNvSpPr txBox="1"/>
          <p:nvPr/>
        </p:nvSpPr>
        <p:spPr>
          <a:xfrm>
            <a:off x="9663188" y="6898750"/>
            <a:ext cx="125095" cy="224790"/>
          </a:xfrm>
          <a:prstGeom prst="rect">
            <a:avLst/>
          </a:prstGeom>
        </p:spPr>
        <p:txBody>
          <a:bodyPr vert="horz" wrap="square" lIns="0" tIns="0" rIns="0" bIns="0" rtlCol="0">
            <a:spAutoFit/>
          </a:bodyPr>
          <a:lstStyle/>
          <a:p>
            <a:pPr marL="12700">
              <a:lnSpc>
                <a:spcPts val="1650"/>
              </a:lnSpc>
            </a:pPr>
            <a:r>
              <a:rPr sz="1400" b="1" dirty="0">
                <a:solidFill>
                  <a:srgbClr val="FFFFFF"/>
                </a:solidFill>
                <a:latin typeface="Arial"/>
                <a:cs typeface="Arial"/>
              </a:rPr>
              <a:t>1</a:t>
            </a:r>
            <a:endParaRPr sz="1400">
              <a:latin typeface="Arial"/>
              <a:cs typeface="Arial"/>
            </a:endParaRPr>
          </a:p>
        </p:txBody>
      </p:sp>
      <p:graphicFrame>
        <p:nvGraphicFramePr>
          <p:cNvPr id="4" name="object 4"/>
          <p:cNvGraphicFramePr>
            <a:graphicFrameLocks noGrp="1"/>
          </p:cNvGraphicFramePr>
          <p:nvPr/>
        </p:nvGraphicFramePr>
        <p:xfrm>
          <a:off x="1298447" y="1551432"/>
          <a:ext cx="8244204" cy="3286502"/>
        </p:xfrm>
        <a:graphic>
          <a:graphicData uri="http://schemas.openxmlformats.org/drawingml/2006/table">
            <a:tbl>
              <a:tblPr firstRow="1" bandRow="1">
                <a:tableStyleId>{2D5ABB26-0587-4C30-8999-92F81FD0307C}</a:tableStyleId>
              </a:tblPr>
              <a:tblGrid>
                <a:gridCol w="1005205">
                  <a:extLst>
                    <a:ext uri="{9D8B030D-6E8A-4147-A177-3AD203B41FA5}">
                      <a16:colId xmlns:a16="http://schemas.microsoft.com/office/drawing/2014/main" val="20000"/>
                    </a:ext>
                  </a:extLst>
                </a:gridCol>
                <a:gridCol w="1043305">
                  <a:extLst>
                    <a:ext uri="{9D8B030D-6E8A-4147-A177-3AD203B41FA5}">
                      <a16:colId xmlns:a16="http://schemas.microsoft.com/office/drawing/2014/main" val="20001"/>
                    </a:ext>
                  </a:extLst>
                </a:gridCol>
                <a:gridCol w="1005205">
                  <a:extLst>
                    <a:ext uri="{9D8B030D-6E8A-4147-A177-3AD203B41FA5}">
                      <a16:colId xmlns:a16="http://schemas.microsoft.com/office/drawing/2014/main" val="20002"/>
                    </a:ext>
                  </a:extLst>
                </a:gridCol>
                <a:gridCol w="1167765">
                  <a:extLst>
                    <a:ext uri="{9D8B030D-6E8A-4147-A177-3AD203B41FA5}">
                      <a16:colId xmlns:a16="http://schemas.microsoft.com/office/drawing/2014/main" val="20003"/>
                    </a:ext>
                  </a:extLst>
                </a:gridCol>
                <a:gridCol w="1005205">
                  <a:extLst>
                    <a:ext uri="{9D8B030D-6E8A-4147-A177-3AD203B41FA5}">
                      <a16:colId xmlns:a16="http://schemas.microsoft.com/office/drawing/2014/main" val="20004"/>
                    </a:ext>
                  </a:extLst>
                </a:gridCol>
                <a:gridCol w="1005204">
                  <a:extLst>
                    <a:ext uri="{9D8B030D-6E8A-4147-A177-3AD203B41FA5}">
                      <a16:colId xmlns:a16="http://schemas.microsoft.com/office/drawing/2014/main" val="20005"/>
                    </a:ext>
                  </a:extLst>
                </a:gridCol>
                <a:gridCol w="1007745">
                  <a:extLst>
                    <a:ext uri="{9D8B030D-6E8A-4147-A177-3AD203B41FA5}">
                      <a16:colId xmlns:a16="http://schemas.microsoft.com/office/drawing/2014/main" val="20006"/>
                    </a:ext>
                  </a:extLst>
                </a:gridCol>
                <a:gridCol w="1004570">
                  <a:extLst>
                    <a:ext uri="{9D8B030D-6E8A-4147-A177-3AD203B41FA5}">
                      <a16:colId xmlns:a16="http://schemas.microsoft.com/office/drawing/2014/main" val="20007"/>
                    </a:ext>
                  </a:extLst>
                </a:gridCol>
              </a:tblGrid>
              <a:tr h="468629">
                <a:tc>
                  <a:txBody>
                    <a:bodyPr/>
                    <a:lstStyle/>
                    <a:p>
                      <a:pPr marL="2540" algn="ctr">
                        <a:lnSpc>
                          <a:spcPct val="100000"/>
                        </a:lnSpc>
                        <a:spcBef>
                          <a:spcPts val="725"/>
                        </a:spcBef>
                      </a:pPr>
                      <a:r>
                        <a:rPr sz="1750" dirty="0">
                          <a:solidFill>
                            <a:srgbClr val="FFFFFF"/>
                          </a:solidFill>
                          <a:latin typeface="Arial"/>
                          <a:cs typeface="Arial"/>
                        </a:rPr>
                        <a:t>n</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2540" algn="ctr">
                        <a:lnSpc>
                          <a:spcPct val="100000"/>
                        </a:lnSpc>
                        <a:spcBef>
                          <a:spcPts val="725"/>
                        </a:spcBef>
                      </a:pPr>
                      <a:r>
                        <a:rPr sz="1750" spc="10" dirty="0">
                          <a:solidFill>
                            <a:srgbClr val="FFFFFF"/>
                          </a:solidFill>
                          <a:latin typeface="Arial"/>
                          <a:cs typeface="Arial"/>
                        </a:rPr>
                        <a:t>O(log</a:t>
                      </a:r>
                      <a:r>
                        <a:rPr sz="1800" spc="15" baseline="-11574" dirty="0">
                          <a:solidFill>
                            <a:srgbClr val="FFFFFF"/>
                          </a:solidFill>
                          <a:latin typeface="Arial"/>
                          <a:cs typeface="Arial"/>
                        </a:rPr>
                        <a:t>2</a:t>
                      </a:r>
                      <a:r>
                        <a:rPr sz="1750" spc="10" dirty="0">
                          <a:solidFill>
                            <a:srgbClr val="FFFFFF"/>
                          </a:solidFill>
                          <a:latin typeface="Arial"/>
                          <a:cs typeface="Arial"/>
                        </a:rPr>
                        <a:t>n)</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276225">
                        <a:lnSpc>
                          <a:spcPct val="100000"/>
                        </a:lnSpc>
                        <a:spcBef>
                          <a:spcPts val="725"/>
                        </a:spcBef>
                      </a:pPr>
                      <a:r>
                        <a:rPr sz="1750" spc="15" dirty="0">
                          <a:solidFill>
                            <a:srgbClr val="FFFFFF"/>
                          </a:solidFill>
                          <a:latin typeface="Arial"/>
                          <a:cs typeface="Arial"/>
                        </a:rPr>
                        <a:t>O(n)</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5"/>
                        </a:spcBef>
                      </a:pPr>
                      <a:r>
                        <a:rPr sz="1750" spc="5" dirty="0">
                          <a:solidFill>
                            <a:srgbClr val="FFFFFF"/>
                          </a:solidFill>
                          <a:latin typeface="Arial"/>
                          <a:cs typeface="Arial"/>
                        </a:rPr>
                        <a:t>O(nlog</a:t>
                      </a:r>
                      <a:r>
                        <a:rPr sz="1800" spc="7" baseline="-11574" dirty="0">
                          <a:solidFill>
                            <a:srgbClr val="FFFFFF"/>
                          </a:solidFill>
                          <a:latin typeface="Arial"/>
                          <a:cs typeface="Arial"/>
                        </a:rPr>
                        <a:t>2</a:t>
                      </a:r>
                      <a:r>
                        <a:rPr sz="1750" spc="5" dirty="0">
                          <a:solidFill>
                            <a:srgbClr val="FFFFFF"/>
                          </a:solidFill>
                          <a:latin typeface="Arial"/>
                          <a:cs typeface="Arial"/>
                        </a:rPr>
                        <a:t>n)</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5"/>
                        </a:spcBef>
                      </a:pPr>
                      <a:r>
                        <a:rPr sz="1750" spc="10" dirty="0">
                          <a:solidFill>
                            <a:srgbClr val="FFFFFF"/>
                          </a:solidFill>
                          <a:latin typeface="Arial"/>
                          <a:cs typeface="Arial"/>
                        </a:rPr>
                        <a:t>O(n</a:t>
                      </a:r>
                      <a:r>
                        <a:rPr sz="1800" spc="15" baseline="37037" dirty="0">
                          <a:solidFill>
                            <a:srgbClr val="FFFFFF"/>
                          </a:solidFill>
                          <a:latin typeface="Arial"/>
                          <a:cs typeface="Arial"/>
                        </a:rPr>
                        <a:t>2</a:t>
                      </a:r>
                      <a:r>
                        <a:rPr sz="1750" spc="10" dirty="0">
                          <a:solidFill>
                            <a:srgbClr val="FFFFFF"/>
                          </a:solidFill>
                          <a:latin typeface="Arial"/>
                          <a:cs typeface="Arial"/>
                        </a:rPr>
                        <a:t>)</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5"/>
                        </a:spcBef>
                      </a:pPr>
                      <a:r>
                        <a:rPr sz="1750" spc="10" dirty="0">
                          <a:solidFill>
                            <a:srgbClr val="FFFFFF"/>
                          </a:solidFill>
                          <a:latin typeface="Arial"/>
                          <a:cs typeface="Arial"/>
                        </a:rPr>
                        <a:t>O(2</a:t>
                      </a:r>
                      <a:r>
                        <a:rPr sz="1800" spc="15" baseline="37037" dirty="0">
                          <a:solidFill>
                            <a:srgbClr val="FFFFFF"/>
                          </a:solidFill>
                          <a:latin typeface="Arial"/>
                          <a:cs typeface="Arial"/>
                        </a:rPr>
                        <a:t>n</a:t>
                      </a:r>
                      <a:r>
                        <a:rPr sz="1750" spc="10" dirty="0">
                          <a:solidFill>
                            <a:srgbClr val="FFFFFF"/>
                          </a:solidFill>
                          <a:latin typeface="Arial"/>
                          <a:cs typeface="Arial"/>
                        </a:rPr>
                        <a:t>)</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5"/>
                        </a:spcBef>
                      </a:pPr>
                      <a:r>
                        <a:rPr sz="1750" spc="15" dirty="0">
                          <a:solidFill>
                            <a:srgbClr val="FFFFFF"/>
                          </a:solidFill>
                          <a:latin typeface="Arial"/>
                          <a:cs typeface="Arial"/>
                        </a:rPr>
                        <a:t>O(n!)</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270" algn="ctr">
                        <a:lnSpc>
                          <a:spcPct val="100000"/>
                        </a:lnSpc>
                        <a:spcBef>
                          <a:spcPts val="725"/>
                        </a:spcBef>
                      </a:pPr>
                      <a:r>
                        <a:rPr sz="1750" spc="10" dirty="0">
                          <a:solidFill>
                            <a:srgbClr val="FFFFFF"/>
                          </a:solidFill>
                          <a:latin typeface="Arial"/>
                          <a:cs typeface="Arial"/>
                        </a:rPr>
                        <a:t>O(n</a:t>
                      </a:r>
                      <a:r>
                        <a:rPr sz="1800" spc="15" baseline="37037" dirty="0">
                          <a:solidFill>
                            <a:srgbClr val="FFFFFF"/>
                          </a:solidFill>
                          <a:latin typeface="Arial"/>
                          <a:cs typeface="Arial"/>
                        </a:rPr>
                        <a:t>n</a:t>
                      </a:r>
                      <a:r>
                        <a:rPr sz="1750" spc="10" dirty="0">
                          <a:solidFill>
                            <a:srgbClr val="FFFFFF"/>
                          </a:solidFill>
                          <a:latin typeface="Arial"/>
                          <a:cs typeface="Arial"/>
                        </a:rPr>
                        <a:t>)</a:t>
                      </a:r>
                      <a:endParaRPr sz="1750">
                        <a:latin typeface="Arial"/>
                        <a:cs typeface="Arial"/>
                      </a:endParaRPr>
                    </a:p>
                  </a:txBody>
                  <a:tcPr marL="0" marR="0" marT="9207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0"/>
                  </a:ext>
                </a:extLst>
              </a:tr>
              <a:tr h="467868">
                <a:tc>
                  <a:txBody>
                    <a:bodyPr/>
                    <a:lstStyle/>
                    <a:p>
                      <a:pPr marL="2540" algn="ctr">
                        <a:lnSpc>
                          <a:spcPct val="100000"/>
                        </a:lnSpc>
                        <a:spcBef>
                          <a:spcPts val="720"/>
                        </a:spcBef>
                      </a:pPr>
                      <a:r>
                        <a:rPr sz="1750" dirty="0">
                          <a:solidFill>
                            <a:srgbClr val="FFFFFF"/>
                          </a:solidFill>
                          <a:latin typeface="Arial"/>
                          <a:cs typeface="Arial"/>
                        </a:rPr>
                        <a:t>1</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dirty="0">
                          <a:solidFill>
                            <a:srgbClr val="FFFFFF"/>
                          </a:solidFill>
                          <a:latin typeface="Arial"/>
                          <a:cs typeface="Arial"/>
                        </a:rPr>
                        <a:t>0</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dirty="0">
                          <a:solidFill>
                            <a:srgbClr val="FFFFFF"/>
                          </a:solidFill>
                          <a:latin typeface="Arial"/>
                          <a:cs typeface="Arial"/>
                        </a:rPr>
                        <a:t>1</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dirty="0">
                          <a:solidFill>
                            <a:srgbClr val="FFFFFF"/>
                          </a:solidFill>
                          <a:latin typeface="Arial"/>
                          <a:cs typeface="Arial"/>
                        </a:rPr>
                        <a:t>0</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dirty="0">
                          <a:solidFill>
                            <a:srgbClr val="FFFFFF"/>
                          </a:solidFill>
                          <a:latin typeface="Arial"/>
                          <a:cs typeface="Arial"/>
                        </a:rPr>
                        <a:t>1</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dirty="0">
                          <a:solidFill>
                            <a:srgbClr val="FFFFFF"/>
                          </a:solidFill>
                          <a:latin typeface="Arial"/>
                          <a:cs typeface="Arial"/>
                        </a:rPr>
                        <a:t>2</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dirty="0">
                          <a:solidFill>
                            <a:srgbClr val="FFFFFF"/>
                          </a:solidFill>
                          <a:latin typeface="Arial"/>
                          <a:cs typeface="Arial"/>
                        </a:rPr>
                        <a:t>1</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905" algn="ctr">
                        <a:lnSpc>
                          <a:spcPct val="100000"/>
                        </a:lnSpc>
                        <a:spcBef>
                          <a:spcPts val="720"/>
                        </a:spcBef>
                      </a:pPr>
                      <a:r>
                        <a:rPr sz="1750" dirty="0">
                          <a:solidFill>
                            <a:srgbClr val="FFFFFF"/>
                          </a:solidFill>
                          <a:latin typeface="Arial"/>
                          <a:cs typeface="Arial"/>
                        </a:rPr>
                        <a:t>1</a:t>
                      </a:r>
                      <a:endParaRPr sz="1750" dirty="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1"/>
                  </a:ext>
                </a:extLst>
              </a:tr>
              <a:tr h="470915">
                <a:tc>
                  <a:txBody>
                    <a:bodyPr/>
                    <a:lstStyle/>
                    <a:p>
                      <a:pPr marL="2540" algn="ctr">
                        <a:lnSpc>
                          <a:spcPct val="100000"/>
                        </a:lnSpc>
                        <a:spcBef>
                          <a:spcPts val="730"/>
                        </a:spcBef>
                      </a:pPr>
                      <a:r>
                        <a:rPr sz="1750" dirty="0">
                          <a:solidFill>
                            <a:srgbClr val="FFFFFF"/>
                          </a:solidFill>
                          <a:latin typeface="Arial"/>
                          <a:cs typeface="Arial"/>
                        </a:rPr>
                        <a:t>5</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905" algn="ctr">
                        <a:lnSpc>
                          <a:spcPct val="100000"/>
                        </a:lnSpc>
                        <a:spcBef>
                          <a:spcPts val="730"/>
                        </a:spcBef>
                      </a:pPr>
                      <a:r>
                        <a:rPr sz="1750" spc="10" dirty="0">
                          <a:solidFill>
                            <a:srgbClr val="FFFFFF"/>
                          </a:solidFill>
                          <a:latin typeface="Arial"/>
                          <a:cs typeface="Arial"/>
                        </a:rPr>
                        <a:t>2,3219</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dirty="0">
                          <a:solidFill>
                            <a:srgbClr val="FFFFFF"/>
                          </a:solidFill>
                          <a:latin typeface="Arial"/>
                          <a:cs typeface="Arial"/>
                        </a:rPr>
                        <a:t>5</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11,60</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25</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32</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5" dirty="0">
                          <a:solidFill>
                            <a:srgbClr val="FFFFFF"/>
                          </a:solidFill>
                          <a:latin typeface="Arial"/>
                          <a:cs typeface="Arial"/>
                        </a:rPr>
                        <a:t>120</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5" dirty="0">
                          <a:solidFill>
                            <a:srgbClr val="FFFFFF"/>
                          </a:solidFill>
                          <a:latin typeface="Arial"/>
                          <a:cs typeface="Arial"/>
                        </a:rPr>
                        <a:t>3125</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2"/>
                  </a:ext>
                </a:extLst>
              </a:tr>
              <a:tr h="469391">
                <a:tc>
                  <a:txBody>
                    <a:bodyPr/>
                    <a:lstStyle/>
                    <a:p>
                      <a:pPr marL="2540" algn="ctr">
                        <a:lnSpc>
                          <a:spcPct val="100000"/>
                        </a:lnSpc>
                        <a:spcBef>
                          <a:spcPts val="730"/>
                        </a:spcBef>
                      </a:pPr>
                      <a:r>
                        <a:rPr sz="1750" spc="25" dirty="0">
                          <a:solidFill>
                            <a:srgbClr val="FFFFFF"/>
                          </a:solidFill>
                          <a:latin typeface="Arial"/>
                          <a:cs typeface="Arial"/>
                        </a:rPr>
                        <a:t>10</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905" algn="ctr">
                        <a:lnSpc>
                          <a:spcPct val="100000"/>
                        </a:lnSpc>
                        <a:spcBef>
                          <a:spcPts val="730"/>
                        </a:spcBef>
                      </a:pPr>
                      <a:r>
                        <a:rPr sz="1750" spc="10" dirty="0">
                          <a:solidFill>
                            <a:srgbClr val="FFFFFF"/>
                          </a:solidFill>
                          <a:latin typeface="Arial"/>
                          <a:cs typeface="Arial"/>
                        </a:rPr>
                        <a:t>2,3129</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10</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33,21</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5" dirty="0">
                          <a:solidFill>
                            <a:srgbClr val="FFFFFF"/>
                          </a:solidFill>
                          <a:latin typeface="Arial"/>
                          <a:cs typeface="Arial"/>
                        </a:rPr>
                        <a:t>100</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5" dirty="0">
                          <a:solidFill>
                            <a:srgbClr val="FFFFFF"/>
                          </a:solidFill>
                          <a:latin typeface="Arial"/>
                          <a:cs typeface="Arial"/>
                        </a:rPr>
                        <a:t>1024</a:t>
                      </a:r>
                      <a:endParaRPr sz="175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3,6.10</a:t>
                      </a:r>
                      <a:r>
                        <a:rPr sz="1800" spc="15" baseline="39351" dirty="0">
                          <a:solidFill>
                            <a:srgbClr val="FFFFFF"/>
                          </a:solidFill>
                          <a:latin typeface="Arial"/>
                          <a:cs typeface="Arial"/>
                        </a:rPr>
                        <a:t>6</a:t>
                      </a:r>
                      <a:endParaRPr sz="1800" baseline="39351">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5080" algn="ctr">
                        <a:lnSpc>
                          <a:spcPts val="2005"/>
                        </a:lnSpc>
                      </a:pPr>
                      <a:r>
                        <a:rPr sz="2625" spc="7" baseline="-26984" dirty="0">
                          <a:solidFill>
                            <a:srgbClr val="FFFFFF"/>
                          </a:solidFill>
                          <a:latin typeface="Arial"/>
                          <a:cs typeface="Arial"/>
                        </a:rPr>
                        <a:t>10</a:t>
                      </a:r>
                      <a:r>
                        <a:rPr sz="1200" spc="5" dirty="0">
                          <a:solidFill>
                            <a:srgbClr val="FFFFFF"/>
                          </a:solidFill>
                          <a:latin typeface="Arial"/>
                          <a:cs typeface="Arial"/>
                        </a:rPr>
                        <a:t>10</a:t>
                      </a:r>
                      <a:endParaRPr sz="12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3"/>
                  </a:ext>
                </a:extLst>
              </a:tr>
              <a:tr h="470916">
                <a:tc>
                  <a:txBody>
                    <a:bodyPr/>
                    <a:lstStyle/>
                    <a:p>
                      <a:pPr marL="2540" algn="ctr">
                        <a:lnSpc>
                          <a:spcPct val="100000"/>
                        </a:lnSpc>
                        <a:spcBef>
                          <a:spcPts val="720"/>
                        </a:spcBef>
                      </a:pPr>
                      <a:r>
                        <a:rPr sz="1750" spc="25" dirty="0">
                          <a:solidFill>
                            <a:srgbClr val="FFFFFF"/>
                          </a:solidFill>
                          <a:latin typeface="Arial"/>
                          <a:cs typeface="Arial"/>
                        </a:rPr>
                        <a:t>20</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905" algn="ctr">
                        <a:lnSpc>
                          <a:spcPct val="100000"/>
                        </a:lnSpc>
                        <a:spcBef>
                          <a:spcPts val="720"/>
                        </a:spcBef>
                      </a:pPr>
                      <a:r>
                        <a:rPr sz="1750" spc="10" dirty="0">
                          <a:solidFill>
                            <a:srgbClr val="FFFFFF"/>
                          </a:solidFill>
                          <a:latin typeface="Arial"/>
                          <a:cs typeface="Arial"/>
                        </a:rPr>
                        <a:t>4,3219</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0" dirty="0">
                          <a:solidFill>
                            <a:srgbClr val="FFFFFF"/>
                          </a:solidFill>
                          <a:latin typeface="Arial"/>
                          <a:cs typeface="Arial"/>
                        </a:rPr>
                        <a:t>20</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0" dirty="0">
                          <a:solidFill>
                            <a:srgbClr val="FFFFFF"/>
                          </a:solidFill>
                          <a:latin typeface="Arial"/>
                          <a:cs typeface="Arial"/>
                        </a:rPr>
                        <a:t>86,43</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5" dirty="0">
                          <a:solidFill>
                            <a:srgbClr val="FFFFFF"/>
                          </a:solidFill>
                          <a:latin typeface="Arial"/>
                          <a:cs typeface="Arial"/>
                        </a:rPr>
                        <a:t>400</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0" dirty="0">
                          <a:solidFill>
                            <a:srgbClr val="FFFFFF"/>
                          </a:solidFill>
                          <a:latin typeface="Arial"/>
                          <a:cs typeface="Arial"/>
                        </a:rPr>
                        <a:t>10</a:t>
                      </a:r>
                      <a:r>
                        <a:rPr sz="1800" spc="15" baseline="37037" dirty="0">
                          <a:solidFill>
                            <a:srgbClr val="FFFFFF"/>
                          </a:solidFill>
                          <a:latin typeface="Arial"/>
                          <a:cs typeface="Arial"/>
                        </a:rPr>
                        <a:t>6</a:t>
                      </a:r>
                      <a:endParaRPr sz="1800" baseline="37037">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5" dirty="0">
                          <a:solidFill>
                            <a:srgbClr val="FFFFFF"/>
                          </a:solidFill>
                          <a:latin typeface="Arial"/>
                          <a:cs typeface="Arial"/>
                        </a:rPr>
                        <a:t>2,4.10</a:t>
                      </a:r>
                      <a:r>
                        <a:rPr sz="1800" spc="7" baseline="37037" dirty="0">
                          <a:solidFill>
                            <a:srgbClr val="FFFFFF"/>
                          </a:solidFill>
                          <a:latin typeface="Arial"/>
                          <a:cs typeface="Arial"/>
                        </a:rPr>
                        <a:t>18</a:t>
                      </a:r>
                      <a:endParaRPr sz="1800" baseline="37037">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5080" algn="ctr">
                        <a:lnSpc>
                          <a:spcPts val="2005"/>
                        </a:lnSpc>
                      </a:pPr>
                      <a:r>
                        <a:rPr sz="2625" spc="7" baseline="-25396" dirty="0">
                          <a:solidFill>
                            <a:srgbClr val="FFFFFF"/>
                          </a:solidFill>
                          <a:latin typeface="Arial"/>
                          <a:cs typeface="Arial"/>
                        </a:rPr>
                        <a:t>10</a:t>
                      </a:r>
                      <a:r>
                        <a:rPr sz="1200" spc="5" dirty="0">
                          <a:solidFill>
                            <a:srgbClr val="FFFFFF"/>
                          </a:solidFill>
                          <a:latin typeface="Arial"/>
                          <a:cs typeface="Arial"/>
                        </a:rPr>
                        <a:t>26</a:t>
                      </a:r>
                      <a:endParaRPr sz="120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4"/>
                  </a:ext>
                </a:extLst>
              </a:tr>
              <a:tr h="467867">
                <a:tc>
                  <a:txBody>
                    <a:bodyPr/>
                    <a:lstStyle/>
                    <a:p>
                      <a:pPr marL="2540" algn="ctr">
                        <a:lnSpc>
                          <a:spcPct val="100000"/>
                        </a:lnSpc>
                        <a:spcBef>
                          <a:spcPts val="720"/>
                        </a:spcBef>
                      </a:pPr>
                      <a:r>
                        <a:rPr sz="1750" spc="25" dirty="0">
                          <a:solidFill>
                            <a:srgbClr val="FFFFFF"/>
                          </a:solidFill>
                          <a:latin typeface="Arial"/>
                          <a:cs typeface="Arial"/>
                        </a:rPr>
                        <a:t>30</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905" algn="ctr">
                        <a:lnSpc>
                          <a:spcPct val="100000"/>
                        </a:lnSpc>
                        <a:spcBef>
                          <a:spcPts val="720"/>
                        </a:spcBef>
                      </a:pPr>
                      <a:r>
                        <a:rPr sz="1750" spc="10" dirty="0">
                          <a:solidFill>
                            <a:srgbClr val="FFFFFF"/>
                          </a:solidFill>
                          <a:latin typeface="Arial"/>
                          <a:cs typeface="Arial"/>
                        </a:rPr>
                        <a:t>4,9069</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0" dirty="0">
                          <a:solidFill>
                            <a:srgbClr val="FFFFFF"/>
                          </a:solidFill>
                          <a:latin typeface="Arial"/>
                          <a:cs typeface="Arial"/>
                        </a:rPr>
                        <a:t>30</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0" dirty="0">
                          <a:solidFill>
                            <a:srgbClr val="FFFFFF"/>
                          </a:solidFill>
                          <a:latin typeface="Arial"/>
                          <a:cs typeface="Arial"/>
                        </a:rPr>
                        <a:t>147,70</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5" dirty="0">
                          <a:solidFill>
                            <a:srgbClr val="FFFFFF"/>
                          </a:solidFill>
                          <a:latin typeface="Arial"/>
                          <a:cs typeface="Arial"/>
                        </a:rPr>
                        <a:t>900</a:t>
                      </a:r>
                      <a:endParaRPr sz="1750">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10" dirty="0">
                          <a:solidFill>
                            <a:srgbClr val="FFFFFF"/>
                          </a:solidFill>
                          <a:latin typeface="Arial"/>
                          <a:cs typeface="Arial"/>
                        </a:rPr>
                        <a:t>10</a:t>
                      </a:r>
                      <a:r>
                        <a:rPr sz="1800" spc="15" baseline="37037" dirty="0">
                          <a:solidFill>
                            <a:srgbClr val="FFFFFF"/>
                          </a:solidFill>
                          <a:latin typeface="Arial"/>
                          <a:cs typeface="Arial"/>
                        </a:rPr>
                        <a:t>9</a:t>
                      </a:r>
                      <a:endParaRPr sz="1800" baseline="37037">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20"/>
                        </a:spcBef>
                      </a:pPr>
                      <a:r>
                        <a:rPr sz="1750" spc="5" dirty="0">
                          <a:solidFill>
                            <a:srgbClr val="FFFFFF"/>
                          </a:solidFill>
                          <a:latin typeface="Arial"/>
                          <a:cs typeface="Arial"/>
                        </a:rPr>
                        <a:t>2,6.10</a:t>
                      </a:r>
                      <a:r>
                        <a:rPr sz="1800" spc="7" baseline="37037" dirty="0">
                          <a:solidFill>
                            <a:srgbClr val="FFFFFF"/>
                          </a:solidFill>
                          <a:latin typeface="Arial"/>
                          <a:cs typeface="Arial"/>
                        </a:rPr>
                        <a:t>32</a:t>
                      </a:r>
                      <a:endParaRPr sz="1800" baseline="37037">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3175" algn="ctr">
                        <a:lnSpc>
                          <a:spcPct val="100000"/>
                        </a:lnSpc>
                        <a:spcBef>
                          <a:spcPts val="720"/>
                        </a:spcBef>
                      </a:pPr>
                      <a:r>
                        <a:rPr sz="1750" spc="10" dirty="0">
                          <a:solidFill>
                            <a:srgbClr val="FFFFFF"/>
                          </a:solidFill>
                          <a:latin typeface="Arial"/>
                          <a:cs typeface="Arial"/>
                        </a:rPr>
                        <a:t>2.10</a:t>
                      </a:r>
                      <a:r>
                        <a:rPr sz="1800" spc="15" baseline="37037" dirty="0">
                          <a:solidFill>
                            <a:srgbClr val="FFFFFF"/>
                          </a:solidFill>
                          <a:latin typeface="Arial"/>
                          <a:cs typeface="Arial"/>
                        </a:rPr>
                        <a:t>44</a:t>
                      </a:r>
                      <a:endParaRPr sz="1800" baseline="37037">
                        <a:latin typeface="Arial"/>
                        <a:cs typeface="Arial"/>
                      </a:endParaRPr>
                    </a:p>
                  </a:txBody>
                  <a:tcPr marL="0" marR="0" marT="9144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5"/>
                  </a:ext>
                </a:extLst>
              </a:tr>
              <a:tr h="470916">
                <a:tc>
                  <a:txBody>
                    <a:bodyPr/>
                    <a:lstStyle/>
                    <a:p>
                      <a:pPr marL="2540" algn="ctr">
                        <a:lnSpc>
                          <a:spcPct val="100000"/>
                        </a:lnSpc>
                        <a:spcBef>
                          <a:spcPts val="730"/>
                        </a:spcBef>
                      </a:pPr>
                      <a:r>
                        <a:rPr sz="1750" spc="15" dirty="0">
                          <a:solidFill>
                            <a:srgbClr val="FFFFFF"/>
                          </a:solidFill>
                          <a:latin typeface="Arial"/>
                          <a:cs typeface="Arial"/>
                        </a:rPr>
                        <a:t>100</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905" algn="ctr">
                        <a:lnSpc>
                          <a:spcPct val="100000"/>
                        </a:lnSpc>
                        <a:spcBef>
                          <a:spcPts val="730"/>
                        </a:spcBef>
                      </a:pPr>
                      <a:r>
                        <a:rPr sz="1750" spc="10" dirty="0">
                          <a:solidFill>
                            <a:srgbClr val="FFFFFF"/>
                          </a:solidFill>
                          <a:latin typeface="Arial"/>
                          <a:cs typeface="Arial"/>
                        </a:rPr>
                        <a:t>6,6439</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311150">
                        <a:lnSpc>
                          <a:spcPct val="100000"/>
                        </a:lnSpc>
                        <a:spcBef>
                          <a:spcPts val="730"/>
                        </a:spcBef>
                      </a:pPr>
                      <a:r>
                        <a:rPr sz="1750" spc="15" dirty="0">
                          <a:solidFill>
                            <a:srgbClr val="FFFFFF"/>
                          </a:solidFill>
                          <a:latin typeface="Arial"/>
                          <a:cs typeface="Arial"/>
                        </a:rPr>
                        <a:t>100</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664,38</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730"/>
                        </a:spcBef>
                      </a:pPr>
                      <a:r>
                        <a:rPr sz="1750" spc="10" dirty="0">
                          <a:solidFill>
                            <a:srgbClr val="FFFFFF"/>
                          </a:solidFill>
                          <a:latin typeface="Arial"/>
                          <a:cs typeface="Arial"/>
                        </a:rPr>
                        <a:t>10000</a:t>
                      </a:r>
                      <a:endParaRPr sz="1750" dirty="0">
                        <a:latin typeface="Arial"/>
                        <a:cs typeface="Arial"/>
                      </a:endParaRPr>
                    </a:p>
                  </a:txBody>
                  <a:tcPr marL="0" marR="0" marT="9271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ts val="2005"/>
                        </a:lnSpc>
                      </a:pPr>
                      <a:r>
                        <a:rPr sz="2625" spc="7" baseline="-26984" dirty="0">
                          <a:solidFill>
                            <a:srgbClr val="FFFFFF"/>
                          </a:solidFill>
                          <a:latin typeface="Arial"/>
                          <a:cs typeface="Arial"/>
                        </a:rPr>
                        <a:t>10</a:t>
                      </a:r>
                      <a:r>
                        <a:rPr sz="1200" spc="5" dirty="0">
                          <a:solidFill>
                            <a:srgbClr val="FFFFFF"/>
                          </a:solidFill>
                          <a:latin typeface="Arial"/>
                          <a:cs typeface="Arial"/>
                        </a:rPr>
                        <a:t>30</a:t>
                      </a:r>
                      <a:endParaRPr sz="1200" dirty="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ts val="2005"/>
                        </a:lnSpc>
                      </a:pPr>
                      <a:r>
                        <a:rPr sz="2625" spc="7" baseline="-26984" dirty="0">
                          <a:solidFill>
                            <a:srgbClr val="FFFFFF"/>
                          </a:solidFill>
                          <a:latin typeface="Arial"/>
                          <a:cs typeface="Arial"/>
                        </a:rPr>
                        <a:t>10</a:t>
                      </a:r>
                      <a:r>
                        <a:rPr sz="1200" spc="5" dirty="0">
                          <a:solidFill>
                            <a:srgbClr val="FFFFFF"/>
                          </a:solidFill>
                          <a:latin typeface="Arial"/>
                          <a:cs typeface="Arial"/>
                        </a:rPr>
                        <a:t>51</a:t>
                      </a:r>
                      <a:endParaRPr sz="1200" dirty="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905" algn="ctr">
                        <a:lnSpc>
                          <a:spcPts val="2005"/>
                        </a:lnSpc>
                      </a:pPr>
                      <a:r>
                        <a:rPr sz="2625" baseline="-26984" dirty="0">
                          <a:solidFill>
                            <a:srgbClr val="FFFFFF"/>
                          </a:solidFill>
                          <a:latin typeface="Arial"/>
                          <a:cs typeface="Arial"/>
                        </a:rPr>
                        <a:t>10</a:t>
                      </a:r>
                      <a:r>
                        <a:rPr sz="1200" dirty="0">
                          <a:solidFill>
                            <a:srgbClr val="FFFFFF"/>
                          </a:solidFill>
                          <a:latin typeface="Arial"/>
                          <a:cs typeface="Arial"/>
                        </a:rPr>
                        <a:t>200</a:t>
                      </a:r>
                      <a:endParaRPr sz="1200" dirty="0">
                        <a:latin typeface="Arial"/>
                        <a:cs typeface="Arial"/>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49459" y="6881859"/>
            <a:ext cx="224154"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13</a:t>
            </a:r>
            <a:endParaRPr sz="1400">
              <a:latin typeface="Arial"/>
              <a:cs typeface="Arial"/>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1285" algn="ctr">
              <a:lnSpc>
                <a:spcPct val="100000"/>
              </a:lnSpc>
              <a:spcBef>
                <a:spcPts val="95"/>
              </a:spcBef>
            </a:pPr>
            <a:r>
              <a:rPr spc="-10" dirty="0"/>
              <a:t>ПРИМЕРИ ЗА АНАЛИЗ НА ВРЕМЕВА</a:t>
            </a:r>
            <a:r>
              <a:rPr spc="125" dirty="0"/>
              <a:t> </a:t>
            </a:r>
            <a:r>
              <a:rPr spc="-10" dirty="0"/>
              <a:t>СЛОЖНОСТ</a:t>
            </a:r>
          </a:p>
        </p:txBody>
      </p:sp>
      <p:sp>
        <p:nvSpPr>
          <p:cNvPr id="4" name="object 4"/>
          <p:cNvSpPr txBox="1"/>
          <p:nvPr/>
        </p:nvSpPr>
        <p:spPr>
          <a:xfrm>
            <a:off x="1239011" y="1214934"/>
            <a:ext cx="8237855" cy="320601"/>
          </a:xfrm>
          <a:prstGeom prst="rect">
            <a:avLst/>
          </a:prstGeom>
        </p:spPr>
        <p:txBody>
          <a:bodyPr vert="horz" wrap="square" lIns="0" tIns="12700" rIns="0" bIns="0" rtlCol="0">
            <a:spAutoFit/>
          </a:bodyPr>
          <a:lstStyle/>
          <a:p>
            <a:pPr marL="1020444" algn="just">
              <a:lnSpc>
                <a:spcPct val="100000"/>
              </a:lnSpc>
              <a:spcBef>
                <a:spcPts val="480"/>
              </a:spcBef>
            </a:pPr>
            <a:r>
              <a:rPr sz="2000" dirty="0" err="1">
                <a:solidFill>
                  <a:srgbClr val="FFFFFF"/>
                </a:solidFill>
                <a:latin typeface="Arial"/>
                <a:cs typeface="Arial"/>
              </a:rPr>
              <a:t>Време</a:t>
            </a:r>
            <a:r>
              <a:rPr sz="2000" dirty="0">
                <a:solidFill>
                  <a:srgbClr val="FFFFFF"/>
                </a:solidFill>
                <a:latin typeface="Arial"/>
                <a:cs typeface="Arial"/>
              </a:rPr>
              <a:t> (в </a:t>
            </a:r>
            <a:r>
              <a:rPr sz="2000" spc="-5" dirty="0">
                <a:solidFill>
                  <a:srgbClr val="FFFFFF"/>
                </a:solidFill>
                <a:latin typeface="Arial"/>
                <a:cs typeface="Arial"/>
              </a:rPr>
              <a:t>секунди) </a:t>
            </a:r>
            <a:r>
              <a:rPr sz="2000" dirty="0">
                <a:solidFill>
                  <a:srgbClr val="FFFFFF"/>
                </a:solidFill>
                <a:latin typeface="Arial"/>
                <a:cs typeface="Arial"/>
              </a:rPr>
              <a:t>за </a:t>
            </a:r>
            <a:r>
              <a:rPr sz="2000" spc="-5" dirty="0">
                <a:solidFill>
                  <a:srgbClr val="FFFFFF"/>
                </a:solidFill>
                <a:latin typeface="Arial"/>
                <a:cs typeface="Arial"/>
              </a:rPr>
              <a:t>сортиране на </a:t>
            </a:r>
            <a:r>
              <a:rPr sz="2000" dirty="0">
                <a:solidFill>
                  <a:srgbClr val="FFFFFF"/>
                </a:solidFill>
                <a:latin typeface="Arial"/>
                <a:cs typeface="Arial"/>
              </a:rPr>
              <a:t>“случаен”</a:t>
            </a:r>
            <a:r>
              <a:rPr sz="2000" spc="-170" dirty="0">
                <a:solidFill>
                  <a:srgbClr val="FFFFFF"/>
                </a:solidFill>
                <a:latin typeface="Arial"/>
                <a:cs typeface="Arial"/>
              </a:rPr>
              <a:t> </a:t>
            </a:r>
            <a:r>
              <a:rPr sz="2000" dirty="0">
                <a:solidFill>
                  <a:srgbClr val="FFFFFF"/>
                </a:solidFill>
                <a:latin typeface="Arial"/>
                <a:cs typeface="Arial"/>
              </a:rPr>
              <a:t>списък</a:t>
            </a:r>
            <a:endParaRPr sz="2000" dirty="0">
              <a:latin typeface="Arial"/>
              <a:cs typeface="Arial"/>
            </a:endParaRPr>
          </a:p>
        </p:txBody>
      </p:sp>
      <p:sp>
        <p:nvSpPr>
          <p:cNvPr id="5" name="object 5"/>
          <p:cNvSpPr txBox="1"/>
          <p:nvPr/>
        </p:nvSpPr>
        <p:spPr>
          <a:xfrm>
            <a:off x="1102486" y="3967876"/>
            <a:ext cx="8374380" cy="1564531"/>
          </a:xfrm>
          <a:prstGeom prst="rect">
            <a:avLst/>
          </a:prstGeom>
        </p:spPr>
        <p:txBody>
          <a:bodyPr vert="horz" wrap="square" lIns="0" tIns="12700" rIns="0" bIns="0" rtlCol="0">
            <a:spAutoFit/>
          </a:bodyPr>
          <a:lstStyle/>
          <a:p>
            <a:pPr marL="127000" marR="53340" algn="just">
              <a:spcBef>
                <a:spcPts val="100"/>
              </a:spcBef>
            </a:pPr>
            <a:r>
              <a:rPr sz="2000" spc="-5" dirty="0">
                <a:solidFill>
                  <a:srgbClr val="FFFFFF"/>
                </a:solidFill>
                <a:latin typeface="Arial"/>
                <a:cs typeface="Arial"/>
              </a:rPr>
              <a:t>Въпреки, </a:t>
            </a:r>
            <a:r>
              <a:rPr sz="2000" dirty="0">
                <a:solidFill>
                  <a:srgbClr val="FFFFFF"/>
                </a:solidFill>
                <a:latin typeface="Arial"/>
                <a:cs typeface="Arial"/>
              </a:rPr>
              <a:t>че и </a:t>
            </a:r>
            <a:r>
              <a:rPr sz="2000" spc="-5" dirty="0">
                <a:solidFill>
                  <a:srgbClr val="FFFFFF"/>
                </a:solidFill>
                <a:latin typeface="Arial"/>
                <a:cs typeface="Arial"/>
              </a:rPr>
              <a:t>двата алгоритъма (QuickSort </a:t>
            </a:r>
            <a:r>
              <a:rPr sz="2000" dirty="0">
                <a:solidFill>
                  <a:srgbClr val="FFFFFF"/>
                </a:solidFill>
                <a:latin typeface="Arial"/>
                <a:cs typeface="Arial"/>
              </a:rPr>
              <a:t>и </a:t>
            </a:r>
            <a:r>
              <a:rPr sz="2000" spc="-5" dirty="0">
                <a:solidFill>
                  <a:srgbClr val="FFFFFF"/>
                </a:solidFill>
                <a:latin typeface="Arial"/>
                <a:cs typeface="Arial"/>
              </a:rPr>
              <a:t>MergeSort) </a:t>
            </a:r>
            <a:r>
              <a:rPr sz="2000" spc="-10" dirty="0">
                <a:solidFill>
                  <a:srgbClr val="FFFFFF"/>
                </a:solidFill>
                <a:latin typeface="Arial"/>
                <a:cs typeface="Arial"/>
              </a:rPr>
              <a:t>да </a:t>
            </a:r>
            <a:r>
              <a:rPr sz="2000" dirty="0">
                <a:solidFill>
                  <a:srgbClr val="FFFFFF"/>
                </a:solidFill>
                <a:latin typeface="Arial"/>
                <a:cs typeface="Arial"/>
              </a:rPr>
              <a:t>имат  </a:t>
            </a:r>
            <a:r>
              <a:rPr sz="2000" spc="-5" dirty="0">
                <a:solidFill>
                  <a:srgbClr val="FFFFFF"/>
                </a:solidFill>
                <a:latin typeface="Arial"/>
                <a:cs typeface="Arial"/>
              </a:rPr>
              <a:t>еднаква оценка (nlog</a:t>
            </a:r>
            <a:r>
              <a:rPr sz="1950" spc="-7" baseline="-21367" dirty="0">
                <a:solidFill>
                  <a:srgbClr val="FFFFFF"/>
                </a:solidFill>
                <a:latin typeface="Arial"/>
                <a:cs typeface="Arial"/>
              </a:rPr>
              <a:t>2</a:t>
            </a:r>
            <a:r>
              <a:rPr sz="2000" spc="-5" dirty="0">
                <a:solidFill>
                  <a:srgbClr val="FFFFFF"/>
                </a:solidFill>
                <a:latin typeface="Arial"/>
                <a:cs typeface="Arial"/>
              </a:rPr>
              <a:t>n) за средния случай, </a:t>
            </a:r>
            <a:r>
              <a:rPr sz="2000" dirty="0">
                <a:solidFill>
                  <a:srgbClr val="FFFFFF"/>
                </a:solidFill>
                <a:latin typeface="Arial"/>
                <a:cs typeface="Arial"/>
              </a:rPr>
              <a:t>то </a:t>
            </a:r>
            <a:r>
              <a:rPr sz="2000" spc="-5" dirty="0">
                <a:solidFill>
                  <a:srgbClr val="FFFFFF"/>
                </a:solidFill>
                <a:latin typeface="Arial"/>
                <a:cs typeface="Arial"/>
              </a:rPr>
              <a:t>QuickSort се  изпълнява по-бързо, </a:t>
            </a:r>
            <a:r>
              <a:rPr sz="2000" spc="-10" dirty="0">
                <a:solidFill>
                  <a:srgbClr val="FFFFFF"/>
                </a:solidFill>
                <a:latin typeface="Arial"/>
                <a:cs typeface="Arial"/>
              </a:rPr>
              <a:t>от </a:t>
            </a:r>
            <a:r>
              <a:rPr sz="2000" spc="-5" dirty="0">
                <a:solidFill>
                  <a:srgbClr val="FFFFFF"/>
                </a:solidFill>
                <a:latin typeface="Arial"/>
                <a:cs typeface="Arial"/>
              </a:rPr>
              <a:t>колкото MergeSort, </a:t>
            </a:r>
            <a:r>
              <a:rPr lang="bg-BG" sz="2000" spc="-5" dirty="0">
                <a:solidFill>
                  <a:srgbClr val="FFFFFF"/>
                </a:solidFill>
                <a:latin typeface="Arial"/>
                <a:cs typeface="Arial"/>
              </a:rPr>
              <a:t>поради</a:t>
            </a:r>
            <a:r>
              <a:rPr sz="2000" spc="515" dirty="0">
                <a:solidFill>
                  <a:srgbClr val="FFFFFF"/>
                </a:solidFill>
                <a:latin typeface="Arial"/>
                <a:cs typeface="Arial"/>
              </a:rPr>
              <a:t> </a:t>
            </a:r>
            <a:r>
              <a:rPr lang="bg-BG" sz="2000" spc="-5" dirty="0">
                <a:solidFill>
                  <a:srgbClr val="FFFFFF"/>
                </a:solidFill>
                <a:latin typeface="Arial"/>
                <a:cs typeface="Arial"/>
              </a:rPr>
              <a:t>по-малкото </a:t>
            </a:r>
            <a:r>
              <a:rPr lang="bg-BG" sz="2000" dirty="0" err="1">
                <a:solidFill>
                  <a:srgbClr val="FFFFFF"/>
                </a:solidFill>
                <a:latin typeface="Arial"/>
                <a:cs typeface="Arial"/>
              </a:rPr>
              <a:t>коствени</a:t>
            </a:r>
            <a:r>
              <a:rPr lang="bg-BG" sz="2000" dirty="0">
                <a:solidFill>
                  <a:srgbClr val="FFFFFF"/>
                </a:solidFill>
                <a:latin typeface="Arial"/>
                <a:cs typeface="Arial"/>
              </a:rPr>
              <a:t> </a:t>
            </a:r>
            <a:r>
              <a:rPr lang="bg-BG" sz="2000" spc="-5" dirty="0">
                <a:solidFill>
                  <a:srgbClr val="FFFFFF"/>
                </a:solidFill>
                <a:latin typeface="Arial"/>
                <a:cs typeface="Arial"/>
              </a:rPr>
              <a:t>фактори при неговото общо</a:t>
            </a:r>
            <a:r>
              <a:rPr lang="bg-BG" sz="2000" spc="-75" dirty="0">
                <a:solidFill>
                  <a:srgbClr val="FFFFFF"/>
                </a:solidFill>
                <a:latin typeface="Arial"/>
                <a:cs typeface="Arial"/>
              </a:rPr>
              <a:t> </a:t>
            </a:r>
            <a:r>
              <a:rPr lang="bg-BG" sz="2000" spc="-5" dirty="0">
                <a:solidFill>
                  <a:srgbClr val="FFFFFF"/>
                </a:solidFill>
                <a:latin typeface="Arial"/>
                <a:cs typeface="Arial"/>
              </a:rPr>
              <a:t>функциониране</a:t>
            </a:r>
            <a:r>
              <a:rPr lang="ru-RU" sz="2000" spc="-5" dirty="0">
                <a:solidFill>
                  <a:srgbClr val="FFFFFF"/>
                </a:solidFill>
                <a:latin typeface="Arial"/>
                <a:cs typeface="Arial"/>
              </a:rPr>
              <a:t>.</a:t>
            </a:r>
            <a:endParaRPr lang="ru-RU" sz="2000" dirty="0">
              <a:latin typeface="Arial"/>
              <a:cs typeface="Arial"/>
            </a:endParaRPr>
          </a:p>
          <a:p>
            <a:pPr marL="127000" marR="53340" algn="just">
              <a:lnSpc>
                <a:spcPct val="100000"/>
              </a:lnSpc>
              <a:spcBef>
                <a:spcPts val="100"/>
              </a:spcBef>
            </a:pPr>
            <a:endParaRPr sz="2000"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557566554"/>
              </p:ext>
            </p:extLst>
          </p:nvPr>
        </p:nvGraphicFramePr>
        <p:xfrm>
          <a:off x="1257743" y="1724025"/>
          <a:ext cx="8200390" cy="1818130"/>
        </p:xfrm>
        <a:graphic>
          <a:graphicData uri="http://schemas.openxmlformats.org/drawingml/2006/table">
            <a:tbl>
              <a:tblPr firstRow="1" bandRow="1">
                <a:tableStyleId>{2D5ABB26-0587-4C30-8999-92F81FD0307C}</a:tableStyleId>
              </a:tblPr>
              <a:tblGrid>
                <a:gridCol w="2312035">
                  <a:extLst>
                    <a:ext uri="{9D8B030D-6E8A-4147-A177-3AD203B41FA5}">
                      <a16:colId xmlns:a16="http://schemas.microsoft.com/office/drawing/2014/main" val="20000"/>
                    </a:ext>
                  </a:extLst>
                </a:gridCol>
                <a:gridCol w="1962785">
                  <a:extLst>
                    <a:ext uri="{9D8B030D-6E8A-4147-A177-3AD203B41FA5}">
                      <a16:colId xmlns:a16="http://schemas.microsoft.com/office/drawing/2014/main" val="20001"/>
                    </a:ext>
                  </a:extLst>
                </a:gridCol>
                <a:gridCol w="1962785">
                  <a:extLst>
                    <a:ext uri="{9D8B030D-6E8A-4147-A177-3AD203B41FA5}">
                      <a16:colId xmlns:a16="http://schemas.microsoft.com/office/drawing/2014/main" val="20002"/>
                    </a:ext>
                  </a:extLst>
                </a:gridCol>
                <a:gridCol w="1962785">
                  <a:extLst>
                    <a:ext uri="{9D8B030D-6E8A-4147-A177-3AD203B41FA5}">
                      <a16:colId xmlns:a16="http://schemas.microsoft.com/office/drawing/2014/main" val="20003"/>
                    </a:ext>
                  </a:extLst>
                </a:gridCol>
              </a:tblGrid>
              <a:tr h="704088">
                <a:tc>
                  <a:txBody>
                    <a:bodyPr/>
                    <a:lstStyle/>
                    <a:p>
                      <a:pPr marL="613410" marR="440690" indent="-169545">
                        <a:lnSpc>
                          <a:spcPts val="2620"/>
                        </a:lnSpc>
                        <a:spcBef>
                          <a:spcPts val="165"/>
                        </a:spcBef>
                      </a:pPr>
                      <a:r>
                        <a:rPr sz="2300" spc="-10" dirty="0">
                          <a:solidFill>
                            <a:srgbClr val="FFFFFF"/>
                          </a:solidFill>
                          <a:latin typeface="Arial"/>
                          <a:cs typeface="Arial"/>
                        </a:rPr>
                        <a:t>Размер</a:t>
                      </a:r>
                      <a:r>
                        <a:rPr sz="2300" spc="-60" dirty="0">
                          <a:solidFill>
                            <a:srgbClr val="FFFFFF"/>
                          </a:solidFill>
                          <a:latin typeface="Arial"/>
                          <a:cs typeface="Arial"/>
                        </a:rPr>
                        <a:t> </a:t>
                      </a:r>
                      <a:r>
                        <a:rPr sz="2300" spc="-10" dirty="0">
                          <a:solidFill>
                            <a:srgbClr val="FFFFFF"/>
                          </a:solidFill>
                          <a:latin typeface="Arial"/>
                          <a:cs typeface="Arial"/>
                        </a:rPr>
                        <a:t>на  </a:t>
                      </a:r>
                      <a:r>
                        <a:rPr sz="2300" spc="-5" dirty="0">
                          <a:solidFill>
                            <a:srgbClr val="FFFFFF"/>
                          </a:solidFill>
                          <a:latin typeface="Arial"/>
                          <a:cs typeface="Arial"/>
                        </a:rPr>
                        <a:t>списъка</a:t>
                      </a:r>
                      <a:endParaRPr sz="2300">
                        <a:latin typeface="Arial"/>
                        <a:cs typeface="Arial"/>
                      </a:endParaRPr>
                    </a:p>
                  </a:txBody>
                  <a:tcPr marL="0" marR="0" marT="2095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ct val="100000"/>
                        </a:lnSpc>
                        <a:spcBef>
                          <a:spcPts val="1245"/>
                        </a:spcBef>
                      </a:pPr>
                      <a:r>
                        <a:rPr sz="2300" dirty="0">
                          <a:solidFill>
                            <a:srgbClr val="FFFFFF"/>
                          </a:solidFill>
                          <a:latin typeface="Arial"/>
                          <a:cs typeface="Arial"/>
                        </a:rPr>
                        <a:t>500</a:t>
                      </a:r>
                      <a:endParaRPr sz="2300">
                        <a:latin typeface="Arial"/>
                        <a:cs typeface="Arial"/>
                      </a:endParaRPr>
                    </a:p>
                  </a:txBody>
                  <a:tcPr marL="0" marR="0" marT="15811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ct val="100000"/>
                        </a:lnSpc>
                        <a:spcBef>
                          <a:spcPts val="1245"/>
                        </a:spcBef>
                      </a:pPr>
                      <a:r>
                        <a:rPr sz="2300" spc="-5" dirty="0">
                          <a:solidFill>
                            <a:srgbClr val="FFFFFF"/>
                          </a:solidFill>
                          <a:latin typeface="Arial"/>
                          <a:cs typeface="Arial"/>
                        </a:rPr>
                        <a:t>2500</a:t>
                      </a:r>
                      <a:endParaRPr sz="2300" dirty="0">
                        <a:latin typeface="Arial"/>
                        <a:cs typeface="Arial"/>
                      </a:endParaRPr>
                    </a:p>
                  </a:txBody>
                  <a:tcPr marL="0" marR="0" marT="15811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R="568960" algn="r">
                        <a:lnSpc>
                          <a:spcPct val="100000"/>
                        </a:lnSpc>
                        <a:spcBef>
                          <a:spcPts val="1245"/>
                        </a:spcBef>
                      </a:pPr>
                      <a:r>
                        <a:rPr sz="2300" spc="5" dirty="0">
                          <a:solidFill>
                            <a:srgbClr val="FFFFFF"/>
                          </a:solidFill>
                          <a:latin typeface="Arial"/>
                          <a:cs typeface="Arial"/>
                        </a:rPr>
                        <a:t>10</a:t>
                      </a:r>
                      <a:r>
                        <a:rPr sz="2300" spc="-20" dirty="0">
                          <a:solidFill>
                            <a:srgbClr val="FFFFFF"/>
                          </a:solidFill>
                          <a:latin typeface="Arial"/>
                          <a:cs typeface="Arial"/>
                        </a:rPr>
                        <a:t>0</a:t>
                      </a:r>
                      <a:r>
                        <a:rPr sz="2300" spc="-5" dirty="0">
                          <a:solidFill>
                            <a:srgbClr val="FFFFFF"/>
                          </a:solidFill>
                          <a:latin typeface="Arial"/>
                          <a:cs typeface="Arial"/>
                        </a:rPr>
                        <a:t>00</a:t>
                      </a:r>
                      <a:endParaRPr sz="2300">
                        <a:latin typeface="Arial"/>
                        <a:cs typeface="Arial"/>
                      </a:endParaRPr>
                    </a:p>
                  </a:txBody>
                  <a:tcPr marL="0" marR="0" marT="15811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0"/>
                  </a:ext>
                </a:extLst>
              </a:tr>
              <a:tr h="368807">
                <a:tc>
                  <a:txBody>
                    <a:bodyPr/>
                    <a:lstStyle/>
                    <a:p>
                      <a:pPr algn="ctr">
                        <a:lnSpc>
                          <a:spcPts val="2720"/>
                        </a:lnSpc>
                      </a:pPr>
                      <a:r>
                        <a:rPr sz="2300" spc="-10" dirty="0">
                          <a:solidFill>
                            <a:srgbClr val="FFFFFF"/>
                          </a:solidFill>
                          <a:latin typeface="Arial"/>
                          <a:cs typeface="Arial"/>
                        </a:rPr>
                        <a:t>MergeSort</a:t>
                      </a:r>
                      <a:endParaRPr sz="23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20"/>
                        </a:lnSpc>
                      </a:pPr>
                      <a:r>
                        <a:rPr sz="2300" spc="-5" dirty="0">
                          <a:solidFill>
                            <a:srgbClr val="FFFFFF"/>
                          </a:solidFill>
                          <a:latin typeface="Arial"/>
                          <a:cs typeface="Arial"/>
                        </a:rPr>
                        <a:t>0,8</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20"/>
                        </a:lnSpc>
                      </a:pPr>
                      <a:r>
                        <a:rPr sz="2300" spc="-5" dirty="0">
                          <a:solidFill>
                            <a:srgbClr val="FFFFFF"/>
                          </a:solidFill>
                          <a:latin typeface="Arial"/>
                          <a:cs typeface="Arial"/>
                        </a:rPr>
                        <a:t>8,1</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20"/>
                        </a:lnSpc>
                      </a:pPr>
                      <a:r>
                        <a:rPr sz="2300" dirty="0">
                          <a:solidFill>
                            <a:srgbClr val="FFFFFF"/>
                          </a:solidFill>
                          <a:latin typeface="Arial"/>
                          <a:cs typeface="Arial"/>
                        </a:rPr>
                        <a:t>39,8</a:t>
                      </a:r>
                      <a:endParaRPr sz="23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1"/>
                  </a:ext>
                </a:extLst>
              </a:tr>
              <a:tr h="373380">
                <a:tc>
                  <a:txBody>
                    <a:bodyPr/>
                    <a:lstStyle/>
                    <a:p>
                      <a:pPr algn="ctr">
                        <a:lnSpc>
                          <a:spcPts val="2735"/>
                        </a:lnSpc>
                      </a:pPr>
                      <a:r>
                        <a:rPr sz="2300" spc="-5" dirty="0">
                          <a:solidFill>
                            <a:srgbClr val="FFFFFF"/>
                          </a:solidFill>
                          <a:latin typeface="Arial"/>
                          <a:cs typeface="Arial"/>
                        </a:rPr>
                        <a:t>QuickSort</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35"/>
                        </a:lnSpc>
                      </a:pPr>
                      <a:r>
                        <a:rPr sz="2300" spc="-5" dirty="0">
                          <a:solidFill>
                            <a:srgbClr val="FFFFFF"/>
                          </a:solidFill>
                          <a:latin typeface="Arial"/>
                          <a:cs typeface="Arial"/>
                        </a:rPr>
                        <a:t>0,3</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35"/>
                        </a:lnSpc>
                      </a:pPr>
                      <a:r>
                        <a:rPr sz="2300" spc="-5" dirty="0">
                          <a:solidFill>
                            <a:srgbClr val="FFFFFF"/>
                          </a:solidFill>
                          <a:latin typeface="Arial"/>
                          <a:cs typeface="Arial"/>
                        </a:rPr>
                        <a:t>1,3</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35"/>
                        </a:lnSpc>
                      </a:pPr>
                      <a:r>
                        <a:rPr sz="2300" spc="-5" dirty="0">
                          <a:solidFill>
                            <a:srgbClr val="FFFFFF"/>
                          </a:solidFill>
                          <a:latin typeface="Arial"/>
                          <a:cs typeface="Arial"/>
                        </a:rPr>
                        <a:t>5,3</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2"/>
                  </a:ext>
                </a:extLst>
              </a:tr>
              <a:tr h="371855">
                <a:tc>
                  <a:txBody>
                    <a:bodyPr/>
                    <a:lstStyle/>
                    <a:p>
                      <a:pPr algn="ctr">
                        <a:lnSpc>
                          <a:spcPts val="2720"/>
                        </a:lnSpc>
                      </a:pPr>
                      <a:r>
                        <a:rPr sz="2300" spc="-10" dirty="0">
                          <a:solidFill>
                            <a:srgbClr val="FFFFFF"/>
                          </a:solidFill>
                          <a:latin typeface="Arial"/>
                          <a:cs typeface="Arial"/>
                        </a:rPr>
                        <a:t>SelectionSort</a:t>
                      </a:r>
                      <a:endParaRPr sz="23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20"/>
                        </a:lnSpc>
                      </a:pPr>
                      <a:r>
                        <a:rPr sz="2300" spc="-5" dirty="0">
                          <a:solidFill>
                            <a:srgbClr val="FFFFFF"/>
                          </a:solidFill>
                          <a:latin typeface="Arial"/>
                          <a:cs typeface="Arial"/>
                        </a:rPr>
                        <a:t>1,5</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720"/>
                        </a:lnSpc>
                      </a:pPr>
                      <a:r>
                        <a:rPr sz="2300" dirty="0">
                          <a:solidFill>
                            <a:srgbClr val="FFFFFF"/>
                          </a:solidFill>
                          <a:latin typeface="Arial"/>
                          <a:cs typeface="Arial"/>
                        </a:rPr>
                        <a:t>35</a:t>
                      </a:r>
                      <a:endParaRPr sz="23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R="609600" algn="r">
                        <a:lnSpc>
                          <a:spcPts val="2720"/>
                        </a:lnSpc>
                      </a:pPr>
                      <a:r>
                        <a:rPr sz="2300" spc="5" dirty="0">
                          <a:solidFill>
                            <a:srgbClr val="FFFFFF"/>
                          </a:solidFill>
                          <a:latin typeface="Arial"/>
                          <a:cs typeface="Arial"/>
                        </a:rPr>
                        <a:t>5</a:t>
                      </a:r>
                      <a:r>
                        <a:rPr sz="2300" spc="-5" dirty="0">
                          <a:solidFill>
                            <a:srgbClr val="FFFFFF"/>
                          </a:solidFill>
                          <a:latin typeface="Arial"/>
                          <a:cs typeface="Arial"/>
                        </a:rPr>
                        <a:t>34</a:t>
                      </a:r>
                      <a:r>
                        <a:rPr sz="2300" spc="-15" dirty="0">
                          <a:solidFill>
                            <a:srgbClr val="FFFFFF"/>
                          </a:solidFill>
                          <a:latin typeface="Arial"/>
                          <a:cs typeface="Arial"/>
                        </a:rPr>
                        <a:t>,</a:t>
                      </a:r>
                      <a:r>
                        <a:rPr sz="2300" dirty="0">
                          <a:solidFill>
                            <a:srgbClr val="FFFFFF"/>
                          </a:solidFill>
                          <a:latin typeface="Arial"/>
                          <a:cs typeface="Arial"/>
                        </a:rPr>
                        <a:t>7</a:t>
                      </a:r>
                      <a:endParaRPr sz="23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1285" algn="ctr">
              <a:lnSpc>
                <a:spcPct val="100000"/>
              </a:lnSpc>
              <a:spcBef>
                <a:spcPts val="95"/>
              </a:spcBef>
            </a:pPr>
            <a:r>
              <a:rPr spc="-10" dirty="0"/>
              <a:t>ПРИМЕРИ ЗА АНАЛИЗ НА ВРЕМЕВА</a:t>
            </a:r>
            <a:r>
              <a:rPr spc="125" dirty="0"/>
              <a:t> </a:t>
            </a:r>
            <a:r>
              <a:rPr spc="-10" dirty="0"/>
              <a:t>СЛОЖНОСТ</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19</a:t>
            </a:fld>
            <a:endParaRPr dirty="0"/>
          </a:p>
        </p:txBody>
      </p:sp>
      <p:sp>
        <p:nvSpPr>
          <p:cNvPr id="3" name="object 3"/>
          <p:cNvSpPr txBox="1"/>
          <p:nvPr/>
        </p:nvSpPr>
        <p:spPr>
          <a:xfrm>
            <a:off x="1203324" y="1367379"/>
            <a:ext cx="8286750" cy="5142433"/>
          </a:xfrm>
          <a:prstGeom prst="rect">
            <a:avLst/>
          </a:prstGeom>
        </p:spPr>
        <p:txBody>
          <a:bodyPr vert="horz" wrap="square" lIns="0" tIns="12700" rIns="0" bIns="0" rtlCol="0">
            <a:spAutoFit/>
          </a:bodyPr>
          <a:lstStyle/>
          <a:p>
            <a:pPr marL="50800" marR="43180" algn="just">
              <a:lnSpc>
                <a:spcPct val="100000"/>
              </a:lnSpc>
              <a:spcBef>
                <a:spcPts val="100"/>
              </a:spcBef>
            </a:pPr>
            <a:r>
              <a:rPr lang="bg-BG" sz="2000" dirty="0">
                <a:solidFill>
                  <a:srgbClr val="FFFFFF"/>
                </a:solidFill>
                <a:latin typeface="Arial"/>
                <a:cs typeface="Arial"/>
              </a:rPr>
              <a:t>	</a:t>
            </a:r>
            <a:r>
              <a:rPr sz="2000" dirty="0" err="1">
                <a:solidFill>
                  <a:srgbClr val="FFFFFF"/>
                </a:solidFill>
                <a:latin typeface="Arial"/>
                <a:cs typeface="Arial"/>
              </a:rPr>
              <a:t>При</a:t>
            </a:r>
            <a:r>
              <a:rPr sz="2000" dirty="0">
                <a:solidFill>
                  <a:srgbClr val="FFFFFF"/>
                </a:solidFill>
                <a:latin typeface="Arial"/>
                <a:cs typeface="Arial"/>
              </a:rPr>
              <a:t> </a:t>
            </a:r>
            <a:r>
              <a:rPr sz="2000" spc="-5" dirty="0">
                <a:solidFill>
                  <a:srgbClr val="FFFFFF"/>
                </a:solidFill>
                <a:latin typeface="Arial"/>
                <a:cs typeface="Arial"/>
              </a:rPr>
              <a:t>n=2500 </a:t>
            </a:r>
            <a:r>
              <a:rPr sz="2000" dirty="0">
                <a:solidFill>
                  <a:srgbClr val="FFFFFF"/>
                </a:solidFill>
                <a:latin typeface="Arial"/>
                <a:cs typeface="Arial"/>
              </a:rPr>
              <a:t>и </a:t>
            </a:r>
            <a:r>
              <a:rPr sz="2000" spc="-5" dirty="0">
                <a:solidFill>
                  <a:srgbClr val="FFFFFF"/>
                </a:solidFill>
                <a:latin typeface="Arial"/>
                <a:cs typeface="Arial"/>
              </a:rPr>
              <a:t>n=10000 двата </a:t>
            </a:r>
            <a:r>
              <a:rPr sz="2000" dirty="0">
                <a:solidFill>
                  <a:srgbClr val="FFFFFF"/>
                </a:solidFill>
                <a:latin typeface="Arial"/>
                <a:cs typeface="Arial"/>
              </a:rPr>
              <a:t>(nlog</a:t>
            </a:r>
            <a:r>
              <a:rPr sz="1950" baseline="-21367" dirty="0">
                <a:solidFill>
                  <a:srgbClr val="FFFFFF"/>
                </a:solidFill>
                <a:latin typeface="Arial"/>
                <a:cs typeface="Arial"/>
              </a:rPr>
              <a:t>2</a:t>
            </a:r>
            <a:r>
              <a:rPr sz="2000" dirty="0">
                <a:solidFill>
                  <a:srgbClr val="FFFFFF"/>
                </a:solidFill>
                <a:latin typeface="Arial"/>
                <a:cs typeface="Arial"/>
              </a:rPr>
              <a:t>n) </a:t>
            </a:r>
            <a:r>
              <a:rPr sz="2000" spc="-5" dirty="0">
                <a:solidFill>
                  <a:srgbClr val="FFFFFF"/>
                </a:solidFill>
                <a:latin typeface="Arial"/>
                <a:cs typeface="Arial"/>
              </a:rPr>
              <a:t>алгоритъма </a:t>
            </a:r>
            <a:r>
              <a:rPr sz="2000" dirty="0">
                <a:solidFill>
                  <a:srgbClr val="FFFFFF"/>
                </a:solidFill>
                <a:latin typeface="Arial"/>
                <a:cs typeface="Arial"/>
              </a:rPr>
              <a:t>са </a:t>
            </a:r>
            <a:r>
              <a:rPr sz="2000" spc="-5" dirty="0">
                <a:solidFill>
                  <a:srgbClr val="FFFFFF"/>
                </a:solidFill>
                <a:latin typeface="Arial"/>
                <a:cs typeface="Arial"/>
              </a:rPr>
              <a:t>много по-добри  отколкото неефективния </a:t>
            </a:r>
            <a:r>
              <a:rPr sz="2000" dirty="0">
                <a:solidFill>
                  <a:srgbClr val="FFFFFF"/>
                </a:solidFill>
                <a:latin typeface="Arial"/>
                <a:cs typeface="Arial"/>
              </a:rPr>
              <a:t>О(n</a:t>
            </a:r>
            <a:r>
              <a:rPr sz="1950" baseline="25641" dirty="0">
                <a:solidFill>
                  <a:srgbClr val="FFFFFF"/>
                </a:solidFill>
                <a:latin typeface="Arial"/>
                <a:cs typeface="Arial"/>
              </a:rPr>
              <a:t>2</a:t>
            </a:r>
            <a:r>
              <a:rPr sz="2000" dirty="0">
                <a:solidFill>
                  <a:srgbClr val="FFFFFF"/>
                </a:solidFill>
                <a:latin typeface="Arial"/>
                <a:cs typeface="Arial"/>
              </a:rPr>
              <a:t>) </a:t>
            </a:r>
            <a:r>
              <a:rPr sz="2000" spc="-5" dirty="0">
                <a:solidFill>
                  <a:srgbClr val="FFFFFF"/>
                </a:solidFill>
                <a:latin typeface="Arial"/>
                <a:cs typeface="Arial"/>
              </a:rPr>
              <a:t>SelectionSort. Поради </a:t>
            </a:r>
            <a:r>
              <a:rPr sz="2000" spc="-5" dirty="0" err="1">
                <a:solidFill>
                  <a:srgbClr val="FFFFFF"/>
                </a:solidFill>
                <a:latin typeface="Arial"/>
                <a:cs typeface="Arial"/>
              </a:rPr>
              <a:t>това</a:t>
            </a:r>
            <a:r>
              <a:rPr sz="2000" spc="-5" dirty="0">
                <a:solidFill>
                  <a:srgbClr val="FFFFFF"/>
                </a:solidFill>
                <a:latin typeface="Arial"/>
                <a:cs typeface="Arial"/>
              </a:rPr>
              <a:t> </a:t>
            </a:r>
            <a:r>
              <a:rPr sz="2000" spc="-5" dirty="0" err="1">
                <a:solidFill>
                  <a:srgbClr val="FFFFFF"/>
                </a:solidFill>
                <a:latin typeface="Arial"/>
                <a:cs typeface="Arial"/>
              </a:rPr>
              <a:t>поведение</a:t>
            </a:r>
            <a:r>
              <a:rPr lang="bg-BG" sz="2000" spc="-5" dirty="0">
                <a:solidFill>
                  <a:srgbClr val="FFFFFF"/>
                </a:solidFill>
                <a:latin typeface="Arial"/>
                <a:cs typeface="Arial"/>
              </a:rPr>
              <a:t> </a:t>
            </a:r>
            <a:r>
              <a:rPr sz="2000" spc="-5" dirty="0" err="1">
                <a:solidFill>
                  <a:srgbClr val="FFFFFF"/>
                </a:solidFill>
                <a:latin typeface="Arial"/>
                <a:cs typeface="Arial"/>
              </a:rPr>
              <a:t>вероятно</a:t>
            </a:r>
            <a:r>
              <a:rPr sz="2000" spc="-5" dirty="0">
                <a:solidFill>
                  <a:srgbClr val="FFFFFF"/>
                </a:solidFill>
                <a:latin typeface="Arial"/>
                <a:cs typeface="Arial"/>
              </a:rPr>
              <a:t> </a:t>
            </a:r>
            <a:r>
              <a:rPr sz="2000" dirty="0">
                <a:solidFill>
                  <a:srgbClr val="FFFFFF"/>
                </a:solidFill>
                <a:latin typeface="Arial"/>
                <a:cs typeface="Arial"/>
              </a:rPr>
              <a:t>ще бъде </a:t>
            </a:r>
            <a:r>
              <a:rPr sz="2000" spc="-5" dirty="0">
                <a:solidFill>
                  <a:srgbClr val="FFFFFF"/>
                </a:solidFill>
                <a:latin typeface="Arial"/>
                <a:cs typeface="Arial"/>
              </a:rPr>
              <a:t>предпочетен QuickSort, когато </a:t>
            </a:r>
            <a:r>
              <a:rPr sz="2000" spc="-5" dirty="0" err="1">
                <a:solidFill>
                  <a:srgbClr val="FFFFFF"/>
                </a:solidFill>
                <a:latin typeface="Arial"/>
                <a:cs typeface="Arial"/>
              </a:rPr>
              <a:t>сортирането</a:t>
            </a:r>
            <a:r>
              <a:rPr sz="2000" spc="-5" dirty="0">
                <a:solidFill>
                  <a:srgbClr val="FFFFFF"/>
                </a:solidFill>
                <a:latin typeface="Arial"/>
                <a:cs typeface="Arial"/>
              </a:rPr>
              <a:t> </a:t>
            </a:r>
            <a:r>
              <a:rPr sz="2000" dirty="0">
                <a:solidFill>
                  <a:srgbClr val="FFFFFF"/>
                </a:solidFill>
                <a:latin typeface="Arial"/>
                <a:cs typeface="Arial"/>
              </a:rPr>
              <a:t>е част </a:t>
            </a:r>
            <a:r>
              <a:rPr sz="2000" spc="-5" dirty="0">
                <a:solidFill>
                  <a:srgbClr val="FFFFFF"/>
                </a:solidFill>
                <a:latin typeface="Arial"/>
                <a:cs typeface="Arial"/>
              </a:rPr>
              <a:t>от решаването на</a:t>
            </a:r>
            <a:r>
              <a:rPr sz="2000" spc="-95" dirty="0">
                <a:solidFill>
                  <a:srgbClr val="FFFFFF"/>
                </a:solidFill>
                <a:latin typeface="Arial"/>
                <a:cs typeface="Arial"/>
              </a:rPr>
              <a:t> </a:t>
            </a:r>
            <a:r>
              <a:rPr sz="2000" spc="-5" dirty="0">
                <a:solidFill>
                  <a:srgbClr val="FFFFFF"/>
                </a:solidFill>
                <a:latin typeface="Arial"/>
                <a:cs typeface="Arial"/>
              </a:rPr>
              <a:t>задачата.</a:t>
            </a:r>
            <a:endParaRPr sz="2000" dirty="0">
              <a:latin typeface="Arial"/>
              <a:cs typeface="Arial"/>
            </a:endParaRPr>
          </a:p>
          <a:p>
            <a:pPr marL="50800" marR="43815" algn="just">
              <a:lnSpc>
                <a:spcPct val="100000"/>
              </a:lnSpc>
              <a:spcBef>
                <a:spcPts val="484"/>
              </a:spcBef>
            </a:pPr>
            <a:r>
              <a:rPr sz="2000" spc="-5" dirty="0">
                <a:solidFill>
                  <a:srgbClr val="FFFFFF"/>
                </a:solidFill>
                <a:latin typeface="Arial"/>
                <a:cs typeface="Arial"/>
              </a:rPr>
              <a:t>Какво </a:t>
            </a:r>
            <a:r>
              <a:rPr sz="2000" dirty="0">
                <a:solidFill>
                  <a:srgbClr val="FFFFFF"/>
                </a:solidFill>
                <a:latin typeface="Arial"/>
                <a:cs typeface="Arial"/>
              </a:rPr>
              <a:t>ще </a:t>
            </a:r>
            <a:r>
              <a:rPr sz="2000" spc="-5" dirty="0">
                <a:solidFill>
                  <a:srgbClr val="FFFFFF"/>
                </a:solidFill>
                <a:latin typeface="Arial"/>
                <a:cs typeface="Arial"/>
              </a:rPr>
              <a:t>стане, ако изходните спецификации </a:t>
            </a:r>
            <a:r>
              <a:rPr sz="2000" spc="-10" dirty="0">
                <a:solidFill>
                  <a:srgbClr val="FFFFFF"/>
                </a:solidFill>
                <a:latin typeface="Arial"/>
                <a:cs typeface="Arial"/>
              </a:rPr>
              <a:t>изискват </a:t>
            </a:r>
            <a:r>
              <a:rPr sz="2000" spc="-5" dirty="0">
                <a:solidFill>
                  <a:srgbClr val="FFFFFF"/>
                </a:solidFill>
                <a:latin typeface="Arial"/>
                <a:cs typeface="Arial"/>
              </a:rPr>
              <a:t>алгоритъма  да </a:t>
            </a:r>
            <a:r>
              <a:rPr sz="2000" dirty="0">
                <a:solidFill>
                  <a:srgbClr val="FFFFFF"/>
                </a:solidFill>
                <a:latin typeface="Arial"/>
                <a:cs typeface="Arial"/>
              </a:rPr>
              <a:t>е в </a:t>
            </a:r>
            <a:r>
              <a:rPr sz="2000" spc="-5" dirty="0">
                <a:solidFill>
                  <a:srgbClr val="FFFFFF"/>
                </a:solidFill>
                <a:latin typeface="Arial"/>
                <a:cs typeface="Arial"/>
              </a:rPr>
              <a:t>състояние “да сортира който </a:t>
            </a:r>
            <a:r>
              <a:rPr sz="2000" dirty="0">
                <a:solidFill>
                  <a:srgbClr val="FFFFFF"/>
                </a:solidFill>
                <a:latin typeface="Arial"/>
                <a:cs typeface="Arial"/>
              </a:rPr>
              <a:t>и </a:t>
            </a:r>
            <a:r>
              <a:rPr sz="2000" spc="-5" dirty="0">
                <a:solidFill>
                  <a:srgbClr val="FFFFFF"/>
                </a:solidFill>
                <a:latin typeface="Arial"/>
                <a:cs typeface="Arial"/>
              </a:rPr>
              <a:t>да </a:t>
            </a:r>
            <a:r>
              <a:rPr sz="2000" dirty="0">
                <a:solidFill>
                  <a:srgbClr val="FFFFFF"/>
                </a:solidFill>
                <a:latin typeface="Arial"/>
                <a:cs typeface="Arial"/>
              </a:rPr>
              <a:t>е </a:t>
            </a:r>
            <a:r>
              <a:rPr sz="2000" spc="-5" dirty="0">
                <a:solidFill>
                  <a:srgbClr val="FFFFFF"/>
                </a:solidFill>
                <a:latin typeface="Arial"/>
                <a:cs typeface="Arial"/>
              </a:rPr>
              <a:t>списък </a:t>
            </a:r>
            <a:r>
              <a:rPr sz="2000" dirty="0">
                <a:solidFill>
                  <a:srgbClr val="FFFFFF"/>
                </a:solidFill>
                <a:latin typeface="Arial"/>
                <a:cs typeface="Arial"/>
              </a:rPr>
              <a:t>с </a:t>
            </a:r>
            <a:r>
              <a:rPr sz="2000" spc="-5" dirty="0">
                <a:solidFill>
                  <a:srgbClr val="FFFFFF"/>
                </a:solidFill>
                <a:latin typeface="Arial"/>
                <a:cs typeface="Arial"/>
              </a:rPr>
              <a:t>дължина 2500 </a:t>
            </a:r>
            <a:r>
              <a:rPr sz="2000" dirty="0">
                <a:solidFill>
                  <a:srgbClr val="FFFFFF"/>
                </a:solidFill>
                <a:latin typeface="Arial"/>
                <a:cs typeface="Arial"/>
              </a:rPr>
              <a:t>за  по-малко </a:t>
            </a:r>
            <a:r>
              <a:rPr sz="2000" spc="-5" dirty="0">
                <a:solidFill>
                  <a:srgbClr val="FFFFFF"/>
                </a:solidFill>
                <a:latin typeface="Arial"/>
                <a:cs typeface="Arial"/>
              </a:rPr>
              <a:t>от 10</a:t>
            </a:r>
            <a:r>
              <a:rPr sz="2000" spc="-60" dirty="0">
                <a:solidFill>
                  <a:srgbClr val="FFFFFF"/>
                </a:solidFill>
                <a:latin typeface="Arial"/>
                <a:cs typeface="Arial"/>
              </a:rPr>
              <a:t> </a:t>
            </a:r>
            <a:r>
              <a:rPr sz="2000" spc="-5" dirty="0">
                <a:solidFill>
                  <a:srgbClr val="FFFFFF"/>
                </a:solidFill>
                <a:latin typeface="Arial"/>
                <a:cs typeface="Arial"/>
              </a:rPr>
              <a:t>сек.”</a:t>
            </a:r>
            <a:endParaRPr sz="2000" dirty="0">
              <a:latin typeface="Arial"/>
              <a:cs typeface="Arial"/>
            </a:endParaRPr>
          </a:p>
          <a:p>
            <a:pPr marL="38100" marR="31750" algn="just">
              <a:lnSpc>
                <a:spcPct val="100000"/>
              </a:lnSpc>
              <a:spcBef>
                <a:spcPts val="100"/>
              </a:spcBef>
            </a:pPr>
            <a:r>
              <a:rPr lang="en-US" sz="2000" dirty="0" err="1">
                <a:solidFill>
                  <a:srgbClr val="FFFFFF"/>
                </a:solidFill>
                <a:latin typeface="Arial"/>
                <a:cs typeface="Arial"/>
              </a:rPr>
              <a:t>QuickSort</a:t>
            </a:r>
            <a:r>
              <a:rPr lang="bg-BG" sz="2000" dirty="0">
                <a:solidFill>
                  <a:srgbClr val="FFFFFF"/>
                </a:solidFill>
                <a:latin typeface="Arial"/>
                <a:cs typeface="Arial"/>
              </a:rPr>
              <a:t> </a:t>
            </a:r>
            <a:r>
              <a:rPr lang="bg-BG" sz="2000" spc="-5" dirty="0">
                <a:solidFill>
                  <a:srgbClr val="FFFFFF"/>
                </a:solidFill>
                <a:latin typeface="Arial"/>
                <a:cs typeface="Arial"/>
              </a:rPr>
              <a:t>решава този проблем </a:t>
            </a:r>
            <a:r>
              <a:rPr lang="bg-BG" sz="2000" dirty="0">
                <a:solidFill>
                  <a:srgbClr val="FFFFFF"/>
                </a:solidFill>
                <a:latin typeface="Arial"/>
                <a:cs typeface="Arial"/>
              </a:rPr>
              <a:t>(при </a:t>
            </a:r>
            <a:r>
              <a:rPr lang="bg-BG" sz="2000" spc="-5" dirty="0">
                <a:solidFill>
                  <a:srgbClr val="FFFFFF"/>
                </a:solidFill>
                <a:latin typeface="Arial"/>
                <a:cs typeface="Arial"/>
              </a:rPr>
              <a:t>n=2500) за 1,3 сек. Ако, </a:t>
            </a:r>
            <a:r>
              <a:rPr lang="bg-BG" sz="2000" dirty="0">
                <a:solidFill>
                  <a:srgbClr val="FFFFFF"/>
                </a:solidFill>
                <a:latin typeface="Arial"/>
                <a:cs typeface="Arial"/>
              </a:rPr>
              <a:t>обаче  списъкът </a:t>
            </a:r>
            <a:r>
              <a:rPr lang="bg-BG" sz="2000" spc="-5" dirty="0">
                <a:solidFill>
                  <a:srgbClr val="FFFFFF"/>
                </a:solidFill>
                <a:latin typeface="Arial"/>
                <a:cs typeface="Arial"/>
              </a:rPr>
              <a:t>първоначално </a:t>
            </a:r>
            <a:r>
              <a:rPr lang="bg-BG" sz="2000" dirty="0">
                <a:solidFill>
                  <a:srgbClr val="FFFFFF"/>
                </a:solidFill>
                <a:latin typeface="Arial"/>
                <a:cs typeface="Arial"/>
              </a:rPr>
              <a:t>е </a:t>
            </a:r>
            <a:r>
              <a:rPr lang="bg-BG" sz="2000" spc="-5" dirty="0">
                <a:solidFill>
                  <a:srgbClr val="FFFFFF"/>
                </a:solidFill>
                <a:latin typeface="Arial"/>
                <a:cs typeface="Arial"/>
              </a:rPr>
              <a:t>почти подреден </a:t>
            </a:r>
            <a:r>
              <a:rPr lang="bg-BG" sz="2000" spc="-10" dirty="0">
                <a:solidFill>
                  <a:srgbClr val="FFFFFF"/>
                </a:solidFill>
                <a:latin typeface="Arial"/>
                <a:cs typeface="Arial"/>
              </a:rPr>
              <a:t>или </a:t>
            </a:r>
            <a:r>
              <a:rPr lang="bg-BG" sz="2000" spc="-5" dirty="0">
                <a:solidFill>
                  <a:srgbClr val="FFFFFF"/>
                </a:solidFill>
                <a:latin typeface="Arial"/>
                <a:cs typeface="Arial"/>
              </a:rPr>
              <a:t>почти</a:t>
            </a:r>
            <a:r>
              <a:rPr lang="bg-BG" sz="2000" spc="470" dirty="0">
                <a:solidFill>
                  <a:srgbClr val="FFFFFF"/>
                </a:solidFill>
                <a:latin typeface="Arial"/>
                <a:cs typeface="Arial"/>
              </a:rPr>
              <a:t> </a:t>
            </a:r>
            <a:r>
              <a:rPr lang="bg-BG" sz="2000" spc="-5" dirty="0" err="1">
                <a:solidFill>
                  <a:srgbClr val="FFFFFF"/>
                </a:solidFill>
                <a:latin typeface="Arial"/>
                <a:cs typeface="Arial"/>
              </a:rPr>
              <a:t>инвертиран</a:t>
            </a:r>
            <a:r>
              <a:rPr lang="bg-BG" sz="2000" spc="-5" dirty="0">
                <a:solidFill>
                  <a:srgbClr val="FFFFFF"/>
                </a:solidFill>
                <a:latin typeface="Arial"/>
                <a:cs typeface="Arial"/>
              </a:rPr>
              <a:t> </a:t>
            </a:r>
            <a:r>
              <a:rPr lang="bg-BG" sz="2000" dirty="0">
                <a:solidFill>
                  <a:srgbClr val="FFFFFF"/>
                </a:solidFill>
                <a:latin typeface="Arial"/>
                <a:cs typeface="Arial"/>
              </a:rPr>
              <a:t>(подре</a:t>
            </a:r>
            <a:r>
              <a:rPr lang="bg-BG" sz="2000" spc="-20" dirty="0">
                <a:solidFill>
                  <a:srgbClr val="FFFFFF"/>
                </a:solidFill>
                <a:latin typeface="Arial"/>
                <a:cs typeface="Arial"/>
              </a:rPr>
              <a:t>д</a:t>
            </a:r>
            <a:r>
              <a:rPr lang="bg-BG" sz="2000" spc="-5" dirty="0">
                <a:solidFill>
                  <a:srgbClr val="FFFFFF"/>
                </a:solidFill>
                <a:latin typeface="Arial"/>
                <a:cs typeface="Arial"/>
              </a:rPr>
              <a:t>е</a:t>
            </a:r>
            <a:r>
              <a:rPr lang="bg-BG" sz="2000" dirty="0">
                <a:solidFill>
                  <a:srgbClr val="FFFFFF"/>
                </a:solidFill>
                <a:latin typeface="Arial"/>
                <a:cs typeface="Arial"/>
              </a:rPr>
              <a:t>н в </a:t>
            </a:r>
            <a:r>
              <a:rPr lang="bg-BG" sz="2000" spc="-5" dirty="0">
                <a:solidFill>
                  <a:srgbClr val="FFFFFF"/>
                </a:solidFill>
                <a:latin typeface="Arial"/>
                <a:cs typeface="Arial"/>
              </a:rPr>
              <a:t>обра</a:t>
            </a:r>
            <a:r>
              <a:rPr lang="bg-BG" sz="2000" spc="-10" dirty="0">
                <a:solidFill>
                  <a:srgbClr val="FFFFFF"/>
                </a:solidFill>
                <a:latin typeface="Arial"/>
                <a:cs typeface="Arial"/>
              </a:rPr>
              <a:t>т</a:t>
            </a:r>
            <a:r>
              <a:rPr lang="bg-BG" sz="2000" spc="-5" dirty="0">
                <a:solidFill>
                  <a:srgbClr val="FFFFFF"/>
                </a:solidFill>
                <a:latin typeface="Arial"/>
                <a:cs typeface="Arial"/>
              </a:rPr>
              <a:t>е</a:t>
            </a:r>
            <a:r>
              <a:rPr lang="bg-BG" sz="2000" dirty="0">
                <a:solidFill>
                  <a:srgbClr val="FFFFFF"/>
                </a:solidFill>
                <a:latin typeface="Arial"/>
                <a:cs typeface="Arial"/>
              </a:rPr>
              <a:t>н </a:t>
            </a:r>
            <a:r>
              <a:rPr lang="bg-BG" sz="2000" spc="-5" dirty="0">
                <a:solidFill>
                  <a:srgbClr val="FFFFFF"/>
                </a:solidFill>
                <a:latin typeface="Arial"/>
                <a:cs typeface="Arial"/>
              </a:rPr>
              <a:t>ре</a:t>
            </a:r>
            <a:r>
              <a:rPr lang="bg-BG" sz="2000" spc="-15" dirty="0">
                <a:solidFill>
                  <a:srgbClr val="FFFFFF"/>
                </a:solidFill>
                <a:latin typeface="Arial"/>
                <a:cs typeface="Arial"/>
              </a:rPr>
              <a:t>д</a:t>
            </a:r>
            <a:r>
              <a:rPr lang="bg-BG" sz="2000" dirty="0">
                <a:solidFill>
                  <a:srgbClr val="FFFFFF"/>
                </a:solidFill>
                <a:latin typeface="Arial"/>
                <a:cs typeface="Arial"/>
              </a:rPr>
              <a:t>), </a:t>
            </a:r>
            <a:r>
              <a:rPr lang="bg-BG" sz="2000" spc="-5" dirty="0">
                <a:solidFill>
                  <a:srgbClr val="FFFFFF"/>
                </a:solidFill>
                <a:latin typeface="Arial"/>
                <a:cs typeface="Arial"/>
              </a:rPr>
              <a:t>а</a:t>
            </a:r>
            <a:r>
              <a:rPr lang="bg-BG" sz="2000" spc="-15" dirty="0">
                <a:solidFill>
                  <a:srgbClr val="FFFFFF"/>
                </a:solidFill>
                <a:latin typeface="Arial"/>
                <a:cs typeface="Arial"/>
              </a:rPr>
              <a:t>л</a:t>
            </a:r>
            <a:r>
              <a:rPr lang="bg-BG" sz="2000" dirty="0">
                <a:solidFill>
                  <a:srgbClr val="FFFFFF"/>
                </a:solidFill>
                <a:latin typeface="Arial"/>
                <a:cs typeface="Arial"/>
              </a:rPr>
              <a:t>го</a:t>
            </a:r>
            <a:r>
              <a:rPr lang="bg-BG" sz="2000" spc="-10" dirty="0">
                <a:solidFill>
                  <a:srgbClr val="FFFFFF"/>
                </a:solidFill>
                <a:latin typeface="Arial"/>
                <a:cs typeface="Arial"/>
              </a:rPr>
              <a:t>р</a:t>
            </a:r>
            <a:r>
              <a:rPr lang="bg-BG" sz="2000" dirty="0">
                <a:solidFill>
                  <a:srgbClr val="FFFFFF"/>
                </a:solidFill>
                <a:latin typeface="Arial"/>
                <a:cs typeface="Arial"/>
              </a:rPr>
              <a:t>и</a:t>
            </a:r>
            <a:r>
              <a:rPr lang="bg-BG" sz="2000" spc="-10" dirty="0">
                <a:solidFill>
                  <a:srgbClr val="FFFFFF"/>
                </a:solidFill>
                <a:latin typeface="Arial"/>
                <a:cs typeface="Arial"/>
              </a:rPr>
              <a:t>т</a:t>
            </a:r>
            <a:r>
              <a:rPr lang="bg-BG" sz="2000" dirty="0">
                <a:solidFill>
                  <a:srgbClr val="FFFFFF"/>
                </a:solidFill>
                <a:latin typeface="Arial"/>
                <a:cs typeface="Arial"/>
              </a:rPr>
              <a:t>ъм</a:t>
            </a:r>
            <a:r>
              <a:rPr lang="bg-BG" sz="2000" spc="-10" dirty="0">
                <a:solidFill>
                  <a:srgbClr val="FFFFFF"/>
                </a:solidFill>
                <a:latin typeface="Arial"/>
                <a:cs typeface="Arial"/>
              </a:rPr>
              <a:t>ъ</a:t>
            </a:r>
            <a:r>
              <a:rPr lang="bg-BG" sz="2000" dirty="0">
                <a:solidFill>
                  <a:srgbClr val="FFFFFF"/>
                </a:solidFill>
                <a:latin typeface="Arial"/>
                <a:cs typeface="Arial"/>
              </a:rPr>
              <a:t>т </a:t>
            </a:r>
            <a:r>
              <a:rPr lang="bg-BG" sz="2000" spc="-5" dirty="0">
                <a:solidFill>
                  <a:srgbClr val="FFFFFF"/>
                </a:solidFill>
                <a:latin typeface="Arial"/>
                <a:cs typeface="Arial"/>
              </a:rPr>
              <a:t>з</a:t>
            </a:r>
            <a:r>
              <a:rPr lang="bg-BG" sz="2000" dirty="0">
                <a:solidFill>
                  <a:srgbClr val="FFFFFF"/>
                </a:solidFill>
                <a:latin typeface="Arial"/>
                <a:cs typeface="Arial"/>
              </a:rPr>
              <a:t>а бързо с</a:t>
            </a:r>
            <a:r>
              <a:rPr lang="bg-BG" sz="2000" spc="5" dirty="0">
                <a:solidFill>
                  <a:srgbClr val="FFFFFF"/>
                </a:solidFill>
                <a:latin typeface="Arial"/>
                <a:cs typeface="Arial"/>
              </a:rPr>
              <a:t>о</a:t>
            </a:r>
            <a:r>
              <a:rPr lang="bg-BG" sz="2000" spc="-15" dirty="0">
                <a:solidFill>
                  <a:srgbClr val="FFFFFF"/>
                </a:solidFill>
                <a:latin typeface="Arial"/>
                <a:cs typeface="Arial"/>
              </a:rPr>
              <a:t>р</a:t>
            </a:r>
            <a:r>
              <a:rPr lang="bg-BG" sz="2000" dirty="0">
                <a:solidFill>
                  <a:srgbClr val="FFFFFF"/>
                </a:solidFill>
                <a:latin typeface="Arial"/>
                <a:cs typeface="Arial"/>
              </a:rPr>
              <a:t>т</a:t>
            </a:r>
            <a:r>
              <a:rPr lang="bg-BG" sz="2000" spc="-15" dirty="0">
                <a:solidFill>
                  <a:srgbClr val="FFFFFF"/>
                </a:solidFill>
                <a:latin typeface="Arial"/>
                <a:cs typeface="Arial"/>
              </a:rPr>
              <a:t>и</a:t>
            </a:r>
            <a:r>
              <a:rPr lang="bg-BG" sz="2000" spc="-5" dirty="0">
                <a:solidFill>
                  <a:srgbClr val="FFFFFF"/>
                </a:solidFill>
                <a:latin typeface="Arial"/>
                <a:cs typeface="Arial"/>
              </a:rPr>
              <a:t>ра</a:t>
            </a:r>
            <a:r>
              <a:rPr lang="bg-BG" sz="2000" spc="-15" dirty="0">
                <a:solidFill>
                  <a:srgbClr val="FFFFFF"/>
                </a:solidFill>
                <a:latin typeface="Arial"/>
                <a:cs typeface="Arial"/>
              </a:rPr>
              <a:t>н</a:t>
            </a:r>
            <a:r>
              <a:rPr lang="bg-BG" sz="2000" dirty="0">
                <a:solidFill>
                  <a:srgbClr val="FFFFFF"/>
                </a:solidFill>
                <a:latin typeface="Arial"/>
                <a:cs typeface="Arial"/>
              </a:rPr>
              <a:t>е </a:t>
            </a:r>
            <a:r>
              <a:rPr lang="en-US" sz="2000" dirty="0" err="1">
                <a:solidFill>
                  <a:srgbClr val="FFFFFF"/>
                </a:solidFill>
                <a:latin typeface="Arial"/>
                <a:cs typeface="Arial"/>
              </a:rPr>
              <a:t>QuickS</a:t>
            </a:r>
            <a:r>
              <a:rPr lang="en-US" sz="2000" spc="-15" dirty="0" err="1">
                <a:solidFill>
                  <a:srgbClr val="FFFFFF"/>
                </a:solidFill>
                <a:latin typeface="Arial"/>
                <a:cs typeface="Arial"/>
              </a:rPr>
              <a:t>o</a:t>
            </a:r>
            <a:r>
              <a:rPr lang="en-US" sz="2000" dirty="0" err="1">
                <a:solidFill>
                  <a:srgbClr val="FFFFFF"/>
                </a:solidFill>
                <a:latin typeface="Arial"/>
                <a:cs typeface="Arial"/>
              </a:rPr>
              <a:t>rt</a:t>
            </a:r>
            <a:r>
              <a:rPr lang="bg-BG" sz="2000" dirty="0">
                <a:solidFill>
                  <a:srgbClr val="FFFFFF"/>
                </a:solidFill>
                <a:latin typeface="Arial"/>
                <a:cs typeface="Arial"/>
              </a:rPr>
              <a:t> т</a:t>
            </a:r>
            <a:r>
              <a:rPr lang="bg-BG" sz="2000" spc="-15" dirty="0">
                <a:solidFill>
                  <a:srgbClr val="FFFFFF"/>
                </a:solidFill>
                <a:latin typeface="Arial"/>
                <a:cs typeface="Arial"/>
              </a:rPr>
              <a:t>в</a:t>
            </a:r>
            <a:r>
              <a:rPr lang="bg-BG" sz="2000" dirty="0">
                <a:solidFill>
                  <a:srgbClr val="FFFFFF"/>
                </a:solidFill>
                <a:latin typeface="Arial"/>
                <a:cs typeface="Arial"/>
              </a:rPr>
              <a:t>ър</a:t>
            </a:r>
            <a:r>
              <a:rPr lang="bg-BG" sz="2000" spc="-10" dirty="0">
                <a:solidFill>
                  <a:srgbClr val="FFFFFF"/>
                </a:solidFill>
                <a:latin typeface="Arial"/>
                <a:cs typeface="Arial"/>
              </a:rPr>
              <a:t>д</a:t>
            </a:r>
            <a:r>
              <a:rPr lang="bg-BG" sz="2000" dirty="0">
                <a:solidFill>
                  <a:srgbClr val="FFFFFF"/>
                </a:solidFill>
                <a:latin typeface="Arial"/>
                <a:cs typeface="Arial"/>
              </a:rPr>
              <a:t>е бъ</a:t>
            </a:r>
            <a:r>
              <a:rPr lang="bg-BG" sz="2000" spc="-15" dirty="0">
                <a:solidFill>
                  <a:srgbClr val="FFFFFF"/>
                </a:solidFill>
                <a:latin typeface="Arial"/>
                <a:cs typeface="Arial"/>
              </a:rPr>
              <a:t>р</a:t>
            </a:r>
            <a:r>
              <a:rPr lang="bg-BG" sz="2000" spc="5" dirty="0">
                <a:solidFill>
                  <a:srgbClr val="FFFFFF"/>
                </a:solidFill>
                <a:latin typeface="Arial"/>
                <a:cs typeface="Arial"/>
              </a:rPr>
              <a:t>з</a:t>
            </a:r>
            <a:r>
              <a:rPr lang="bg-BG" sz="2000" dirty="0">
                <a:solidFill>
                  <a:srgbClr val="FFFFFF"/>
                </a:solidFill>
                <a:latin typeface="Arial"/>
                <a:cs typeface="Arial"/>
              </a:rPr>
              <a:t>о </a:t>
            </a:r>
            <a:r>
              <a:rPr lang="bg-BG" sz="2000" spc="-5" dirty="0">
                <a:solidFill>
                  <a:srgbClr val="FFFFFF"/>
                </a:solidFill>
                <a:latin typeface="Arial"/>
                <a:cs typeface="Arial"/>
              </a:rPr>
              <a:t>дег</a:t>
            </a:r>
            <a:r>
              <a:rPr lang="bg-BG" sz="2000" spc="-15" dirty="0">
                <a:solidFill>
                  <a:srgbClr val="FFFFFF"/>
                </a:solidFill>
                <a:latin typeface="Arial"/>
                <a:cs typeface="Arial"/>
              </a:rPr>
              <a:t>р</a:t>
            </a:r>
            <a:r>
              <a:rPr lang="bg-BG" sz="2000" spc="-5" dirty="0">
                <a:solidFill>
                  <a:srgbClr val="FFFFFF"/>
                </a:solidFill>
                <a:latin typeface="Arial"/>
                <a:cs typeface="Arial"/>
              </a:rPr>
              <a:t>ад</a:t>
            </a:r>
            <a:r>
              <a:rPr lang="bg-BG" sz="2000" spc="-10" dirty="0">
                <a:solidFill>
                  <a:srgbClr val="FFFFFF"/>
                </a:solidFill>
                <a:latin typeface="Arial"/>
                <a:cs typeface="Arial"/>
              </a:rPr>
              <a:t>и</a:t>
            </a:r>
            <a:r>
              <a:rPr lang="bg-BG" sz="2000" spc="-15" dirty="0">
                <a:solidFill>
                  <a:srgbClr val="FFFFFF"/>
                </a:solidFill>
                <a:latin typeface="Arial"/>
                <a:cs typeface="Arial"/>
              </a:rPr>
              <a:t>р</a:t>
            </a:r>
            <a:r>
              <a:rPr lang="bg-BG" sz="2000" dirty="0">
                <a:solidFill>
                  <a:srgbClr val="FFFFFF"/>
                </a:solidFill>
                <a:latin typeface="Arial"/>
                <a:cs typeface="Arial"/>
              </a:rPr>
              <a:t>а. В този с</a:t>
            </a:r>
            <a:r>
              <a:rPr lang="bg-BG" sz="2000" spc="-15" dirty="0">
                <a:solidFill>
                  <a:srgbClr val="FFFFFF"/>
                </a:solidFill>
                <a:latin typeface="Arial"/>
                <a:cs typeface="Arial"/>
              </a:rPr>
              <a:t>л</a:t>
            </a:r>
            <a:r>
              <a:rPr lang="bg-BG" sz="2000" spc="-10" dirty="0">
                <a:solidFill>
                  <a:srgbClr val="FFFFFF"/>
                </a:solidFill>
                <a:latin typeface="Arial"/>
                <a:cs typeface="Arial"/>
              </a:rPr>
              <a:t>у</a:t>
            </a:r>
            <a:r>
              <a:rPr lang="bg-BG" sz="2000" dirty="0">
                <a:solidFill>
                  <a:srgbClr val="FFFFFF"/>
                </a:solidFill>
                <a:latin typeface="Arial"/>
                <a:cs typeface="Arial"/>
              </a:rPr>
              <a:t>чай е по-добре </a:t>
            </a:r>
            <a:r>
              <a:rPr lang="bg-BG" sz="2000" spc="-5" dirty="0">
                <a:solidFill>
                  <a:srgbClr val="FFFFFF"/>
                </a:solidFill>
                <a:latin typeface="Arial"/>
                <a:cs typeface="Arial"/>
              </a:rPr>
              <a:t>началния списък да </a:t>
            </a:r>
            <a:r>
              <a:rPr lang="bg-BG" sz="2000" spc="-10" dirty="0">
                <a:solidFill>
                  <a:srgbClr val="FFFFFF"/>
                </a:solidFill>
                <a:latin typeface="Arial"/>
                <a:cs typeface="Arial"/>
              </a:rPr>
              <a:t>не </a:t>
            </a:r>
            <a:r>
              <a:rPr lang="bg-BG" sz="2000" dirty="0">
                <a:solidFill>
                  <a:srgbClr val="FFFFFF"/>
                </a:solidFill>
                <a:latin typeface="Arial"/>
                <a:cs typeface="Arial"/>
              </a:rPr>
              <a:t>се </a:t>
            </a:r>
            <a:r>
              <a:rPr lang="bg-BG" sz="2000" spc="-10" dirty="0">
                <a:solidFill>
                  <a:srgbClr val="FFFFFF"/>
                </a:solidFill>
                <a:latin typeface="Arial"/>
                <a:cs typeface="Arial"/>
              </a:rPr>
              <a:t>дели </a:t>
            </a:r>
            <a:r>
              <a:rPr lang="bg-BG" sz="2000" spc="-5" dirty="0">
                <a:solidFill>
                  <a:srgbClr val="FFFFFF"/>
                </a:solidFill>
                <a:latin typeface="Arial"/>
                <a:cs typeface="Arial"/>
              </a:rPr>
              <a:t>на по две равни части, </a:t>
            </a:r>
            <a:r>
              <a:rPr lang="bg-BG" sz="2000" dirty="0">
                <a:solidFill>
                  <a:srgbClr val="FFFFFF"/>
                </a:solidFill>
                <a:latin typeface="Arial"/>
                <a:cs typeface="Arial"/>
              </a:rPr>
              <a:t>а </a:t>
            </a:r>
            <a:r>
              <a:rPr lang="bg-BG" sz="2000" spc="-10" dirty="0">
                <a:solidFill>
                  <a:srgbClr val="FFFFFF"/>
                </a:solidFill>
                <a:latin typeface="Arial"/>
                <a:cs typeface="Arial"/>
              </a:rPr>
              <a:t>на </a:t>
            </a:r>
            <a:r>
              <a:rPr lang="bg-BG" sz="2000" spc="-5" dirty="0">
                <a:solidFill>
                  <a:srgbClr val="FFFFFF"/>
                </a:solidFill>
                <a:latin typeface="Arial"/>
                <a:cs typeface="Arial"/>
              </a:rPr>
              <a:t>два  </a:t>
            </a:r>
            <a:r>
              <a:rPr lang="bg-BG" sz="2000" dirty="0">
                <a:solidFill>
                  <a:srgbClr val="FFFFFF"/>
                </a:solidFill>
                <a:latin typeface="Arial"/>
                <a:cs typeface="Arial"/>
              </a:rPr>
              <a:t>списъка с </a:t>
            </a:r>
            <a:r>
              <a:rPr lang="bg-BG" sz="2000" spc="-5" dirty="0">
                <a:solidFill>
                  <a:srgbClr val="FFFFFF"/>
                </a:solidFill>
                <a:latin typeface="Arial"/>
                <a:cs typeface="Arial"/>
              </a:rPr>
              <a:t>дължина съответно </a:t>
            </a:r>
            <a:r>
              <a:rPr lang="bg-BG" sz="2000" dirty="0">
                <a:solidFill>
                  <a:srgbClr val="FFFFFF"/>
                </a:solidFill>
                <a:latin typeface="Arial"/>
                <a:cs typeface="Arial"/>
              </a:rPr>
              <a:t>0 и</a:t>
            </a:r>
            <a:r>
              <a:rPr lang="bg-BG" sz="2000" spc="-105" dirty="0">
                <a:solidFill>
                  <a:srgbClr val="FFFFFF"/>
                </a:solidFill>
                <a:latin typeface="Arial"/>
                <a:cs typeface="Arial"/>
              </a:rPr>
              <a:t> </a:t>
            </a:r>
            <a:r>
              <a:rPr lang="bg-BG" sz="2000" dirty="0">
                <a:solidFill>
                  <a:srgbClr val="FFFFFF"/>
                </a:solidFill>
                <a:latin typeface="Arial"/>
                <a:cs typeface="Arial"/>
              </a:rPr>
              <a:t>N-1.</a:t>
            </a:r>
            <a:endParaRPr lang="bg-BG" sz="2000" dirty="0">
              <a:latin typeface="Arial"/>
              <a:cs typeface="Arial"/>
            </a:endParaRPr>
          </a:p>
          <a:p>
            <a:pPr marL="38100" marR="30480" algn="just">
              <a:lnSpc>
                <a:spcPct val="100000"/>
              </a:lnSpc>
              <a:spcBef>
                <a:spcPts val="484"/>
              </a:spcBef>
            </a:pPr>
            <a:r>
              <a:rPr lang="bg-BG" sz="2000" dirty="0">
                <a:solidFill>
                  <a:srgbClr val="FFFFFF"/>
                </a:solidFill>
                <a:latin typeface="Arial"/>
                <a:cs typeface="Arial"/>
              </a:rPr>
              <a:t>В </a:t>
            </a:r>
            <a:r>
              <a:rPr lang="bg-BG" sz="2000" spc="-5" dirty="0">
                <a:solidFill>
                  <a:srgbClr val="FFFFFF"/>
                </a:solidFill>
                <a:latin typeface="Arial"/>
                <a:cs typeface="Arial"/>
              </a:rPr>
              <a:t>най-лошия случай поведението </a:t>
            </a:r>
            <a:r>
              <a:rPr lang="bg-BG" sz="2000" spc="-10" dirty="0">
                <a:solidFill>
                  <a:srgbClr val="FFFFFF"/>
                </a:solidFill>
                <a:latin typeface="Arial"/>
                <a:cs typeface="Arial"/>
              </a:rPr>
              <a:t>на </a:t>
            </a:r>
            <a:r>
              <a:rPr lang="en-US" sz="2000" dirty="0" err="1">
                <a:solidFill>
                  <a:srgbClr val="FFFFFF"/>
                </a:solidFill>
                <a:latin typeface="Arial"/>
                <a:cs typeface="Arial"/>
              </a:rPr>
              <a:t>QuickSort</a:t>
            </a:r>
            <a:r>
              <a:rPr lang="bg-BG" sz="2000" dirty="0">
                <a:solidFill>
                  <a:srgbClr val="FFFFFF"/>
                </a:solidFill>
                <a:latin typeface="Arial"/>
                <a:cs typeface="Arial"/>
              </a:rPr>
              <a:t> </a:t>
            </a:r>
            <a:r>
              <a:rPr lang="bg-BG" sz="2000" spc="-5" dirty="0">
                <a:solidFill>
                  <a:srgbClr val="FFFFFF"/>
                </a:solidFill>
                <a:latin typeface="Arial"/>
                <a:cs typeface="Arial"/>
              </a:rPr>
              <a:t>става от </a:t>
            </a:r>
            <a:r>
              <a:rPr lang="bg-BG" sz="2000" spc="-10" dirty="0">
                <a:solidFill>
                  <a:srgbClr val="FFFFFF"/>
                </a:solidFill>
                <a:latin typeface="Arial"/>
                <a:cs typeface="Arial"/>
              </a:rPr>
              <a:t>типа </a:t>
            </a:r>
            <a:r>
              <a:rPr lang="bg-BG" sz="2000" dirty="0">
                <a:solidFill>
                  <a:srgbClr val="FFFFFF"/>
                </a:solidFill>
                <a:latin typeface="Arial"/>
                <a:cs typeface="Arial"/>
              </a:rPr>
              <a:t>O(n</a:t>
            </a:r>
            <a:r>
              <a:rPr lang="bg-BG" sz="1950" baseline="25641" dirty="0">
                <a:solidFill>
                  <a:srgbClr val="FFFFFF"/>
                </a:solidFill>
                <a:latin typeface="Arial"/>
                <a:cs typeface="Arial"/>
              </a:rPr>
              <a:t>2</a:t>
            </a:r>
            <a:r>
              <a:rPr lang="bg-BG" sz="2000" dirty="0">
                <a:solidFill>
                  <a:srgbClr val="FFFFFF"/>
                </a:solidFill>
                <a:latin typeface="Arial"/>
                <a:cs typeface="Arial"/>
              </a:rPr>
              <a:t>),  напускайки </a:t>
            </a:r>
            <a:r>
              <a:rPr lang="bg-BG" sz="2000" spc="-5" dirty="0">
                <a:solidFill>
                  <a:srgbClr val="FFFFFF"/>
                </a:solidFill>
                <a:latin typeface="Arial"/>
                <a:cs typeface="Arial"/>
              </a:rPr>
              <a:t>оценката</a:t>
            </a:r>
            <a:r>
              <a:rPr lang="bg-BG" sz="2000" spc="-55" dirty="0">
                <a:solidFill>
                  <a:srgbClr val="FFFFFF"/>
                </a:solidFill>
                <a:latin typeface="Arial"/>
                <a:cs typeface="Arial"/>
              </a:rPr>
              <a:t> </a:t>
            </a:r>
            <a:r>
              <a:rPr lang="bg-BG" sz="2000" dirty="0">
                <a:solidFill>
                  <a:srgbClr val="FFFFFF"/>
                </a:solidFill>
                <a:latin typeface="Arial"/>
                <a:cs typeface="Arial"/>
              </a:rPr>
              <a:t>O(nlog</a:t>
            </a:r>
            <a:r>
              <a:rPr lang="bg-BG" sz="1950" baseline="-21367" dirty="0">
                <a:solidFill>
                  <a:srgbClr val="FFFFFF"/>
                </a:solidFill>
                <a:latin typeface="Arial"/>
                <a:cs typeface="Arial"/>
              </a:rPr>
              <a:t>2</a:t>
            </a:r>
            <a:r>
              <a:rPr lang="bg-BG" sz="2000" dirty="0">
                <a:solidFill>
                  <a:srgbClr val="FFFFFF"/>
                </a:solidFill>
                <a:latin typeface="Arial"/>
                <a:cs typeface="Arial"/>
              </a:rPr>
              <a:t>n</a:t>
            </a:r>
            <a:r>
              <a:rPr lang="ru-RU" sz="2000" dirty="0">
                <a:solidFill>
                  <a:srgbClr val="FFFFFF"/>
                </a:solidFill>
                <a:latin typeface="Arial"/>
                <a:cs typeface="Arial"/>
              </a:rPr>
              <a:t>).</a:t>
            </a:r>
            <a:endParaRPr lang="ru-RU" sz="2000" dirty="0">
              <a:latin typeface="Arial"/>
              <a:cs typeface="Arial"/>
            </a:endParaRPr>
          </a:p>
          <a:p>
            <a:pPr marL="50800" marR="43180" algn="just">
              <a:spcBef>
                <a:spcPts val="475"/>
              </a:spcBef>
            </a:pPr>
            <a:endParaRPr lang="ru-RU" sz="20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65ED16E-6B26-1781-94CF-756D2A3F8F1C}"/>
              </a:ext>
            </a:extLst>
          </p:cNvPr>
          <p:cNvSpPr>
            <a:spLocks noGrp="1"/>
          </p:cNvSpPr>
          <p:nvPr>
            <p:ph type="title"/>
          </p:nvPr>
        </p:nvSpPr>
        <p:spPr>
          <a:xfrm>
            <a:off x="2984500" y="522580"/>
            <a:ext cx="4357124" cy="430887"/>
          </a:xfrm>
        </p:spPr>
        <p:txBody>
          <a:bodyPr/>
          <a:lstStyle/>
          <a:p>
            <a:r>
              <a:rPr lang="bg-BG" dirty="0"/>
              <a:t>Сложност на алгоритъм</a:t>
            </a:r>
          </a:p>
        </p:txBody>
      </p:sp>
      <mc:AlternateContent xmlns:mc="http://schemas.openxmlformats.org/markup-compatibility/2006" xmlns:a14="http://schemas.microsoft.com/office/drawing/2010/main">
        <mc:Choice Requires="a14">
          <p:sp>
            <p:nvSpPr>
              <p:cNvPr id="3" name="Текстов контейнер 2">
                <a:extLst>
                  <a:ext uri="{FF2B5EF4-FFF2-40B4-BE49-F238E27FC236}">
                    <a16:creationId xmlns:a16="http://schemas.microsoft.com/office/drawing/2014/main" id="{A8BDAE61-7B64-C47C-CDD8-AC507C02F1A2}"/>
                  </a:ext>
                </a:extLst>
              </p:cNvPr>
              <p:cNvSpPr>
                <a:spLocks noGrp="1"/>
              </p:cNvSpPr>
              <p:nvPr>
                <p:ph type="body" idx="1"/>
              </p:nvPr>
            </p:nvSpPr>
            <p:spPr>
              <a:xfrm>
                <a:off x="927100" y="953467"/>
                <a:ext cx="8686800" cy="6134885"/>
              </a:xfrm>
            </p:spPr>
            <p:txBody>
              <a:bodyPr/>
              <a:lstStyle/>
              <a:p>
                <a:pPr indent="180340" algn="just">
                  <a:lnSpc>
                    <a:spcPct val="150000"/>
                  </a:lnSpc>
                </a:pPr>
                <a:r>
                  <a:rPr lang="bg-BG" sz="2200" dirty="0">
                    <a:effectLst/>
                    <a:latin typeface="Times New Roman" panose="02020603050405020304" pitchFamily="18" charset="0"/>
                    <a:ea typeface="MS Mincho" panose="02020609040205080304" pitchFamily="49" charset="-128"/>
                    <a:cs typeface="Times New Roman" panose="02020603050405020304" pitchFamily="18" charset="0"/>
                  </a:rPr>
                  <a:t>Сложност на една задачата се нарича сложността на най-добрия алгоритъм който я решава. Определянето на този алгоритъм и неговата сложност зависи както от поставената оценка на възможните алгоритми, така и от входните данни на съответната задачата. </a:t>
                </a:r>
              </a:p>
              <a:p>
                <a:pPr indent="180340" algn="just">
                  <a:lnSpc>
                    <a:spcPct val="150000"/>
                  </a:lnSpc>
                </a:pPr>
                <a:r>
                  <a:rPr lang="bg-BG" sz="2200" dirty="0">
                    <a:effectLst/>
                    <a:latin typeface="Times New Roman" panose="02020603050405020304" pitchFamily="18" charset="0"/>
                    <a:ea typeface="MS Mincho" panose="02020609040205080304" pitchFamily="49" charset="-128"/>
                    <a:cs typeface="Times New Roman" panose="02020603050405020304" pitchFamily="18" charset="0"/>
                  </a:rPr>
                  <a:t>Най-често сложността се разделя на сложност по време и сложност по памет. Сложността по време се измерва в бързодействието на изследвания алгоритъм. То се изчислява като </a:t>
                </a:r>
                <a:r>
                  <a:rPr lang="bg-BG" sz="2200" dirty="0" err="1">
                    <a:effectLst/>
                    <a:latin typeface="Times New Roman" panose="02020603050405020304" pitchFamily="18" charset="0"/>
                    <a:ea typeface="MS Mincho" panose="02020609040205080304" pitchFamily="49" charset="-128"/>
                    <a:cs typeface="Times New Roman" panose="02020603050405020304" pitchFamily="18" charset="0"/>
                  </a:rPr>
                  <a:t>процесорно</a:t>
                </a:r>
                <a:r>
                  <a:rPr lang="bg-BG" sz="2200" dirty="0">
                    <a:effectLst/>
                    <a:latin typeface="Times New Roman" panose="02020603050405020304" pitchFamily="18" charset="0"/>
                    <a:ea typeface="MS Mincho" panose="02020609040205080304" pitchFamily="49" charset="-128"/>
                    <a:cs typeface="Times New Roman" panose="02020603050405020304" pitchFamily="18" charset="0"/>
                  </a:rPr>
                  <a:t> време чрез долната </a:t>
                </a:r>
                <a:r>
                  <a:rPr lang="bg-BG" sz="2200" i="1" dirty="0">
                    <a:effectLst/>
                    <a:latin typeface="Times New Roman" panose="02020603050405020304" pitchFamily="18" charset="0"/>
                    <a:ea typeface="MS Mincho" panose="02020609040205080304" pitchFamily="49" charset="-128"/>
                    <a:cs typeface="Times New Roman" panose="02020603050405020304" pitchFamily="18" charset="0"/>
                  </a:rPr>
                  <a:t>формула</a:t>
                </a:r>
                <a:r>
                  <a:rPr lang="bg-BG" sz="2200" dirty="0">
                    <a:effectLst/>
                    <a:latin typeface="Times New Roman" panose="02020603050405020304" pitchFamily="18" charset="0"/>
                    <a:ea typeface="MS Mincho" panose="02020609040205080304" pitchFamily="49" charset="-128"/>
                    <a:cs typeface="Times New Roman" panose="02020603050405020304" pitchFamily="18" charset="0"/>
                  </a:rPr>
                  <a:t>:</a:t>
                </a:r>
              </a:p>
              <a:p>
                <a:pPr indent="180340" algn="ctr"/>
                <a14:m>
                  <m:oMath xmlns:m="http://schemas.openxmlformats.org/officeDocument/2006/math">
                    <m:r>
                      <a:rPr lang="bg-BG" sz="2800" i="1">
                        <a:effectLst/>
                        <a:latin typeface="Cambria Math" panose="02040503050406030204" pitchFamily="18" charset="0"/>
                        <a:ea typeface="MS Mincho" panose="02020609040205080304" pitchFamily="49" charset="-128"/>
                      </a:rPr>
                      <m:t>𝑇</m:t>
                    </m:r>
                    <m:r>
                      <a:rPr lang="bg-BG" sz="2800" i="1">
                        <a:effectLst/>
                        <a:latin typeface="Cambria Math" panose="02040503050406030204" pitchFamily="18" charset="0"/>
                        <a:ea typeface="MS Mincho" panose="02020609040205080304" pitchFamily="49" charset="-128"/>
                      </a:rPr>
                      <m:t>=</m:t>
                    </m:r>
                    <m:f>
                      <m:fPr>
                        <m:ctrlPr>
                          <a:rPr lang="bg-BG" sz="2800" i="1">
                            <a:effectLst/>
                            <a:latin typeface="Cambria Math" panose="02040503050406030204" pitchFamily="18" charset="0"/>
                            <a:ea typeface="MS Mincho" panose="02020609040205080304" pitchFamily="49" charset="-128"/>
                          </a:rPr>
                        </m:ctrlPr>
                      </m:fPr>
                      <m:num>
                        <m:r>
                          <a:rPr lang="bg-BG" sz="2800" i="1">
                            <a:effectLst/>
                            <a:latin typeface="Cambria Math" panose="02040503050406030204" pitchFamily="18" charset="0"/>
                            <a:ea typeface="MS Mincho" panose="02020609040205080304" pitchFamily="49" charset="-128"/>
                          </a:rPr>
                          <m:t>𝑁</m:t>
                        </m:r>
                      </m:num>
                      <m:den>
                        <m:r>
                          <a:rPr lang="bg-BG" sz="2800" i="1">
                            <a:effectLst/>
                            <a:latin typeface="Cambria Math" panose="02040503050406030204" pitchFamily="18" charset="0"/>
                            <a:ea typeface="MS Mincho" panose="02020609040205080304" pitchFamily="49" charset="-128"/>
                          </a:rPr>
                          <m:t>𝑃</m:t>
                        </m:r>
                      </m:den>
                    </m:f>
                  </m:oMath>
                </a14:m>
                <a:r>
                  <a:rPr lang="bg-BG" sz="2200" i="1"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bg-BG" sz="2200"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50000"/>
                  </a:lnSpc>
                </a:pPr>
                <a:r>
                  <a:rPr lang="bg-BG" sz="2200" dirty="0">
                    <a:effectLst/>
                    <a:latin typeface="Times New Roman" panose="02020603050405020304" pitchFamily="18" charset="0"/>
                    <a:ea typeface="MS Mincho" panose="02020609040205080304" pitchFamily="49" charset="-128"/>
                    <a:cs typeface="Times New Roman" panose="02020603050405020304" pitchFamily="18" charset="0"/>
                  </a:rPr>
                  <a:t>където:</a:t>
                </a:r>
              </a:p>
              <a:p>
                <a:pPr indent="180340" algn="just">
                  <a:lnSpc>
                    <a:spcPct val="150000"/>
                  </a:lnSpc>
                </a:pPr>
                <a:r>
                  <a:rPr lang="bg-BG" sz="2200" i="1" dirty="0">
                    <a:effectLst/>
                    <a:latin typeface="Times New Roman" panose="02020603050405020304" pitchFamily="18" charset="0"/>
                    <a:ea typeface="MS Mincho" panose="02020609040205080304" pitchFamily="49" charset="-128"/>
                    <a:cs typeface="Times New Roman" panose="02020603050405020304" pitchFamily="18" charset="0"/>
                  </a:rPr>
                  <a:t>N</a:t>
                </a:r>
                <a:r>
                  <a:rPr lang="bg-BG" sz="2200" dirty="0">
                    <a:effectLst/>
                    <a:latin typeface="Times New Roman" panose="02020603050405020304" pitchFamily="18" charset="0"/>
                    <a:ea typeface="MS Mincho" panose="02020609040205080304" pitchFamily="49" charset="-128"/>
                    <a:cs typeface="Times New Roman" panose="02020603050405020304" pitchFamily="18" charset="0"/>
                  </a:rPr>
                  <a:t> – брой операции, необходими за изпълнението на алгоритъма;</a:t>
                </a:r>
              </a:p>
              <a:p>
                <a:pPr indent="180340" algn="just">
                  <a:lnSpc>
                    <a:spcPct val="150000"/>
                  </a:lnSpc>
                </a:pPr>
                <a:r>
                  <a:rPr lang="bg-BG" sz="2200" i="1" dirty="0">
                    <a:effectLst/>
                    <a:latin typeface="Times New Roman" panose="02020603050405020304" pitchFamily="18" charset="0"/>
                    <a:ea typeface="MS Mincho" panose="02020609040205080304" pitchFamily="49" charset="-128"/>
                    <a:cs typeface="Times New Roman" panose="02020603050405020304" pitchFamily="18" charset="0"/>
                  </a:rPr>
                  <a:t>P</a:t>
                </a:r>
                <a:r>
                  <a:rPr lang="bg-BG" sz="2200" dirty="0">
                    <a:effectLst/>
                    <a:latin typeface="Times New Roman" panose="02020603050405020304" pitchFamily="18" charset="0"/>
                    <a:ea typeface="MS Mincho" panose="02020609040205080304" pitchFamily="49" charset="-128"/>
                    <a:cs typeface="Times New Roman" panose="02020603050405020304" pitchFamily="18" charset="0"/>
                  </a:rPr>
                  <a:t> – брой операции, които процесора изпълнява за 1 сек.</a:t>
                </a:r>
              </a:p>
            </p:txBody>
          </p:sp>
        </mc:Choice>
        <mc:Fallback xmlns="">
          <p:sp>
            <p:nvSpPr>
              <p:cNvPr id="3" name="Текстов контейнер 2">
                <a:extLst>
                  <a:ext uri="{FF2B5EF4-FFF2-40B4-BE49-F238E27FC236}">
                    <a16:creationId xmlns:a16="http://schemas.microsoft.com/office/drawing/2014/main" id="{A8BDAE61-7B64-C47C-CDD8-AC507C02F1A2}"/>
                  </a:ext>
                </a:extLst>
              </p:cNvPr>
              <p:cNvSpPr>
                <a:spLocks noGrp="1" noRot="1" noChangeAspect="1" noMove="1" noResize="1" noEditPoints="1" noAdjustHandles="1" noChangeArrowheads="1" noChangeShapeType="1" noTextEdit="1"/>
              </p:cNvSpPr>
              <p:nvPr>
                <p:ph type="body" idx="1"/>
              </p:nvPr>
            </p:nvSpPr>
            <p:spPr>
              <a:xfrm>
                <a:off x="927100" y="953467"/>
                <a:ext cx="8686800" cy="6134885"/>
              </a:xfrm>
              <a:blipFill>
                <a:blip r:embed="rId2"/>
                <a:stretch>
                  <a:fillRect l="-1965" r="-1965" b="-1787"/>
                </a:stretch>
              </a:blipFill>
            </p:spPr>
            <p:txBody>
              <a:bodyPr/>
              <a:lstStyle/>
              <a:p>
                <a:r>
                  <a:rPr lang="bg-BG">
                    <a:noFill/>
                  </a:rPr>
                  <a:t> </a:t>
                </a:r>
              </a:p>
            </p:txBody>
          </p:sp>
        </mc:Fallback>
      </mc:AlternateContent>
    </p:spTree>
    <p:extLst>
      <p:ext uri="{BB962C8B-B14F-4D97-AF65-F5344CB8AC3E}">
        <p14:creationId xmlns:p14="http://schemas.microsoft.com/office/powerpoint/2010/main" val="2694449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1285" algn="ctr">
              <a:lnSpc>
                <a:spcPct val="100000"/>
              </a:lnSpc>
              <a:spcBef>
                <a:spcPts val="95"/>
              </a:spcBef>
            </a:pPr>
            <a:r>
              <a:rPr spc="-10" dirty="0"/>
              <a:t>ПРИМЕРИ ЗА АНАЛИЗ НА ВРЕМЕВА</a:t>
            </a:r>
            <a:r>
              <a:rPr spc="125" dirty="0"/>
              <a:t> </a:t>
            </a:r>
            <a:r>
              <a:rPr spc="-10" dirty="0"/>
              <a:t>СЛОЖНОСТ</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graphicFrame>
        <p:nvGraphicFramePr>
          <p:cNvPr id="7" name="object 7"/>
          <p:cNvGraphicFramePr>
            <a:graphicFrameLocks noGrp="1"/>
          </p:cNvGraphicFramePr>
          <p:nvPr>
            <p:extLst>
              <p:ext uri="{D42A27DB-BD31-4B8C-83A1-F6EECF244321}">
                <p14:modId xmlns:p14="http://schemas.microsoft.com/office/powerpoint/2010/main" val="4220030012"/>
              </p:ext>
            </p:extLst>
          </p:nvPr>
        </p:nvGraphicFramePr>
        <p:xfrm>
          <a:off x="1370966" y="2771014"/>
          <a:ext cx="7791448" cy="2020821"/>
        </p:xfrm>
        <a:graphic>
          <a:graphicData uri="http://schemas.openxmlformats.org/drawingml/2006/table">
            <a:tbl>
              <a:tblPr firstRow="1" bandRow="1">
                <a:tableStyleId>{2D5ABB26-0587-4C30-8999-92F81FD0307C}</a:tableStyleId>
              </a:tblPr>
              <a:tblGrid>
                <a:gridCol w="2007235">
                  <a:extLst>
                    <a:ext uri="{9D8B030D-6E8A-4147-A177-3AD203B41FA5}">
                      <a16:colId xmlns:a16="http://schemas.microsoft.com/office/drawing/2014/main" val="20000"/>
                    </a:ext>
                  </a:extLst>
                </a:gridCol>
                <a:gridCol w="1776094">
                  <a:extLst>
                    <a:ext uri="{9D8B030D-6E8A-4147-A177-3AD203B41FA5}">
                      <a16:colId xmlns:a16="http://schemas.microsoft.com/office/drawing/2014/main" val="20001"/>
                    </a:ext>
                  </a:extLst>
                </a:gridCol>
                <a:gridCol w="1976754">
                  <a:extLst>
                    <a:ext uri="{9D8B030D-6E8A-4147-A177-3AD203B41FA5}">
                      <a16:colId xmlns:a16="http://schemas.microsoft.com/office/drawing/2014/main" val="20002"/>
                    </a:ext>
                  </a:extLst>
                </a:gridCol>
                <a:gridCol w="2031365">
                  <a:extLst>
                    <a:ext uri="{9D8B030D-6E8A-4147-A177-3AD203B41FA5}">
                      <a16:colId xmlns:a16="http://schemas.microsoft.com/office/drawing/2014/main" val="20003"/>
                    </a:ext>
                  </a:extLst>
                </a:gridCol>
              </a:tblGrid>
              <a:tr h="974597">
                <a:tc>
                  <a:txBody>
                    <a:bodyPr/>
                    <a:lstStyle/>
                    <a:p>
                      <a:pPr>
                        <a:lnSpc>
                          <a:spcPct val="100000"/>
                        </a:lnSpc>
                      </a:pPr>
                      <a:endParaRPr sz="20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spcBef>
                          <a:spcPts val="10"/>
                        </a:spcBef>
                      </a:pPr>
                      <a:endParaRPr sz="2100" dirty="0">
                        <a:latin typeface="Times New Roman"/>
                        <a:cs typeface="Times New Roman"/>
                      </a:endParaRPr>
                    </a:p>
                    <a:p>
                      <a:pPr algn="ctr">
                        <a:lnSpc>
                          <a:spcPct val="100000"/>
                        </a:lnSpc>
                      </a:pPr>
                      <a:r>
                        <a:rPr sz="2150" dirty="0">
                          <a:solidFill>
                            <a:srgbClr val="FFFFFF"/>
                          </a:solidFill>
                          <a:latin typeface="Arial"/>
                          <a:cs typeface="Arial"/>
                        </a:rPr>
                        <a:t>Random</a:t>
                      </a:r>
                      <a:endParaRPr sz="2150" dirty="0">
                        <a:latin typeface="Arial"/>
                        <a:cs typeface="Arial"/>
                      </a:endParaRPr>
                    </a:p>
                  </a:txBody>
                  <a:tcPr marL="0" marR="0" marT="12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245745" marR="236220" indent="2540" algn="ctr">
                        <a:lnSpc>
                          <a:spcPct val="95400"/>
                        </a:lnSpc>
                        <a:spcBef>
                          <a:spcPts val="95"/>
                        </a:spcBef>
                      </a:pPr>
                      <a:r>
                        <a:rPr sz="2150" dirty="0">
                          <a:solidFill>
                            <a:srgbClr val="FFFFFF"/>
                          </a:solidFill>
                          <a:latin typeface="Arial"/>
                          <a:cs typeface="Arial"/>
                        </a:rPr>
                        <a:t>In Order  </a:t>
                      </a:r>
                      <a:r>
                        <a:rPr sz="2150" spc="-15" dirty="0">
                          <a:solidFill>
                            <a:srgbClr val="FFFFFF"/>
                          </a:solidFill>
                          <a:latin typeface="Arial"/>
                          <a:cs typeface="Arial"/>
                        </a:rPr>
                        <a:t>(</a:t>
                      </a:r>
                      <a:r>
                        <a:rPr sz="2150" spc="-5" dirty="0">
                          <a:solidFill>
                            <a:srgbClr val="FFFFFF"/>
                          </a:solidFill>
                          <a:latin typeface="Arial"/>
                          <a:cs typeface="Arial"/>
                        </a:rPr>
                        <a:t>на</a:t>
                      </a:r>
                      <a:r>
                        <a:rPr sz="2150" spc="5" dirty="0">
                          <a:solidFill>
                            <a:srgbClr val="FFFFFF"/>
                          </a:solidFill>
                          <a:latin typeface="Arial"/>
                          <a:cs typeface="Arial"/>
                        </a:rPr>
                        <a:t>р</a:t>
                      </a:r>
                      <a:r>
                        <a:rPr sz="2150" spc="-5" dirty="0">
                          <a:solidFill>
                            <a:srgbClr val="FFFFFF"/>
                          </a:solidFill>
                          <a:latin typeface="Arial"/>
                          <a:cs typeface="Arial"/>
                        </a:rPr>
                        <a:t>ас</a:t>
                      </a:r>
                      <a:r>
                        <a:rPr sz="2150" spc="5" dirty="0">
                          <a:solidFill>
                            <a:srgbClr val="FFFFFF"/>
                          </a:solidFill>
                          <a:latin typeface="Arial"/>
                          <a:cs typeface="Arial"/>
                        </a:rPr>
                        <a:t>т</a:t>
                      </a:r>
                      <a:r>
                        <a:rPr sz="2150" spc="-5" dirty="0">
                          <a:solidFill>
                            <a:srgbClr val="FFFFFF"/>
                          </a:solidFill>
                          <a:latin typeface="Arial"/>
                          <a:cs typeface="Arial"/>
                        </a:rPr>
                        <a:t>ващ  </a:t>
                      </a:r>
                      <a:r>
                        <a:rPr sz="2150" dirty="0">
                          <a:solidFill>
                            <a:srgbClr val="FFFFFF"/>
                          </a:solidFill>
                          <a:latin typeface="Arial"/>
                          <a:cs typeface="Arial"/>
                        </a:rPr>
                        <a:t>ред)</a:t>
                      </a:r>
                      <a:endParaRPr sz="2150" dirty="0">
                        <a:latin typeface="Arial"/>
                        <a:cs typeface="Arial"/>
                      </a:endParaRPr>
                    </a:p>
                  </a:txBody>
                  <a:tcPr marL="0" marR="0" marT="1206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33350" marR="125095" indent="-4445" algn="ctr">
                        <a:lnSpc>
                          <a:spcPct val="95400"/>
                        </a:lnSpc>
                        <a:spcBef>
                          <a:spcPts val="95"/>
                        </a:spcBef>
                      </a:pPr>
                      <a:r>
                        <a:rPr sz="2150" spc="-5" dirty="0">
                          <a:solidFill>
                            <a:srgbClr val="FFFFFF"/>
                          </a:solidFill>
                          <a:latin typeface="Arial"/>
                          <a:cs typeface="Arial"/>
                        </a:rPr>
                        <a:t>Reverse  </a:t>
                      </a:r>
                      <a:r>
                        <a:rPr sz="2150" dirty="0">
                          <a:solidFill>
                            <a:srgbClr val="FFFFFF"/>
                          </a:solidFill>
                          <a:latin typeface="Arial"/>
                          <a:cs typeface="Arial"/>
                        </a:rPr>
                        <a:t>Order  (обратен</a:t>
                      </a:r>
                      <a:r>
                        <a:rPr sz="2150" spc="-95" dirty="0">
                          <a:solidFill>
                            <a:srgbClr val="FFFFFF"/>
                          </a:solidFill>
                          <a:latin typeface="Arial"/>
                          <a:cs typeface="Arial"/>
                        </a:rPr>
                        <a:t> </a:t>
                      </a:r>
                      <a:r>
                        <a:rPr sz="2150" dirty="0">
                          <a:solidFill>
                            <a:srgbClr val="FFFFFF"/>
                          </a:solidFill>
                          <a:latin typeface="Arial"/>
                          <a:cs typeface="Arial"/>
                        </a:rPr>
                        <a:t>ред)</a:t>
                      </a:r>
                      <a:endParaRPr sz="2150" dirty="0">
                        <a:latin typeface="Arial"/>
                        <a:cs typeface="Arial"/>
                      </a:endParaRPr>
                    </a:p>
                  </a:txBody>
                  <a:tcPr marL="0" marR="0" marT="1206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0"/>
                  </a:ext>
                </a:extLst>
              </a:tr>
              <a:tr h="347471">
                <a:tc>
                  <a:txBody>
                    <a:bodyPr/>
                    <a:lstStyle/>
                    <a:p>
                      <a:pPr marL="7620" algn="ctr">
                        <a:lnSpc>
                          <a:spcPts val="2565"/>
                        </a:lnSpc>
                      </a:pPr>
                      <a:r>
                        <a:rPr sz="2150" spc="-5" dirty="0">
                          <a:solidFill>
                            <a:srgbClr val="FFFFFF"/>
                          </a:solidFill>
                          <a:latin typeface="Arial"/>
                          <a:cs typeface="Arial"/>
                        </a:rPr>
                        <a:t>MergeSort</a:t>
                      </a:r>
                      <a:endParaRPr sz="215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565"/>
                        </a:lnSpc>
                      </a:pPr>
                      <a:r>
                        <a:rPr sz="2150" spc="5" dirty="0">
                          <a:solidFill>
                            <a:srgbClr val="FFFFFF"/>
                          </a:solidFill>
                          <a:latin typeface="Arial"/>
                          <a:cs typeface="Arial"/>
                        </a:rPr>
                        <a:t>8,1</a:t>
                      </a:r>
                      <a:endParaRPr sz="215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70" algn="ctr">
                        <a:lnSpc>
                          <a:spcPts val="2565"/>
                        </a:lnSpc>
                      </a:pPr>
                      <a:r>
                        <a:rPr sz="2150" spc="5" dirty="0">
                          <a:solidFill>
                            <a:srgbClr val="FFFFFF"/>
                          </a:solidFill>
                          <a:latin typeface="Arial"/>
                          <a:cs typeface="Arial"/>
                        </a:rPr>
                        <a:t>7,8</a:t>
                      </a:r>
                      <a:endParaRPr sz="215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565"/>
                        </a:lnSpc>
                      </a:pPr>
                      <a:r>
                        <a:rPr sz="2150" spc="5" dirty="0">
                          <a:solidFill>
                            <a:srgbClr val="FFFFFF"/>
                          </a:solidFill>
                          <a:latin typeface="Arial"/>
                          <a:cs typeface="Arial"/>
                        </a:rPr>
                        <a:t>7,9</a:t>
                      </a:r>
                      <a:endParaRPr sz="215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1"/>
                  </a:ext>
                </a:extLst>
              </a:tr>
              <a:tr h="348996">
                <a:tc>
                  <a:txBody>
                    <a:bodyPr/>
                    <a:lstStyle/>
                    <a:p>
                      <a:pPr marL="5715" algn="ctr">
                        <a:lnSpc>
                          <a:spcPts val="2555"/>
                        </a:lnSpc>
                      </a:pPr>
                      <a:r>
                        <a:rPr sz="2150" dirty="0">
                          <a:solidFill>
                            <a:srgbClr val="FFFFFF"/>
                          </a:solidFill>
                          <a:latin typeface="Arial"/>
                          <a:cs typeface="Arial"/>
                        </a:rPr>
                        <a:t>QuickSort</a:t>
                      </a:r>
                      <a:endParaRPr sz="215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555"/>
                        </a:lnSpc>
                      </a:pPr>
                      <a:r>
                        <a:rPr sz="2150" spc="5" dirty="0">
                          <a:solidFill>
                            <a:srgbClr val="FFFFFF"/>
                          </a:solidFill>
                          <a:latin typeface="Arial"/>
                          <a:cs typeface="Arial"/>
                        </a:rPr>
                        <a:t>1,3</a:t>
                      </a:r>
                      <a:endParaRPr sz="215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70" algn="ctr">
                        <a:lnSpc>
                          <a:spcPts val="2555"/>
                        </a:lnSpc>
                      </a:pPr>
                      <a:r>
                        <a:rPr sz="2150" dirty="0">
                          <a:solidFill>
                            <a:srgbClr val="FFFFFF"/>
                          </a:solidFill>
                          <a:latin typeface="Arial"/>
                          <a:cs typeface="Arial"/>
                        </a:rPr>
                        <a:t>35,1</a:t>
                      </a:r>
                      <a:endParaRPr sz="215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555"/>
                        </a:lnSpc>
                      </a:pPr>
                      <a:r>
                        <a:rPr sz="2150" spc="5" dirty="0">
                          <a:solidFill>
                            <a:srgbClr val="FFFFFF"/>
                          </a:solidFill>
                          <a:latin typeface="Arial"/>
                          <a:cs typeface="Arial"/>
                        </a:rPr>
                        <a:t>37,1</a:t>
                      </a:r>
                      <a:endParaRPr sz="215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2"/>
                  </a:ext>
                </a:extLst>
              </a:tr>
              <a:tr h="349757">
                <a:tc>
                  <a:txBody>
                    <a:bodyPr/>
                    <a:lstStyle/>
                    <a:p>
                      <a:pPr marL="5715" algn="ctr">
                        <a:lnSpc>
                          <a:spcPts val="2555"/>
                        </a:lnSpc>
                      </a:pPr>
                      <a:r>
                        <a:rPr sz="2150" dirty="0">
                          <a:solidFill>
                            <a:srgbClr val="FFFFFF"/>
                          </a:solidFill>
                          <a:latin typeface="Arial"/>
                          <a:cs typeface="Arial"/>
                        </a:rPr>
                        <a:t>SelectionSort</a:t>
                      </a:r>
                      <a:endParaRPr sz="215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555"/>
                        </a:lnSpc>
                      </a:pPr>
                      <a:r>
                        <a:rPr sz="2150" spc="5" dirty="0">
                          <a:solidFill>
                            <a:srgbClr val="FFFFFF"/>
                          </a:solidFill>
                          <a:latin typeface="Arial"/>
                          <a:cs typeface="Arial"/>
                        </a:rPr>
                        <a:t>35,0</a:t>
                      </a:r>
                      <a:endParaRPr sz="215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70" algn="ctr">
                        <a:lnSpc>
                          <a:spcPts val="2555"/>
                        </a:lnSpc>
                      </a:pPr>
                      <a:r>
                        <a:rPr sz="2150" dirty="0">
                          <a:solidFill>
                            <a:srgbClr val="FFFFFF"/>
                          </a:solidFill>
                          <a:latin typeface="Arial"/>
                          <a:cs typeface="Arial"/>
                        </a:rPr>
                        <a:t>34,4</a:t>
                      </a:r>
                      <a:endParaRPr sz="215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gn="ctr">
                        <a:lnSpc>
                          <a:spcPts val="2555"/>
                        </a:lnSpc>
                      </a:pPr>
                      <a:r>
                        <a:rPr sz="2150" dirty="0">
                          <a:solidFill>
                            <a:srgbClr val="FFFFFF"/>
                          </a:solidFill>
                          <a:latin typeface="Arial"/>
                          <a:cs typeface="Arial"/>
                        </a:rPr>
                        <a:t>35,3</a:t>
                      </a:r>
                      <a:endParaRPr sz="215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3"/>
                  </a:ext>
                </a:extLst>
              </a:tr>
            </a:tbl>
          </a:graphicData>
        </a:graphic>
      </p:graphicFrame>
      <p:sp>
        <p:nvSpPr>
          <p:cNvPr id="11" name="object 5">
            <a:extLst>
              <a:ext uri="{FF2B5EF4-FFF2-40B4-BE49-F238E27FC236}">
                <a16:creationId xmlns:a16="http://schemas.microsoft.com/office/drawing/2014/main" id="{AA12E47F-D57C-C930-4C29-0B90CA09EF16}"/>
              </a:ext>
            </a:extLst>
          </p:cNvPr>
          <p:cNvSpPr txBox="1"/>
          <p:nvPr/>
        </p:nvSpPr>
        <p:spPr>
          <a:xfrm>
            <a:off x="1079500" y="1800225"/>
            <a:ext cx="8374380" cy="628377"/>
          </a:xfrm>
          <a:prstGeom prst="rect">
            <a:avLst/>
          </a:prstGeom>
        </p:spPr>
        <p:txBody>
          <a:bodyPr vert="horz" wrap="square" lIns="0" tIns="12700" rIns="0" bIns="0" rtlCol="0">
            <a:spAutoFit/>
          </a:bodyPr>
          <a:lstStyle/>
          <a:p>
            <a:pPr marL="127000" marR="53340" algn="just">
              <a:lnSpc>
                <a:spcPct val="100000"/>
              </a:lnSpc>
              <a:spcBef>
                <a:spcPts val="100"/>
              </a:spcBef>
            </a:pPr>
            <a:r>
              <a:rPr lang="bg-BG" sz="2000" dirty="0">
                <a:solidFill>
                  <a:schemeClr val="bg1"/>
                </a:solidFill>
                <a:latin typeface="Arial"/>
                <a:cs typeface="Arial"/>
              </a:rPr>
              <a:t>Време ( в секунди ) за сортиране на различно подредени списъци при </a:t>
            </a:r>
            <a:r>
              <a:rPr lang="en-US" sz="2000" dirty="0">
                <a:solidFill>
                  <a:schemeClr val="bg1"/>
                </a:solidFill>
                <a:latin typeface="Arial"/>
                <a:cs typeface="Arial"/>
              </a:rPr>
              <a:t>n=2500</a:t>
            </a:r>
            <a:endParaRPr sz="2000" dirty="0">
              <a:solidFill>
                <a:schemeClr val="bg1"/>
              </a:solidFill>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1285" algn="ctr">
              <a:lnSpc>
                <a:spcPct val="100000"/>
              </a:lnSpc>
              <a:spcBef>
                <a:spcPts val="95"/>
              </a:spcBef>
            </a:pPr>
            <a:r>
              <a:rPr spc="-10" dirty="0"/>
              <a:t>ПРИМЕРИ ЗА АНАЛИЗ НА ВРЕМЕВА</a:t>
            </a:r>
            <a:r>
              <a:rPr spc="125" dirty="0"/>
              <a:t> </a:t>
            </a:r>
            <a:r>
              <a:rPr spc="-10" dirty="0"/>
              <a:t>СЛОЖНОСТ</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21</a:t>
            </a:fld>
            <a:endParaRPr dirty="0"/>
          </a:p>
        </p:txBody>
      </p:sp>
      <p:sp>
        <p:nvSpPr>
          <p:cNvPr id="3" name="object 3"/>
          <p:cNvSpPr txBox="1"/>
          <p:nvPr/>
        </p:nvSpPr>
        <p:spPr>
          <a:xfrm>
            <a:off x="1240471" y="2105025"/>
            <a:ext cx="8212455" cy="2525395"/>
          </a:xfrm>
          <a:prstGeom prst="rect">
            <a:avLst/>
          </a:prstGeom>
        </p:spPr>
        <p:txBody>
          <a:bodyPr vert="horz" wrap="square" lIns="0" tIns="12700" rIns="0" bIns="0" rtlCol="0">
            <a:spAutoFit/>
          </a:bodyPr>
          <a:lstStyle/>
          <a:p>
            <a:pPr marL="12700" marR="5080" algn="just">
              <a:lnSpc>
                <a:spcPct val="100000"/>
              </a:lnSpc>
              <a:spcBef>
                <a:spcPts val="100"/>
              </a:spcBef>
            </a:pPr>
            <a:r>
              <a:rPr sz="2000" dirty="0">
                <a:solidFill>
                  <a:srgbClr val="FFFFFF"/>
                </a:solidFill>
                <a:latin typeface="Arial"/>
                <a:cs typeface="Arial"/>
              </a:rPr>
              <a:t>Времето за </a:t>
            </a:r>
            <a:r>
              <a:rPr sz="2000" spc="-5" dirty="0">
                <a:solidFill>
                  <a:srgbClr val="FFFFFF"/>
                </a:solidFill>
                <a:latin typeface="Arial"/>
                <a:cs typeface="Arial"/>
              </a:rPr>
              <a:t>MergeSort не се променя драстично, </a:t>
            </a:r>
            <a:r>
              <a:rPr sz="2000" dirty="0">
                <a:solidFill>
                  <a:srgbClr val="FFFFFF"/>
                </a:solidFill>
                <a:latin typeface="Arial"/>
                <a:cs typeface="Arial"/>
              </a:rPr>
              <a:t>като </a:t>
            </a:r>
            <a:r>
              <a:rPr sz="2000" spc="-5" dirty="0">
                <a:solidFill>
                  <a:srgbClr val="FFFFFF"/>
                </a:solidFill>
                <a:latin typeface="Arial"/>
                <a:cs typeface="Arial"/>
              </a:rPr>
              <a:t>най-добрия </a:t>
            </a:r>
            <a:r>
              <a:rPr sz="2000" dirty="0">
                <a:solidFill>
                  <a:srgbClr val="FFFFFF"/>
                </a:solidFill>
                <a:latin typeface="Arial"/>
                <a:cs typeface="Arial"/>
              </a:rPr>
              <a:t>и  </a:t>
            </a:r>
            <a:r>
              <a:rPr sz="2000" spc="-5" dirty="0">
                <a:solidFill>
                  <a:srgbClr val="FFFFFF"/>
                </a:solidFill>
                <a:latin typeface="Arial"/>
                <a:cs typeface="Arial"/>
              </a:rPr>
              <a:t>най-лошия случай </a:t>
            </a:r>
            <a:r>
              <a:rPr sz="2000" spc="-10" dirty="0">
                <a:solidFill>
                  <a:srgbClr val="FFFFFF"/>
                </a:solidFill>
                <a:latin typeface="Arial"/>
                <a:cs typeface="Arial"/>
              </a:rPr>
              <a:t>на </a:t>
            </a:r>
            <a:r>
              <a:rPr sz="2000" spc="-5" dirty="0">
                <a:solidFill>
                  <a:srgbClr val="FFFFFF"/>
                </a:solidFill>
                <a:latin typeface="Arial"/>
                <a:cs typeface="Arial"/>
              </a:rPr>
              <a:t>поведение </a:t>
            </a:r>
            <a:r>
              <a:rPr sz="2000" dirty="0">
                <a:solidFill>
                  <a:srgbClr val="FFFFFF"/>
                </a:solidFill>
                <a:latin typeface="Arial"/>
                <a:cs typeface="Arial"/>
              </a:rPr>
              <a:t>са </a:t>
            </a:r>
            <a:r>
              <a:rPr sz="2000" spc="-5" dirty="0">
                <a:solidFill>
                  <a:srgbClr val="FFFFFF"/>
                </a:solidFill>
                <a:latin typeface="Arial"/>
                <a:cs typeface="Arial"/>
              </a:rPr>
              <a:t>практически еднакви. Но  </a:t>
            </a:r>
            <a:r>
              <a:rPr sz="2000" dirty="0">
                <a:solidFill>
                  <a:srgbClr val="FFFFFF"/>
                </a:solidFill>
                <a:latin typeface="Arial"/>
                <a:cs typeface="Arial"/>
              </a:rPr>
              <a:t>QuickSort </a:t>
            </a:r>
            <a:r>
              <a:rPr sz="2000" spc="-10" dirty="0">
                <a:solidFill>
                  <a:srgbClr val="FFFFFF"/>
                </a:solidFill>
                <a:latin typeface="Arial"/>
                <a:cs typeface="Arial"/>
              </a:rPr>
              <a:t>изисква </a:t>
            </a:r>
            <a:r>
              <a:rPr sz="2000" spc="-5" dirty="0">
                <a:solidFill>
                  <a:srgbClr val="FFFFFF"/>
                </a:solidFill>
                <a:latin typeface="Arial"/>
                <a:cs typeface="Arial"/>
              </a:rPr>
              <a:t>значително време, повече от минута </a:t>
            </a:r>
            <a:r>
              <a:rPr sz="2000" dirty="0">
                <a:solidFill>
                  <a:srgbClr val="FFFFFF"/>
                </a:solidFill>
                <a:latin typeface="Arial"/>
                <a:cs typeface="Arial"/>
              </a:rPr>
              <a:t>за </a:t>
            </a:r>
            <a:r>
              <a:rPr sz="2000" spc="-5" dirty="0">
                <a:solidFill>
                  <a:srgbClr val="FFFFFF"/>
                </a:solidFill>
                <a:latin typeface="Arial"/>
                <a:cs typeface="Arial"/>
              </a:rPr>
              <a:t>решаване  на проблема </a:t>
            </a:r>
            <a:r>
              <a:rPr sz="2000" dirty="0">
                <a:solidFill>
                  <a:srgbClr val="FFFFFF"/>
                </a:solidFill>
                <a:latin typeface="Arial"/>
                <a:cs typeface="Arial"/>
              </a:rPr>
              <a:t>– </a:t>
            </a:r>
            <a:r>
              <a:rPr sz="2000" spc="-5" dirty="0">
                <a:solidFill>
                  <a:srgbClr val="FFFFFF"/>
                </a:solidFill>
                <a:latin typeface="Arial"/>
                <a:cs typeface="Arial"/>
              </a:rPr>
              <a:t>даже повече от неефективния</a:t>
            </a:r>
            <a:r>
              <a:rPr sz="2000" spc="-105" dirty="0">
                <a:solidFill>
                  <a:srgbClr val="FFFFFF"/>
                </a:solidFill>
                <a:latin typeface="Arial"/>
                <a:cs typeface="Arial"/>
              </a:rPr>
              <a:t> </a:t>
            </a:r>
            <a:r>
              <a:rPr sz="2000" dirty="0">
                <a:solidFill>
                  <a:srgbClr val="FFFFFF"/>
                </a:solidFill>
                <a:latin typeface="Arial"/>
                <a:cs typeface="Arial"/>
              </a:rPr>
              <a:t>SelectionSort.</a:t>
            </a:r>
            <a:endParaRPr sz="2000" dirty="0">
              <a:latin typeface="Arial"/>
              <a:cs typeface="Arial"/>
            </a:endParaRPr>
          </a:p>
          <a:p>
            <a:pPr marL="12700" marR="5080" algn="just">
              <a:lnSpc>
                <a:spcPct val="100000"/>
              </a:lnSpc>
              <a:spcBef>
                <a:spcPts val="484"/>
              </a:spcBef>
            </a:pPr>
            <a:r>
              <a:rPr sz="2000" dirty="0">
                <a:solidFill>
                  <a:srgbClr val="FFFFFF"/>
                </a:solidFill>
                <a:latin typeface="Arial"/>
                <a:cs typeface="Arial"/>
              </a:rPr>
              <a:t>При </a:t>
            </a:r>
            <a:r>
              <a:rPr sz="2000" spc="-5" dirty="0">
                <a:solidFill>
                  <a:srgbClr val="FFFFFF"/>
                </a:solidFill>
                <a:latin typeface="Arial"/>
                <a:cs typeface="Arial"/>
              </a:rPr>
              <a:t>зададената спецификация (&lt;2500) ние следва да изберем  MergeSort, отчитайки най-лошия случай на поведение </a:t>
            </a:r>
            <a:r>
              <a:rPr sz="2000" spc="-10" dirty="0">
                <a:solidFill>
                  <a:srgbClr val="FFFFFF"/>
                </a:solidFill>
                <a:latin typeface="Arial"/>
                <a:cs typeface="Arial"/>
              </a:rPr>
              <a:t>на  </a:t>
            </a:r>
            <a:r>
              <a:rPr sz="2000" spc="-5" dirty="0">
                <a:solidFill>
                  <a:srgbClr val="FFFFFF"/>
                </a:solidFill>
                <a:latin typeface="Arial"/>
                <a:cs typeface="Arial"/>
              </a:rPr>
              <a:t>разглежданите алгоритми </a:t>
            </a:r>
            <a:r>
              <a:rPr sz="2000" dirty="0">
                <a:solidFill>
                  <a:srgbClr val="FFFFFF"/>
                </a:solidFill>
                <a:latin typeface="Arial"/>
                <a:cs typeface="Arial"/>
              </a:rPr>
              <a:t>и </a:t>
            </a:r>
            <a:r>
              <a:rPr sz="2000" spc="-5" dirty="0">
                <a:solidFill>
                  <a:srgbClr val="FFFFFF"/>
                </a:solidFill>
                <a:latin typeface="Arial"/>
                <a:cs typeface="Arial"/>
              </a:rPr>
              <a:t>не следва да използваме QuickSort </a:t>
            </a:r>
            <a:r>
              <a:rPr sz="2000" dirty="0">
                <a:solidFill>
                  <a:srgbClr val="FFFFFF"/>
                </a:solidFill>
                <a:latin typeface="Arial"/>
                <a:cs typeface="Arial"/>
              </a:rPr>
              <a:t>като  </a:t>
            </a:r>
            <a:r>
              <a:rPr sz="2000" spc="-5" dirty="0">
                <a:solidFill>
                  <a:srgbClr val="FFFFFF"/>
                </a:solidFill>
                <a:latin typeface="Arial"/>
                <a:cs typeface="Arial"/>
              </a:rPr>
              <a:t>евентуално предпочитан </a:t>
            </a:r>
            <a:r>
              <a:rPr sz="2000" dirty="0">
                <a:solidFill>
                  <a:srgbClr val="FFFFFF"/>
                </a:solidFill>
                <a:latin typeface="Arial"/>
                <a:cs typeface="Arial"/>
              </a:rPr>
              <a:t>метод за </a:t>
            </a:r>
            <a:r>
              <a:rPr sz="2000" spc="-5" dirty="0">
                <a:solidFill>
                  <a:srgbClr val="FFFFFF"/>
                </a:solidFill>
                <a:latin typeface="Arial"/>
                <a:cs typeface="Arial"/>
              </a:rPr>
              <a:t>средния</a:t>
            </a:r>
            <a:r>
              <a:rPr sz="2000" spc="-140" dirty="0">
                <a:solidFill>
                  <a:srgbClr val="FFFFFF"/>
                </a:solidFill>
                <a:latin typeface="Arial"/>
                <a:cs typeface="Arial"/>
              </a:rPr>
              <a:t> </a:t>
            </a:r>
            <a:r>
              <a:rPr sz="2000" dirty="0">
                <a:solidFill>
                  <a:srgbClr val="FFFFFF"/>
                </a:solidFill>
                <a:latin typeface="Arial"/>
                <a:cs typeface="Arial"/>
              </a:rPr>
              <a:t>случай.</a:t>
            </a:r>
            <a:endParaRPr sz="20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7520" y="411022"/>
            <a:ext cx="8518779" cy="878840"/>
          </a:xfrm>
          <a:prstGeom prst="rect">
            <a:avLst/>
          </a:prstGeom>
        </p:spPr>
        <p:txBody>
          <a:bodyPr vert="horz" wrap="square" lIns="0" tIns="12065" rIns="0" bIns="0" rtlCol="0">
            <a:spAutoFit/>
          </a:bodyPr>
          <a:lstStyle/>
          <a:p>
            <a:pPr marL="405765" marR="5080" indent="-393700" algn="ctr">
              <a:lnSpc>
                <a:spcPct val="100000"/>
              </a:lnSpc>
              <a:spcBef>
                <a:spcPts val="95"/>
              </a:spcBef>
            </a:pPr>
            <a:r>
              <a:rPr spc="-10" dirty="0"/>
              <a:t>ПРИМЕРИ ЗА АНАЛИЗ НА ПРОСТРАНСТВЕНА</a:t>
            </a:r>
            <a:r>
              <a:rPr spc="35" dirty="0"/>
              <a:t> </a:t>
            </a:r>
            <a:r>
              <a:rPr spc="-10" dirty="0"/>
              <a:t>СЛОЖНОСТ</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22</a:t>
            </a:fld>
            <a:endParaRPr dirty="0"/>
          </a:p>
        </p:txBody>
      </p:sp>
      <p:sp>
        <p:nvSpPr>
          <p:cNvPr id="3" name="object 3"/>
          <p:cNvSpPr txBox="1"/>
          <p:nvPr/>
        </p:nvSpPr>
        <p:spPr>
          <a:xfrm>
            <a:off x="1232353" y="1284122"/>
            <a:ext cx="8211820" cy="3867150"/>
          </a:xfrm>
          <a:prstGeom prst="rect">
            <a:avLst/>
          </a:prstGeom>
        </p:spPr>
        <p:txBody>
          <a:bodyPr vert="horz" wrap="square" lIns="0" tIns="13335" rIns="0" bIns="0" rtlCol="0">
            <a:spAutoFit/>
          </a:bodyPr>
          <a:lstStyle/>
          <a:p>
            <a:pPr marL="12700" marR="5080" algn="just">
              <a:lnSpc>
                <a:spcPct val="100000"/>
              </a:lnSpc>
              <a:spcBef>
                <a:spcPts val="105"/>
              </a:spcBef>
            </a:pPr>
            <a:r>
              <a:rPr sz="2000" dirty="0">
                <a:solidFill>
                  <a:srgbClr val="FFFFFF"/>
                </a:solidFill>
                <a:latin typeface="Arial"/>
                <a:cs typeface="Arial"/>
              </a:rPr>
              <a:t>Наред с </a:t>
            </a:r>
            <a:r>
              <a:rPr sz="2000" spc="-5" dirty="0">
                <a:solidFill>
                  <a:srgbClr val="FFFFFF"/>
                </a:solidFill>
                <a:latin typeface="Arial"/>
                <a:cs typeface="Arial"/>
              </a:rPr>
              <a:t>времевата сложност понякога </a:t>
            </a:r>
            <a:r>
              <a:rPr sz="2000" dirty="0">
                <a:solidFill>
                  <a:srgbClr val="FFFFFF"/>
                </a:solidFill>
                <a:latin typeface="Arial"/>
                <a:cs typeface="Arial"/>
              </a:rPr>
              <a:t>е </a:t>
            </a:r>
            <a:r>
              <a:rPr sz="2000" spc="-5" dirty="0">
                <a:solidFill>
                  <a:srgbClr val="FFFFFF"/>
                </a:solidFill>
                <a:latin typeface="Arial"/>
                <a:cs typeface="Arial"/>
              </a:rPr>
              <a:t>необходимо </a:t>
            </a:r>
            <a:r>
              <a:rPr sz="2000" spc="-10" dirty="0">
                <a:solidFill>
                  <a:srgbClr val="FFFFFF"/>
                </a:solidFill>
                <a:latin typeface="Arial"/>
                <a:cs typeface="Arial"/>
              </a:rPr>
              <a:t>да  </a:t>
            </a:r>
            <a:r>
              <a:rPr sz="2000" spc="-5" dirty="0">
                <a:solidFill>
                  <a:srgbClr val="FFFFFF"/>
                </a:solidFill>
                <a:latin typeface="Arial"/>
                <a:cs typeface="Arial"/>
              </a:rPr>
              <a:t>разполагаме </a:t>
            </a:r>
            <a:r>
              <a:rPr sz="2000" dirty="0">
                <a:solidFill>
                  <a:srgbClr val="FFFFFF"/>
                </a:solidFill>
                <a:latin typeface="Arial"/>
                <a:cs typeface="Arial"/>
              </a:rPr>
              <a:t>и с така </a:t>
            </a:r>
            <a:r>
              <a:rPr sz="2000" spc="-10" dirty="0">
                <a:solidFill>
                  <a:srgbClr val="FFFFFF"/>
                </a:solidFill>
                <a:latin typeface="Arial"/>
                <a:cs typeface="Arial"/>
              </a:rPr>
              <a:t>наречената </a:t>
            </a:r>
            <a:r>
              <a:rPr sz="2000" b="1" spc="-5" dirty="0">
                <a:solidFill>
                  <a:srgbClr val="FFFF00"/>
                </a:solidFill>
                <a:latin typeface="Arial"/>
                <a:cs typeface="Arial"/>
              </a:rPr>
              <a:t>пространствена сложност </a:t>
            </a:r>
            <a:r>
              <a:rPr sz="2000" spc="-5" dirty="0">
                <a:solidFill>
                  <a:srgbClr val="FFFFFF"/>
                </a:solidFill>
                <a:latin typeface="Arial"/>
                <a:cs typeface="Arial"/>
              </a:rPr>
              <a:t>на  алгоритмите.</a:t>
            </a:r>
            <a:endParaRPr sz="2000" dirty="0">
              <a:latin typeface="Arial"/>
              <a:cs typeface="Arial"/>
            </a:endParaRPr>
          </a:p>
          <a:p>
            <a:pPr marL="12700" marR="6350" algn="just">
              <a:lnSpc>
                <a:spcPct val="100000"/>
              </a:lnSpc>
              <a:spcBef>
                <a:spcPts val="480"/>
              </a:spcBef>
            </a:pPr>
            <a:r>
              <a:rPr sz="2000" dirty="0">
                <a:solidFill>
                  <a:srgbClr val="FFFFFF"/>
                </a:solidFill>
                <a:latin typeface="Arial"/>
                <a:cs typeface="Arial"/>
              </a:rPr>
              <a:t>Тя </a:t>
            </a:r>
            <a:r>
              <a:rPr sz="2000" spc="-5" dirty="0">
                <a:solidFill>
                  <a:srgbClr val="FFFFFF"/>
                </a:solidFill>
                <a:latin typeface="Arial"/>
                <a:cs typeface="Arial"/>
              </a:rPr>
              <a:t>показва, </a:t>
            </a:r>
            <a:r>
              <a:rPr sz="2000" dirty="0">
                <a:solidFill>
                  <a:srgbClr val="FFFFFF"/>
                </a:solidFill>
                <a:latin typeface="Arial"/>
                <a:cs typeface="Arial"/>
              </a:rPr>
              <a:t>както и </a:t>
            </a:r>
            <a:r>
              <a:rPr sz="2000" spc="-5" dirty="0">
                <a:solidFill>
                  <a:srgbClr val="FFFFFF"/>
                </a:solidFill>
                <a:latin typeface="Arial"/>
                <a:cs typeface="Arial"/>
              </a:rPr>
              <a:t>при времевата, зависимостта </a:t>
            </a:r>
            <a:r>
              <a:rPr sz="2000" dirty="0">
                <a:solidFill>
                  <a:srgbClr val="FFFFFF"/>
                </a:solidFill>
                <a:latin typeface="Arial"/>
                <a:cs typeface="Arial"/>
              </a:rPr>
              <a:t>и </a:t>
            </a:r>
            <a:r>
              <a:rPr sz="2000" spc="-5" dirty="0">
                <a:solidFill>
                  <a:srgbClr val="FFFFFF"/>
                </a:solidFill>
                <a:latin typeface="Arial"/>
                <a:cs typeface="Arial"/>
              </a:rPr>
              <a:t>поведението на  алгоритъма по отношение на заеманата памет при неговото  изпълнение.</a:t>
            </a:r>
            <a:endParaRPr sz="2000" dirty="0">
              <a:latin typeface="Arial"/>
              <a:cs typeface="Arial"/>
            </a:endParaRPr>
          </a:p>
          <a:p>
            <a:pPr marL="12700" marR="5080" algn="just">
              <a:lnSpc>
                <a:spcPct val="100000"/>
              </a:lnSpc>
              <a:spcBef>
                <a:spcPts val="480"/>
              </a:spcBef>
            </a:pPr>
            <a:r>
              <a:rPr sz="2000" dirty="0">
                <a:solidFill>
                  <a:srgbClr val="FFFFFF"/>
                </a:solidFill>
                <a:latin typeface="Arial"/>
                <a:cs typeface="Arial"/>
              </a:rPr>
              <a:t>И </a:t>
            </a:r>
            <a:r>
              <a:rPr sz="2000" spc="-5" dirty="0">
                <a:solidFill>
                  <a:srgbClr val="FFFFFF"/>
                </a:solidFill>
                <a:latin typeface="Arial"/>
                <a:cs typeface="Arial"/>
              </a:rPr>
              <a:t>тук трябва да получим формула, </a:t>
            </a:r>
            <a:r>
              <a:rPr sz="2000" dirty="0">
                <a:solidFill>
                  <a:srgbClr val="FFFFFF"/>
                </a:solidFill>
                <a:latin typeface="Arial"/>
                <a:cs typeface="Arial"/>
              </a:rPr>
              <a:t>която </a:t>
            </a:r>
            <a:r>
              <a:rPr sz="2000" spc="-10" dirty="0">
                <a:solidFill>
                  <a:srgbClr val="FFFFFF"/>
                </a:solidFill>
                <a:latin typeface="Arial"/>
                <a:cs typeface="Arial"/>
              </a:rPr>
              <a:t>да </a:t>
            </a:r>
            <a:r>
              <a:rPr sz="2000" spc="-5" dirty="0">
                <a:solidFill>
                  <a:srgbClr val="FFFFFF"/>
                </a:solidFill>
                <a:latin typeface="Arial"/>
                <a:cs typeface="Arial"/>
              </a:rPr>
              <a:t>свързва обема на  заеманата памет </a:t>
            </a:r>
            <a:r>
              <a:rPr sz="2000" dirty="0">
                <a:solidFill>
                  <a:srgbClr val="FFFFFF"/>
                </a:solidFill>
                <a:latin typeface="Arial"/>
                <a:cs typeface="Arial"/>
              </a:rPr>
              <a:t>с </a:t>
            </a:r>
            <a:r>
              <a:rPr sz="2000" spc="-5" dirty="0">
                <a:solidFill>
                  <a:srgbClr val="FFFFFF"/>
                </a:solidFill>
                <a:latin typeface="Arial"/>
                <a:cs typeface="Arial"/>
              </a:rPr>
              <a:t>размерността на задачата </a:t>
            </a:r>
            <a:r>
              <a:rPr sz="2000" dirty="0">
                <a:solidFill>
                  <a:srgbClr val="FFFFFF"/>
                </a:solidFill>
                <a:latin typeface="Arial"/>
                <a:cs typeface="Arial"/>
              </a:rPr>
              <a:t>и </a:t>
            </a:r>
            <a:r>
              <a:rPr sz="2000" spc="-5" dirty="0">
                <a:solidFill>
                  <a:srgbClr val="FFFFFF"/>
                </a:solidFill>
                <a:latin typeface="Arial"/>
                <a:cs typeface="Arial"/>
              </a:rPr>
              <a:t>да </a:t>
            </a:r>
            <a:r>
              <a:rPr sz="2000" dirty="0">
                <a:solidFill>
                  <a:srgbClr val="FFFFFF"/>
                </a:solidFill>
                <a:latin typeface="Arial"/>
                <a:cs typeface="Arial"/>
              </a:rPr>
              <a:t>се </a:t>
            </a:r>
            <a:r>
              <a:rPr sz="2000" spc="-5" dirty="0">
                <a:solidFill>
                  <a:srgbClr val="FFFFFF"/>
                </a:solidFill>
                <a:latin typeface="Arial"/>
                <a:cs typeface="Arial"/>
              </a:rPr>
              <a:t>изрази  </a:t>
            </a:r>
            <a:r>
              <a:rPr sz="2000" dirty="0">
                <a:solidFill>
                  <a:srgbClr val="FFFFFF"/>
                </a:solidFill>
                <a:latin typeface="Arial"/>
                <a:cs typeface="Arial"/>
              </a:rPr>
              <a:t>съгласно </a:t>
            </a:r>
            <a:r>
              <a:rPr sz="2000" spc="-5" dirty="0" err="1">
                <a:solidFill>
                  <a:srgbClr val="FFFFFF"/>
                </a:solidFill>
                <a:latin typeface="Arial"/>
                <a:cs typeface="Arial"/>
              </a:rPr>
              <a:t>принципите</a:t>
            </a:r>
            <a:r>
              <a:rPr sz="2000" spc="-5" dirty="0">
                <a:solidFill>
                  <a:srgbClr val="FFFFFF"/>
                </a:solidFill>
                <a:latin typeface="Arial"/>
                <a:cs typeface="Arial"/>
              </a:rPr>
              <a:t> </a:t>
            </a:r>
            <a:r>
              <a:rPr sz="2000" spc="-5" dirty="0" err="1">
                <a:solidFill>
                  <a:srgbClr val="FFFFFF"/>
                </a:solidFill>
                <a:latin typeface="Arial"/>
                <a:cs typeface="Arial"/>
              </a:rPr>
              <a:t>на</a:t>
            </a:r>
            <a:r>
              <a:rPr lang="en-US" sz="2000" spc="-5" dirty="0">
                <a:solidFill>
                  <a:srgbClr val="FFFFFF"/>
                </a:solidFill>
                <a:latin typeface="Arial"/>
                <a:cs typeface="Arial"/>
              </a:rPr>
              <a:t> Big</a:t>
            </a:r>
            <a:r>
              <a:rPr sz="2000" spc="-5" dirty="0">
                <a:solidFill>
                  <a:srgbClr val="FFFFFF"/>
                </a:solidFill>
                <a:latin typeface="Arial"/>
                <a:cs typeface="Arial"/>
              </a:rPr>
              <a:t> </a:t>
            </a:r>
            <a:r>
              <a:rPr sz="2000" dirty="0">
                <a:solidFill>
                  <a:srgbClr val="FFFFFF"/>
                </a:solidFill>
                <a:latin typeface="Arial"/>
                <a:cs typeface="Arial"/>
              </a:rPr>
              <a:t>О</a:t>
            </a:r>
            <a:r>
              <a:rPr sz="2000" spc="-100" dirty="0">
                <a:solidFill>
                  <a:srgbClr val="FFFFFF"/>
                </a:solidFill>
                <a:latin typeface="Arial"/>
                <a:cs typeface="Arial"/>
              </a:rPr>
              <a:t> </a:t>
            </a:r>
            <a:r>
              <a:rPr sz="2000" spc="-5" dirty="0">
                <a:solidFill>
                  <a:srgbClr val="FFFFFF"/>
                </a:solidFill>
                <a:latin typeface="Arial"/>
                <a:cs typeface="Arial"/>
              </a:rPr>
              <a:t>нотацията.</a:t>
            </a:r>
            <a:endParaRPr sz="2000" dirty="0">
              <a:latin typeface="Arial"/>
              <a:cs typeface="Arial"/>
            </a:endParaRPr>
          </a:p>
          <a:p>
            <a:pPr marL="12700" marR="5080" algn="just">
              <a:lnSpc>
                <a:spcPct val="100000"/>
              </a:lnSpc>
              <a:spcBef>
                <a:spcPts val="475"/>
              </a:spcBef>
            </a:pPr>
            <a:r>
              <a:rPr sz="2000" dirty="0">
                <a:solidFill>
                  <a:srgbClr val="FFFFFF"/>
                </a:solidFill>
                <a:latin typeface="Arial"/>
                <a:cs typeface="Arial"/>
              </a:rPr>
              <a:t>Както е </a:t>
            </a:r>
            <a:r>
              <a:rPr sz="2000" spc="-5" dirty="0">
                <a:solidFill>
                  <a:srgbClr val="FFFFFF"/>
                </a:solidFill>
                <a:latin typeface="Arial"/>
                <a:cs typeface="Arial"/>
              </a:rPr>
              <a:t>известно заеманата памет </a:t>
            </a:r>
            <a:r>
              <a:rPr sz="2000" dirty="0">
                <a:solidFill>
                  <a:srgbClr val="FFFFFF"/>
                </a:solidFill>
                <a:latin typeface="Arial"/>
                <a:cs typeface="Arial"/>
              </a:rPr>
              <a:t>и </a:t>
            </a:r>
            <a:r>
              <a:rPr sz="2000" spc="-5" dirty="0">
                <a:solidFill>
                  <a:srgbClr val="FFFFFF"/>
                </a:solidFill>
                <a:latin typeface="Arial"/>
                <a:cs typeface="Arial"/>
              </a:rPr>
              <a:t>времето за изпълнение са  реверсивно зависими, </a:t>
            </a:r>
            <a:r>
              <a:rPr sz="2000" spc="-10" dirty="0">
                <a:solidFill>
                  <a:srgbClr val="FFFFFF"/>
                </a:solidFill>
                <a:latin typeface="Arial"/>
                <a:cs typeface="Arial"/>
              </a:rPr>
              <a:t>т.е., </a:t>
            </a:r>
            <a:r>
              <a:rPr sz="2000" spc="-5" dirty="0">
                <a:solidFill>
                  <a:srgbClr val="FFFFFF"/>
                </a:solidFill>
                <a:latin typeface="Arial"/>
                <a:cs typeface="Arial"/>
              </a:rPr>
              <a:t>ако съкратим </a:t>
            </a:r>
            <a:r>
              <a:rPr sz="2000" spc="-10" dirty="0">
                <a:solidFill>
                  <a:srgbClr val="FFFFFF"/>
                </a:solidFill>
                <a:latin typeface="Arial"/>
                <a:cs typeface="Arial"/>
              </a:rPr>
              <a:t>времето </a:t>
            </a:r>
            <a:r>
              <a:rPr sz="2000" spc="-5" dirty="0">
                <a:solidFill>
                  <a:srgbClr val="FFFFFF"/>
                </a:solidFill>
                <a:latin typeface="Arial"/>
                <a:cs typeface="Arial"/>
              </a:rPr>
              <a:t>за изпълнение,  </a:t>
            </a:r>
            <a:r>
              <a:rPr sz="2000" dirty="0">
                <a:solidFill>
                  <a:srgbClr val="FFFFFF"/>
                </a:solidFill>
                <a:latin typeface="Arial"/>
                <a:cs typeface="Arial"/>
              </a:rPr>
              <a:t>това, като </a:t>
            </a:r>
            <a:r>
              <a:rPr sz="2000" spc="-5" dirty="0">
                <a:solidFill>
                  <a:srgbClr val="FFFFFF"/>
                </a:solidFill>
                <a:latin typeface="Arial"/>
                <a:cs typeface="Arial"/>
              </a:rPr>
              <a:t>правило, </a:t>
            </a:r>
            <a:r>
              <a:rPr sz="2000" dirty="0">
                <a:solidFill>
                  <a:srgbClr val="FFFFFF"/>
                </a:solidFill>
                <a:latin typeface="Arial"/>
                <a:cs typeface="Arial"/>
              </a:rPr>
              <a:t>е за сметка </a:t>
            </a:r>
            <a:r>
              <a:rPr sz="2000" spc="-5" dirty="0">
                <a:solidFill>
                  <a:srgbClr val="FFFFFF"/>
                </a:solidFill>
                <a:latin typeface="Arial"/>
                <a:cs typeface="Arial"/>
              </a:rPr>
              <a:t>на паметта </a:t>
            </a:r>
            <a:r>
              <a:rPr sz="2000" dirty="0">
                <a:solidFill>
                  <a:srgbClr val="FFFFFF"/>
                </a:solidFill>
                <a:latin typeface="Arial"/>
                <a:cs typeface="Arial"/>
              </a:rPr>
              <a:t>и</a:t>
            </a:r>
            <a:r>
              <a:rPr sz="2000" spc="-160" dirty="0">
                <a:solidFill>
                  <a:srgbClr val="FFFFFF"/>
                </a:solidFill>
                <a:latin typeface="Arial"/>
                <a:cs typeface="Arial"/>
              </a:rPr>
              <a:t> </a:t>
            </a:r>
            <a:r>
              <a:rPr sz="2000" spc="-5" dirty="0">
                <a:solidFill>
                  <a:srgbClr val="FFFFFF"/>
                </a:solidFill>
                <a:latin typeface="Arial"/>
                <a:cs typeface="Arial"/>
              </a:rPr>
              <a:t>обратно.</a:t>
            </a:r>
            <a:endParaRPr sz="20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3300" y="411022"/>
            <a:ext cx="8762999" cy="878840"/>
          </a:xfrm>
          <a:prstGeom prst="rect">
            <a:avLst/>
          </a:prstGeom>
        </p:spPr>
        <p:txBody>
          <a:bodyPr vert="horz" wrap="square" lIns="0" tIns="12065" rIns="0" bIns="0" rtlCol="0">
            <a:spAutoFit/>
          </a:bodyPr>
          <a:lstStyle/>
          <a:p>
            <a:pPr marL="405765" marR="5080" indent="-393700" algn="ctr">
              <a:lnSpc>
                <a:spcPct val="100000"/>
              </a:lnSpc>
              <a:spcBef>
                <a:spcPts val="95"/>
              </a:spcBef>
            </a:pPr>
            <a:r>
              <a:rPr spc="-10" dirty="0"/>
              <a:t>ПРИМЕРИ ЗА АНАЛИЗ НА ПРОСТРАНСТВЕНА</a:t>
            </a:r>
            <a:r>
              <a:rPr spc="35" dirty="0"/>
              <a:t> </a:t>
            </a:r>
            <a:r>
              <a:rPr spc="-10" dirty="0"/>
              <a:t>СЛОЖНОСТ</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23</a:t>
            </a:fld>
            <a:endParaRPr dirty="0"/>
          </a:p>
        </p:txBody>
      </p:sp>
      <p:sp>
        <p:nvSpPr>
          <p:cNvPr id="3" name="object 3"/>
          <p:cNvSpPr txBox="1"/>
          <p:nvPr/>
        </p:nvSpPr>
        <p:spPr>
          <a:xfrm>
            <a:off x="1168853" y="1223556"/>
            <a:ext cx="8338184" cy="2403475"/>
          </a:xfrm>
          <a:prstGeom prst="rect">
            <a:avLst/>
          </a:prstGeom>
        </p:spPr>
        <p:txBody>
          <a:bodyPr vert="horz" wrap="square" lIns="0" tIns="73660" rIns="0" bIns="0" rtlCol="0">
            <a:spAutoFit/>
          </a:bodyPr>
          <a:lstStyle/>
          <a:p>
            <a:pPr marL="76200">
              <a:lnSpc>
                <a:spcPct val="100000"/>
              </a:lnSpc>
              <a:spcBef>
                <a:spcPts val="580"/>
              </a:spcBef>
            </a:pPr>
            <a:r>
              <a:rPr sz="2000" dirty="0">
                <a:solidFill>
                  <a:srgbClr val="FFFFFF"/>
                </a:solidFill>
                <a:latin typeface="Arial"/>
                <a:cs typeface="Arial"/>
              </a:rPr>
              <a:t>Пример:</a:t>
            </a:r>
            <a:endParaRPr sz="2000" dirty="0">
              <a:latin typeface="Arial"/>
              <a:cs typeface="Arial"/>
            </a:endParaRPr>
          </a:p>
          <a:p>
            <a:pPr marL="76200" marR="71120">
              <a:lnSpc>
                <a:spcPct val="100000"/>
              </a:lnSpc>
              <a:spcBef>
                <a:spcPts val="480"/>
              </a:spcBef>
              <a:tabLst>
                <a:tab pos="1848485" algn="l"/>
                <a:tab pos="2428875" algn="l"/>
                <a:tab pos="4869180" algn="l"/>
                <a:tab pos="6276975" algn="l"/>
                <a:tab pos="6833234" algn="l"/>
                <a:tab pos="8131809" algn="l"/>
              </a:tabLst>
            </a:pPr>
            <a:r>
              <a:rPr sz="2000" dirty="0">
                <a:solidFill>
                  <a:srgbClr val="FFFFFF"/>
                </a:solidFill>
                <a:latin typeface="Arial"/>
                <a:cs typeface="Arial"/>
              </a:rPr>
              <a:t>Опре</a:t>
            </a:r>
            <a:r>
              <a:rPr sz="2000" spc="-10" dirty="0">
                <a:solidFill>
                  <a:srgbClr val="FFFFFF"/>
                </a:solidFill>
                <a:latin typeface="Arial"/>
                <a:cs typeface="Arial"/>
              </a:rPr>
              <a:t>д</a:t>
            </a:r>
            <a:r>
              <a:rPr sz="2000" spc="-5" dirty="0">
                <a:solidFill>
                  <a:srgbClr val="FFFFFF"/>
                </a:solidFill>
                <a:latin typeface="Arial"/>
                <a:cs typeface="Arial"/>
              </a:rPr>
              <a:t>ел</a:t>
            </a:r>
            <a:r>
              <a:rPr sz="2000" spc="-10" dirty="0">
                <a:solidFill>
                  <a:srgbClr val="FFFFFF"/>
                </a:solidFill>
                <a:latin typeface="Arial"/>
                <a:cs typeface="Arial"/>
              </a:rPr>
              <a:t>я</a:t>
            </a:r>
            <a:r>
              <a:rPr sz="2000" spc="-5" dirty="0">
                <a:solidFill>
                  <a:srgbClr val="FFFFFF"/>
                </a:solidFill>
                <a:latin typeface="Arial"/>
                <a:cs typeface="Arial"/>
              </a:rPr>
              <a:t>н</a:t>
            </a:r>
            <a:r>
              <a:rPr sz="2000" dirty="0">
                <a:solidFill>
                  <a:srgbClr val="FFFFFF"/>
                </a:solidFill>
                <a:latin typeface="Arial"/>
                <a:cs typeface="Arial"/>
              </a:rPr>
              <a:t>е	</a:t>
            </a:r>
            <a:r>
              <a:rPr sz="2000" spc="-5" dirty="0">
                <a:solidFill>
                  <a:srgbClr val="FFFFFF"/>
                </a:solidFill>
                <a:latin typeface="Arial"/>
                <a:cs typeface="Arial"/>
              </a:rPr>
              <a:t>н</a:t>
            </a:r>
            <a:r>
              <a:rPr sz="2000" dirty="0">
                <a:solidFill>
                  <a:srgbClr val="FFFFFF"/>
                </a:solidFill>
                <a:latin typeface="Arial"/>
                <a:cs typeface="Arial"/>
              </a:rPr>
              <a:t>а	</a:t>
            </a:r>
            <a:r>
              <a:rPr sz="2000" spc="-10" dirty="0">
                <a:solidFill>
                  <a:srgbClr val="FFFFFF"/>
                </a:solidFill>
                <a:latin typeface="Arial"/>
                <a:cs typeface="Arial"/>
              </a:rPr>
              <a:t>п</a:t>
            </a:r>
            <a:r>
              <a:rPr sz="2000" spc="-5" dirty="0">
                <a:solidFill>
                  <a:srgbClr val="FFFFFF"/>
                </a:solidFill>
                <a:latin typeface="Arial"/>
                <a:cs typeface="Arial"/>
              </a:rPr>
              <a:t>р</a:t>
            </a:r>
            <a:r>
              <a:rPr sz="2000" spc="-10" dirty="0">
                <a:solidFill>
                  <a:srgbClr val="FFFFFF"/>
                </a:solidFill>
                <a:latin typeface="Arial"/>
                <a:cs typeface="Arial"/>
              </a:rPr>
              <a:t>о</a:t>
            </a:r>
            <a:r>
              <a:rPr sz="2000" dirty="0">
                <a:solidFill>
                  <a:srgbClr val="FFFFFF"/>
                </a:solidFill>
                <a:latin typeface="Arial"/>
                <a:cs typeface="Arial"/>
              </a:rPr>
              <a:t>с</a:t>
            </a:r>
            <a:r>
              <a:rPr sz="2000" spc="-15" dirty="0">
                <a:solidFill>
                  <a:srgbClr val="FFFFFF"/>
                </a:solidFill>
                <a:latin typeface="Arial"/>
                <a:cs typeface="Arial"/>
              </a:rPr>
              <a:t>т</a:t>
            </a:r>
            <a:r>
              <a:rPr sz="2000" spc="-5" dirty="0">
                <a:solidFill>
                  <a:srgbClr val="FFFFFF"/>
                </a:solidFill>
                <a:latin typeface="Arial"/>
                <a:cs typeface="Arial"/>
              </a:rPr>
              <a:t>ра</a:t>
            </a:r>
            <a:r>
              <a:rPr sz="2000" spc="-15" dirty="0">
                <a:solidFill>
                  <a:srgbClr val="FFFFFF"/>
                </a:solidFill>
                <a:latin typeface="Arial"/>
                <a:cs typeface="Arial"/>
              </a:rPr>
              <a:t>н</a:t>
            </a:r>
            <a:r>
              <a:rPr sz="2000" spc="5" dirty="0">
                <a:solidFill>
                  <a:srgbClr val="FFFFFF"/>
                </a:solidFill>
                <a:latin typeface="Arial"/>
                <a:cs typeface="Arial"/>
              </a:rPr>
              <a:t>с</a:t>
            </a:r>
            <a:r>
              <a:rPr sz="2000" dirty="0">
                <a:solidFill>
                  <a:srgbClr val="FFFFFF"/>
                </a:solidFill>
                <a:latin typeface="Arial"/>
                <a:cs typeface="Arial"/>
              </a:rPr>
              <a:t>тв</a:t>
            </a:r>
            <a:r>
              <a:rPr sz="2000" spc="-15" dirty="0">
                <a:solidFill>
                  <a:srgbClr val="FFFFFF"/>
                </a:solidFill>
                <a:latin typeface="Arial"/>
                <a:cs typeface="Arial"/>
              </a:rPr>
              <a:t>е</a:t>
            </a:r>
            <a:r>
              <a:rPr sz="2000" spc="-5" dirty="0">
                <a:solidFill>
                  <a:srgbClr val="FFFFFF"/>
                </a:solidFill>
                <a:latin typeface="Arial"/>
                <a:cs typeface="Arial"/>
              </a:rPr>
              <a:t>на</a:t>
            </a:r>
            <a:r>
              <a:rPr sz="2000" spc="-10" dirty="0">
                <a:solidFill>
                  <a:srgbClr val="FFFFFF"/>
                </a:solidFill>
                <a:latin typeface="Arial"/>
                <a:cs typeface="Arial"/>
              </a:rPr>
              <a:t>т</a:t>
            </a:r>
            <a:r>
              <a:rPr sz="2000" dirty="0">
                <a:solidFill>
                  <a:srgbClr val="FFFFFF"/>
                </a:solidFill>
                <a:latin typeface="Arial"/>
                <a:cs typeface="Arial"/>
              </a:rPr>
              <a:t>а	сл</a:t>
            </a:r>
            <a:r>
              <a:rPr sz="2000" spc="-10" dirty="0">
                <a:solidFill>
                  <a:srgbClr val="FFFFFF"/>
                </a:solidFill>
                <a:latin typeface="Arial"/>
                <a:cs typeface="Arial"/>
              </a:rPr>
              <a:t>о</a:t>
            </a:r>
            <a:r>
              <a:rPr sz="2000" dirty="0">
                <a:solidFill>
                  <a:srgbClr val="FFFFFF"/>
                </a:solidFill>
                <a:latin typeface="Arial"/>
                <a:cs typeface="Arial"/>
              </a:rPr>
              <a:t>жн</a:t>
            </a:r>
            <a:r>
              <a:rPr sz="2000" spc="-10" dirty="0">
                <a:solidFill>
                  <a:srgbClr val="FFFFFF"/>
                </a:solidFill>
                <a:latin typeface="Arial"/>
                <a:cs typeface="Arial"/>
              </a:rPr>
              <a:t>о</a:t>
            </a:r>
            <a:r>
              <a:rPr sz="2000" dirty="0">
                <a:solidFill>
                  <a:srgbClr val="FFFFFF"/>
                </a:solidFill>
                <a:latin typeface="Arial"/>
                <a:cs typeface="Arial"/>
              </a:rPr>
              <a:t>ст	</a:t>
            </a:r>
            <a:r>
              <a:rPr sz="2000" spc="5" dirty="0">
                <a:solidFill>
                  <a:srgbClr val="FFFFFF"/>
                </a:solidFill>
                <a:latin typeface="Arial"/>
                <a:cs typeface="Arial"/>
              </a:rPr>
              <a:t>з</a:t>
            </a:r>
            <a:r>
              <a:rPr sz="2000" dirty="0">
                <a:solidFill>
                  <a:srgbClr val="FFFFFF"/>
                </a:solidFill>
                <a:latin typeface="Arial"/>
                <a:cs typeface="Arial"/>
              </a:rPr>
              <a:t>а	ма</a:t>
            </a:r>
            <a:r>
              <a:rPr sz="2000" spc="-15" dirty="0">
                <a:solidFill>
                  <a:srgbClr val="FFFFFF"/>
                </a:solidFill>
                <a:latin typeface="Arial"/>
                <a:cs typeface="Arial"/>
              </a:rPr>
              <a:t>тр</a:t>
            </a:r>
            <a:r>
              <a:rPr sz="2000" dirty="0">
                <a:solidFill>
                  <a:srgbClr val="FFFFFF"/>
                </a:solidFill>
                <a:latin typeface="Arial"/>
                <a:cs typeface="Arial"/>
              </a:rPr>
              <a:t>ица	с  размерност</a:t>
            </a:r>
            <a:r>
              <a:rPr sz="2000" spc="-60" dirty="0">
                <a:solidFill>
                  <a:srgbClr val="FFFFFF"/>
                </a:solidFill>
                <a:latin typeface="Arial"/>
                <a:cs typeface="Arial"/>
              </a:rPr>
              <a:t> </a:t>
            </a:r>
            <a:r>
              <a:rPr sz="2000" spc="-5" dirty="0">
                <a:solidFill>
                  <a:srgbClr val="FFFFFF"/>
                </a:solidFill>
                <a:latin typeface="Arial"/>
                <a:cs typeface="Arial"/>
              </a:rPr>
              <a:t>nxn.</a:t>
            </a:r>
            <a:endParaRPr sz="2000" dirty="0">
              <a:latin typeface="Arial"/>
              <a:cs typeface="Arial"/>
            </a:endParaRPr>
          </a:p>
          <a:p>
            <a:pPr marL="76200" marR="68580">
              <a:lnSpc>
                <a:spcPct val="100000"/>
              </a:lnSpc>
              <a:spcBef>
                <a:spcPts val="480"/>
              </a:spcBef>
              <a:tabLst>
                <a:tab pos="1072515" algn="l"/>
                <a:tab pos="1500505" algn="l"/>
                <a:tab pos="1907539" algn="l"/>
                <a:tab pos="3299460" algn="l"/>
                <a:tab pos="4231640" algn="l"/>
                <a:tab pos="5583555" algn="l"/>
                <a:tab pos="6116955" algn="l"/>
              </a:tabLst>
            </a:pPr>
            <a:r>
              <a:rPr sz="2000" dirty="0">
                <a:solidFill>
                  <a:srgbClr val="FFFFFF"/>
                </a:solidFill>
                <a:latin typeface="Arial"/>
                <a:cs typeface="Arial"/>
              </a:rPr>
              <a:t>Трябва	</a:t>
            </a:r>
            <a:r>
              <a:rPr sz="2000" spc="-5" dirty="0">
                <a:solidFill>
                  <a:srgbClr val="FFFFFF"/>
                </a:solidFill>
                <a:latin typeface="Arial"/>
                <a:cs typeface="Arial"/>
              </a:rPr>
              <a:t>д</a:t>
            </a:r>
            <a:r>
              <a:rPr sz="2000" dirty="0">
                <a:solidFill>
                  <a:srgbClr val="FFFFFF"/>
                </a:solidFill>
                <a:latin typeface="Arial"/>
                <a:cs typeface="Arial"/>
              </a:rPr>
              <a:t>а	се	</a:t>
            </a:r>
            <a:r>
              <a:rPr sz="2000" spc="-5" dirty="0">
                <a:solidFill>
                  <a:srgbClr val="FFFFFF"/>
                </a:solidFill>
                <a:latin typeface="Arial"/>
                <a:cs typeface="Arial"/>
              </a:rPr>
              <a:t>опреде</a:t>
            </a:r>
            <a:r>
              <a:rPr sz="2000" spc="-10" dirty="0">
                <a:solidFill>
                  <a:srgbClr val="FFFFFF"/>
                </a:solidFill>
                <a:latin typeface="Arial"/>
                <a:cs typeface="Arial"/>
              </a:rPr>
              <a:t>ля</a:t>
            </a:r>
            <a:r>
              <a:rPr sz="2000" dirty="0">
                <a:solidFill>
                  <a:srgbClr val="FFFFFF"/>
                </a:solidFill>
                <a:latin typeface="Arial"/>
                <a:cs typeface="Arial"/>
              </a:rPr>
              <a:t>т	</a:t>
            </a:r>
            <a:r>
              <a:rPr sz="2000" spc="-5" dirty="0">
                <a:solidFill>
                  <a:srgbClr val="FFFFFF"/>
                </a:solidFill>
                <a:latin typeface="Arial"/>
                <a:cs typeface="Arial"/>
              </a:rPr>
              <a:t>nxn</a:t>
            </a:r>
            <a:r>
              <a:rPr sz="2000" spc="-10" dirty="0">
                <a:solidFill>
                  <a:srgbClr val="FFFFFF"/>
                </a:solidFill>
                <a:latin typeface="Arial"/>
                <a:cs typeface="Arial"/>
              </a:rPr>
              <a:t>=</a:t>
            </a:r>
            <a:r>
              <a:rPr sz="2000" dirty="0">
                <a:solidFill>
                  <a:srgbClr val="FFFFFF"/>
                </a:solidFill>
                <a:latin typeface="Arial"/>
                <a:cs typeface="Arial"/>
              </a:rPr>
              <a:t>n</a:t>
            </a:r>
            <a:r>
              <a:rPr sz="1950" spc="22" baseline="25641" dirty="0">
                <a:solidFill>
                  <a:srgbClr val="FFFFFF"/>
                </a:solidFill>
                <a:latin typeface="Arial"/>
                <a:cs typeface="Arial"/>
              </a:rPr>
              <a:t>2</a:t>
            </a:r>
            <a:r>
              <a:rPr sz="1950" baseline="25641" dirty="0">
                <a:solidFill>
                  <a:srgbClr val="FFFFFF"/>
                </a:solidFill>
                <a:latin typeface="Arial"/>
                <a:cs typeface="Arial"/>
              </a:rPr>
              <a:t>	</a:t>
            </a:r>
            <a:r>
              <a:rPr sz="2000" spc="-5" dirty="0">
                <a:solidFill>
                  <a:srgbClr val="FFFFFF"/>
                </a:solidFill>
                <a:latin typeface="Arial"/>
                <a:cs typeface="Arial"/>
              </a:rPr>
              <a:t>е</a:t>
            </a:r>
            <a:r>
              <a:rPr sz="2000" spc="-15" dirty="0">
                <a:solidFill>
                  <a:srgbClr val="FFFFFF"/>
                </a:solidFill>
                <a:latin typeface="Arial"/>
                <a:cs typeface="Arial"/>
              </a:rPr>
              <a:t>ле</a:t>
            </a:r>
            <a:r>
              <a:rPr sz="2000" dirty="0">
                <a:solidFill>
                  <a:srgbClr val="FFFFFF"/>
                </a:solidFill>
                <a:latin typeface="Arial"/>
                <a:cs typeface="Arial"/>
              </a:rPr>
              <a:t>мента,	</a:t>
            </a:r>
            <a:r>
              <a:rPr sz="2000" spc="-20" dirty="0">
                <a:solidFill>
                  <a:srgbClr val="FFFFFF"/>
                </a:solidFill>
                <a:latin typeface="Arial"/>
                <a:cs typeface="Arial"/>
              </a:rPr>
              <a:t>т</a:t>
            </a:r>
            <a:r>
              <a:rPr sz="2000" spc="-10" dirty="0">
                <a:solidFill>
                  <a:srgbClr val="FFFFFF"/>
                </a:solidFill>
                <a:latin typeface="Arial"/>
                <a:cs typeface="Arial"/>
              </a:rPr>
              <a:t>.</a:t>
            </a:r>
            <a:r>
              <a:rPr sz="2000" dirty="0">
                <a:solidFill>
                  <a:srgbClr val="FFFFFF"/>
                </a:solidFill>
                <a:latin typeface="Arial"/>
                <a:cs typeface="Arial"/>
              </a:rPr>
              <a:t>е.	</a:t>
            </a:r>
            <a:r>
              <a:rPr sz="2000" spc="-10" dirty="0">
                <a:solidFill>
                  <a:srgbClr val="FFFFFF"/>
                </a:solidFill>
                <a:latin typeface="Arial"/>
                <a:cs typeface="Arial"/>
              </a:rPr>
              <a:t>п</a:t>
            </a:r>
            <a:r>
              <a:rPr sz="2000" spc="-5" dirty="0">
                <a:solidFill>
                  <a:srgbClr val="FFFFFF"/>
                </a:solidFill>
                <a:latin typeface="Arial"/>
                <a:cs typeface="Arial"/>
              </a:rPr>
              <a:t>ро</a:t>
            </a:r>
            <a:r>
              <a:rPr sz="2000" spc="5" dirty="0">
                <a:solidFill>
                  <a:srgbClr val="FFFFFF"/>
                </a:solidFill>
                <a:latin typeface="Arial"/>
                <a:cs typeface="Arial"/>
              </a:rPr>
              <a:t>с</a:t>
            </a:r>
            <a:r>
              <a:rPr sz="2000" dirty="0">
                <a:solidFill>
                  <a:srgbClr val="FFFFFF"/>
                </a:solidFill>
                <a:latin typeface="Arial"/>
                <a:cs typeface="Arial"/>
              </a:rPr>
              <a:t>тр</a:t>
            </a:r>
            <a:r>
              <a:rPr sz="2000" spc="-15" dirty="0">
                <a:solidFill>
                  <a:srgbClr val="FFFFFF"/>
                </a:solidFill>
                <a:latin typeface="Arial"/>
                <a:cs typeface="Arial"/>
              </a:rPr>
              <a:t>а</a:t>
            </a:r>
            <a:r>
              <a:rPr sz="2000" spc="-5" dirty="0">
                <a:solidFill>
                  <a:srgbClr val="FFFFFF"/>
                </a:solidFill>
                <a:latin typeface="Arial"/>
                <a:cs typeface="Arial"/>
              </a:rPr>
              <a:t>нс</a:t>
            </a:r>
            <a:r>
              <a:rPr sz="2000" spc="-15" dirty="0">
                <a:solidFill>
                  <a:srgbClr val="FFFFFF"/>
                </a:solidFill>
                <a:latin typeface="Arial"/>
                <a:cs typeface="Arial"/>
              </a:rPr>
              <a:t>т</a:t>
            </a:r>
            <a:r>
              <a:rPr sz="2000" spc="-10" dirty="0">
                <a:solidFill>
                  <a:srgbClr val="FFFFFF"/>
                </a:solidFill>
                <a:latin typeface="Arial"/>
                <a:cs typeface="Arial"/>
              </a:rPr>
              <a:t>в</a:t>
            </a:r>
            <a:r>
              <a:rPr sz="2000" spc="-5" dirty="0">
                <a:solidFill>
                  <a:srgbClr val="FFFFFF"/>
                </a:solidFill>
                <a:latin typeface="Arial"/>
                <a:cs typeface="Arial"/>
              </a:rPr>
              <a:t>ената  </a:t>
            </a:r>
            <a:r>
              <a:rPr sz="2000" dirty="0">
                <a:solidFill>
                  <a:srgbClr val="FFFFFF"/>
                </a:solidFill>
                <a:latin typeface="Arial"/>
                <a:cs typeface="Arial"/>
              </a:rPr>
              <a:t>сложност ще бъде</a:t>
            </a:r>
            <a:r>
              <a:rPr sz="2000" spc="-80" dirty="0">
                <a:solidFill>
                  <a:srgbClr val="FFFFFF"/>
                </a:solidFill>
                <a:latin typeface="Arial"/>
                <a:cs typeface="Arial"/>
              </a:rPr>
              <a:t> </a:t>
            </a:r>
            <a:r>
              <a:rPr sz="2000" spc="5" dirty="0">
                <a:solidFill>
                  <a:srgbClr val="FFFFFF"/>
                </a:solidFill>
                <a:latin typeface="Arial"/>
                <a:cs typeface="Arial"/>
              </a:rPr>
              <a:t>О(n</a:t>
            </a:r>
            <a:r>
              <a:rPr sz="1950" spc="7" baseline="25641" dirty="0">
                <a:solidFill>
                  <a:srgbClr val="FFFFFF"/>
                </a:solidFill>
                <a:latin typeface="Arial"/>
                <a:cs typeface="Arial"/>
              </a:rPr>
              <a:t>2</a:t>
            </a:r>
            <a:r>
              <a:rPr sz="2000" spc="5" dirty="0">
                <a:solidFill>
                  <a:srgbClr val="FFFFFF"/>
                </a:solidFill>
                <a:latin typeface="Arial"/>
                <a:cs typeface="Arial"/>
              </a:rPr>
              <a:t>)</a:t>
            </a:r>
            <a:endParaRPr sz="2000" dirty="0">
              <a:latin typeface="Arial"/>
              <a:cs typeface="Arial"/>
            </a:endParaRPr>
          </a:p>
          <a:p>
            <a:pPr marL="76200" marR="68580">
              <a:lnSpc>
                <a:spcPct val="100000"/>
              </a:lnSpc>
              <a:spcBef>
                <a:spcPts val="480"/>
              </a:spcBef>
              <a:tabLst>
                <a:tab pos="558800" algn="l"/>
                <a:tab pos="2419985" algn="l"/>
                <a:tab pos="2863215" algn="l"/>
                <a:tab pos="4117340" algn="l"/>
                <a:tab pos="4542790" algn="l"/>
                <a:tab pos="6112510" algn="l"/>
                <a:tab pos="6563359" algn="l"/>
                <a:tab pos="7991475" algn="l"/>
              </a:tabLst>
            </a:pPr>
            <a:r>
              <a:rPr sz="2000" spc="-5" dirty="0">
                <a:solidFill>
                  <a:srgbClr val="FFFFFF"/>
                </a:solidFill>
                <a:latin typeface="Arial"/>
                <a:cs typeface="Arial"/>
              </a:rPr>
              <a:t>Д</a:t>
            </a:r>
            <a:r>
              <a:rPr sz="2000" dirty="0">
                <a:solidFill>
                  <a:srgbClr val="FFFFFF"/>
                </a:solidFill>
                <a:latin typeface="Arial"/>
                <a:cs typeface="Arial"/>
              </a:rPr>
              <a:t>а	</a:t>
            </a:r>
            <a:r>
              <a:rPr sz="2000" spc="-10" dirty="0">
                <a:solidFill>
                  <a:srgbClr val="FFFFFF"/>
                </a:solidFill>
                <a:latin typeface="Arial"/>
                <a:cs typeface="Arial"/>
              </a:rPr>
              <a:t>п</a:t>
            </a:r>
            <a:r>
              <a:rPr sz="2000" spc="-5" dirty="0">
                <a:solidFill>
                  <a:srgbClr val="FFFFFF"/>
                </a:solidFill>
                <a:latin typeface="Arial"/>
                <a:cs typeface="Arial"/>
              </a:rPr>
              <a:t>ред</a:t>
            </a:r>
            <a:r>
              <a:rPr sz="2000" spc="-10" dirty="0">
                <a:solidFill>
                  <a:srgbClr val="FFFFFF"/>
                </a:solidFill>
                <a:latin typeface="Arial"/>
                <a:cs typeface="Arial"/>
              </a:rPr>
              <a:t>п</a:t>
            </a:r>
            <a:r>
              <a:rPr sz="2000" spc="-5" dirty="0">
                <a:solidFill>
                  <a:srgbClr val="FFFFFF"/>
                </a:solidFill>
                <a:latin typeface="Arial"/>
                <a:cs typeface="Arial"/>
              </a:rPr>
              <a:t>о</a:t>
            </a:r>
            <a:r>
              <a:rPr sz="2000" spc="-15" dirty="0">
                <a:solidFill>
                  <a:srgbClr val="FFFFFF"/>
                </a:solidFill>
                <a:latin typeface="Arial"/>
                <a:cs typeface="Arial"/>
              </a:rPr>
              <a:t>л</a:t>
            </a:r>
            <a:r>
              <a:rPr sz="2000" spc="-5" dirty="0">
                <a:solidFill>
                  <a:srgbClr val="FFFFFF"/>
                </a:solidFill>
                <a:latin typeface="Arial"/>
                <a:cs typeface="Arial"/>
              </a:rPr>
              <a:t>ож</a:t>
            </a:r>
            <a:r>
              <a:rPr sz="2000" spc="-15" dirty="0">
                <a:solidFill>
                  <a:srgbClr val="FFFFFF"/>
                </a:solidFill>
                <a:latin typeface="Arial"/>
                <a:cs typeface="Arial"/>
              </a:rPr>
              <a:t>и</a:t>
            </a:r>
            <a:r>
              <a:rPr sz="2000" dirty="0">
                <a:solidFill>
                  <a:srgbClr val="FFFFFF"/>
                </a:solidFill>
                <a:latin typeface="Arial"/>
                <a:cs typeface="Arial"/>
              </a:rPr>
              <a:t>м,	че	</a:t>
            </a:r>
            <a:r>
              <a:rPr sz="2000" spc="-20" dirty="0">
                <a:solidFill>
                  <a:srgbClr val="FFFFFF"/>
                </a:solidFill>
                <a:latin typeface="Arial"/>
                <a:cs typeface="Arial"/>
              </a:rPr>
              <a:t>п</a:t>
            </a:r>
            <a:r>
              <a:rPr sz="2000" spc="-5" dirty="0">
                <a:solidFill>
                  <a:srgbClr val="FFFFFF"/>
                </a:solidFill>
                <a:latin typeface="Arial"/>
                <a:cs typeface="Arial"/>
              </a:rPr>
              <a:t>овече</a:t>
            </a:r>
            <a:r>
              <a:rPr sz="2000" spc="-10" dirty="0">
                <a:solidFill>
                  <a:srgbClr val="FFFFFF"/>
                </a:solidFill>
                <a:latin typeface="Arial"/>
                <a:cs typeface="Arial"/>
              </a:rPr>
              <a:t>т</a:t>
            </a:r>
            <a:r>
              <a:rPr sz="2000" dirty="0">
                <a:solidFill>
                  <a:srgbClr val="FFFFFF"/>
                </a:solidFill>
                <a:latin typeface="Arial"/>
                <a:cs typeface="Arial"/>
              </a:rPr>
              <a:t>о	</a:t>
            </a:r>
            <a:r>
              <a:rPr sz="2000" spc="-5" dirty="0">
                <a:solidFill>
                  <a:srgbClr val="FFFFFF"/>
                </a:solidFill>
                <a:latin typeface="Arial"/>
                <a:cs typeface="Arial"/>
              </a:rPr>
              <a:t>о</a:t>
            </a:r>
            <a:r>
              <a:rPr sz="2000" dirty="0">
                <a:solidFill>
                  <a:srgbClr val="FFFFFF"/>
                </a:solidFill>
                <a:latin typeface="Arial"/>
                <a:cs typeface="Arial"/>
              </a:rPr>
              <a:t>т	</a:t>
            </a:r>
            <a:r>
              <a:rPr sz="2000" spc="-5" dirty="0">
                <a:solidFill>
                  <a:srgbClr val="FFFFFF"/>
                </a:solidFill>
                <a:latin typeface="Arial"/>
                <a:cs typeface="Arial"/>
              </a:rPr>
              <a:t>елем</a:t>
            </a:r>
            <a:r>
              <a:rPr sz="2000" spc="-15" dirty="0">
                <a:solidFill>
                  <a:srgbClr val="FFFFFF"/>
                </a:solidFill>
                <a:latin typeface="Arial"/>
                <a:cs typeface="Arial"/>
              </a:rPr>
              <a:t>е</a:t>
            </a:r>
            <a:r>
              <a:rPr sz="2000" spc="-5" dirty="0">
                <a:solidFill>
                  <a:srgbClr val="FFFFFF"/>
                </a:solidFill>
                <a:latin typeface="Arial"/>
                <a:cs typeface="Arial"/>
              </a:rPr>
              <a:t>н</a:t>
            </a:r>
            <a:r>
              <a:rPr sz="2000" spc="-10" dirty="0">
                <a:solidFill>
                  <a:srgbClr val="FFFFFF"/>
                </a:solidFill>
                <a:latin typeface="Arial"/>
                <a:cs typeface="Arial"/>
              </a:rPr>
              <a:t>т</a:t>
            </a:r>
            <a:r>
              <a:rPr sz="2000" dirty="0">
                <a:solidFill>
                  <a:srgbClr val="FFFFFF"/>
                </a:solidFill>
                <a:latin typeface="Arial"/>
                <a:cs typeface="Arial"/>
              </a:rPr>
              <a:t>и</a:t>
            </a:r>
            <a:r>
              <a:rPr sz="2000" spc="-10" dirty="0">
                <a:solidFill>
                  <a:srgbClr val="FFFFFF"/>
                </a:solidFill>
                <a:latin typeface="Arial"/>
                <a:cs typeface="Arial"/>
              </a:rPr>
              <a:t>т</a:t>
            </a:r>
            <a:r>
              <a:rPr sz="2000" dirty="0">
                <a:solidFill>
                  <a:srgbClr val="FFFFFF"/>
                </a:solidFill>
                <a:latin typeface="Arial"/>
                <a:cs typeface="Arial"/>
              </a:rPr>
              <a:t>е	</a:t>
            </a:r>
            <a:r>
              <a:rPr sz="2000" spc="-5" dirty="0">
                <a:solidFill>
                  <a:srgbClr val="FFFFFF"/>
                </a:solidFill>
                <a:latin typeface="Arial"/>
                <a:cs typeface="Arial"/>
              </a:rPr>
              <a:t>н</a:t>
            </a:r>
            <a:r>
              <a:rPr sz="2000" dirty="0">
                <a:solidFill>
                  <a:srgbClr val="FFFFFF"/>
                </a:solidFill>
                <a:latin typeface="Arial"/>
                <a:cs typeface="Arial"/>
              </a:rPr>
              <a:t>а	ма</a:t>
            </a:r>
            <a:r>
              <a:rPr sz="2000" spc="-15" dirty="0">
                <a:solidFill>
                  <a:srgbClr val="FFFFFF"/>
                </a:solidFill>
                <a:latin typeface="Arial"/>
                <a:cs typeface="Arial"/>
              </a:rPr>
              <a:t>т</a:t>
            </a:r>
            <a:r>
              <a:rPr sz="2000" spc="-5" dirty="0">
                <a:solidFill>
                  <a:srgbClr val="FFFFFF"/>
                </a:solidFill>
                <a:latin typeface="Arial"/>
                <a:cs typeface="Arial"/>
              </a:rPr>
              <a:t>ри</a:t>
            </a:r>
            <a:r>
              <a:rPr sz="2000" spc="-15" dirty="0">
                <a:solidFill>
                  <a:srgbClr val="FFFFFF"/>
                </a:solidFill>
                <a:latin typeface="Arial"/>
                <a:cs typeface="Arial"/>
              </a:rPr>
              <a:t>ц</a:t>
            </a:r>
            <a:r>
              <a:rPr sz="2000" spc="-5" dirty="0">
                <a:solidFill>
                  <a:srgbClr val="FFFFFF"/>
                </a:solidFill>
                <a:latin typeface="Arial"/>
                <a:cs typeface="Arial"/>
              </a:rPr>
              <a:t>ат</a:t>
            </a:r>
            <a:r>
              <a:rPr sz="2000" dirty="0">
                <a:solidFill>
                  <a:srgbClr val="FFFFFF"/>
                </a:solidFill>
                <a:latin typeface="Arial"/>
                <a:cs typeface="Arial"/>
              </a:rPr>
              <a:t>а	</a:t>
            </a:r>
            <a:r>
              <a:rPr sz="2000" spc="5" dirty="0">
                <a:solidFill>
                  <a:srgbClr val="FFFFFF"/>
                </a:solidFill>
                <a:latin typeface="Arial"/>
                <a:cs typeface="Arial"/>
              </a:rPr>
              <a:t>с</a:t>
            </a:r>
            <a:r>
              <a:rPr sz="2000" dirty="0">
                <a:solidFill>
                  <a:srgbClr val="FFFFFF"/>
                </a:solidFill>
                <a:latin typeface="Arial"/>
                <a:cs typeface="Arial"/>
              </a:rPr>
              <a:t>а  </a:t>
            </a:r>
            <a:r>
              <a:rPr sz="2000" spc="-5" dirty="0">
                <a:solidFill>
                  <a:srgbClr val="FFFFFF"/>
                </a:solidFill>
                <a:latin typeface="Arial"/>
                <a:cs typeface="Arial"/>
              </a:rPr>
              <a:t>нулеви </a:t>
            </a:r>
            <a:r>
              <a:rPr sz="2000" dirty="0">
                <a:solidFill>
                  <a:srgbClr val="FFFFFF"/>
                </a:solidFill>
                <a:latin typeface="Arial"/>
                <a:cs typeface="Arial"/>
              </a:rPr>
              <a:t>(например </a:t>
            </a:r>
            <a:r>
              <a:rPr sz="2000" spc="-5" dirty="0">
                <a:solidFill>
                  <a:srgbClr val="FFFFFF"/>
                </a:solidFill>
                <a:latin typeface="Arial"/>
                <a:cs typeface="Arial"/>
              </a:rPr>
              <a:t>нека </a:t>
            </a:r>
            <a:r>
              <a:rPr sz="2000" dirty="0">
                <a:solidFill>
                  <a:srgbClr val="FFFFFF"/>
                </a:solidFill>
                <a:latin typeface="Arial"/>
                <a:cs typeface="Arial"/>
              </a:rPr>
              <a:t>има само три </a:t>
            </a:r>
            <a:r>
              <a:rPr sz="2000" spc="-5" dirty="0">
                <a:solidFill>
                  <a:srgbClr val="FFFFFF"/>
                </a:solidFill>
                <a:latin typeface="Arial"/>
                <a:cs typeface="Arial"/>
              </a:rPr>
              <a:t>ненулеви</a:t>
            </a:r>
            <a:r>
              <a:rPr sz="2000" spc="-165" dirty="0">
                <a:solidFill>
                  <a:srgbClr val="FFFFFF"/>
                </a:solidFill>
                <a:latin typeface="Arial"/>
                <a:cs typeface="Arial"/>
              </a:rPr>
              <a:t> </a:t>
            </a:r>
            <a:r>
              <a:rPr sz="2000" spc="-5" dirty="0">
                <a:solidFill>
                  <a:srgbClr val="FFFFFF"/>
                </a:solidFill>
                <a:latin typeface="Arial"/>
                <a:cs typeface="Arial"/>
              </a:rPr>
              <a:t>елемента):</a:t>
            </a:r>
            <a:endParaRPr sz="2000" dirty="0">
              <a:latin typeface="Arial"/>
              <a:cs typeface="Arial"/>
            </a:endParaRPr>
          </a:p>
        </p:txBody>
      </p:sp>
      <p:sp>
        <p:nvSpPr>
          <p:cNvPr id="4" name="object 4"/>
          <p:cNvSpPr txBox="1"/>
          <p:nvPr/>
        </p:nvSpPr>
        <p:spPr>
          <a:xfrm>
            <a:off x="1232353" y="5856351"/>
            <a:ext cx="523557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Подобна структура се </a:t>
            </a:r>
            <a:r>
              <a:rPr sz="2000" spc="-5" dirty="0">
                <a:solidFill>
                  <a:srgbClr val="FFFFFF"/>
                </a:solidFill>
                <a:latin typeface="Arial"/>
                <a:cs typeface="Arial"/>
              </a:rPr>
              <a:t>нарича </a:t>
            </a:r>
            <a:r>
              <a:rPr sz="2000" dirty="0">
                <a:solidFill>
                  <a:srgbClr val="FFFFFF"/>
                </a:solidFill>
                <a:latin typeface="Arial"/>
                <a:cs typeface="Arial"/>
              </a:rPr>
              <a:t>Sparse</a:t>
            </a:r>
            <a:r>
              <a:rPr sz="2000" spc="-160" dirty="0">
                <a:solidFill>
                  <a:srgbClr val="FFFFFF"/>
                </a:solidFill>
                <a:latin typeface="Arial"/>
                <a:cs typeface="Arial"/>
              </a:rPr>
              <a:t> </a:t>
            </a:r>
            <a:r>
              <a:rPr sz="2000" dirty="0">
                <a:solidFill>
                  <a:srgbClr val="FFFFFF"/>
                </a:solidFill>
                <a:latin typeface="Arial"/>
                <a:cs typeface="Arial"/>
              </a:rPr>
              <a:t>matrix.</a:t>
            </a:r>
            <a:endParaRPr sz="2000">
              <a:latin typeface="Arial"/>
              <a:cs typeface="Arial"/>
            </a:endParaRPr>
          </a:p>
        </p:txBody>
      </p:sp>
      <p:graphicFrame>
        <p:nvGraphicFramePr>
          <p:cNvPr id="5" name="object 5"/>
          <p:cNvGraphicFramePr>
            <a:graphicFrameLocks noGrp="1"/>
          </p:cNvGraphicFramePr>
          <p:nvPr/>
        </p:nvGraphicFramePr>
        <p:xfrm>
          <a:off x="3544823" y="3854196"/>
          <a:ext cx="3342004" cy="1880613"/>
        </p:xfrm>
        <a:graphic>
          <a:graphicData uri="http://schemas.openxmlformats.org/drawingml/2006/table">
            <a:tbl>
              <a:tblPr firstRow="1" bandRow="1">
                <a:tableStyleId>{2D5ABB26-0587-4C30-8999-92F81FD0307C}</a:tableStyleId>
              </a:tblPr>
              <a:tblGrid>
                <a:gridCol w="55626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6260">
                  <a:extLst>
                    <a:ext uri="{9D8B030D-6E8A-4147-A177-3AD203B41FA5}">
                      <a16:colId xmlns:a16="http://schemas.microsoft.com/office/drawing/2014/main" val="20002"/>
                    </a:ext>
                  </a:extLst>
                </a:gridCol>
                <a:gridCol w="555625">
                  <a:extLst>
                    <a:ext uri="{9D8B030D-6E8A-4147-A177-3AD203B41FA5}">
                      <a16:colId xmlns:a16="http://schemas.microsoft.com/office/drawing/2014/main" val="20003"/>
                    </a:ext>
                  </a:extLst>
                </a:gridCol>
                <a:gridCol w="556259">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tblGrid>
              <a:tr h="312419">
                <a:tc>
                  <a:txBody>
                    <a:bodyPr/>
                    <a:lstStyle/>
                    <a:p>
                      <a:pPr marL="110489">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3030">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239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112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3030">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0985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0"/>
                  </a:ext>
                </a:extLst>
              </a:tr>
              <a:tr h="312420">
                <a:tc>
                  <a:txBody>
                    <a:bodyPr/>
                    <a:lstStyle/>
                    <a:p>
                      <a:pPr marL="110489">
                        <a:lnSpc>
                          <a:spcPct val="100000"/>
                        </a:lnSpc>
                        <a:spcBef>
                          <a:spcPts val="10"/>
                        </a:spcBef>
                      </a:pPr>
                      <a:r>
                        <a:rPr sz="1900" dirty="0">
                          <a:solidFill>
                            <a:srgbClr val="FFFFFF"/>
                          </a:solidFill>
                          <a:latin typeface="Arial"/>
                          <a:cs typeface="Arial"/>
                        </a:rPr>
                        <a:t>0</a:t>
                      </a:r>
                      <a:endParaRPr sz="1900">
                        <a:latin typeface="Arial"/>
                        <a:cs typeface="Arial"/>
                      </a:endParaRPr>
                    </a:p>
                  </a:txBody>
                  <a:tcPr marL="0" marR="0" marT="12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2395">
                        <a:lnSpc>
                          <a:spcPct val="100000"/>
                        </a:lnSpc>
                        <a:spcBef>
                          <a:spcPts val="10"/>
                        </a:spcBef>
                      </a:pPr>
                      <a:r>
                        <a:rPr sz="1900" spc="25" dirty="0">
                          <a:solidFill>
                            <a:srgbClr val="FFFFFF"/>
                          </a:solidFill>
                          <a:latin typeface="Arial"/>
                          <a:cs typeface="Arial"/>
                        </a:rPr>
                        <a:t>36</a:t>
                      </a:r>
                      <a:endParaRPr sz="1900" dirty="0">
                        <a:latin typeface="Arial"/>
                        <a:cs typeface="Arial"/>
                      </a:endParaRPr>
                    </a:p>
                  </a:txBody>
                  <a:tcPr marL="0" marR="0" marT="12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09855">
                        <a:lnSpc>
                          <a:spcPct val="100000"/>
                        </a:lnSpc>
                        <a:spcBef>
                          <a:spcPts val="10"/>
                        </a:spcBef>
                      </a:pPr>
                      <a:r>
                        <a:rPr sz="1900" dirty="0">
                          <a:solidFill>
                            <a:srgbClr val="FFFFFF"/>
                          </a:solidFill>
                          <a:latin typeface="Arial"/>
                          <a:cs typeface="Arial"/>
                        </a:rPr>
                        <a:t>0</a:t>
                      </a:r>
                      <a:endParaRPr sz="1900">
                        <a:latin typeface="Arial"/>
                        <a:cs typeface="Arial"/>
                      </a:endParaRPr>
                    </a:p>
                  </a:txBody>
                  <a:tcPr marL="0" marR="0" marT="12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1"/>
                  </a:ext>
                </a:extLst>
              </a:tr>
              <a:tr h="313944">
                <a:tc>
                  <a:txBody>
                    <a:bodyPr/>
                    <a:lstStyle/>
                    <a:p>
                      <a:pPr marL="110489">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239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0985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2"/>
                  </a:ext>
                </a:extLst>
              </a:tr>
              <a:tr h="312419">
                <a:tc>
                  <a:txBody>
                    <a:bodyPr/>
                    <a:lstStyle/>
                    <a:p>
                      <a:pPr marL="110489">
                        <a:lnSpc>
                          <a:spcPct val="100000"/>
                        </a:lnSpc>
                        <a:spcBef>
                          <a:spcPts val="10"/>
                        </a:spcBef>
                      </a:pPr>
                      <a:r>
                        <a:rPr sz="1900" dirty="0">
                          <a:solidFill>
                            <a:srgbClr val="FFFFFF"/>
                          </a:solidFill>
                          <a:latin typeface="Arial"/>
                          <a:cs typeface="Arial"/>
                        </a:rPr>
                        <a:t>0</a:t>
                      </a:r>
                      <a:endParaRPr sz="1900">
                        <a:latin typeface="Arial"/>
                        <a:cs typeface="Arial"/>
                      </a:endParaRPr>
                    </a:p>
                  </a:txBody>
                  <a:tcPr marL="0" marR="0" marT="12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2395">
                        <a:lnSpc>
                          <a:spcPct val="100000"/>
                        </a:lnSpc>
                        <a:spcBef>
                          <a:spcPts val="10"/>
                        </a:spcBef>
                      </a:pPr>
                      <a:r>
                        <a:rPr sz="1900" dirty="0">
                          <a:solidFill>
                            <a:srgbClr val="FFFFFF"/>
                          </a:solidFill>
                          <a:latin typeface="Arial"/>
                          <a:cs typeface="Arial"/>
                        </a:rPr>
                        <a:t>0</a:t>
                      </a:r>
                      <a:endParaRPr sz="1900">
                        <a:latin typeface="Arial"/>
                        <a:cs typeface="Arial"/>
                      </a:endParaRPr>
                    </a:p>
                  </a:txBody>
                  <a:tcPr marL="0" marR="0" marT="12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09855">
                        <a:lnSpc>
                          <a:spcPct val="100000"/>
                        </a:lnSpc>
                        <a:spcBef>
                          <a:spcPts val="10"/>
                        </a:spcBef>
                      </a:pPr>
                      <a:r>
                        <a:rPr sz="1900" spc="25" dirty="0">
                          <a:solidFill>
                            <a:srgbClr val="FFFFFF"/>
                          </a:solidFill>
                          <a:latin typeface="Arial"/>
                          <a:cs typeface="Arial"/>
                        </a:rPr>
                        <a:t>17</a:t>
                      </a:r>
                      <a:endParaRPr sz="1900" dirty="0">
                        <a:latin typeface="Arial"/>
                        <a:cs typeface="Arial"/>
                      </a:endParaRPr>
                    </a:p>
                  </a:txBody>
                  <a:tcPr marL="0" marR="0" marT="127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3"/>
                  </a:ext>
                </a:extLst>
              </a:tr>
              <a:tr h="315468">
                <a:tc>
                  <a:txBody>
                    <a:bodyPr/>
                    <a:lstStyle/>
                    <a:p>
                      <a:pPr marL="110489">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239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0985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4"/>
                  </a:ext>
                </a:extLst>
              </a:tr>
              <a:tr h="313943">
                <a:tc>
                  <a:txBody>
                    <a:bodyPr/>
                    <a:lstStyle/>
                    <a:p>
                      <a:pPr marL="110489">
                        <a:lnSpc>
                          <a:spcPct val="100000"/>
                        </a:lnSpc>
                        <a:spcBef>
                          <a:spcPts val="15"/>
                        </a:spcBef>
                      </a:pPr>
                      <a:r>
                        <a:rPr sz="1900" dirty="0">
                          <a:solidFill>
                            <a:srgbClr val="FFFFFF"/>
                          </a:solidFill>
                          <a:latin typeface="Arial"/>
                          <a:cs typeface="Arial"/>
                        </a:rPr>
                        <a:t>1</a:t>
                      </a:r>
                      <a:endParaRPr sz="1900" dirty="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12395">
                        <a:lnSpc>
                          <a:spcPct val="100000"/>
                        </a:lnSpc>
                        <a:spcBef>
                          <a:spcPts val="15"/>
                        </a:spcBef>
                      </a:pPr>
                      <a:r>
                        <a:rPr sz="1900" dirty="0">
                          <a:solidFill>
                            <a:srgbClr val="FFFFFF"/>
                          </a:solidFill>
                          <a:latin typeface="Arial"/>
                          <a:cs typeface="Arial"/>
                        </a:rPr>
                        <a:t>0</a:t>
                      </a:r>
                      <a:endParaRPr sz="190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a:lnSpc>
                          <a:spcPct val="100000"/>
                        </a:lnSpc>
                      </a:pPr>
                      <a:endParaRPr sz="1900">
                        <a:latin typeface="Times New Roman"/>
                        <a:cs typeface="Times New Roman"/>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09855">
                        <a:lnSpc>
                          <a:spcPct val="100000"/>
                        </a:lnSpc>
                        <a:spcBef>
                          <a:spcPts val="15"/>
                        </a:spcBef>
                      </a:pPr>
                      <a:r>
                        <a:rPr sz="1900" dirty="0">
                          <a:solidFill>
                            <a:srgbClr val="FFFFFF"/>
                          </a:solidFill>
                          <a:latin typeface="Arial"/>
                          <a:cs typeface="Arial"/>
                        </a:rPr>
                        <a:t>0</a:t>
                      </a:r>
                      <a:endParaRPr sz="1900" dirty="0">
                        <a:latin typeface="Arial"/>
                        <a:cs typeface="Arial"/>
                      </a:endParaRPr>
                    </a:p>
                  </a:txBody>
                  <a:tcPr marL="0" marR="0" marT="1905"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411022"/>
            <a:ext cx="8610599" cy="878840"/>
          </a:xfrm>
          <a:prstGeom prst="rect">
            <a:avLst/>
          </a:prstGeom>
        </p:spPr>
        <p:txBody>
          <a:bodyPr vert="horz" wrap="square" lIns="0" tIns="12065" rIns="0" bIns="0" rtlCol="0">
            <a:spAutoFit/>
          </a:bodyPr>
          <a:lstStyle/>
          <a:p>
            <a:pPr marL="405765" marR="5080" indent="-393700" algn="ctr">
              <a:lnSpc>
                <a:spcPct val="100000"/>
              </a:lnSpc>
              <a:spcBef>
                <a:spcPts val="95"/>
              </a:spcBef>
            </a:pPr>
            <a:r>
              <a:rPr spc="-10" dirty="0"/>
              <a:t>ПРИМЕРИ ЗА АНАЛИЗ НА ПРОСТРАНСТВЕНА</a:t>
            </a:r>
            <a:r>
              <a:rPr spc="35" dirty="0"/>
              <a:t> </a:t>
            </a:r>
            <a:r>
              <a:rPr spc="-10" dirty="0"/>
              <a:t>СЛОЖНОСТ</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24</a:t>
            </a:fld>
            <a:endParaRPr dirty="0"/>
          </a:p>
        </p:txBody>
      </p:sp>
      <p:sp>
        <p:nvSpPr>
          <p:cNvPr id="3" name="object 3"/>
          <p:cNvSpPr txBox="1"/>
          <p:nvPr/>
        </p:nvSpPr>
        <p:spPr>
          <a:xfrm>
            <a:off x="1232353" y="1284122"/>
            <a:ext cx="8209915" cy="1977389"/>
          </a:xfrm>
          <a:prstGeom prst="rect">
            <a:avLst/>
          </a:prstGeom>
        </p:spPr>
        <p:txBody>
          <a:bodyPr vert="horz" wrap="square" lIns="0" tIns="13335" rIns="0" bIns="0" rtlCol="0">
            <a:spAutoFit/>
          </a:bodyPr>
          <a:lstStyle/>
          <a:p>
            <a:pPr marL="12700" marR="5080">
              <a:lnSpc>
                <a:spcPct val="100000"/>
              </a:lnSpc>
              <a:spcBef>
                <a:spcPts val="105"/>
              </a:spcBef>
              <a:tabLst>
                <a:tab pos="344805" algn="l"/>
                <a:tab pos="1022985" algn="l"/>
                <a:tab pos="1983105" algn="l"/>
                <a:tab pos="2959735" algn="l"/>
                <a:tab pos="3926204" algn="l"/>
                <a:tab pos="4377055" algn="l"/>
                <a:tab pos="5931535" algn="l"/>
                <a:tab pos="6743700" algn="l"/>
                <a:tab pos="8054340" algn="l"/>
              </a:tabLst>
            </a:pPr>
            <a:r>
              <a:rPr sz="2000" dirty="0">
                <a:solidFill>
                  <a:srgbClr val="FFFFFF"/>
                </a:solidFill>
                <a:latin typeface="Arial"/>
                <a:cs typeface="Arial"/>
              </a:rPr>
              <a:t>В	този	ч</a:t>
            </a:r>
            <a:r>
              <a:rPr sz="2000" spc="-15" dirty="0">
                <a:solidFill>
                  <a:srgbClr val="FFFFFF"/>
                </a:solidFill>
                <a:latin typeface="Arial"/>
                <a:cs typeface="Arial"/>
              </a:rPr>
              <a:t>а</a:t>
            </a:r>
            <a:r>
              <a:rPr sz="2000" dirty="0">
                <a:solidFill>
                  <a:srgbClr val="FFFFFF"/>
                </a:solidFill>
                <a:latin typeface="Arial"/>
                <a:cs typeface="Arial"/>
              </a:rPr>
              <a:t>с</a:t>
            </a:r>
            <a:r>
              <a:rPr sz="2000" spc="-15" dirty="0">
                <a:solidFill>
                  <a:srgbClr val="FFFFFF"/>
                </a:solidFill>
                <a:latin typeface="Arial"/>
                <a:cs typeface="Arial"/>
              </a:rPr>
              <a:t>т</a:t>
            </a:r>
            <a:r>
              <a:rPr sz="2000" spc="-5" dirty="0">
                <a:solidFill>
                  <a:srgbClr val="FFFFFF"/>
                </a:solidFill>
                <a:latin typeface="Arial"/>
                <a:cs typeface="Arial"/>
              </a:rPr>
              <a:t>е</a:t>
            </a:r>
            <a:r>
              <a:rPr sz="2000" dirty="0">
                <a:solidFill>
                  <a:srgbClr val="FFFFFF"/>
                </a:solidFill>
                <a:latin typeface="Arial"/>
                <a:cs typeface="Arial"/>
              </a:rPr>
              <a:t>н	с</a:t>
            </a:r>
            <a:r>
              <a:rPr sz="2000" spc="-15" dirty="0">
                <a:solidFill>
                  <a:srgbClr val="FFFFFF"/>
                </a:solidFill>
                <a:latin typeface="Arial"/>
                <a:cs typeface="Arial"/>
              </a:rPr>
              <a:t>л</a:t>
            </a:r>
            <a:r>
              <a:rPr sz="2000" spc="-10" dirty="0">
                <a:solidFill>
                  <a:srgbClr val="FFFFFF"/>
                </a:solidFill>
                <a:latin typeface="Arial"/>
                <a:cs typeface="Arial"/>
              </a:rPr>
              <a:t>у</a:t>
            </a:r>
            <a:r>
              <a:rPr sz="2000" dirty="0">
                <a:solidFill>
                  <a:srgbClr val="FFFFFF"/>
                </a:solidFill>
                <a:latin typeface="Arial"/>
                <a:cs typeface="Arial"/>
              </a:rPr>
              <a:t>чай	можем	</a:t>
            </a:r>
            <a:r>
              <a:rPr sz="2000" spc="-20" dirty="0">
                <a:solidFill>
                  <a:srgbClr val="FFFFFF"/>
                </a:solidFill>
                <a:latin typeface="Arial"/>
                <a:cs typeface="Arial"/>
              </a:rPr>
              <a:t>д</a:t>
            </a:r>
            <a:r>
              <a:rPr sz="2000" dirty="0">
                <a:solidFill>
                  <a:srgbClr val="FFFFFF"/>
                </a:solidFill>
                <a:latin typeface="Arial"/>
                <a:cs typeface="Arial"/>
              </a:rPr>
              <a:t>а	</a:t>
            </a:r>
            <a:r>
              <a:rPr sz="2000" spc="-20" dirty="0">
                <a:solidFill>
                  <a:srgbClr val="FFFFFF"/>
                </a:solidFill>
                <a:latin typeface="Arial"/>
                <a:cs typeface="Arial"/>
              </a:rPr>
              <a:t>и</a:t>
            </a:r>
            <a:r>
              <a:rPr sz="2000" spc="5" dirty="0">
                <a:solidFill>
                  <a:srgbClr val="FFFFFF"/>
                </a:solidFill>
                <a:latin typeface="Arial"/>
                <a:cs typeface="Arial"/>
              </a:rPr>
              <a:t>з</a:t>
            </a:r>
            <a:r>
              <a:rPr sz="2000" spc="-10" dirty="0">
                <a:solidFill>
                  <a:srgbClr val="FFFFFF"/>
                </a:solidFill>
                <a:latin typeface="Arial"/>
                <a:cs typeface="Arial"/>
              </a:rPr>
              <a:t>п</a:t>
            </a:r>
            <a:r>
              <a:rPr sz="2000" spc="-5" dirty="0">
                <a:solidFill>
                  <a:srgbClr val="FFFFFF"/>
                </a:solidFill>
                <a:latin typeface="Arial"/>
                <a:cs typeface="Arial"/>
              </a:rPr>
              <a:t>о</a:t>
            </a:r>
            <a:r>
              <a:rPr sz="2000" spc="-15" dirty="0">
                <a:solidFill>
                  <a:srgbClr val="FFFFFF"/>
                </a:solidFill>
                <a:latin typeface="Arial"/>
                <a:cs typeface="Arial"/>
              </a:rPr>
              <a:t>л</a:t>
            </a:r>
            <a:r>
              <a:rPr sz="2000" spc="5" dirty="0">
                <a:solidFill>
                  <a:srgbClr val="FFFFFF"/>
                </a:solidFill>
                <a:latin typeface="Arial"/>
                <a:cs typeface="Arial"/>
              </a:rPr>
              <a:t>з</a:t>
            </a:r>
            <a:r>
              <a:rPr sz="2000" spc="-5" dirty="0">
                <a:solidFill>
                  <a:srgbClr val="FFFFFF"/>
                </a:solidFill>
                <a:latin typeface="Arial"/>
                <a:cs typeface="Arial"/>
              </a:rPr>
              <a:t>в</a:t>
            </a:r>
            <a:r>
              <a:rPr sz="2000" spc="-10" dirty="0">
                <a:solidFill>
                  <a:srgbClr val="FFFFFF"/>
                </a:solidFill>
                <a:latin typeface="Arial"/>
                <a:cs typeface="Arial"/>
              </a:rPr>
              <a:t>а</a:t>
            </a:r>
            <a:r>
              <a:rPr sz="2000" dirty="0">
                <a:solidFill>
                  <a:srgbClr val="FFFFFF"/>
                </a:solidFill>
                <a:latin typeface="Arial"/>
                <a:cs typeface="Arial"/>
              </a:rPr>
              <a:t>ме	</a:t>
            </a:r>
            <a:r>
              <a:rPr sz="2000" spc="-5" dirty="0">
                <a:solidFill>
                  <a:srgbClr val="FFFFFF"/>
                </a:solidFill>
                <a:latin typeface="Arial"/>
                <a:cs typeface="Arial"/>
              </a:rPr>
              <a:t>др</a:t>
            </a:r>
            <a:r>
              <a:rPr sz="2000" spc="-10" dirty="0">
                <a:solidFill>
                  <a:srgbClr val="FFFFFF"/>
                </a:solidFill>
                <a:latin typeface="Arial"/>
                <a:cs typeface="Arial"/>
              </a:rPr>
              <a:t>у</a:t>
            </a:r>
            <a:r>
              <a:rPr sz="2000" dirty="0">
                <a:solidFill>
                  <a:srgbClr val="FFFFFF"/>
                </a:solidFill>
                <a:latin typeface="Arial"/>
                <a:cs typeface="Arial"/>
              </a:rPr>
              <a:t>га	струк</a:t>
            </a:r>
            <a:r>
              <a:rPr sz="2000" spc="-25" dirty="0">
                <a:solidFill>
                  <a:srgbClr val="FFFFFF"/>
                </a:solidFill>
                <a:latin typeface="Arial"/>
                <a:cs typeface="Arial"/>
              </a:rPr>
              <a:t>т</a:t>
            </a:r>
            <a:r>
              <a:rPr sz="2000" spc="-10" dirty="0">
                <a:solidFill>
                  <a:srgbClr val="FFFFFF"/>
                </a:solidFill>
                <a:latin typeface="Arial"/>
                <a:cs typeface="Arial"/>
              </a:rPr>
              <a:t>у</a:t>
            </a:r>
            <a:r>
              <a:rPr sz="2000" spc="-5" dirty="0">
                <a:solidFill>
                  <a:srgbClr val="FFFFFF"/>
                </a:solidFill>
                <a:latin typeface="Arial"/>
                <a:cs typeface="Arial"/>
              </a:rPr>
              <a:t>р</a:t>
            </a:r>
            <a:r>
              <a:rPr sz="2000" dirty="0">
                <a:solidFill>
                  <a:srgbClr val="FFFFFF"/>
                </a:solidFill>
                <a:latin typeface="Arial"/>
                <a:cs typeface="Arial"/>
              </a:rPr>
              <a:t>а	и  съответно </a:t>
            </a:r>
            <a:r>
              <a:rPr sz="2000" spc="-5" dirty="0">
                <a:solidFill>
                  <a:srgbClr val="FFFFFF"/>
                </a:solidFill>
                <a:latin typeface="Arial"/>
                <a:cs typeface="Arial"/>
              </a:rPr>
              <a:t>декларация </a:t>
            </a:r>
            <a:r>
              <a:rPr sz="2000" dirty="0">
                <a:solidFill>
                  <a:srgbClr val="FFFFFF"/>
                </a:solidFill>
                <a:latin typeface="Arial"/>
                <a:cs typeface="Arial"/>
              </a:rPr>
              <a:t>– </a:t>
            </a:r>
            <a:r>
              <a:rPr sz="2000" spc="-5" dirty="0">
                <a:solidFill>
                  <a:srgbClr val="FFFFFF"/>
                </a:solidFill>
                <a:latin typeface="Arial"/>
                <a:cs typeface="Arial"/>
              </a:rPr>
              <a:t>например тип</a:t>
            </a:r>
            <a:r>
              <a:rPr sz="2000" spc="-100" dirty="0">
                <a:solidFill>
                  <a:srgbClr val="FFFFFF"/>
                </a:solidFill>
                <a:latin typeface="Arial"/>
                <a:cs typeface="Arial"/>
              </a:rPr>
              <a:t> </a:t>
            </a:r>
            <a:r>
              <a:rPr sz="2000" spc="-5" dirty="0">
                <a:solidFill>
                  <a:srgbClr val="FFFFFF"/>
                </a:solidFill>
                <a:latin typeface="Arial"/>
                <a:cs typeface="Arial"/>
              </a:rPr>
              <a:t>структура.</a:t>
            </a:r>
            <a:endParaRPr sz="2000">
              <a:latin typeface="Arial"/>
              <a:cs typeface="Arial"/>
            </a:endParaRPr>
          </a:p>
          <a:p>
            <a:pPr marL="12700" marR="5080">
              <a:lnSpc>
                <a:spcPct val="100000"/>
              </a:lnSpc>
              <a:spcBef>
                <a:spcPts val="480"/>
              </a:spcBef>
              <a:tabLst>
                <a:tab pos="841375" algn="l"/>
                <a:tab pos="1292225" algn="l"/>
                <a:tab pos="1725295" algn="l"/>
                <a:tab pos="3138170" algn="l"/>
                <a:tab pos="4182110" algn="l"/>
                <a:tab pos="4625340" algn="l"/>
                <a:tab pos="5361305" algn="l"/>
                <a:tab pos="5806440" algn="l"/>
                <a:tab pos="7050405" algn="l"/>
                <a:tab pos="7353300" algn="l"/>
              </a:tabLst>
            </a:pPr>
            <a:r>
              <a:rPr sz="2000" dirty="0">
                <a:solidFill>
                  <a:srgbClr val="FFFFFF"/>
                </a:solidFill>
                <a:latin typeface="Arial"/>
                <a:cs typeface="Arial"/>
              </a:rPr>
              <a:t>Мо</a:t>
            </a:r>
            <a:r>
              <a:rPr sz="2000" spc="-10" dirty="0">
                <a:solidFill>
                  <a:srgbClr val="FFFFFF"/>
                </a:solidFill>
                <a:latin typeface="Arial"/>
                <a:cs typeface="Arial"/>
              </a:rPr>
              <a:t>ж</a:t>
            </a:r>
            <a:r>
              <a:rPr sz="2000" dirty="0">
                <a:solidFill>
                  <a:srgbClr val="FFFFFF"/>
                </a:solidFill>
                <a:latin typeface="Arial"/>
                <a:cs typeface="Arial"/>
              </a:rPr>
              <a:t>е	</a:t>
            </a:r>
            <a:r>
              <a:rPr sz="2000" spc="-20" dirty="0">
                <a:solidFill>
                  <a:srgbClr val="FFFFFF"/>
                </a:solidFill>
                <a:latin typeface="Arial"/>
                <a:cs typeface="Arial"/>
              </a:rPr>
              <a:t>д</a:t>
            </a:r>
            <a:r>
              <a:rPr sz="2000" dirty="0">
                <a:solidFill>
                  <a:srgbClr val="FFFFFF"/>
                </a:solidFill>
                <a:latin typeface="Arial"/>
                <a:cs typeface="Arial"/>
              </a:rPr>
              <a:t>а	се	съхр</a:t>
            </a:r>
            <a:r>
              <a:rPr sz="2000" spc="-15" dirty="0">
                <a:solidFill>
                  <a:srgbClr val="FFFFFF"/>
                </a:solidFill>
                <a:latin typeface="Arial"/>
                <a:cs typeface="Arial"/>
              </a:rPr>
              <a:t>а</a:t>
            </a:r>
            <a:r>
              <a:rPr sz="2000" spc="-5" dirty="0">
                <a:solidFill>
                  <a:srgbClr val="FFFFFF"/>
                </a:solidFill>
                <a:latin typeface="Arial"/>
                <a:cs typeface="Arial"/>
              </a:rPr>
              <a:t>н</a:t>
            </a:r>
            <a:r>
              <a:rPr sz="2000" spc="-10" dirty="0">
                <a:solidFill>
                  <a:srgbClr val="FFFFFF"/>
                </a:solidFill>
                <a:latin typeface="Arial"/>
                <a:cs typeface="Arial"/>
              </a:rPr>
              <a:t>я</a:t>
            </a:r>
            <a:r>
              <a:rPr sz="2000" spc="-5" dirty="0">
                <a:solidFill>
                  <a:srgbClr val="FFFFFF"/>
                </a:solidFill>
                <a:latin typeface="Arial"/>
                <a:cs typeface="Arial"/>
              </a:rPr>
              <a:t>в</a:t>
            </a:r>
            <a:r>
              <a:rPr sz="2000" dirty="0">
                <a:solidFill>
                  <a:srgbClr val="FFFFFF"/>
                </a:solidFill>
                <a:latin typeface="Arial"/>
                <a:cs typeface="Arial"/>
              </a:rPr>
              <a:t>а	</a:t>
            </a:r>
            <a:r>
              <a:rPr sz="2000" spc="-5" dirty="0">
                <a:solidFill>
                  <a:srgbClr val="FFFFFF"/>
                </a:solidFill>
                <a:latin typeface="Arial"/>
                <a:cs typeface="Arial"/>
              </a:rPr>
              <a:t>н</a:t>
            </a:r>
            <a:r>
              <a:rPr sz="2000" spc="-15" dirty="0">
                <a:solidFill>
                  <a:srgbClr val="FFFFFF"/>
                </a:solidFill>
                <a:latin typeface="Arial"/>
                <a:cs typeface="Arial"/>
              </a:rPr>
              <a:t>о</a:t>
            </a:r>
            <a:r>
              <a:rPr sz="2000" dirty="0">
                <a:solidFill>
                  <a:srgbClr val="FFFFFF"/>
                </a:solidFill>
                <a:latin typeface="Arial"/>
                <a:cs typeface="Arial"/>
              </a:rPr>
              <a:t>мера	</a:t>
            </a:r>
            <a:r>
              <a:rPr sz="2000" spc="-15" dirty="0">
                <a:solidFill>
                  <a:srgbClr val="FFFFFF"/>
                </a:solidFill>
                <a:latin typeface="Arial"/>
                <a:cs typeface="Arial"/>
              </a:rPr>
              <a:t>н</a:t>
            </a:r>
            <a:r>
              <a:rPr sz="2000" dirty="0">
                <a:solidFill>
                  <a:srgbClr val="FFFFFF"/>
                </a:solidFill>
                <a:latin typeface="Arial"/>
                <a:cs typeface="Arial"/>
              </a:rPr>
              <a:t>а	</a:t>
            </a:r>
            <a:r>
              <a:rPr sz="2000" spc="-5" dirty="0">
                <a:solidFill>
                  <a:srgbClr val="FFFFFF"/>
                </a:solidFill>
                <a:latin typeface="Arial"/>
                <a:cs typeface="Arial"/>
              </a:rPr>
              <a:t>ре</a:t>
            </a:r>
            <a:r>
              <a:rPr sz="2000" spc="-15" dirty="0">
                <a:solidFill>
                  <a:srgbClr val="FFFFFF"/>
                </a:solidFill>
                <a:latin typeface="Arial"/>
                <a:cs typeface="Arial"/>
              </a:rPr>
              <a:t>д</a:t>
            </a:r>
            <a:r>
              <a:rPr sz="2000" dirty="0">
                <a:solidFill>
                  <a:srgbClr val="FFFFFF"/>
                </a:solidFill>
                <a:latin typeface="Arial"/>
                <a:cs typeface="Arial"/>
              </a:rPr>
              <a:t>а	</a:t>
            </a:r>
            <a:r>
              <a:rPr sz="2000" spc="-15" dirty="0">
                <a:solidFill>
                  <a:srgbClr val="FFFFFF"/>
                </a:solidFill>
                <a:latin typeface="Arial"/>
                <a:cs typeface="Arial"/>
              </a:rPr>
              <a:t>н</a:t>
            </a:r>
            <a:r>
              <a:rPr sz="2000" dirty="0">
                <a:solidFill>
                  <a:srgbClr val="FFFFFF"/>
                </a:solidFill>
                <a:latin typeface="Arial"/>
                <a:cs typeface="Arial"/>
              </a:rPr>
              <a:t>а	</a:t>
            </a:r>
            <a:r>
              <a:rPr sz="2000" spc="-15" dirty="0">
                <a:solidFill>
                  <a:srgbClr val="FFFFFF"/>
                </a:solidFill>
                <a:latin typeface="Arial"/>
                <a:cs typeface="Arial"/>
              </a:rPr>
              <a:t>к</a:t>
            </a:r>
            <a:r>
              <a:rPr sz="2000" spc="-5" dirty="0">
                <a:solidFill>
                  <a:srgbClr val="FFFFFF"/>
                </a:solidFill>
                <a:latin typeface="Arial"/>
                <a:cs typeface="Arial"/>
              </a:rPr>
              <a:t>олона</a:t>
            </a:r>
            <a:r>
              <a:rPr sz="2000" spc="-20" dirty="0">
                <a:solidFill>
                  <a:srgbClr val="FFFFFF"/>
                </a:solidFill>
                <a:latin typeface="Arial"/>
                <a:cs typeface="Arial"/>
              </a:rPr>
              <a:t>т</a:t>
            </a:r>
            <a:r>
              <a:rPr sz="2000" dirty="0">
                <a:solidFill>
                  <a:srgbClr val="FFFFFF"/>
                </a:solidFill>
                <a:latin typeface="Arial"/>
                <a:cs typeface="Arial"/>
              </a:rPr>
              <a:t>а	и	</a:t>
            </a:r>
            <a:r>
              <a:rPr sz="2000" spc="5" dirty="0">
                <a:solidFill>
                  <a:srgbClr val="FFFFFF"/>
                </a:solidFill>
                <a:latin typeface="Arial"/>
                <a:cs typeface="Arial"/>
              </a:rPr>
              <a:t>с</a:t>
            </a:r>
            <a:r>
              <a:rPr sz="2000" spc="-5" dirty="0">
                <a:solidFill>
                  <a:srgbClr val="FFFFFF"/>
                </a:solidFill>
                <a:latin typeface="Arial"/>
                <a:cs typeface="Arial"/>
              </a:rPr>
              <a:t>а</a:t>
            </a:r>
            <a:r>
              <a:rPr sz="2000" spc="-10" dirty="0">
                <a:solidFill>
                  <a:srgbClr val="FFFFFF"/>
                </a:solidFill>
                <a:latin typeface="Arial"/>
                <a:cs typeface="Arial"/>
              </a:rPr>
              <a:t>м</a:t>
            </a:r>
            <a:r>
              <a:rPr sz="2000" spc="-5" dirty="0">
                <a:solidFill>
                  <a:srgbClr val="FFFFFF"/>
                </a:solidFill>
                <a:latin typeface="Arial"/>
                <a:cs typeface="Arial"/>
              </a:rPr>
              <a:t>ата  </a:t>
            </a:r>
            <a:r>
              <a:rPr sz="2000" dirty="0">
                <a:solidFill>
                  <a:srgbClr val="FFFFFF"/>
                </a:solidFill>
                <a:latin typeface="Arial"/>
                <a:cs typeface="Arial"/>
              </a:rPr>
              <a:t>стойност.</a:t>
            </a:r>
            <a:endParaRPr sz="2000">
              <a:latin typeface="Arial"/>
              <a:cs typeface="Arial"/>
            </a:endParaRPr>
          </a:p>
          <a:p>
            <a:pPr marL="12700" marR="6350">
              <a:lnSpc>
                <a:spcPct val="100000"/>
              </a:lnSpc>
              <a:spcBef>
                <a:spcPts val="480"/>
              </a:spcBef>
            </a:pPr>
            <a:r>
              <a:rPr sz="2000" spc="-5" dirty="0">
                <a:solidFill>
                  <a:srgbClr val="FFFFFF"/>
                </a:solidFill>
                <a:latin typeface="Arial"/>
                <a:cs typeface="Arial"/>
              </a:rPr>
              <a:t>Предишната матрица </a:t>
            </a:r>
            <a:r>
              <a:rPr sz="2000" spc="-10" dirty="0">
                <a:solidFill>
                  <a:srgbClr val="FFFFFF"/>
                </a:solidFill>
                <a:latin typeface="Arial"/>
                <a:cs typeface="Arial"/>
              </a:rPr>
              <a:t>ще </a:t>
            </a:r>
            <a:r>
              <a:rPr sz="2000" spc="-5" dirty="0">
                <a:solidFill>
                  <a:srgbClr val="FFFFFF"/>
                </a:solidFill>
                <a:latin typeface="Arial"/>
                <a:cs typeface="Arial"/>
              </a:rPr>
              <a:t>съдържа </a:t>
            </a:r>
            <a:r>
              <a:rPr sz="2000" dirty="0">
                <a:solidFill>
                  <a:srgbClr val="FFFFFF"/>
                </a:solidFill>
                <a:latin typeface="Arial"/>
                <a:cs typeface="Arial"/>
              </a:rPr>
              <a:t>само </a:t>
            </a:r>
            <a:r>
              <a:rPr sz="2000" spc="-5" dirty="0">
                <a:solidFill>
                  <a:srgbClr val="FFFFFF"/>
                </a:solidFill>
                <a:latin typeface="Arial"/>
                <a:cs typeface="Arial"/>
              </a:rPr>
              <a:t>три </a:t>
            </a:r>
            <a:r>
              <a:rPr sz="2000" spc="-10" dirty="0">
                <a:solidFill>
                  <a:srgbClr val="FFFFFF"/>
                </a:solidFill>
                <a:latin typeface="Arial"/>
                <a:cs typeface="Arial"/>
              </a:rPr>
              <a:t>ненулеви </a:t>
            </a:r>
            <a:r>
              <a:rPr sz="2000" spc="-5" dirty="0">
                <a:solidFill>
                  <a:srgbClr val="FFFFFF"/>
                </a:solidFill>
                <a:latin typeface="Arial"/>
                <a:cs typeface="Arial"/>
              </a:rPr>
              <a:t>стойности </a:t>
            </a:r>
            <a:r>
              <a:rPr sz="2000" dirty="0">
                <a:solidFill>
                  <a:srgbClr val="FFFFFF"/>
                </a:solidFill>
                <a:latin typeface="Arial"/>
                <a:cs typeface="Arial"/>
              </a:rPr>
              <a:t>и  ще се съхрани</a:t>
            </a:r>
            <a:r>
              <a:rPr sz="2000" spc="-60" dirty="0">
                <a:solidFill>
                  <a:srgbClr val="FFFFFF"/>
                </a:solidFill>
                <a:latin typeface="Arial"/>
                <a:cs typeface="Arial"/>
              </a:rPr>
              <a:t> </a:t>
            </a:r>
            <a:r>
              <a:rPr sz="2000" spc="-5" dirty="0">
                <a:solidFill>
                  <a:srgbClr val="FFFFFF"/>
                </a:solidFill>
                <a:latin typeface="Arial"/>
                <a:cs typeface="Arial"/>
              </a:rPr>
              <a:t>като:</a:t>
            </a:r>
            <a:endParaRPr sz="2000">
              <a:latin typeface="Arial"/>
              <a:cs typeface="Arial"/>
            </a:endParaRPr>
          </a:p>
        </p:txBody>
      </p:sp>
      <p:sp>
        <p:nvSpPr>
          <p:cNvPr id="4" name="object 4"/>
          <p:cNvSpPr txBox="1"/>
          <p:nvPr/>
        </p:nvSpPr>
        <p:spPr>
          <a:xfrm>
            <a:off x="1232353" y="5490374"/>
            <a:ext cx="8211820" cy="636270"/>
          </a:xfrm>
          <a:prstGeom prst="rect">
            <a:avLst/>
          </a:prstGeom>
        </p:spPr>
        <p:txBody>
          <a:bodyPr vert="horz" wrap="square" lIns="0" tIns="12700" rIns="0" bIns="0" rtlCol="0">
            <a:spAutoFit/>
          </a:bodyPr>
          <a:lstStyle/>
          <a:p>
            <a:pPr marL="12700" marR="5080">
              <a:lnSpc>
                <a:spcPct val="100000"/>
              </a:lnSpc>
              <a:spcBef>
                <a:spcPts val="100"/>
              </a:spcBef>
              <a:tabLst>
                <a:tab pos="2529840" algn="l"/>
              </a:tabLst>
            </a:pPr>
            <a:r>
              <a:rPr sz="2000" dirty="0">
                <a:solidFill>
                  <a:srgbClr val="FFFFFF"/>
                </a:solidFill>
                <a:latin typeface="Arial"/>
                <a:cs typeface="Arial"/>
              </a:rPr>
              <a:t>Сега </a:t>
            </a:r>
            <a:r>
              <a:rPr sz="2000" spc="-5" dirty="0">
                <a:solidFill>
                  <a:srgbClr val="FFFFFF"/>
                </a:solidFill>
                <a:latin typeface="Arial"/>
                <a:cs typeface="Arial"/>
              </a:rPr>
              <a:t>пространствената сложност </a:t>
            </a:r>
            <a:r>
              <a:rPr sz="2000" dirty="0">
                <a:solidFill>
                  <a:srgbClr val="FFFFFF"/>
                </a:solidFill>
                <a:latin typeface="Arial"/>
                <a:cs typeface="Arial"/>
              </a:rPr>
              <a:t>ще бъде в </a:t>
            </a:r>
            <a:r>
              <a:rPr sz="2000" spc="-10" dirty="0">
                <a:solidFill>
                  <a:srgbClr val="FFFFFF"/>
                </a:solidFill>
                <a:latin typeface="Arial"/>
                <a:cs typeface="Arial"/>
              </a:rPr>
              <a:t>линейна </a:t>
            </a:r>
            <a:r>
              <a:rPr sz="2000" spc="-5" dirty="0">
                <a:solidFill>
                  <a:srgbClr val="FFFFFF"/>
                </a:solidFill>
                <a:latin typeface="Arial"/>
                <a:cs typeface="Arial"/>
              </a:rPr>
              <a:t>зависимост от  </a:t>
            </a:r>
            <a:r>
              <a:rPr sz="2000" dirty="0">
                <a:solidFill>
                  <a:srgbClr val="FFFFFF"/>
                </a:solidFill>
                <a:latin typeface="Arial"/>
                <a:cs typeface="Arial"/>
              </a:rPr>
              <a:t>k, </a:t>
            </a:r>
            <a:r>
              <a:rPr sz="2000" spc="-5" dirty="0">
                <a:solidFill>
                  <a:srgbClr val="FFFFFF"/>
                </a:solidFill>
                <a:latin typeface="Arial"/>
                <a:cs typeface="Arial"/>
              </a:rPr>
              <a:t>т.е. </a:t>
            </a:r>
            <a:r>
              <a:rPr sz="2000" dirty="0">
                <a:solidFill>
                  <a:srgbClr val="FFFFFF"/>
                </a:solidFill>
                <a:latin typeface="Arial"/>
                <a:cs typeface="Arial"/>
              </a:rPr>
              <a:t>О(k),</a:t>
            </a:r>
            <a:r>
              <a:rPr sz="2000" spc="-60" dirty="0">
                <a:solidFill>
                  <a:srgbClr val="FFFFFF"/>
                </a:solidFill>
                <a:latin typeface="Arial"/>
                <a:cs typeface="Arial"/>
              </a:rPr>
              <a:t> </a:t>
            </a:r>
            <a:r>
              <a:rPr sz="2000" spc="-5" dirty="0">
                <a:solidFill>
                  <a:srgbClr val="FFFFFF"/>
                </a:solidFill>
                <a:latin typeface="Arial"/>
                <a:cs typeface="Arial"/>
              </a:rPr>
              <a:t>където </a:t>
            </a:r>
            <a:r>
              <a:rPr sz="2000" dirty="0">
                <a:solidFill>
                  <a:srgbClr val="FFFFFF"/>
                </a:solidFill>
                <a:latin typeface="Arial"/>
                <a:cs typeface="Arial"/>
              </a:rPr>
              <a:t>k	е броят </a:t>
            </a:r>
            <a:r>
              <a:rPr sz="2000" spc="-5" dirty="0">
                <a:solidFill>
                  <a:srgbClr val="FFFFFF"/>
                </a:solidFill>
                <a:latin typeface="Arial"/>
                <a:cs typeface="Arial"/>
              </a:rPr>
              <a:t>на ненулевите</a:t>
            </a:r>
            <a:r>
              <a:rPr sz="2000" spc="-70" dirty="0">
                <a:solidFill>
                  <a:srgbClr val="FFFFFF"/>
                </a:solidFill>
                <a:latin typeface="Arial"/>
                <a:cs typeface="Arial"/>
              </a:rPr>
              <a:t> </a:t>
            </a:r>
            <a:r>
              <a:rPr sz="2000" spc="-5" dirty="0">
                <a:solidFill>
                  <a:srgbClr val="FFFFFF"/>
                </a:solidFill>
                <a:latin typeface="Arial"/>
                <a:cs typeface="Arial"/>
              </a:rPr>
              <a:t>елементи.</a:t>
            </a:r>
            <a:endParaRPr sz="2000"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3809544411"/>
              </p:ext>
            </p:extLst>
          </p:nvPr>
        </p:nvGraphicFramePr>
        <p:xfrm>
          <a:off x="1900427" y="3639311"/>
          <a:ext cx="6686550" cy="1437513"/>
        </p:xfrm>
        <a:graphic>
          <a:graphicData uri="http://schemas.openxmlformats.org/drawingml/2006/table">
            <a:tbl>
              <a:tblPr firstRow="1" bandRow="1">
                <a:tableStyleId>{2D5ABB26-0587-4C30-8999-92F81FD0307C}</a:tableStyleId>
              </a:tblPr>
              <a:tblGrid>
                <a:gridCol w="2345690">
                  <a:extLst>
                    <a:ext uri="{9D8B030D-6E8A-4147-A177-3AD203B41FA5}">
                      <a16:colId xmlns:a16="http://schemas.microsoft.com/office/drawing/2014/main" val="20000"/>
                    </a:ext>
                  </a:extLst>
                </a:gridCol>
                <a:gridCol w="2251075">
                  <a:extLst>
                    <a:ext uri="{9D8B030D-6E8A-4147-A177-3AD203B41FA5}">
                      <a16:colId xmlns:a16="http://schemas.microsoft.com/office/drawing/2014/main" val="20001"/>
                    </a:ext>
                  </a:extLst>
                </a:gridCol>
                <a:gridCol w="2089785">
                  <a:extLst>
                    <a:ext uri="{9D8B030D-6E8A-4147-A177-3AD203B41FA5}">
                      <a16:colId xmlns:a16="http://schemas.microsoft.com/office/drawing/2014/main" val="20002"/>
                    </a:ext>
                  </a:extLst>
                </a:gridCol>
              </a:tblGrid>
              <a:tr h="370714">
                <a:tc>
                  <a:txBody>
                    <a:bodyPr/>
                    <a:lstStyle/>
                    <a:p>
                      <a:pPr algn="ctr">
                        <a:lnSpc>
                          <a:spcPts val="2610"/>
                        </a:lnSpc>
                      </a:pPr>
                      <a:r>
                        <a:rPr sz="2200" spc="-5" dirty="0">
                          <a:solidFill>
                            <a:srgbClr val="FFFFFF"/>
                          </a:solidFill>
                          <a:latin typeface="Arial"/>
                          <a:cs typeface="Arial"/>
                        </a:rPr>
                        <a:t>Ред</a:t>
                      </a:r>
                      <a:endParaRPr sz="22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652145">
                        <a:lnSpc>
                          <a:spcPts val="2610"/>
                        </a:lnSpc>
                      </a:pPr>
                      <a:r>
                        <a:rPr sz="2200" spc="-10" dirty="0">
                          <a:solidFill>
                            <a:srgbClr val="FFFFFF"/>
                          </a:solidFill>
                          <a:latin typeface="Arial"/>
                          <a:cs typeface="Arial"/>
                        </a:rPr>
                        <a:t>Колона</a:t>
                      </a:r>
                      <a:endParaRPr sz="22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434340">
                        <a:lnSpc>
                          <a:spcPts val="2610"/>
                        </a:lnSpc>
                      </a:pPr>
                      <a:r>
                        <a:rPr sz="2200" spc="-5" dirty="0">
                          <a:solidFill>
                            <a:srgbClr val="FFFFFF"/>
                          </a:solidFill>
                          <a:latin typeface="Arial"/>
                          <a:cs typeface="Arial"/>
                        </a:rPr>
                        <a:t>Стойност</a:t>
                      </a:r>
                      <a:endParaRPr sz="22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0"/>
                  </a:ext>
                </a:extLst>
              </a:tr>
              <a:tr h="353567">
                <a:tc>
                  <a:txBody>
                    <a:bodyPr/>
                    <a:lstStyle/>
                    <a:p>
                      <a:pPr marL="124460">
                        <a:lnSpc>
                          <a:spcPts val="2610"/>
                        </a:lnSpc>
                      </a:pPr>
                      <a:r>
                        <a:rPr sz="2200" dirty="0">
                          <a:solidFill>
                            <a:srgbClr val="FFFFFF"/>
                          </a:solidFill>
                          <a:latin typeface="Arial"/>
                          <a:cs typeface="Arial"/>
                        </a:rPr>
                        <a:t>2</a:t>
                      </a:r>
                      <a:endParaRPr sz="22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4460">
                        <a:lnSpc>
                          <a:spcPts val="2610"/>
                        </a:lnSpc>
                      </a:pPr>
                      <a:r>
                        <a:rPr sz="2200" dirty="0">
                          <a:solidFill>
                            <a:srgbClr val="FFFFFF"/>
                          </a:solidFill>
                          <a:latin typeface="Arial"/>
                          <a:cs typeface="Arial"/>
                        </a:rPr>
                        <a:t>3</a:t>
                      </a:r>
                      <a:endParaRPr sz="22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6364">
                        <a:lnSpc>
                          <a:spcPts val="2610"/>
                        </a:lnSpc>
                      </a:pPr>
                      <a:r>
                        <a:rPr sz="2200" spc="-10" dirty="0">
                          <a:solidFill>
                            <a:srgbClr val="FFFFFF"/>
                          </a:solidFill>
                          <a:latin typeface="Arial"/>
                          <a:cs typeface="Arial"/>
                        </a:rPr>
                        <a:t>36</a:t>
                      </a:r>
                      <a:endParaRPr sz="22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1"/>
                  </a:ext>
                </a:extLst>
              </a:tr>
              <a:tr h="356616">
                <a:tc>
                  <a:txBody>
                    <a:bodyPr/>
                    <a:lstStyle/>
                    <a:p>
                      <a:pPr marL="124460">
                        <a:lnSpc>
                          <a:spcPts val="2610"/>
                        </a:lnSpc>
                      </a:pPr>
                      <a:r>
                        <a:rPr sz="2200" dirty="0">
                          <a:solidFill>
                            <a:srgbClr val="FFFFFF"/>
                          </a:solidFill>
                          <a:latin typeface="Arial"/>
                          <a:cs typeface="Arial"/>
                        </a:rPr>
                        <a:t>4</a:t>
                      </a:r>
                      <a:endParaRPr sz="22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4460">
                        <a:lnSpc>
                          <a:spcPts val="2610"/>
                        </a:lnSpc>
                      </a:pPr>
                      <a:r>
                        <a:rPr sz="2200" dirty="0">
                          <a:solidFill>
                            <a:srgbClr val="FFFFFF"/>
                          </a:solidFill>
                          <a:latin typeface="Arial"/>
                          <a:cs typeface="Arial"/>
                        </a:rPr>
                        <a:t>6</a:t>
                      </a:r>
                      <a:endParaRPr sz="22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6364">
                        <a:lnSpc>
                          <a:spcPts val="2610"/>
                        </a:lnSpc>
                      </a:pPr>
                      <a:r>
                        <a:rPr sz="2200" spc="-10" dirty="0">
                          <a:solidFill>
                            <a:srgbClr val="FFFFFF"/>
                          </a:solidFill>
                          <a:latin typeface="Arial"/>
                          <a:cs typeface="Arial"/>
                        </a:rPr>
                        <a:t>17</a:t>
                      </a:r>
                      <a:endParaRPr sz="22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2"/>
                  </a:ext>
                </a:extLst>
              </a:tr>
              <a:tr h="356616">
                <a:tc>
                  <a:txBody>
                    <a:bodyPr/>
                    <a:lstStyle/>
                    <a:p>
                      <a:pPr marL="124460">
                        <a:lnSpc>
                          <a:spcPts val="2610"/>
                        </a:lnSpc>
                      </a:pPr>
                      <a:r>
                        <a:rPr sz="2200" dirty="0">
                          <a:solidFill>
                            <a:srgbClr val="FFFFFF"/>
                          </a:solidFill>
                          <a:latin typeface="Arial"/>
                          <a:cs typeface="Arial"/>
                        </a:rPr>
                        <a:t>6</a:t>
                      </a:r>
                      <a:endParaRPr sz="22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4460">
                        <a:lnSpc>
                          <a:spcPts val="2610"/>
                        </a:lnSpc>
                      </a:pPr>
                      <a:r>
                        <a:rPr sz="2200" dirty="0">
                          <a:solidFill>
                            <a:srgbClr val="FFFFFF"/>
                          </a:solidFill>
                          <a:latin typeface="Arial"/>
                          <a:cs typeface="Arial"/>
                        </a:rPr>
                        <a:t>1</a:t>
                      </a:r>
                      <a:endParaRPr sz="220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tc>
                  <a:txBody>
                    <a:bodyPr/>
                    <a:lstStyle/>
                    <a:p>
                      <a:pPr marL="126364">
                        <a:lnSpc>
                          <a:spcPts val="2610"/>
                        </a:lnSpc>
                      </a:pPr>
                      <a:r>
                        <a:rPr sz="2200" dirty="0">
                          <a:solidFill>
                            <a:srgbClr val="FFFFFF"/>
                          </a:solidFill>
                          <a:latin typeface="Arial"/>
                          <a:cs typeface="Arial"/>
                        </a:rPr>
                        <a:t>1</a:t>
                      </a:r>
                      <a:endParaRPr sz="2200" dirty="0">
                        <a:latin typeface="Arial"/>
                        <a:cs typeface="Arial"/>
                      </a:endParaRPr>
                    </a:p>
                  </a:txBody>
                  <a:tcPr marL="0" marR="0" marT="0" marB="0">
                    <a:lnL w="38100">
                      <a:solidFill>
                        <a:srgbClr val="FFFFFF"/>
                      </a:solidFill>
                      <a:prstDash val="solid"/>
                    </a:lnL>
                    <a:lnR w="38100">
                      <a:solidFill>
                        <a:srgbClr val="FFFFFF"/>
                      </a:solidFill>
                      <a:prstDash val="solid"/>
                    </a:lnR>
                    <a:lnT w="38100">
                      <a:solidFill>
                        <a:srgbClr val="FFFFFF"/>
                      </a:solidFill>
                      <a:prstDash val="solid"/>
                    </a:lnT>
                    <a:lnB w="38100">
                      <a:solidFill>
                        <a:srgbClr val="FFFFFF"/>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6872" y="485368"/>
            <a:ext cx="7399655" cy="452120"/>
          </a:xfrm>
          <a:prstGeom prst="rect">
            <a:avLst/>
          </a:prstGeom>
        </p:spPr>
        <p:txBody>
          <a:bodyPr vert="horz" wrap="square" lIns="0" tIns="12065" rIns="0" bIns="0" rtlCol="0">
            <a:spAutoFit/>
          </a:bodyPr>
          <a:lstStyle/>
          <a:p>
            <a:pPr marL="12700" algn="ctr">
              <a:lnSpc>
                <a:spcPct val="100000"/>
              </a:lnSpc>
              <a:spcBef>
                <a:spcPts val="95"/>
              </a:spcBef>
            </a:pPr>
            <a:r>
              <a:rPr spc="-10" dirty="0"/>
              <a:t>РЕКУРСИВНИ</a:t>
            </a:r>
            <a:r>
              <a:rPr spc="55" dirty="0"/>
              <a:t> </a:t>
            </a:r>
            <a:r>
              <a:rPr spc="-10" dirty="0"/>
              <a:t>АЛГОРИТМИ</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25</a:t>
            </a:fld>
            <a:endParaRPr dirty="0"/>
          </a:p>
        </p:txBody>
      </p:sp>
      <p:sp>
        <p:nvSpPr>
          <p:cNvPr id="3" name="object 3"/>
          <p:cNvSpPr txBox="1"/>
          <p:nvPr/>
        </p:nvSpPr>
        <p:spPr>
          <a:xfrm>
            <a:off x="1232353" y="937488"/>
            <a:ext cx="8212455" cy="6062557"/>
          </a:xfrm>
          <a:prstGeom prst="rect">
            <a:avLst/>
          </a:prstGeom>
        </p:spPr>
        <p:txBody>
          <a:bodyPr vert="horz" wrap="square" lIns="0" tIns="73025" rIns="0" bIns="0" rtlCol="0">
            <a:spAutoFit/>
          </a:bodyPr>
          <a:lstStyle/>
          <a:p>
            <a:pPr marL="12700" algn="just">
              <a:lnSpc>
                <a:spcPct val="100000"/>
              </a:lnSpc>
              <a:spcBef>
                <a:spcPts val="575"/>
              </a:spcBef>
            </a:pPr>
            <a:r>
              <a:rPr sz="2000" spc="-5" dirty="0">
                <a:solidFill>
                  <a:srgbClr val="FFFFFF"/>
                </a:solidFill>
                <a:latin typeface="Arial"/>
                <a:cs typeface="Arial"/>
              </a:rPr>
              <a:t>Асимптотичният анализ </a:t>
            </a:r>
            <a:r>
              <a:rPr sz="2000" dirty="0">
                <a:solidFill>
                  <a:srgbClr val="FFFFFF"/>
                </a:solidFill>
                <a:latin typeface="Arial"/>
                <a:cs typeface="Arial"/>
              </a:rPr>
              <a:t>е важен и за </a:t>
            </a:r>
            <a:r>
              <a:rPr sz="2000" spc="-5" dirty="0">
                <a:solidFill>
                  <a:srgbClr val="FFFFFF"/>
                </a:solidFill>
                <a:latin typeface="Arial"/>
                <a:cs typeface="Arial"/>
              </a:rPr>
              <a:t>двата основни типа</a:t>
            </a:r>
            <a:r>
              <a:rPr sz="2000" spc="-130" dirty="0">
                <a:solidFill>
                  <a:srgbClr val="FFFFFF"/>
                </a:solidFill>
                <a:latin typeface="Arial"/>
                <a:cs typeface="Arial"/>
              </a:rPr>
              <a:t> </a:t>
            </a:r>
            <a:r>
              <a:rPr sz="2000" spc="-5" dirty="0">
                <a:solidFill>
                  <a:srgbClr val="FFFFFF"/>
                </a:solidFill>
                <a:latin typeface="Arial"/>
                <a:cs typeface="Arial"/>
              </a:rPr>
              <a:t>алгоритми:</a:t>
            </a:r>
            <a:endParaRPr sz="2000" dirty="0">
              <a:latin typeface="Arial"/>
              <a:cs typeface="Arial"/>
            </a:endParaRPr>
          </a:p>
          <a:p>
            <a:pPr marL="1080770" indent="-154305" algn="just">
              <a:lnSpc>
                <a:spcPct val="100000"/>
              </a:lnSpc>
              <a:spcBef>
                <a:spcPts val="480"/>
              </a:spcBef>
              <a:buChar char="-"/>
              <a:tabLst>
                <a:tab pos="1081405" algn="l"/>
              </a:tabLst>
            </a:pPr>
            <a:r>
              <a:rPr sz="2000" spc="-5" dirty="0">
                <a:solidFill>
                  <a:srgbClr val="FFFFFF"/>
                </a:solidFill>
                <a:latin typeface="Arial"/>
                <a:cs typeface="Arial"/>
              </a:rPr>
              <a:t>итерационни;</a:t>
            </a:r>
            <a:endParaRPr sz="2000" dirty="0">
              <a:latin typeface="Arial"/>
              <a:cs typeface="Arial"/>
            </a:endParaRPr>
          </a:p>
          <a:p>
            <a:pPr marL="1080770" indent="-154305" algn="just">
              <a:lnSpc>
                <a:spcPct val="100000"/>
              </a:lnSpc>
              <a:spcBef>
                <a:spcPts val="480"/>
              </a:spcBef>
              <a:buChar char="-"/>
              <a:tabLst>
                <a:tab pos="1081405" algn="l"/>
              </a:tabLst>
            </a:pPr>
            <a:r>
              <a:rPr sz="2000" spc="-5" dirty="0">
                <a:solidFill>
                  <a:srgbClr val="FFFFFF"/>
                </a:solidFill>
                <a:latin typeface="Arial"/>
                <a:cs typeface="Arial"/>
              </a:rPr>
              <a:t>рекурсивни;</a:t>
            </a:r>
            <a:endParaRPr sz="2000" dirty="0">
              <a:latin typeface="Arial"/>
              <a:cs typeface="Arial"/>
            </a:endParaRPr>
          </a:p>
          <a:p>
            <a:pPr marL="12700" marR="5080" algn="just">
              <a:lnSpc>
                <a:spcPct val="100000"/>
              </a:lnSpc>
              <a:spcBef>
                <a:spcPts val="480"/>
              </a:spcBef>
            </a:pPr>
            <a:r>
              <a:rPr sz="2000" spc="-5" dirty="0">
                <a:solidFill>
                  <a:srgbClr val="FFFFFF"/>
                </a:solidFill>
                <a:latin typeface="Arial"/>
                <a:cs typeface="Arial"/>
              </a:rPr>
              <a:t>Aнализът </a:t>
            </a:r>
            <a:r>
              <a:rPr sz="2000" spc="-10" dirty="0">
                <a:solidFill>
                  <a:srgbClr val="FFFFFF"/>
                </a:solidFill>
                <a:latin typeface="Arial"/>
                <a:cs typeface="Arial"/>
              </a:rPr>
              <a:t>на </a:t>
            </a:r>
            <a:r>
              <a:rPr sz="2000" spc="-5" dirty="0">
                <a:solidFill>
                  <a:srgbClr val="FFFFFF"/>
                </a:solidFill>
                <a:latin typeface="Arial"/>
                <a:cs typeface="Arial"/>
              </a:rPr>
              <a:t>рекурсивните алгоритми, поради тяхната същност </a:t>
            </a:r>
            <a:r>
              <a:rPr sz="2000" dirty="0">
                <a:solidFill>
                  <a:srgbClr val="FFFFFF"/>
                </a:solidFill>
                <a:latin typeface="Arial"/>
                <a:cs typeface="Arial"/>
              </a:rPr>
              <a:t>и  </a:t>
            </a:r>
            <a:r>
              <a:rPr sz="2000" spc="-5" dirty="0">
                <a:solidFill>
                  <a:srgbClr val="FFFFFF"/>
                </a:solidFill>
                <a:latin typeface="Arial"/>
                <a:cs typeface="Arial"/>
              </a:rPr>
              <a:t>особеност </a:t>
            </a:r>
            <a:r>
              <a:rPr sz="2000" dirty="0">
                <a:solidFill>
                  <a:srgbClr val="FFFFFF"/>
                </a:solidFill>
                <a:latin typeface="Arial"/>
                <a:cs typeface="Arial"/>
              </a:rPr>
              <a:t>се </a:t>
            </a:r>
            <a:r>
              <a:rPr sz="2000" spc="-5" dirty="0">
                <a:solidFill>
                  <a:srgbClr val="FFFFFF"/>
                </a:solidFill>
                <a:latin typeface="Arial"/>
                <a:cs typeface="Arial"/>
              </a:rPr>
              <a:t>различава </a:t>
            </a:r>
            <a:r>
              <a:rPr sz="2000" dirty="0">
                <a:solidFill>
                  <a:srgbClr val="FFFFFF"/>
                </a:solidFill>
                <a:latin typeface="Arial"/>
                <a:cs typeface="Arial"/>
              </a:rPr>
              <a:t>съществено </a:t>
            </a:r>
            <a:r>
              <a:rPr sz="2000" spc="-5" dirty="0">
                <a:solidFill>
                  <a:srgbClr val="FFFFFF"/>
                </a:solidFill>
                <a:latin typeface="Arial"/>
                <a:cs typeface="Arial"/>
              </a:rPr>
              <a:t>от анализа на</a:t>
            </a:r>
            <a:r>
              <a:rPr sz="2000" spc="-90" dirty="0">
                <a:solidFill>
                  <a:srgbClr val="FFFFFF"/>
                </a:solidFill>
                <a:latin typeface="Arial"/>
                <a:cs typeface="Arial"/>
              </a:rPr>
              <a:t> </a:t>
            </a:r>
            <a:r>
              <a:rPr sz="2000" spc="-5" dirty="0">
                <a:solidFill>
                  <a:srgbClr val="FFFFFF"/>
                </a:solidFill>
                <a:latin typeface="Arial"/>
                <a:cs typeface="Arial"/>
              </a:rPr>
              <a:t>итерационните.</a:t>
            </a:r>
            <a:endParaRPr sz="2000" dirty="0">
              <a:latin typeface="Arial"/>
              <a:cs typeface="Arial"/>
            </a:endParaRPr>
          </a:p>
          <a:p>
            <a:pPr marL="12700" marR="6985" algn="just">
              <a:lnSpc>
                <a:spcPct val="100000"/>
              </a:lnSpc>
              <a:spcBef>
                <a:spcPts val="480"/>
              </a:spcBef>
            </a:pPr>
            <a:r>
              <a:rPr sz="2000" dirty="0">
                <a:solidFill>
                  <a:srgbClr val="FFFFFF"/>
                </a:solidFill>
                <a:latin typeface="Arial"/>
                <a:cs typeface="Arial"/>
              </a:rPr>
              <a:t>При </a:t>
            </a:r>
            <a:r>
              <a:rPr sz="2000" spc="-10" dirty="0">
                <a:solidFill>
                  <a:srgbClr val="FFFFFF"/>
                </a:solidFill>
                <a:latin typeface="Arial"/>
                <a:cs typeface="Arial"/>
              </a:rPr>
              <a:t>итерационните </a:t>
            </a:r>
            <a:r>
              <a:rPr sz="2000" spc="-5" dirty="0">
                <a:solidFill>
                  <a:srgbClr val="FFFFFF"/>
                </a:solidFill>
                <a:latin typeface="Arial"/>
                <a:cs typeface="Arial"/>
              </a:rPr>
              <a:t>алгоритми критичната операция, </a:t>
            </a:r>
            <a:r>
              <a:rPr sz="2000" dirty="0">
                <a:solidFill>
                  <a:srgbClr val="FFFFFF"/>
                </a:solidFill>
                <a:latin typeface="Arial"/>
                <a:cs typeface="Arial"/>
              </a:rPr>
              <a:t>като </a:t>
            </a:r>
            <a:r>
              <a:rPr sz="2000" spc="-10" dirty="0">
                <a:solidFill>
                  <a:srgbClr val="FFFFFF"/>
                </a:solidFill>
                <a:latin typeface="Arial"/>
                <a:cs typeface="Arial"/>
              </a:rPr>
              <a:t>правило,  </a:t>
            </a:r>
            <a:r>
              <a:rPr sz="2000" dirty="0">
                <a:solidFill>
                  <a:srgbClr val="FFFFFF"/>
                </a:solidFill>
                <a:latin typeface="Arial"/>
                <a:cs typeface="Arial"/>
              </a:rPr>
              <a:t>се </a:t>
            </a:r>
            <a:r>
              <a:rPr sz="2000" spc="-5" dirty="0">
                <a:solidFill>
                  <a:srgbClr val="FFFFFF"/>
                </a:solidFill>
                <a:latin typeface="Arial"/>
                <a:cs typeface="Arial"/>
              </a:rPr>
              <a:t>намира </a:t>
            </a:r>
            <a:r>
              <a:rPr sz="2000" dirty="0">
                <a:solidFill>
                  <a:srgbClr val="FFFFFF"/>
                </a:solidFill>
                <a:latin typeface="Arial"/>
                <a:cs typeface="Arial"/>
              </a:rPr>
              <a:t>в</a:t>
            </a:r>
            <a:r>
              <a:rPr sz="2000" spc="-55" dirty="0">
                <a:solidFill>
                  <a:srgbClr val="FFFFFF"/>
                </a:solidFill>
                <a:latin typeface="Arial"/>
                <a:cs typeface="Arial"/>
              </a:rPr>
              <a:t> </a:t>
            </a:r>
            <a:r>
              <a:rPr sz="2000" spc="-5" dirty="0">
                <a:solidFill>
                  <a:srgbClr val="FFFFFF"/>
                </a:solidFill>
                <a:latin typeface="Arial"/>
                <a:cs typeface="Arial"/>
              </a:rPr>
              <a:t>цикъл.</a:t>
            </a:r>
            <a:endParaRPr sz="2000" dirty="0">
              <a:latin typeface="Arial"/>
              <a:cs typeface="Arial"/>
            </a:endParaRPr>
          </a:p>
          <a:p>
            <a:pPr marL="12700" marR="5080" algn="just">
              <a:lnSpc>
                <a:spcPct val="100000"/>
              </a:lnSpc>
              <a:spcBef>
                <a:spcPts val="484"/>
              </a:spcBef>
            </a:pPr>
            <a:r>
              <a:rPr sz="2000" dirty="0">
                <a:solidFill>
                  <a:srgbClr val="FFFFFF"/>
                </a:solidFill>
                <a:latin typeface="Arial"/>
                <a:cs typeface="Arial"/>
              </a:rPr>
              <a:t>При </a:t>
            </a:r>
            <a:r>
              <a:rPr sz="2000" spc="-5" dirty="0">
                <a:solidFill>
                  <a:srgbClr val="FFFFFF"/>
                </a:solidFill>
                <a:latin typeface="Arial"/>
                <a:cs typeface="Arial"/>
              </a:rPr>
              <a:t>рекурсивните алгоритми нещата </a:t>
            </a:r>
            <a:r>
              <a:rPr sz="2000" dirty="0">
                <a:solidFill>
                  <a:srgbClr val="FFFFFF"/>
                </a:solidFill>
                <a:latin typeface="Arial"/>
                <a:cs typeface="Arial"/>
              </a:rPr>
              <a:t>стоят </a:t>
            </a:r>
            <a:r>
              <a:rPr sz="2000" spc="-5" dirty="0">
                <a:solidFill>
                  <a:srgbClr val="FFFFFF"/>
                </a:solidFill>
                <a:latin typeface="Arial"/>
                <a:cs typeface="Arial"/>
              </a:rPr>
              <a:t>по </a:t>
            </a:r>
            <a:r>
              <a:rPr sz="2000" dirty="0">
                <a:solidFill>
                  <a:srgbClr val="FFFFFF"/>
                </a:solidFill>
                <a:latin typeface="Arial"/>
                <a:cs typeface="Arial"/>
              </a:rPr>
              <a:t>съвсем </a:t>
            </a:r>
            <a:r>
              <a:rPr sz="2000" spc="-5" dirty="0">
                <a:solidFill>
                  <a:srgbClr val="FFFFFF"/>
                </a:solidFill>
                <a:latin typeface="Arial"/>
                <a:cs typeface="Arial"/>
              </a:rPr>
              <a:t>друг начин </a:t>
            </a:r>
            <a:r>
              <a:rPr sz="2000" dirty="0">
                <a:solidFill>
                  <a:srgbClr val="FFFFFF"/>
                </a:solidFill>
                <a:latin typeface="Arial"/>
                <a:cs typeface="Arial"/>
              </a:rPr>
              <a:t>и  </a:t>
            </a:r>
            <a:r>
              <a:rPr sz="2000" spc="-5" dirty="0">
                <a:solidFill>
                  <a:srgbClr val="FFFFFF"/>
                </a:solidFill>
                <a:latin typeface="Arial"/>
                <a:cs typeface="Arial"/>
              </a:rPr>
              <a:t>използваният при итерационните алгоритми </a:t>
            </a:r>
            <a:r>
              <a:rPr sz="2000" spc="-10" dirty="0">
                <a:solidFill>
                  <a:srgbClr val="FFFFFF"/>
                </a:solidFill>
                <a:latin typeface="Arial"/>
                <a:cs typeface="Arial"/>
              </a:rPr>
              <a:t>метод </a:t>
            </a:r>
            <a:r>
              <a:rPr sz="2000" dirty="0">
                <a:solidFill>
                  <a:srgbClr val="FFFFFF"/>
                </a:solidFill>
                <a:latin typeface="Arial"/>
                <a:cs typeface="Arial"/>
              </a:rPr>
              <a:t>е </a:t>
            </a:r>
            <a:r>
              <a:rPr sz="2000" b="1" dirty="0">
                <a:solidFill>
                  <a:srgbClr val="FFFF00"/>
                </a:solidFill>
                <a:latin typeface="Arial"/>
                <a:cs typeface="Arial"/>
              </a:rPr>
              <a:t>неприложим</a:t>
            </a:r>
            <a:r>
              <a:rPr sz="2000" dirty="0">
                <a:solidFill>
                  <a:srgbClr val="FFFFFF"/>
                </a:solidFill>
                <a:latin typeface="Arial"/>
                <a:cs typeface="Arial"/>
              </a:rPr>
              <a:t>.  Това се </a:t>
            </a:r>
            <a:r>
              <a:rPr sz="2000" spc="-5" dirty="0">
                <a:solidFill>
                  <a:srgbClr val="FFFFFF"/>
                </a:solidFill>
                <a:latin typeface="Arial"/>
                <a:cs typeface="Arial"/>
              </a:rPr>
              <a:t>дължи на факта, </a:t>
            </a:r>
            <a:r>
              <a:rPr sz="2000" dirty="0">
                <a:solidFill>
                  <a:srgbClr val="FFFFFF"/>
                </a:solidFill>
                <a:latin typeface="Arial"/>
                <a:cs typeface="Arial"/>
              </a:rPr>
              <a:t>че </a:t>
            </a:r>
            <a:r>
              <a:rPr sz="2000" spc="-10" dirty="0">
                <a:solidFill>
                  <a:srgbClr val="FFFFFF"/>
                </a:solidFill>
                <a:latin typeface="Arial"/>
                <a:cs typeface="Arial"/>
              </a:rPr>
              <a:t>фундаменталната </a:t>
            </a:r>
            <a:r>
              <a:rPr sz="2000" spc="-5" dirty="0">
                <a:solidFill>
                  <a:srgbClr val="FFFFFF"/>
                </a:solidFill>
                <a:latin typeface="Arial"/>
                <a:cs typeface="Arial"/>
              </a:rPr>
              <a:t>управляваща  </a:t>
            </a:r>
            <a:r>
              <a:rPr sz="2000" dirty="0">
                <a:solidFill>
                  <a:srgbClr val="FFFFFF"/>
                </a:solidFill>
                <a:latin typeface="Arial"/>
                <a:cs typeface="Arial"/>
              </a:rPr>
              <a:t>структура </a:t>
            </a:r>
            <a:r>
              <a:rPr sz="2000" spc="-10" dirty="0">
                <a:solidFill>
                  <a:srgbClr val="FFFFFF"/>
                </a:solidFill>
                <a:latin typeface="Arial"/>
                <a:cs typeface="Arial"/>
              </a:rPr>
              <a:t>на </a:t>
            </a:r>
            <a:r>
              <a:rPr sz="2000" spc="-5" dirty="0">
                <a:solidFill>
                  <a:srgbClr val="FFFFFF"/>
                </a:solidFill>
                <a:latin typeface="Arial"/>
                <a:cs typeface="Arial"/>
              </a:rPr>
              <a:t>рекурсивната програма не </a:t>
            </a:r>
            <a:r>
              <a:rPr sz="2000" dirty="0">
                <a:solidFill>
                  <a:srgbClr val="FFFFFF"/>
                </a:solidFill>
                <a:latin typeface="Arial"/>
                <a:cs typeface="Arial"/>
              </a:rPr>
              <a:t>е </a:t>
            </a:r>
            <a:r>
              <a:rPr sz="2000" spc="-5" dirty="0">
                <a:solidFill>
                  <a:srgbClr val="FFFFFF"/>
                </a:solidFill>
                <a:latin typeface="Arial"/>
                <a:cs typeface="Arial"/>
              </a:rPr>
              <a:t>цикъл, </a:t>
            </a:r>
            <a:r>
              <a:rPr sz="2000" dirty="0">
                <a:solidFill>
                  <a:srgbClr val="FFFFFF"/>
                </a:solidFill>
                <a:latin typeface="Arial"/>
                <a:cs typeface="Arial"/>
              </a:rPr>
              <a:t>а </a:t>
            </a:r>
            <a:r>
              <a:rPr sz="2000" b="1" spc="-5" dirty="0">
                <a:solidFill>
                  <a:srgbClr val="FFFF00"/>
                </a:solidFill>
                <a:latin typeface="Arial"/>
                <a:cs typeface="Arial"/>
              </a:rPr>
              <a:t>рекурсивно  </a:t>
            </a:r>
            <a:r>
              <a:rPr sz="2000" b="1" dirty="0">
                <a:solidFill>
                  <a:srgbClr val="FFFF00"/>
                </a:solidFill>
                <a:latin typeface="Arial"/>
                <a:cs typeface="Arial"/>
              </a:rPr>
              <a:t>извикване на</a:t>
            </a:r>
            <a:r>
              <a:rPr sz="2000" b="1" spc="-60" dirty="0">
                <a:solidFill>
                  <a:srgbClr val="FFFF00"/>
                </a:solidFill>
                <a:latin typeface="Arial"/>
                <a:cs typeface="Arial"/>
              </a:rPr>
              <a:t> </a:t>
            </a:r>
            <a:r>
              <a:rPr sz="2000" b="1" spc="-10" dirty="0">
                <a:solidFill>
                  <a:srgbClr val="FFFF00"/>
                </a:solidFill>
                <a:latin typeface="Arial"/>
                <a:cs typeface="Arial"/>
              </a:rPr>
              <a:t>функция</a:t>
            </a:r>
            <a:r>
              <a:rPr sz="2000" spc="-10" dirty="0">
                <a:solidFill>
                  <a:srgbClr val="FFFFFF"/>
                </a:solidFill>
                <a:latin typeface="Arial"/>
                <a:cs typeface="Arial"/>
              </a:rPr>
              <a:t>.</a:t>
            </a:r>
            <a:endParaRPr sz="2000" dirty="0">
              <a:latin typeface="Arial"/>
              <a:cs typeface="Arial"/>
            </a:endParaRPr>
          </a:p>
          <a:p>
            <a:pPr marL="12700" marR="5080" algn="just">
              <a:lnSpc>
                <a:spcPct val="100000"/>
              </a:lnSpc>
              <a:spcBef>
                <a:spcPts val="475"/>
              </a:spcBef>
            </a:pPr>
            <a:r>
              <a:rPr sz="2000" spc="-5" dirty="0">
                <a:solidFill>
                  <a:srgbClr val="FFFFFF"/>
                </a:solidFill>
                <a:latin typeface="Arial"/>
                <a:cs typeface="Arial"/>
              </a:rPr>
              <a:t>Техниката, </a:t>
            </a:r>
            <a:r>
              <a:rPr sz="2000" spc="-10" dirty="0">
                <a:solidFill>
                  <a:srgbClr val="FFFFFF"/>
                </a:solidFill>
                <a:latin typeface="Arial"/>
                <a:cs typeface="Arial"/>
              </a:rPr>
              <a:t>която </a:t>
            </a:r>
            <a:r>
              <a:rPr sz="2000" dirty="0">
                <a:solidFill>
                  <a:srgbClr val="FFFFFF"/>
                </a:solidFill>
                <a:latin typeface="Arial"/>
                <a:cs typeface="Arial"/>
              </a:rPr>
              <a:t>се </a:t>
            </a:r>
            <a:r>
              <a:rPr sz="2000" spc="-10" dirty="0">
                <a:solidFill>
                  <a:srgbClr val="FFFFFF"/>
                </a:solidFill>
                <a:latin typeface="Arial"/>
                <a:cs typeface="Arial"/>
              </a:rPr>
              <a:t>използва </a:t>
            </a:r>
            <a:r>
              <a:rPr sz="2000" spc="-5" dirty="0">
                <a:solidFill>
                  <a:srgbClr val="FFFFFF"/>
                </a:solidFill>
                <a:latin typeface="Arial"/>
                <a:cs typeface="Arial"/>
              </a:rPr>
              <a:t>за </a:t>
            </a:r>
            <a:r>
              <a:rPr sz="2000" spc="-10" dirty="0">
                <a:solidFill>
                  <a:srgbClr val="FFFFFF"/>
                </a:solidFill>
                <a:latin typeface="Arial"/>
                <a:cs typeface="Arial"/>
              </a:rPr>
              <a:t>анализ </a:t>
            </a:r>
            <a:r>
              <a:rPr sz="2000" spc="-5" dirty="0">
                <a:solidFill>
                  <a:srgbClr val="FFFFFF"/>
                </a:solidFill>
                <a:latin typeface="Arial"/>
                <a:cs typeface="Arial"/>
              </a:rPr>
              <a:t>на </a:t>
            </a:r>
            <a:r>
              <a:rPr sz="2000" spc="-10" dirty="0">
                <a:solidFill>
                  <a:srgbClr val="FFFFFF"/>
                </a:solidFill>
                <a:latin typeface="Arial"/>
                <a:cs typeface="Arial"/>
              </a:rPr>
              <a:t>рекурсивните </a:t>
            </a:r>
            <a:r>
              <a:rPr sz="2000" spc="-5" dirty="0">
                <a:solidFill>
                  <a:srgbClr val="FFFFFF"/>
                </a:solidFill>
                <a:latin typeface="Arial"/>
                <a:cs typeface="Arial"/>
              </a:rPr>
              <a:t>алгоритми  изисква математическа конструкция, наречена </a:t>
            </a:r>
            <a:r>
              <a:rPr sz="2000" b="1" spc="-5" dirty="0">
                <a:solidFill>
                  <a:srgbClr val="FFFF00"/>
                </a:solidFill>
                <a:latin typeface="Arial"/>
                <a:cs typeface="Arial"/>
              </a:rPr>
              <a:t>рекурентно  отношение</a:t>
            </a:r>
            <a:r>
              <a:rPr sz="2000" b="1" spc="-10" dirty="0">
                <a:solidFill>
                  <a:srgbClr val="FFFF00"/>
                </a:solidFill>
                <a:latin typeface="Arial"/>
                <a:cs typeface="Arial"/>
              </a:rPr>
              <a:t> </a:t>
            </a:r>
            <a:r>
              <a:rPr sz="2000" b="1" dirty="0">
                <a:solidFill>
                  <a:srgbClr val="FFFF00"/>
                </a:solidFill>
                <a:latin typeface="Arial"/>
                <a:cs typeface="Arial"/>
              </a:rPr>
              <a:t>(релация)</a:t>
            </a:r>
            <a:r>
              <a:rPr sz="2000" dirty="0">
                <a:solidFill>
                  <a:srgbClr val="FFFFFF"/>
                </a:solidFill>
                <a:latin typeface="Arial"/>
                <a:cs typeface="Arial"/>
              </a:rPr>
              <a:t>.</a:t>
            </a:r>
            <a:endParaRPr sz="2000" dirty="0">
              <a:latin typeface="Arial"/>
              <a:cs typeface="Arial"/>
            </a:endParaRPr>
          </a:p>
          <a:p>
            <a:pPr marL="12700" marR="5080" algn="just">
              <a:lnSpc>
                <a:spcPct val="100000"/>
              </a:lnSpc>
              <a:spcBef>
                <a:spcPts val="480"/>
              </a:spcBef>
            </a:pPr>
            <a:r>
              <a:rPr sz="2000" dirty="0">
                <a:solidFill>
                  <a:srgbClr val="FFFFFF"/>
                </a:solidFill>
                <a:latin typeface="Arial"/>
                <a:cs typeface="Arial"/>
              </a:rPr>
              <a:t>Тези </a:t>
            </a:r>
            <a:r>
              <a:rPr sz="2000" spc="-10" dirty="0">
                <a:solidFill>
                  <a:srgbClr val="FFFFFF"/>
                </a:solidFill>
                <a:latin typeface="Arial"/>
                <a:cs typeface="Arial"/>
              </a:rPr>
              <a:t>релации </a:t>
            </a:r>
            <a:r>
              <a:rPr sz="2000" spc="-5" dirty="0">
                <a:solidFill>
                  <a:srgbClr val="FFFFFF"/>
                </a:solidFill>
                <a:latin typeface="Arial"/>
                <a:cs typeface="Arial"/>
              </a:rPr>
              <a:t>могат </a:t>
            </a:r>
            <a:r>
              <a:rPr sz="2000" spc="-10" dirty="0">
                <a:solidFill>
                  <a:srgbClr val="FFFFFF"/>
                </a:solidFill>
                <a:latin typeface="Arial"/>
                <a:cs typeface="Arial"/>
              </a:rPr>
              <a:t>да </a:t>
            </a:r>
            <a:r>
              <a:rPr sz="2000" spc="-5" dirty="0">
                <a:solidFill>
                  <a:srgbClr val="FFFFFF"/>
                </a:solidFill>
                <a:latin typeface="Arial"/>
                <a:cs typeface="Arial"/>
              </a:rPr>
              <a:t>бъдат твърде сложни </a:t>
            </a:r>
            <a:r>
              <a:rPr sz="2000" dirty="0" err="1">
                <a:solidFill>
                  <a:srgbClr val="FFFFFF"/>
                </a:solidFill>
                <a:latin typeface="Arial"/>
                <a:cs typeface="Arial"/>
              </a:rPr>
              <a:t>за</a:t>
            </a:r>
            <a:r>
              <a:rPr sz="2000" dirty="0">
                <a:solidFill>
                  <a:srgbClr val="FFFFFF"/>
                </a:solidFill>
                <a:latin typeface="Arial"/>
                <a:cs typeface="Arial"/>
              </a:rPr>
              <a:t> </a:t>
            </a:r>
            <a:r>
              <a:rPr sz="2000" spc="-5" dirty="0" err="1">
                <a:solidFill>
                  <a:srgbClr val="FFFFFF"/>
                </a:solidFill>
                <a:latin typeface="Arial"/>
                <a:cs typeface="Arial"/>
              </a:rPr>
              <a:t>определяне</a:t>
            </a:r>
            <a:r>
              <a:rPr lang="bg-BG" sz="2000" spc="-5" dirty="0">
                <a:solidFill>
                  <a:srgbClr val="FFFFFF"/>
                </a:solidFill>
                <a:latin typeface="Arial"/>
                <a:cs typeface="Arial"/>
              </a:rPr>
              <a:t> и рядко се използват поради тази причина в момента са само споменати но не и разглеждани</a:t>
            </a:r>
            <a:endParaRPr sz="20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100" y="428625"/>
            <a:ext cx="7223125" cy="452120"/>
          </a:xfrm>
          <a:prstGeom prst="rect">
            <a:avLst/>
          </a:prstGeom>
        </p:spPr>
        <p:txBody>
          <a:bodyPr vert="horz" wrap="square" lIns="0" tIns="12065" rIns="0" bIns="0" rtlCol="0">
            <a:spAutoFit/>
          </a:bodyPr>
          <a:lstStyle/>
          <a:p>
            <a:pPr marL="12700" algn="ctr">
              <a:lnSpc>
                <a:spcPct val="100000"/>
              </a:lnSpc>
              <a:spcBef>
                <a:spcPts val="95"/>
              </a:spcBef>
            </a:pPr>
            <a:r>
              <a:rPr spc="-10" dirty="0"/>
              <a:t>ПАРАЛЕЛНИ</a:t>
            </a:r>
            <a:r>
              <a:rPr spc="50" dirty="0"/>
              <a:t> </a:t>
            </a:r>
            <a:r>
              <a:rPr spc="-10" dirty="0"/>
              <a:t>АЛГОРИТМИ</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26</a:t>
            </a:fld>
            <a:endParaRPr dirty="0"/>
          </a:p>
        </p:txBody>
      </p:sp>
      <p:sp>
        <p:nvSpPr>
          <p:cNvPr id="3" name="object 3"/>
          <p:cNvSpPr txBox="1"/>
          <p:nvPr/>
        </p:nvSpPr>
        <p:spPr>
          <a:xfrm>
            <a:off x="1194253" y="997800"/>
            <a:ext cx="8288020" cy="4637167"/>
          </a:xfrm>
          <a:prstGeom prst="rect">
            <a:avLst/>
          </a:prstGeom>
        </p:spPr>
        <p:txBody>
          <a:bodyPr vert="horz" wrap="square" lIns="0" tIns="12700" rIns="0" bIns="0" rtlCol="0">
            <a:spAutoFit/>
          </a:bodyPr>
          <a:lstStyle/>
          <a:p>
            <a:pPr marL="50800" marR="43180" algn="just">
              <a:lnSpc>
                <a:spcPct val="100000"/>
              </a:lnSpc>
              <a:spcBef>
                <a:spcPts val="100"/>
              </a:spcBef>
            </a:pPr>
            <a:r>
              <a:rPr lang="bg-BG" sz="2000" spc="-5" dirty="0">
                <a:solidFill>
                  <a:srgbClr val="FFFFFF"/>
                </a:solidFill>
                <a:latin typeface="Arial"/>
                <a:cs typeface="Arial"/>
              </a:rPr>
              <a:t>Разглежданите анализи за времева сложност </a:t>
            </a:r>
            <a:r>
              <a:rPr sz="2000" dirty="0" err="1">
                <a:solidFill>
                  <a:srgbClr val="FFFFFF"/>
                </a:solidFill>
                <a:latin typeface="Arial"/>
                <a:cs typeface="Arial"/>
              </a:rPr>
              <a:t>се</a:t>
            </a:r>
            <a:r>
              <a:rPr sz="2000" dirty="0">
                <a:solidFill>
                  <a:srgbClr val="FFFFFF"/>
                </a:solidFill>
                <a:latin typeface="Arial"/>
                <a:cs typeface="Arial"/>
              </a:rPr>
              <a:t> </a:t>
            </a:r>
            <a:r>
              <a:rPr sz="2000" spc="-5" dirty="0" err="1">
                <a:solidFill>
                  <a:srgbClr val="FFFFFF"/>
                </a:solidFill>
                <a:latin typeface="Arial"/>
                <a:cs typeface="Arial"/>
              </a:rPr>
              <a:t>основава</a:t>
            </a:r>
            <a:r>
              <a:rPr lang="bg-BG" sz="2000" spc="-5" dirty="0">
                <a:solidFill>
                  <a:srgbClr val="FFFFFF"/>
                </a:solidFill>
                <a:latin typeface="Arial"/>
                <a:cs typeface="Arial"/>
              </a:rPr>
              <a:t>т</a:t>
            </a:r>
            <a:r>
              <a:rPr sz="2000" spc="-5" dirty="0">
                <a:solidFill>
                  <a:srgbClr val="FFFFFF"/>
                </a:solidFill>
                <a:latin typeface="Arial"/>
                <a:cs typeface="Arial"/>
              </a:rPr>
              <a:t> на предположението, </a:t>
            </a:r>
            <a:r>
              <a:rPr sz="2000" dirty="0">
                <a:solidFill>
                  <a:srgbClr val="FFFFFF"/>
                </a:solidFill>
                <a:latin typeface="Arial"/>
                <a:cs typeface="Arial"/>
              </a:rPr>
              <a:t>че </a:t>
            </a:r>
            <a:r>
              <a:rPr sz="2000" spc="-5" dirty="0">
                <a:solidFill>
                  <a:srgbClr val="FFFFFF"/>
                </a:solidFill>
                <a:latin typeface="Arial"/>
                <a:cs typeface="Arial"/>
              </a:rPr>
              <a:t>имаме само  един процесор, което означава, </a:t>
            </a:r>
            <a:r>
              <a:rPr sz="2000" spc="-10" dirty="0">
                <a:solidFill>
                  <a:srgbClr val="FFFFFF"/>
                </a:solidFill>
                <a:latin typeface="Arial"/>
                <a:cs typeface="Arial"/>
              </a:rPr>
              <a:t>че </a:t>
            </a:r>
            <a:r>
              <a:rPr sz="2000" spc="-5" dirty="0">
                <a:solidFill>
                  <a:srgbClr val="FFFFFF"/>
                </a:solidFill>
                <a:latin typeface="Arial"/>
                <a:cs typeface="Arial"/>
              </a:rPr>
              <a:t>процедурата за сортиране </a:t>
            </a:r>
            <a:r>
              <a:rPr sz="2000" dirty="0">
                <a:solidFill>
                  <a:srgbClr val="FFFFFF"/>
                </a:solidFill>
                <a:latin typeface="Arial"/>
                <a:cs typeface="Arial"/>
              </a:rPr>
              <a:t>ще се  </a:t>
            </a:r>
            <a:r>
              <a:rPr sz="2000" spc="-5" dirty="0">
                <a:solidFill>
                  <a:srgbClr val="FFFFFF"/>
                </a:solidFill>
                <a:latin typeface="Arial"/>
                <a:cs typeface="Arial"/>
              </a:rPr>
              <a:t>изпълнява </a:t>
            </a:r>
            <a:r>
              <a:rPr sz="2000" dirty="0">
                <a:solidFill>
                  <a:srgbClr val="FFFFFF"/>
                </a:solidFill>
                <a:latin typeface="Arial"/>
                <a:cs typeface="Arial"/>
              </a:rPr>
              <a:t>строго </a:t>
            </a:r>
            <a:r>
              <a:rPr sz="2000" spc="-5" dirty="0">
                <a:solidFill>
                  <a:srgbClr val="FFFFFF"/>
                </a:solidFill>
                <a:latin typeface="Arial"/>
                <a:cs typeface="Arial"/>
              </a:rPr>
              <a:t>последователно във</a:t>
            </a:r>
            <a:r>
              <a:rPr sz="2000" spc="-90" dirty="0">
                <a:solidFill>
                  <a:srgbClr val="FFFFFF"/>
                </a:solidFill>
                <a:latin typeface="Arial"/>
                <a:cs typeface="Arial"/>
              </a:rPr>
              <a:t> </a:t>
            </a:r>
            <a:r>
              <a:rPr sz="2000" dirty="0">
                <a:solidFill>
                  <a:srgbClr val="FFFFFF"/>
                </a:solidFill>
                <a:latin typeface="Arial"/>
                <a:cs typeface="Arial"/>
              </a:rPr>
              <a:t>времето.</a:t>
            </a:r>
            <a:endParaRPr sz="2000" dirty="0">
              <a:latin typeface="Arial"/>
              <a:cs typeface="Arial"/>
            </a:endParaRPr>
          </a:p>
          <a:p>
            <a:pPr marL="50800" marR="43180" algn="just">
              <a:lnSpc>
                <a:spcPct val="100000"/>
              </a:lnSpc>
              <a:spcBef>
                <a:spcPts val="480"/>
              </a:spcBef>
            </a:pPr>
            <a:r>
              <a:rPr sz="2000" spc="-5" dirty="0">
                <a:solidFill>
                  <a:srgbClr val="FFFFFF"/>
                </a:solidFill>
                <a:latin typeface="Arial"/>
                <a:cs typeface="Arial"/>
              </a:rPr>
              <a:t>Бързото развитие на хардуера </a:t>
            </a:r>
            <a:r>
              <a:rPr sz="2000" dirty="0">
                <a:solidFill>
                  <a:srgbClr val="FFFFFF"/>
                </a:solidFill>
                <a:latin typeface="Arial"/>
                <a:cs typeface="Arial"/>
              </a:rPr>
              <a:t>и </a:t>
            </a:r>
            <a:r>
              <a:rPr sz="2000" spc="-5" dirty="0">
                <a:solidFill>
                  <a:srgbClr val="FFFFFF"/>
                </a:solidFill>
                <a:latin typeface="Arial"/>
                <a:cs typeface="Arial"/>
              </a:rPr>
              <a:t>драстичното намаляване на цените  на чиповете доведе </a:t>
            </a:r>
            <a:r>
              <a:rPr sz="2000" spc="-10" dirty="0">
                <a:solidFill>
                  <a:srgbClr val="FFFFFF"/>
                </a:solidFill>
                <a:latin typeface="Arial"/>
                <a:cs typeface="Arial"/>
              </a:rPr>
              <a:t>до </a:t>
            </a:r>
            <a:r>
              <a:rPr sz="2000" spc="-5" dirty="0">
                <a:solidFill>
                  <a:srgbClr val="FFFFFF"/>
                </a:solidFill>
                <a:latin typeface="Arial"/>
                <a:cs typeface="Arial"/>
              </a:rPr>
              <a:t>използването на паралелни компютри </a:t>
            </a:r>
            <a:r>
              <a:rPr sz="2000" dirty="0">
                <a:solidFill>
                  <a:srgbClr val="FFFFFF"/>
                </a:solidFill>
                <a:latin typeface="Arial"/>
                <a:cs typeface="Arial"/>
              </a:rPr>
              <a:t>и  </a:t>
            </a:r>
            <a:r>
              <a:rPr sz="2000" spc="-5" dirty="0">
                <a:solidFill>
                  <a:srgbClr val="FFFFFF"/>
                </a:solidFill>
                <a:latin typeface="Arial"/>
                <a:cs typeface="Arial"/>
              </a:rPr>
              <a:t>системи, при които стотици </a:t>
            </a:r>
            <a:r>
              <a:rPr sz="2000" dirty="0">
                <a:solidFill>
                  <a:srgbClr val="FFFFFF"/>
                </a:solidFill>
                <a:latin typeface="Arial"/>
                <a:cs typeface="Arial"/>
              </a:rPr>
              <a:t>и </a:t>
            </a:r>
            <a:r>
              <a:rPr sz="2000" spc="-5" dirty="0">
                <a:solidFill>
                  <a:srgbClr val="FFFFFF"/>
                </a:solidFill>
                <a:latin typeface="Arial"/>
                <a:cs typeface="Arial"/>
              </a:rPr>
              <a:t>хиляди процесори работят  едновременно </a:t>
            </a:r>
            <a:r>
              <a:rPr sz="2000" dirty="0">
                <a:solidFill>
                  <a:srgbClr val="FFFFFF"/>
                </a:solidFill>
                <a:latin typeface="Arial"/>
                <a:cs typeface="Arial"/>
              </a:rPr>
              <a:t>и </a:t>
            </a:r>
            <a:r>
              <a:rPr sz="2000" spc="-5" dirty="0">
                <a:solidFill>
                  <a:srgbClr val="FFFFFF"/>
                </a:solidFill>
                <a:latin typeface="Arial"/>
                <a:cs typeface="Arial"/>
              </a:rPr>
              <a:t>независимо един </a:t>
            </a:r>
            <a:r>
              <a:rPr sz="2000" spc="-10" dirty="0">
                <a:solidFill>
                  <a:srgbClr val="FFFFFF"/>
                </a:solidFill>
                <a:latin typeface="Arial"/>
                <a:cs typeface="Arial"/>
              </a:rPr>
              <a:t>от </a:t>
            </a:r>
            <a:r>
              <a:rPr sz="2000" spc="-5" dirty="0">
                <a:solidFill>
                  <a:srgbClr val="FFFFFF"/>
                </a:solidFill>
                <a:latin typeface="Arial"/>
                <a:cs typeface="Arial"/>
              </a:rPr>
              <a:t>друг </a:t>
            </a:r>
            <a:r>
              <a:rPr sz="2000" dirty="0">
                <a:solidFill>
                  <a:srgbClr val="FFFFFF"/>
                </a:solidFill>
                <a:latin typeface="Arial"/>
                <a:cs typeface="Arial"/>
              </a:rPr>
              <a:t>за </a:t>
            </a:r>
            <a:r>
              <a:rPr sz="2000" spc="-5" dirty="0">
                <a:solidFill>
                  <a:srgbClr val="FFFFFF"/>
                </a:solidFill>
                <a:latin typeface="Arial"/>
                <a:cs typeface="Arial"/>
              </a:rPr>
              <a:t>решаване </a:t>
            </a:r>
            <a:r>
              <a:rPr sz="2000" spc="-10" dirty="0">
                <a:solidFill>
                  <a:srgbClr val="FFFFFF"/>
                </a:solidFill>
                <a:latin typeface="Arial"/>
                <a:cs typeface="Arial"/>
              </a:rPr>
              <a:t>на </a:t>
            </a:r>
            <a:r>
              <a:rPr sz="2000" spc="-5" dirty="0">
                <a:solidFill>
                  <a:srgbClr val="FFFFFF"/>
                </a:solidFill>
                <a:latin typeface="Arial"/>
                <a:cs typeface="Arial"/>
              </a:rPr>
              <a:t>даден  алгоритъм. </a:t>
            </a:r>
            <a:r>
              <a:rPr sz="2000" dirty="0">
                <a:solidFill>
                  <a:srgbClr val="FFFFFF"/>
                </a:solidFill>
                <a:latin typeface="Arial"/>
                <a:cs typeface="Arial"/>
              </a:rPr>
              <a:t>Това </a:t>
            </a:r>
            <a:r>
              <a:rPr sz="2000" spc="-5" dirty="0">
                <a:solidFill>
                  <a:srgbClr val="FFFFFF"/>
                </a:solidFill>
                <a:latin typeface="Arial"/>
                <a:cs typeface="Arial"/>
              </a:rPr>
              <a:t>води до значително намаляване </a:t>
            </a:r>
            <a:r>
              <a:rPr sz="2000" spc="-10" dirty="0">
                <a:solidFill>
                  <a:srgbClr val="FFFFFF"/>
                </a:solidFill>
                <a:latin typeface="Arial"/>
                <a:cs typeface="Arial"/>
              </a:rPr>
              <a:t>на </a:t>
            </a:r>
            <a:r>
              <a:rPr sz="2000" spc="-5" dirty="0">
                <a:solidFill>
                  <a:srgbClr val="FFFFFF"/>
                </a:solidFill>
                <a:latin typeface="Arial"/>
                <a:cs typeface="Arial"/>
              </a:rPr>
              <a:t>времето за  обработка </a:t>
            </a:r>
            <a:r>
              <a:rPr sz="2000" dirty="0">
                <a:solidFill>
                  <a:srgbClr val="FFFFFF"/>
                </a:solidFill>
                <a:latin typeface="Arial"/>
                <a:cs typeface="Arial"/>
              </a:rPr>
              <a:t>и </a:t>
            </a:r>
            <a:r>
              <a:rPr sz="2000" spc="-5" dirty="0">
                <a:solidFill>
                  <a:srgbClr val="FFFFFF"/>
                </a:solidFill>
                <a:latin typeface="Arial"/>
                <a:cs typeface="Arial"/>
              </a:rPr>
              <a:t>решаване на</a:t>
            </a:r>
            <a:r>
              <a:rPr sz="2000" spc="470" dirty="0">
                <a:solidFill>
                  <a:srgbClr val="FFFFFF"/>
                </a:solidFill>
                <a:latin typeface="Arial"/>
                <a:cs typeface="Arial"/>
              </a:rPr>
              <a:t> </a:t>
            </a:r>
            <a:r>
              <a:rPr sz="2000" spc="-5" dirty="0">
                <a:solidFill>
                  <a:srgbClr val="FFFFFF"/>
                </a:solidFill>
                <a:latin typeface="Arial"/>
                <a:cs typeface="Arial"/>
              </a:rPr>
              <a:t>задачата.</a:t>
            </a:r>
            <a:endParaRPr sz="2000" dirty="0">
              <a:latin typeface="Arial"/>
              <a:cs typeface="Arial"/>
            </a:endParaRPr>
          </a:p>
          <a:p>
            <a:pPr marL="50800" marR="1626870">
              <a:lnSpc>
                <a:spcPct val="120000"/>
              </a:lnSpc>
              <a:spcBef>
                <a:spcPts val="5"/>
              </a:spcBef>
            </a:pPr>
            <a:r>
              <a:rPr sz="2000" spc="-5" dirty="0">
                <a:solidFill>
                  <a:srgbClr val="FFFFFF"/>
                </a:solidFill>
                <a:latin typeface="Arial"/>
                <a:cs typeface="Arial"/>
              </a:rPr>
              <a:t>Например, </a:t>
            </a:r>
            <a:r>
              <a:rPr sz="2000" dirty="0">
                <a:solidFill>
                  <a:srgbClr val="FFFFFF"/>
                </a:solidFill>
                <a:latin typeface="Arial"/>
                <a:cs typeface="Arial"/>
              </a:rPr>
              <a:t>само с </a:t>
            </a:r>
            <a:r>
              <a:rPr sz="2000" spc="-5" dirty="0">
                <a:solidFill>
                  <a:srgbClr val="FFFFFF"/>
                </a:solidFill>
                <a:latin typeface="Arial"/>
                <a:cs typeface="Arial"/>
              </a:rPr>
              <a:t>един процесор даденият по-долу </a:t>
            </a:r>
            <a:r>
              <a:rPr sz="2000" dirty="0">
                <a:solidFill>
                  <a:srgbClr val="FFFFFF"/>
                </a:solidFill>
                <a:latin typeface="Arial"/>
                <a:cs typeface="Arial"/>
              </a:rPr>
              <a:t>код  </a:t>
            </a:r>
            <a:r>
              <a:rPr sz="2000" dirty="0">
                <a:solidFill>
                  <a:srgbClr val="FFFF00"/>
                </a:solidFill>
                <a:latin typeface="Arial"/>
                <a:cs typeface="Arial"/>
              </a:rPr>
              <a:t>for (i = 0, </a:t>
            </a:r>
            <a:r>
              <a:rPr sz="2000" spc="-5" dirty="0">
                <a:solidFill>
                  <a:srgbClr val="FFFF00"/>
                </a:solidFill>
                <a:latin typeface="Arial"/>
                <a:cs typeface="Arial"/>
              </a:rPr>
              <a:t>i&lt;n,</a:t>
            </a:r>
            <a:r>
              <a:rPr sz="2000" spc="-100" dirty="0">
                <a:solidFill>
                  <a:srgbClr val="FFFF00"/>
                </a:solidFill>
                <a:latin typeface="Arial"/>
                <a:cs typeface="Arial"/>
              </a:rPr>
              <a:t> </a:t>
            </a:r>
            <a:r>
              <a:rPr sz="2000" dirty="0">
                <a:solidFill>
                  <a:srgbClr val="FFFF00"/>
                </a:solidFill>
                <a:latin typeface="Arial"/>
                <a:cs typeface="Arial"/>
              </a:rPr>
              <a:t>i++)</a:t>
            </a:r>
            <a:endParaRPr sz="2000" dirty="0">
              <a:latin typeface="Arial"/>
              <a:cs typeface="Arial"/>
            </a:endParaRPr>
          </a:p>
          <a:p>
            <a:pPr marL="50800">
              <a:lnSpc>
                <a:spcPct val="100000"/>
              </a:lnSpc>
              <a:spcBef>
                <a:spcPts val="475"/>
              </a:spcBef>
            </a:pPr>
            <a:r>
              <a:rPr sz="2000" dirty="0">
                <a:solidFill>
                  <a:srgbClr val="FFFF00"/>
                </a:solidFill>
                <a:latin typeface="Arial"/>
                <a:cs typeface="Arial"/>
              </a:rPr>
              <a:t>{ a[i] = 0;</a:t>
            </a:r>
            <a:r>
              <a:rPr sz="2000" spc="-70" dirty="0">
                <a:solidFill>
                  <a:srgbClr val="FFFF00"/>
                </a:solidFill>
                <a:latin typeface="Arial"/>
                <a:cs typeface="Arial"/>
              </a:rPr>
              <a:t> </a:t>
            </a:r>
            <a:r>
              <a:rPr sz="2000" dirty="0">
                <a:solidFill>
                  <a:srgbClr val="FFFF00"/>
                </a:solidFill>
                <a:latin typeface="Arial"/>
                <a:cs typeface="Arial"/>
              </a:rPr>
              <a:t>}</a:t>
            </a:r>
            <a:endParaRPr sz="2000" dirty="0">
              <a:latin typeface="Arial"/>
              <a:cs typeface="Arial"/>
            </a:endParaRPr>
          </a:p>
          <a:p>
            <a:pPr marL="50800">
              <a:lnSpc>
                <a:spcPct val="100000"/>
              </a:lnSpc>
              <a:spcBef>
                <a:spcPts val="480"/>
              </a:spcBef>
            </a:pPr>
            <a:r>
              <a:rPr sz="2000" spc="-5" dirty="0">
                <a:solidFill>
                  <a:srgbClr val="FFFFFF"/>
                </a:solidFill>
                <a:latin typeface="Arial"/>
                <a:cs typeface="Arial"/>
              </a:rPr>
              <a:t>предполага класическия случай </a:t>
            </a:r>
            <a:r>
              <a:rPr sz="2000" dirty="0">
                <a:solidFill>
                  <a:srgbClr val="FFFFFF"/>
                </a:solidFill>
                <a:latin typeface="Arial"/>
                <a:cs typeface="Arial"/>
              </a:rPr>
              <a:t>за сложност </a:t>
            </a:r>
            <a:r>
              <a:rPr sz="2000" spc="-5" dirty="0">
                <a:solidFill>
                  <a:srgbClr val="FFFFFF"/>
                </a:solidFill>
                <a:latin typeface="Arial"/>
                <a:cs typeface="Arial"/>
              </a:rPr>
              <a:t>от порядъка</a:t>
            </a:r>
            <a:r>
              <a:rPr sz="2000" spc="-130" dirty="0">
                <a:solidFill>
                  <a:srgbClr val="FFFFFF"/>
                </a:solidFill>
                <a:latin typeface="Arial"/>
                <a:cs typeface="Arial"/>
              </a:rPr>
              <a:t> </a:t>
            </a:r>
            <a:r>
              <a:rPr sz="2000" dirty="0">
                <a:solidFill>
                  <a:srgbClr val="FFFFFF"/>
                </a:solidFill>
                <a:latin typeface="Arial"/>
                <a:cs typeface="Arial"/>
              </a:rPr>
              <a:t>O(n).</a:t>
            </a:r>
            <a:endParaRPr sz="20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7521" y="465709"/>
            <a:ext cx="7223125" cy="452120"/>
          </a:xfrm>
          <a:prstGeom prst="rect">
            <a:avLst/>
          </a:prstGeom>
        </p:spPr>
        <p:txBody>
          <a:bodyPr vert="horz" wrap="square" lIns="0" tIns="12065" rIns="0" bIns="0" rtlCol="0">
            <a:spAutoFit/>
          </a:bodyPr>
          <a:lstStyle/>
          <a:p>
            <a:pPr marL="12700" algn="ctr">
              <a:lnSpc>
                <a:spcPct val="100000"/>
              </a:lnSpc>
              <a:spcBef>
                <a:spcPts val="95"/>
              </a:spcBef>
            </a:pPr>
            <a:r>
              <a:rPr spc="-10" dirty="0"/>
              <a:t>ПАРАЛЕЛНИ</a:t>
            </a:r>
            <a:r>
              <a:rPr spc="50" dirty="0"/>
              <a:t> </a:t>
            </a:r>
            <a:r>
              <a:rPr spc="-10" dirty="0"/>
              <a:t>АЛГОРИТМИ</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
        <p:nvSpPr>
          <p:cNvPr id="3" name="object 3"/>
          <p:cNvSpPr txBox="1"/>
          <p:nvPr/>
        </p:nvSpPr>
        <p:spPr>
          <a:xfrm>
            <a:off x="1240790" y="826309"/>
            <a:ext cx="8211820" cy="880110"/>
          </a:xfrm>
          <a:prstGeom prst="rect">
            <a:avLst/>
          </a:prstGeom>
        </p:spPr>
        <p:txBody>
          <a:bodyPr vert="horz" wrap="square" lIns="0" tIns="47625" rIns="0" bIns="0" rtlCol="0">
            <a:spAutoFit/>
          </a:bodyPr>
          <a:lstStyle/>
          <a:p>
            <a:pPr marL="12700" marR="5080" algn="just">
              <a:lnSpc>
                <a:spcPts val="2160"/>
              </a:lnSpc>
              <a:spcBef>
                <a:spcPts val="375"/>
              </a:spcBef>
            </a:pPr>
            <a:r>
              <a:rPr sz="2000" spc="-5" dirty="0">
                <a:solidFill>
                  <a:srgbClr val="FFFFFF"/>
                </a:solidFill>
                <a:latin typeface="Arial"/>
                <a:cs typeface="Arial"/>
              </a:rPr>
              <a:t>Ако, имаме </a:t>
            </a:r>
            <a:r>
              <a:rPr sz="2000" dirty="0">
                <a:solidFill>
                  <a:srgbClr val="FFFFFF"/>
                </a:solidFill>
                <a:latin typeface="Arial"/>
                <a:cs typeface="Arial"/>
              </a:rPr>
              <a:t>n </a:t>
            </a:r>
            <a:r>
              <a:rPr sz="2000" spc="-5" dirty="0">
                <a:solidFill>
                  <a:srgbClr val="FFFFFF"/>
                </a:solidFill>
                <a:latin typeface="Arial"/>
                <a:cs typeface="Arial"/>
              </a:rPr>
              <a:t>процесора вместо един, този </a:t>
            </a:r>
            <a:r>
              <a:rPr sz="2000" dirty="0">
                <a:solidFill>
                  <a:srgbClr val="FFFFFF"/>
                </a:solidFill>
                <a:latin typeface="Arial"/>
                <a:cs typeface="Arial"/>
              </a:rPr>
              <a:t>цикъл </a:t>
            </a:r>
            <a:r>
              <a:rPr sz="2000" spc="-5" dirty="0">
                <a:solidFill>
                  <a:srgbClr val="FFFFFF"/>
                </a:solidFill>
                <a:latin typeface="Arial"/>
                <a:cs typeface="Arial"/>
              </a:rPr>
              <a:t>практически </a:t>
            </a:r>
            <a:r>
              <a:rPr sz="2000" dirty="0">
                <a:solidFill>
                  <a:srgbClr val="FFFFFF"/>
                </a:solidFill>
                <a:latin typeface="Arial"/>
                <a:cs typeface="Arial"/>
              </a:rPr>
              <a:t>ще се  </a:t>
            </a:r>
            <a:r>
              <a:rPr sz="2000" spc="-5" dirty="0">
                <a:solidFill>
                  <a:srgbClr val="FFFFFF"/>
                </a:solidFill>
                <a:latin typeface="Arial"/>
                <a:cs typeface="Arial"/>
              </a:rPr>
              <a:t>сведе </a:t>
            </a:r>
            <a:r>
              <a:rPr sz="2000" spc="-10" dirty="0">
                <a:solidFill>
                  <a:srgbClr val="FFFFFF"/>
                </a:solidFill>
                <a:latin typeface="Arial"/>
                <a:cs typeface="Arial"/>
              </a:rPr>
              <a:t>до </a:t>
            </a:r>
            <a:r>
              <a:rPr sz="2000" spc="-5" dirty="0">
                <a:solidFill>
                  <a:srgbClr val="FFFFFF"/>
                </a:solidFill>
                <a:latin typeface="Arial"/>
                <a:cs typeface="Arial"/>
              </a:rPr>
              <a:t>O(1), чрез простото изпълнение </a:t>
            </a:r>
            <a:r>
              <a:rPr sz="2000" spc="-10" dirty="0">
                <a:solidFill>
                  <a:srgbClr val="FFFFFF"/>
                </a:solidFill>
                <a:latin typeface="Arial"/>
                <a:cs typeface="Arial"/>
              </a:rPr>
              <a:t>паралелно </a:t>
            </a:r>
            <a:r>
              <a:rPr sz="2000" spc="-5" dirty="0">
                <a:solidFill>
                  <a:srgbClr val="FFFFFF"/>
                </a:solidFill>
                <a:latin typeface="Arial"/>
                <a:cs typeface="Arial"/>
              </a:rPr>
              <a:t>от всеки  процесор на един от </a:t>
            </a:r>
            <a:r>
              <a:rPr sz="2000" dirty="0">
                <a:solidFill>
                  <a:srgbClr val="FFFFFF"/>
                </a:solidFill>
                <a:latin typeface="Arial"/>
                <a:cs typeface="Arial"/>
              </a:rPr>
              <a:t>n-те </a:t>
            </a:r>
            <a:r>
              <a:rPr sz="2000" spc="-5" dirty="0">
                <a:solidFill>
                  <a:srgbClr val="FFFFFF"/>
                </a:solidFill>
                <a:latin typeface="Arial"/>
                <a:cs typeface="Arial"/>
              </a:rPr>
              <a:t>оператора </a:t>
            </a:r>
            <a:r>
              <a:rPr sz="2000" dirty="0">
                <a:solidFill>
                  <a:srgbClr val="FFFFFF"/>
                </a:solidFill>
                <a:latin typeface="Arial"/>
                <a:cs typeface="Arial"/>
              </a:rPr>
              <a:t>за</a:t>
            </a:r>
            <a:r>
              <a:rPr sz="2000" spc="-125" dirty="0">
                <a:solidFill>
                  <a:srgbClr val="FFFFFF"/>
                </a:solidFill>
                <a:latin typeface="Arial"/>
                <a:cs typeface="Arial"/>
              </a:rPr>
              <a:t> </a:t>
            </a:r>
            <a:r>
              <a:rPr sz="2000" spc="-5" dirty="0">
                <a:solidFill>
                  <a:srgbClr val="FFFFFF"/>
                </a:solidFill>
                <a:latin typeface="Arial"/>
                <a:cs typeface="Arial"/>
              </a:rPr>
              <a:t>присвояване.</a:t>
            </a:r>
            <a:endParaRPr sz="2000" dirty="0">
              <a:latin typeface="Arial"/>
              <a:cs typeface="Arial"/>
            </a:endParaRPr>
          </a:p>
        </p:txBody>
      </p:sp>
      <p:sp>
        <p:nvSpPr>
          <p:cNvPr id="4" name="object 4"/>
          <p:cNvSpPr txBox="1"/>
          <p:nvPr/>
        </p:nvSpPr>
        <p:spPr>
          <a:xfrm>
            <a:off x="4889893" y="1685728"/>
            <a:ext cx="1539240" cy="695960"/>
          </a:xfrm>
          <a:prstGeom prst="rect">
            <a:avLst/>
          </a:prstGeom>
        </p:spPr>
        <p:txBody>
          <a:bodyPr vert="horz" wrap="square" lIns="0" tIns="42545" rIns="0" bIns="0" rtlCol="0">
            <a:spAutoFit/>
          </a:bodyPr>
          <a:lstStyle/>
          <a:p>
            <a:pPr marL="12700">
              <a:lnSpc>
                <a:spcPct val="100000"/>
              </a:lnSpc>
              <a:spcBef>
                <a:spcPts val="335"/>
              </a:spcBef>
            </a:pPr>
            <a:r>
              <a:rPr sz="2000" dirty="0">
                <a:solidFill>
                  <a:srgbClr val="FFFFFF"/>
                </a:solidFill>
                <a:latin typeface="Arial"/>
                <a:cs typeface="Arial"/>
              </a:rPr>
              <a:t>//Процесор</a:t>
            </a:r>
            <a:r>
              <a:rPr sz="2000" spc="-130" dirty="0">
                <a:solidFill>
                  <a:srgbClr val="FFFFFF"/>
                </a:solidFill>
                <a:latin typeface="Arial"/>
                <a:cs typeface="Arial"/>
              </a:rPr>
              <a:t> </a:t>
            </a:r>
            <a:r>
              <a:rPr sz="2000" dirty="0">
                <a:solidFill>
                  <a:srgbClr val="FFFFFF"/>
                </a:solidFill>
                <a:latin typeface="Arial"/>
                <a:cs typeface="Arial"/>
              </a:rPr>
              <a:t>1</a:t>
            </a:r>
            <a:endParaRPr sz="2000" dirty="0">
              <a:latin typeface="Arial"/>
              <a:cs typeface="Arial"/>
            </a:endParaRPr>
          </a:p>
          <a:p>
            <a:pPr marL="12700">
              <a:lnSpc>
                <a:spcPct val="100000"/>
              </a:lnSpc>
              <a:spcBef>
                <a:spcPts val="240"/>
              </a:spcBef>
            </a:pPr>
            <a:r>
              <a:rPr sz="2000" dirty="0">
                <a:solidFill>
                  <a:srgbClr val="FFFFFF"/>
                </a:solidFill>
                <a:latin typeface="Arial"/>
                <a:cs typeface="Arial"/>
              </a:rPr>
              <a:t>//Процесор</a:t>
            </a:r>
            <a:r>
              <a:rPr sz="2000" spc="-130" dirty="0">
                <a:solidFill>
                  <a:srgbClr val="FFFFFF"/>
                </a:solidFill>
                <a:latin typeface="Arial"/>
                <a:cs typeface="Arial"/>
              </a:rPr>
              <a:t> </a:t>
            </a:r>
            <a:r>
              <a:rPr sz="2000" dirty="0">
                <a:solidFill>
                  <a:srgbClr val="FFFFFF"/>
                </a:solidFill>
                <a:latin typeface="Arial"/>
                <a:cs typeface="Arial"/>
              </a:rPr>
              <a:t>2</a:t>
            </a:r>
            <a:endParaRPr sz="2000" dirty="0">
              <a:latin typeface="Arial"/>
              <a:cs typeface="Arial"/>
            </a:endParaRPr>
          </a:p>
        </p:txBody>
      </p:sp>
      <p:sp>
        <p:nvSpPr>
          <p:cNvPr id="5" name="object 5"/>
          <p:cNvSpPr txBox="1"/>
          <p:nvPr/>
        </p:nvSpPr>
        <p:spPr>
          <a:xfrm>
            <a:off x="3060700" y="1685728"/>
            <a:ext cx="1017269" cy="1351011"/>
          </a:xfrm>
          <a:prstGeom prst="rect">
            <a:avLst/>
          </a:prstGeom>
        </p:spPr>
        <p:txBody>
          <a:bodyPr vert="horz" wrap="square" lIns="0" tIns="42545" rIns="0" bIns="0" rtlCol="0">
            <a:spAutoFit/>
          </a:bodyPr>
          <a:lstStyle/>
          <a:p>
            <a:pPr marL="12700">
              <a:lnSpc>
                <a:spcPct val="100000"/>
              </a:lnSpc>
              <a:spcBef>
                <a:spcPts val="335"/>
              </a:spcBef>
            </a:pPr>
            <a:r>
              <a:rPr sz="2000" spc="-5" dirty="0">
                <a:solidFill>
                  <a:srgbClr val="FFFFFF"/>
                </a:solidFill>
                <a:latin typeface="Arial"/>
                <a:cs typeface="Arial"/>
              </a:rPr>
              <a:t>a[1] </a:t>
            </a:r>
            <a:r>
              <a:rPr sz="2000" dirty="0">
                <a:solidFill>
                  <a:srgbClr val="FFFFFF"/>
                </a:solidFill>
                <a:latin typeface="Arial"/>
                <a:cs typeface="Arial"/>
              </a:rPr>
              <a:t>= 0</a:t>
            </a:r>
            <a:r>
              <a:rPr sz="2000" spc="-130"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a:p>
            <a:pPr marL="12700">
              <a:lnSpc>
                <a:spcPct val="100000"/>
              </a:lnSpc>
              <a:spcBef>
                <a:spcPts val="240"/>
              </a:spcBef>
            </a:pPr>
            <a:r>
              <a:rPr sz="2000" spc="-5" dirty="0">
                <a:solidFill>
                  <a:srgbClr val="FFFFFF"/>
                </a:solidFill>
                <a:latin typeface="Arial"/>
                <a:cs typeface="Arial"/>
              </a:rPr>
              <a:t>a[2] </a:t>
            </a:r>
            <a:r>
              <a:rPr sz="2000" dirty="0">
                <a:solidFill>
                  <a:srgbClr val="FFFFFF"/>
                </a:solidFill>
                <a:latin typeface="Arial"/>
                <a:cs typeface="Arial"/>
              </a:rPr>
              <a:t>= 0</a:t>
            </a:r>
            <a:r>
              <a:rPr sz="2000" spc="-130"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a:p>
            <a:pPr marL="152400">
              <a:lnSpc>
                <a:spcPct val="100000"/>
              </a:lnSpc>
              <a:spcBef>
                <a:spcPts val="240"/>
              </a:spcBef>
            </a:pPr>
            <a:r>
              <a:rPr sz="2000" dirty="0">
                <a:solidFill>
                  <a:srgbClr val="FFFFFF"/>
                </a:solidFill>
                <a:latin typeface="Arial"/>
                <a:cs typeface="Arial"/>
              </a:rPr>
              <a:t>…</a:t>
            </a:r>
            <a:endParaRPr sz="2000" dirty="0">
              <a:latin typeface="Arial"/>
              <a:cs typeface="Arial"/>
            </a:endParaRPr>
          </a:p>
          <a:p>
            <a:pPr marL="12700">
              <a:lnSpc>
                <a:spcPct val="100000"/>
              </a:lnSpc>
              <a:spcBef>
                <a:spcPts val="240"/>
              </a:spcBef>
            </a:pPr>
            <a:r>
              <a:rPr sz="2000" spc="-5" dirty="0">
                <a:solidFill>
                  <a:srgbClr val="FFFFFF"/>
                </a:solidFill>
                <a:latin typeface="Arial"/>
                <a:cs typeface="Arial"/>
              </a:rPr>
              <a:t>a[n] </a:t>
            </a:r>
            <a:r>
              <a:rPr sz="2000" dirty="0">
                <a:solidFill>
                  <a:srgbClr val="FFFFFF"/>
                </a:solidFill>
                <a:latin typeface="Arial"/>
                <a:cs typeface="Arial"/>
              </a:rPr>
              <a:t>= 0</a:t>
            </a:r>
            <a:r>
              <a:rPr sz="2000" spc="-130"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6" name="object 6"/>
          <p:cNvSpPr txBox="1"/>
          <p:nvPr/>
        </p:nvSpPr>
        <p:spPr>
          <a:xfrm>
            <a:off x="4859083" y="2678279"/>
            <a:ext cx="153924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//Процесор</a:t>
            </a:r>
            <a:r>
              <a:rPr sz="2000" spc="-114" dirty="0">
                <a:solidFill>
                  <a:srgbClr val="FFFFFF"/>
                </a:solidFill>
                <a:latin typeface="Arial"/>
                <a:cs typeface="Arial"/>
              </a:rPr>
              <a:t> </a:t>
            </a:r>
            <a:r>
              <a:rPr sz="2000" dirty="0">
                <a:solidFill>
                  <a:srgbClr val="FFFFFF"/>
                </a:solidFill>
                <a:latin typeface="Arial"/>
                <a:cs typeface="Arial"/>
              </a:rPr>
              <a:t>n</a:t>
            </a:r>
            <a:endParaRPr sz="2000" dirty="0">
              <a:latin typeface="Arial"/>
              <a:cs typeface="Arial"/>
            </a:endParaRPr>
          </a:p>
        </p:txBody>
      </p:sp>
      <p:sp>
        <p:nvSpPr>
          <p:cNvPr id="7" name="object 7"/>
          <p:cNvSpPr txBox="1"/>
          <p:nvPr/>
        </p:nvSpPr>
        <p:spPr>
          <a:xfrm>
            <a:off x="1220808" y="2994335"/>
            <a:ext cx="8211820" cy="3118803"/>
          </a:xfrm>
          <a:prstGeom prst="rect">
            <a:avLst/>
          </a:prstGeom>
        </p:spPr>
        <p:txBody>
          <a:bodyPr vert="horz" wrap="square" lIns="0" tIns="43180" rIns="0" bIns="0" rtlCol="0">
            <a:spAutoFit/>
          </a:bodyPr>
          <a:lstStyle/>
          <a:p>
            <a:pPr marL="12700" marR="5080" algn="just">
              <a:lnSpc>
                <a:spcPct val="90000"/>
              </a:lnSpc>
              <a:spcBef>
                <a:spcPts val="340"/>
              </a:spcBef>
            </a:pPr>
            <a:r>
              <a:rPr sz="2000" spc="-5" dirty="0">
                <a:solidFill>
                  <a:srgbClr val="FFFFFF"/>
                </a:solidFill>
                <a:latin typeface="Arial"/>
                <a:cs typeface="Arial"/>
              </a:rPr>
              <a:t>Наличието на </a:t>
            </a:r>
            <a:r>
              <a:rPr sz="2000" dirty="0">
                <a:solidFill>
                  <a:srgbClr val="FFFFFF"/>
                </a:solidFill>
                <a:latin typeface="Arial"/>
                <a:cs typeface="Arial"/>
              </a:rPr>
              <a:t>n </a:t>
            </a:r>
            <a:r>
              <a:rPr sz="2000" spc="-5" dirty="0">
                <a:solidFill>
                  <a:srgbClr val="FFFFFF"/>
                </a:solidFill>
                <a:latin typeface="Arial"/>
                <a:cs typeface="Arial"/>
              </a:rPr>
              <a:t>процесора не означава автоматично, </a:t>
            </a:r>
            <a:r>
              <a:rPr sz="2000" dirty="0">
                <a:solidFill>
                  <a:srgbClr val="FFFFFF"/>
                </a:solidFill>
                <a:latin typeface="Arial"/>
                <a:cs typeface="Arial"/>
              </a:rPr>
              <a:t>че </a:t>
            </a:r>
            <a:r>
              <a:rPr sz="2000" spc="-5" dirty="0">
                <a:solidFill>
                  <a:srgbClr val="FFFFFF"/>
                </a:solidFill>
                <a:latin typeface="Arial"/>
                <a:cs typeface="Arial"/>
              </a:rPr>
              <a:t>винаги  </a:t>
            </a:r>
            <a:r>
              <a:rPr sz="2000" dirty="0">
                <a:solidFill>
                  <a:srgbClr val="FFFFFF"/>
                </a:solidFill>
                <a:latin typeface="Arial"/>
                <a:cs typeface="Arial"/>
              </a:rPr>
              <a:t>можем </a:t>
            </a:r>
            <a:r>
              <a:rPr sz="2000" spc="-10" dirty="0">
                <a:solidFill>
                  <a:srgbClr val="FFFFFF"/>
                </a:solidFill>
                <a:latin typeface="Arial"/>
                <a:cs typeface="Arial"/>
              </a:rPr>
              <a:t>да </a:t>
            </a:r>
            <a:r>
              <a:rPr sz="2000" dirty="0">
                <a:solidFill>
                  <a:srgbClr val="FFFFFF"/>
                </a:solidFill>
                <a:latin typeface="Arial"/>
                <a:cs typeface="Arial"/>
              </a:rPr>
              <a:t>се </a:t>
            </a:r>
            <a:r>
              <a:rPr sz="2000" spc="-5" dirty="0">
                <a:solidFill>
                  <a:srgbClr val="FFFFFF"/>
                </a:solidFill>
                <a:latin typeface="Arial"/>
                <a:cs typeface="Arial"/>
              </a:rPr>
              <a:t>възползваме от предимството да </a:t>
            </a:r>
            <a:r>
              <a:rPr sz="2000" spc="-10" dirty="0">
                <a:solidFill>
                  <a:srgbClr val="FFFFFF"/>
                </a:solidFill>
                <a:latin typeface="Arial"/>
                <a:cs typeface="Arial"/>
              </a:rPr>
              <a:t>намалим </a:t>
            </a:r>
            <a:r>
              <a:rPr sz="2000" spc="-5" dirty="0">
                <a:solidFill>
                  <a:srgbClr val="FFFFFF"/>
                </a:solidFill>
                <a:latin typeface="Arial"/>
                <a:cs typeface="Arial"/>
              </a:rPr>
              <a:t>общото  </a:t>
            </a:r>
            <a:r>
              <a:rPr sz="2000" dirty="0">
                <a:solidFill>
                  <a:srgbClr val="FFFFFF"/>
                </a:solidFill>
                <a:latin typeface="Arial"/>
                <a:cs typeface="Arial"/>
              </a:rPr>
              <a:t>време за </a:t>
            </a:r>
            <a:r>
              <a:rPr sz="2000" spc="-5" dirty="0">
                <a:solidFill>
                  <a:srgbClr val="FFFFFF"/>
                </a:solidFill>
                <a:latin typeface="Arial"/>
                <a:cs typeface="Arial"/>
              </a:rPr>
              <a:t>изпълнение на задачата.</a:t>
            </a:r>
            <a:r>
              <a:rPr sz="2000" spc="-135" dirty="0">
                <a:solidFill>
                  <a:srgbClr val="FFFFFF"/>
                </a:solidFill>
                <a:latin typeface="Arial"/>
                <a:cs typeface="Arial"/>
              </a:rPr>
              <a:t> </a:t>
            </a:r>
            <a:r>
              <a:rPr sz="2000" dirty="0">
                <a:solidFill>
                  <a:srgbClr val="FFFFFF"/>
                </a:solidFill>
                <a:latin typeface="Arial"/>
                <a:cs typeface="Arial"/>
              </a:rPr>
              <a:t>Цикълът</a:t>
            </a:r>
            <a:endParaRPr sz="2000" dirty="0">
              <a:latin typeface="Arial"/>
              <a:cs typeface="Arial"/>
            </a:endParaRPr>
          </a:p>
          <a:p>
            <a:pPr marL="1841500" algn="just">
              <a:lnSpc>
                <a:spcPct val="100000"/>
              </a:lnSpc>
              <a:spcBef>
                <a:spcPts val="245"/>
              </a:spcBef>
            </a:pPr>
            <a:r>
              <a:rPr sz="2000" dirty="0">
                <a:solidFill>
                  <a:srgbClr val="FFFF00"/>
                </a:solidFill>
                <a:latin typeface="Arial"/>
                <a:cs typeface="Arial"/>
              </a:rPr>
              <a:t>for (i = </a:t>
            </a:r>
            <a:r>
              <a:rPr sz="2000" spc="-5" dirty="0">
                <a:solidFill>
                  <a:srgbClr val="FFFF00"/>
                </a:solidFill>
                <a:latin typeface="Arial"/>
                <a:cs typeface="Arial"/>
              </a:rPr>
              <a:t>2, </a:t>
            </a:r>
            <a:r>
              <a:rPr sz="2000" dirty="0">
                <a:solidFill>
                  <a:srgbClr val="FFFF00"/>
                </a:solidFill>
                <a:latin typeface="Arial"/>
                <a:cs typeface="Arial"/>
              </a:rPr>
              <a:t>i&lt;=n,</a:t>
            </a:r>
            <a:r>
              <a:rPr sz="2000" spc="-170" dirty="0">
                <a:solidFill>
                  <a:srgbClr val="FFFF00"/>
                </a:solidFill>
                <a:latin typeface="Arial"/>
                <a:cs typeface="Arial"/>
              </a:rPr>
              <a:t> </a:t>
            </a:r>
            <a:r>
              <a:rPr sz="2000" dirty="0">
                <a:solidFill>
                  <a:srgbClr val="FFFF00"/>
                </a:solidFill>
                <a:latin typeface="Arial"/>
                <a:cs typeface="Arial"/>
              </a:rPr>
              <a:t>i++)</a:t>
            </a:r>
            <a:endParaRPr sz="2000" dirty="0">
              <a:latin typeface="Arial"/>
              <a:cs typeface="Arial"/>
            </a:endParaRPr>
          </a:p>
          <a:p>
            <a:pPr marL="1911350" algn="just">
              <a:lnSpc>
                <a:spcPct val="100000"/>
              </a:lnSpc>
              <a:spcBef>
                <a:spcPts val="240"/>
              </a:spcBef>
            </a:pPr>
            <a:r>
              <a:rPr sz="2000" dirty="0">
                <a:solidFill>
                  <a:srgbClr val="FFFF00"/>
                </a:solidFill>
                <a:latin typeface="Arial"/>
                <a:cs typeface="Arial"/>
              </a:rPr>
              <a:t>{ </a:t>
            </a:r>
            <a:r>
              <a:rPr sz="2000" spc="-5" dirty="0">
                <a:solidFill>
                  <a:srgbClr val="FFFF00"/>
                </a:solidFill>
                <a:latin typeface="Arial"/>
                <a:cs typeface="Arial"/>
              </a:rPr>
              <a:t>а[i] </a:t>
            </a:r>
            <a:r>
              <a:rPr sz="2000" dirty="0">
                <a:solidFill>
                  <a:srgbClr val="FFFF00"/>
                </a:solidFill>
                <a:latin typeface="Arial"/>
                <a:cs typeface="Arial"/>
              </a:rPr>
              <a:t>= </a:t>
            </a:r>
            <a:r>
              <a:rPr sz="2000" spc="-5" dirty="0">
                <a:solidFill>
                  <a:srgbClr val="FFFF00"/>
                </a:solidFill>
                <a:latin typeface="Arial"/>
                <a:cs typeface="Arial"/>
              </a:rPr>
              <a:t>а[i–1] </a:t>
            </a:r>
            <a:r>
              <a:rPr sz="2000" dirty="0">
                <a:solidFill>
                  <a:srgbClr val="FFFF00"/>
                </a:solidFill>
                <a:latin typeface="Arial"/>
                <a:cs typeface="Arial"/>
              </a:rPr>
              <a:t>+ 1</a:t>
            </a:r>
            <a:r>
              <a:rPr sz="2000" spc="-140" dirty="0">
                <a:solidFill>
                  <a:srgbClr val="FFFF00"/>
                </a:solidFill>
                <a:latin typeface="Arial"/>
                <a:cs typeface="Arial"/>
              </a:rPr>
              <a:t> </a:t>
            </a:r>
            <a:r>
              <a:rPr sz="2000" spc="-5" dirty="0">
                <a:solidFill>
                  <a:srgbClr val="FFFF00"/>
                </a:solidFill>
                <a:latin typeface="Arial"/>
                <a:cs typeface="Arial"/>
              </a:rPr>
              <a:t>;}</a:t>
            </a:r>
            <a:endParaRPr sz="2000" dirty="0">
              <a:latin typeface="Arial"/>
              <a:cs typeface="Arial"/>
            </a:endParaRPr>
          </a:p>
          <a:p>
            <a:pPr marL="12700" marR="5080" algn="just">
              <a:lnSpc>
                <a:spcPts val="2160"/>
              </a:lnSpc>
              <a:spcBef>
                <a:spcPts val="509"/>
              </a:spcBef>
            </a:pPr>
            <a:r>
              <a:rPr sz="2000" dirty="0">
                <a:solidFill>
                  <a:srgbClr val="FFFFFF"/>
                </a:solidFill>
                <a:latin typeface="Arial"/>
                <a:cs typeface="Arial"/>
              </a:rPr>
              <a:t>макар и </a:t>
            </a:r>
            <a:r>
              <a:rPr sz="2000" spc="-5" dirty="0">
                <a:solidFill>
                  <a:srgbClr val="FFFFFF"/>
                </a:solidFill>
                <a:latin typeface="Arial"/>
                <a:cs typeface="Arial"/>
              </a:rPr>
              <a:t>да има подобна на по-горния </a:t>
            </a:r>
            <a:r>
              <a:rPr sz="2000" dirty="0">
                <a:solidFill>
                  <a:srgbClr val="FFFFFF"/>
                </a:solidFill>
                <a:latin typeface="Arial"/>
                <a:cs typeface="Arial"/>
              </a:rPr>
              <a:t>фрагмент </a:t>
            </a:r>
            <a:r>
              <a:rPr sz="2000" spc="-5" dirty="0">
                <a:solidFill>
                  <a:srgbClr val="FFFFFF"/>
                </a:solidFill>
                <a:latin typeface="Arial"/>
                <a:cs typeface="Arial"/>
              </a:rPr>
              <a:t>структура, не </a:t>
            </a:r>
            <a:r>
              <a:rPr sz="2000" dirty="0">
                <a:solidFill>
                  <a:srgbClr val="FFFFFF"/>
                </a:solidFill>
                <a:latin typeface="Arial"/>
                <a:cs typeface="Arial"/>
              </a:rPr>
              <a:t>може  </a:t>
            </a:r>
            <a:r>
              <a:rPr sz="2000" spc="-5" dirty="0">
                <a:solidFill>
                  <a:srgbClr val="FFFFFF"/>
                </a:solidFill>
                <a:latin typeface="Arial"/>
                <a:cs typeface="Arial"/>
              </a:rPr>
              <a:t>да </a:t>
            </a:r>
            <a:r>
              <a:rPr sz="2000" dirty="0">
                <a:solidFill>
                  <a:srgbClr val="FFFFFF"/>
                </a:solidFill>
                <a:latin typeface="Arial"/>
                <a:cs typeface="Arial"/>
              </a:rPr>
              <a:t>бъде </a:t>
            </a:r>
            <a:r>
              <a:rPr sz="2000" spc="-10" dirty="0">
                <a:solidFill>
                  <a:srgbClr val="FFFFFF"/>
                </a:solidFill>
                <a:latin typeface="Arial"/>
                <a:cs typeface="Arial"/>
              </a:rPr>
              <a:t>изпълнен </a:t>
            </a:r>
            <a:r>
              <a:rPr sz="2000" dirty="0">
                <a:solidFill>
                  <a:srgbClr val="FFFFFF"/>
                </a:solidFill>
                <a:latin typeface="Arial"/>
                <a:cs typeface="Arial"/>
              </a:rPr>
              <a:t>в </a:t>
            </a:r>
            <a:r>
              <a:rPr sz="2000" spc="-5" dirty="0">
                <a:solidFill>
                  <a:srgbClr val="FFFFFF"/>
                </a:solidFill>
                <a:latin typeface="Arial"/>
                <a:cs typeface="Arial"/>
              </a:rPr>
              <a:t>паралелен режим, </a:t>
            </a:r>
            <a:r>
              <a:rPr sz="2000" spc="-10" dirty="0">
                <a:solidFill>
                  <a:srgbClr val="FFFFFF"/>
                </a:solidFill>
                <a:latin typeface="Arial"/>
                <a:cs typeface="Arial"/>
              </a:rPr>
              <a:t>поради </a:t>
            </a:r>
            <a:r>
              <a:rPr sz="2000" spc="-5" dirty="0">
                <a:solidFill>
                  <a:srgbClr val="FFFFFF"/>
                </a:solidFill>
                <a:latin typeface="Arial"/>
                <a:cs typeface="Arial"/>
              </a:rPr>
              <a:t>зависимостта на  данните </a:t>
            </a:r>
            <a:r>
              <a:rPr sz="2000" dirty="0">
                <a:solidFill>
                  <a:srgbClr val="FFFFFF"/>
                </a:solidFill>
                <a:latin typeface="Arial"/>
                <a:cs typeface="Arial"/>
              </a:rPr>
              <a:t>между</a:t>
            </a:r>
            <a:r>
              <a:rPr sz="2000" spc="-55" dirty="0">
                <a:solidFill>
                  <a:srgbClr val="FFFFFF"/>
                </a:solidFill>
                <a:latin typeface="Arial"/>
                <a:cs typeface="Arial"/>
              </a:rPr>
              <a:t> </a:t>
            </a:r>
            <a:r>
              <a:rPr sz="2000" spc="-5" dirty="0">
                <a:solidFill>
                  <a:srgbClr val="FFFFFF"/>
                </a:solidFill>
                <a:latin typeface="Arial"/>
                <a:cs typeface="Arial"/>
              </a:rPr>
              <a:t>операциите:</a:t>
            </a:r>
            <a:endParaRPr sz="2000" dirty="0">
              <a:latin typeface="Arial"/>
              <a:cs typeface="Arial"/>
            </a:endParaRPr>
          </a:p>
          <a:p>
            <a:pPr marL="2755900">
              <a:lnSpc>
                <a:spcPct val="100000"/>
              </a:lnSpc>
              <a:spcBef>
                <a:spcPts val="210"/>
              </a:spcBef>
            </a:pPr>
            <a:r>
              <a:rPr sz="2000" spc="-5" dirty="0">
                <a:solidFill>
                  <a:srgbClr val="FFFFFF"/>
                </a:solidFill>
                <a:latin typeface="Arial"/>
                <a:cs typeface="Arial"/>
              </a:rPr>
              <a:t>a[2] </a:t>
            </a:r>
            <a:r>
              <a:rPr sz="2000" dirty="0">
                <a:solidFill>
                  <a:srgbClr val="FFFFFF"/>
                </a:solidFill>
                <a:latin typeface="Arial"/>
                <a:cs typeface="Arial"/>
              </a:rPr>
              <a:t>= </a:t>
            </a:r>
            <a:r>
              <a:rPr sz="2000" spc="-5" dirty="0">
                <a:solidFill>
                  <a:srgbClr val="FFFFFF"/>
                </a:solidFill>
                <a:latin typeface="Arial"/>
                <a:cs typeface="Arial"/>
              </a:rPr>
              <a:t>a[1] </a:t>
            </a:r>
            <a:r>
              <a:rPr sz="2000" dirty="0">
                <a:solidFill>
                  <a:srgbClr val="FFFFFF"/>
                </a:solidFill>
                <a:latin typeface="Arial"/>
                <a:cs typeface="Arial"/>
              </a:rPr>
              <a:t>+ 1</a:t>
            </a:r>
            <a:r>
              <a:rPr sz="2000" spc="-14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a:p>
            <a:pPr marL="2755900">
              <a:lnSpc>
                <a:spcPct val="100000"/>
              </a:lnSpc>
              <a:spcBef>
                <a:spcPts val="240"/>
              </a:spcBef>
            </a:pPr>
            <a:r>
              <a:rPr sz="2000" spc="-5" dirty="0">
                <a:solidFill>
                  <a:srgbClr val="FFFFFF"/>
                </a:solidFill>
                <a:latin typeface="Arial"/>
                <a:cs typeface="Arial"/>
              </a:rPr>
              <a:t>a[3] </a:t>
            </a:r>
            <a:r>
              <a:rPr sz="2000" dirty="0">
                <a:solidFill>
                  <a:srgbClr val="FFFFFF"/>
                </a:solidFill>
                <a:latin typeface="Arial"/>
                <a:cs typeface="Arial"/>
              </a:rPr>
              <a:t>= </a:t>
            </a:r>
            <a:r>
              <a:rPr sz="2000" spc="-5" dirty="0">
                <a:solidFill>
                  <a:srgbClr val="FFFFFF"/>
                </a:solidFill>
                <a:latin typeface="Arial"/>
                <a:cs typeface="Arial"/>
              </a:rPr>
              <a:t>a[2] </a:t>
            </a:r>
            <a:r>
              <a:rPr sz="2000" dirty="0">
                <a:solidFill>
                  <a:srgbClr val="FFFFFF"/>
                </a:solidFill>
                <a:latin typeface="Arial"/>
                <a:cs typeface="Arial"/>
              </a:rPr>
              <a:t>+ 1</a:t>
            </a:r>
            <a:r>
              <a:rPr sz="2000" spc="-14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10" name="Текстово поле 9">
            <a:extLst>
              <a:ext uri="{FF2B5EF4-FFF2-40B4-BE49-F238E27FC236}">
                <a16:creationId xmlns:a16="http://schemas.microsoft.com/office/drawing/2014/main" id="{76A21C38-91E4-F2FE-CBA4-B577C7E79220}"/>
              </a:ext>
            </a:extLst>
          </p:cNvPr>
          <p:cNvSpPr txBox="1"/>
          <p:nvPr/>
        </p:nvSpPr>
        <p:spPr>
          <a:xfrm>
            <a:off x="1138190" y="6056367"/>
            <a:ext cx="8377055" cy="1015663"/>
          </a:xfrm>
          <a:prstGeom prst="rect">
            <a:avLst/>
          </a:prstGeom>
          <a:noFill/>
        </p:spPr>
        <p:txBody>
          <a:bodyPr wrap="square">
            <a:spAutoFit/>
          </a:bodyPr>
          <a:lstStyle/>
          <a:p>
            <a:pPr marL="50800" marR="43180" algn="just">
              <a:lnSpc>
                <a:spcPct val="100000"/>
              </a:lnSpc>
              <a:spcBef>
                <a:spcPts val="100"/>
              </a:spcBef>
            </a:pPr>
            <a:r>
              <a:rPr lang="ru-RU" sz="2000" spc="-5" dirty="0" err="1">
                <a:solidFill>
                  <a:srgbClr val="FFFFFF"/>
                </a:solidFill>
                <a:latin typeface="Arial"/>
                <a:cs typeface="Arial"/>
              </a:rPr>
              <a:t>Вторият</a:t>
            </a:r>
            <a:r>
              <a:rPr lang="ru-RU" sz="2000" spc="-5" dirty="0">
                <a:solidFill>
                  <a:srgbClr val="FFFFFF"/>
                </a:solidFill>
                <a:latin typeface="Arial"/>
                <a:cs typeface="Arial"/>
              </a:rPr>
              <a:t> оператор за </a:t>
            </a:r>
            <a:r>
              <a:rPr lang="ru-RU" sz="2000" spc="-5" dirty="0" err="1">
                <a:solidFill>
                  <a:srgbClr val="FFFFFF"/>
                </a:solidFill>
                <a:latin typeface="Arial"/>
                <a:cs typeface="Arial"/>
              </a:rPr>
              <a:t>присвояване</a:t>
            </a:r>
            <a:r>
              <a:rPr lang="ru-RU" sz="2000" spc="-5" dirty="0">
                <a:solidFill>
                  <a:srgbClr val="FFFFFF"/>
                </a:solidFill>
                <a:latin typeface="Arial"/>
                <a:cs typeface="Arial"/>
              </a:rPr>
              <a:t> </a:t>
            </a:r>
            <a:r>
              <a:rPr lang="ru-RU" sz="2000" spc="-10" dirty="0">
                <a:solidFill>
                  <a:srgbClr val="FFFFFF"/>
                </a:solidFill>
                <a:latin typeface="Arial"/>
                <a:cs typeface="Arial"/>
              </a:rPr>
              <a:t>не </a:t>
            </a:r>
            <a:r>
              <a:rPr lang="ru-RU" sz="2000" dirty="0" err="1">
                <a:solidFill>
                  <a:srgbClr val="FFFFFF"/>
                </a:solidFill>
                <a:latin typeface="Arial"/>
                <a:cs typeface="Arial"/>
              </a:rPr>
              <a:t>може</a:t>
            </a:r>
            <a:r>
              <a:rPr lang="ru-RU" sz="2000" dirty="0">
                <a:solidFill>
                  <a:srgbClr val="FFFFFF"/>
                </a:solidFill>
                <a:latin typeface="Arial"/>
                <a:cs typeface="Arial"/>
              </a:rPr>
              <a:t> </a:t>
            </a:r>
            <a:r>
              <a:rPr lang="ru-RU" sz="2000" spc="-5" dirty="0">
                <a:solidFill>
                  <a:srgbClr val="FFFFFF"/>
                </a:solidFill>
                <a:latin typeface="Arial"/>
                <a:cs typeface="Arial"/>
              </a:rPr>
              <a:t>да </a:t>
            </a:r>
            <a:r>
              <a:rPr lang="ru-RU" sz="2000" dirty="0" err="1">
                <a:solidFill>
                  <a:srgbClr val="FFFFFF"/>
                </a:solidFill>
                <a:latin typeface="Arial"/>
                <a:cs typeface="Arial"/>
              </a:rPr>
              <a:t>бъде</a:t>
            </a:r>
            <a:r>
              <a:rPr lang="ru-RU" sz="2000" dirty="0">
                <a:solidFill>
                  <a:srgbClr val="FFFFFF"/>
                </a:solidFill>
                <a:latin typeface="Arial"/>
                <a:cs typeface="Arial"/>
              </a:rPr>
              <a:t> </a:t>
            </a:r>
            <a:r>
              <a:rPr lang="ru-RU" sz="2000" spc="-5" dirty="0" err="1">
                <a:solidFill>
                  <a:srgbClr val="FFFFFF"/>
                </a:solidFill>
                <a:latin typeface="Arial"/>
                <a:cs typeface="Arial"/>
              </a:rPr>
              <a:t>стартиран</a:t>
            </a:r>
            <a:r>
              <a:rPr lang="ru-RU" sz="2000" spc="-5" dirty="0">
                <a:solidFill>
                  <a:srgbClr val="FFFFFF"/>
                </a:solidFill>
                <a:latin typeface="Arial"/>
                <a:cs typeface="Arial"/>
              </a:rPr>
              <a:t>,  </a:t>
            </a:r>
            <a:r>
              <a:rPr lang="ru-RU" sz="2000" spc="-5" dirty="0" err="1">
                <a:solidFill>
                  <a:srgbClr val="FFFFFF"/>
                </a:solidFill>
                <a:latin typeface="Arial"/>
                <a:cs typeface="Arial"/>
              </a:rPr>
              <a:t>докато</a:t>
            </a:r>
            <a:r>
              <a:rPr lang="ru-RU" sz="2000" spc="-5" dirty="0">
                <a:solidFill>
                  <a:srgbClr val="FFFFFF"/>
                </a:solidFill>
                <a:latin typeface="Arial"/>
                <a:cs typeface="Arial"/>
              </a:rPr>
              <a:t> </a:t>
            </a:r>
            <a:r>
              <a:rPr lang="ru-RU" sz="2000" spc="-5" dirty="0" err="1">
                <a:solidFill>
                  <a:srgbClr val="FFFFFF"/>
                </a:solidFill>
                <a:latin typeface="Arial"/>
                <a:cs typeface="Arial"/>
              </a:rPr>
              <a:t>първият</a:t>
            </a:r>
            <a:r>
              <a:rPr lang="ru-RU" sz="2000" spc="-5" dirty="0">
                <a:solidFill>
                  <a:srgbClr val="FFFFFF"/>
                </a:solidFill>
                <a:latin typeface="Arial"/>
                <a:cs typeface="Arial"/>
              </a:rPr>
              <a:t> не </a:t>
            </a:r>
            <a:r>
              <a:rPr lang="ru-RU" sz="2000" dirty="0">
                <a:solidFill>
                  <a:srgbClr val="FFFFFF"/>
                </a:solidFill>
                <a:latin typeface="Arial"/>
                <a:cs typeface="Arial"/>
              </a:rPr>
              <a:t>се </a:t>
            </a:r>
            <a:r>
              <a:rPr lang="ru-RU" sz="2000" spc="-10" dirty="0" err="1">
                <a:solidFill>
                  <a:srgbClr val="FFFFFF"/>
                </a:solidFill>
                <a:latin typeface="Arial"/>
                <a:cs typeface="Arial"/>
              </a:rPr>
              <a:t>изпълни</a:t>
            </a:r>
            <a:r>
              <a:rPr lang="ru-RU" sz="2000" spc="-10" dirty="0">
                <a:solidFill>
                  <a:srgbClr val="FFFFFF"/>
                </a:solidFill>
                <a:latin typeface="Arial"/>
                <a:cs typeface="Arial"/>
              </a:rPr>
              <a:t>, </a:t>
            </a:r>
            <a:r>
              <a:rPr lang="ru-RU" sz="2000" spc="-5" dirty="0" err="1">
                <a:solidFill>
                  <a:srgbClr val="FFFFFF"/>
                </a:solidFill>
                <a:latin typeface="Arial"/>
                <a:cs typeface="Arial"/>
              </a:rPr>
              <a:t>защото</a:t>
            </a:r>
            <a:r>
              <a:rPr lang="ru-RU" sz="2000" spc="-5" dirty="0">
                <a:solidFill>
                  <a:srgbClr val="FFFFFF"/>
                </a:solidFill>
                <a:latin typeface="Arial"/>
                <a:cs typeface="Arial"/>
              </a:rPr>
              <a:t> </a:t>
            </a:r>
            <a:r>
              <a:rPr lang="ru-RU" sz="2000" dirty="0">
                <a:solidFill>
                  <a:srgbClr val="FFFFFF"/>
                </a:solidFill>
                <a:latin typeface="Arial"/>
                <a:cs typeface="Arial"/>
              </a:rPr>
              <a:t>той </a:t>
            </a:r>
            <a:r>
              <a:rPr lang="ru-RU" sz="2000" spc="-5" dirty="0" err="1">
                <a:solidFill>
                  <a:srgbClr val="FFFFFF"/>
                </a:solidFill>
                <a:latin typeface="Arial"/>
                <a:cs typeface="Arial"/>
              </a:rPr>
              <a:t>използва</a:t>
            </a:r>
            <a:r>
              <a:rPr lang="ru-RU" sz="2000" spc="-5" dirty="0">
                <a:solidFill>
                  <a:srgbClr val="FFFFFF"/>
                </a:solidFill>
                <a:latin typeface="Arial"/>
                <a:cs typeface="Arial"/>
              </a:rPr>
              <a:t> а[2], </a:t>
            </a:r>
            <a:r>
              <a:rPr lang="ru-RU" sz="2000" spc="-5" dirty="0" err="1">
                <a:solidFill>
                  <a:srgbClr val="FFFFFF"/>
                </a:solidFill>
                <a:latin typeface="Arial"/>
                <a:cs typeface="Arial"/>
              </a:rPr>
              <a:t>което</a:t>
            </a:r>
            <a:r>
              <a:rPr lang="ru-RU" sz="2000" spc="-5" dirty="0">
                <a:solidFill>
                  <a:srgbClr val="FFFFFF"/>
                </a:solidFill>
                <a:latin typeface="Arial"/>
                <a:cs typeface="Arial"/>
              </a:rPr>
              <a:t> </a:t>
            </a:r>
            <a:r>
              <a:rPr lang="ru-RU" sz="2000" dirty="0">
                <a:solidFill>
                  <a:srgbClr val="FFFFFF"/>
                </a:solidFill>
                <a:latin typeface="Arial"/>
                <a:cs typeface="Arial"/>
              </a:rPr>
              <a:t>се  </a:t>
            </a:r>
            <a:r>
              <a:rPr lang="ru-RU" sz="2000" dirty="0" err="1">
                <a:solidFill>
                  <a:srgbClr val="FFFFFF"/>
                </a:solidFill>
                <a:latin typeface="Arial"/>
                <a:cs typeface="Arial"/>
              </a:rPr>
              <a:t>изчислява</a:t>
            </a:r>
            <a:r>
              <a:rPr lang="ru-RU" sz="2000" dirty="0">
                <a:solidFill>
                  <a:srgbClr val="FFFFFF"/>
                </a:solidFill>
                <a:latin typeface="Arial"/>
                <a:cs typeface="Arial"/>
              </a:rPr>
              <a:t> </a:t>
            </a:r>
            <a:r>
              <a:rPr lang="ru-RU" sz="2000" spc="-5" dirty="0">
                <a:solidFill>
                  <a:srgbClr val="FFFFFF"/>
                </a:solidFill>
                <a:latin typeface="Arial"/>
                <a:cs typeface="Arial"/>
              </a:rPr>
              <a:t>от </a:t>
            </a:r>
            <a:r>
              <a:rPr lang="ru-RU" sz="2000" dirty="0" err="1">
                <a:solidFill>
                  <a:srgbClr val="FFFFFF"/>
                </a:solidFill>
                <a:latin typeface="Arial"/>
                <a:cs typeface="Arial"/>
              </a:rPr>
              <a:t>първия</a:t>
            </a:r>
            <a:r>
              <a:rPr lang="ru-RU" sz="2000" spc="-65" dirty="0">
                <a:solidFill>
                  <a:srgbClr val="FFFFFF"/>
                </a:solidFill>
                <a:latin typeface="Arial"/>
                <a:cs typeface="Arial"/>
              </a:rPr>
              <a:t> </a:t>
            </a:r>
            <a:r>
              <a:rPr lang="ru-RU" sz="2000" spc="-5" dirty="0">
                <a:solidFill>
                  <a:srgbClr val="FFFFFF"/>
                </a:solidFill>
                <a:latin typeface="Arial"/>
                <a:cs typeface="Arial"/>
              </a:rPr>
              <a:t>оператор.</a:t>
            </a:r>
            <a:endParaRPr lang="ru-RU" sz="20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7521" y="465709"/>
            <a:ext cx="7223125" cy="452120"/>
          </a:xfrm>
          <a:prstGeom prst="rect">
            <a:avLst/>
          </a:prstGeom>
        </p:spPr>
        <p:txBody>
          <a:bodyPr vert="horz" wrap="square" lIns="0" tIns="12065" rIns="0" bIns="0" rtlCol="0">
            <a:spAutoFit/>
          </a:bodyPr>
          <a:lstStyle/>
          <a:p>
            <a:pPr marL="12700" algn="ctr">
              <a:lnSpc>
                <a:spcPct val="100000"/>
              </a:lnSpc>
              <a:spcBef>
                <a:spcPts val="95"/>
              </a:spcBef>
            </a:pPr>
            <a:r>
              <a:rPr spc="-10" dirty="0"/>
              <a:t>ПАРАЛЕЛНИ</a:t>
            </a:r>
            <a:r>
              <a:rPr spc="50" dirty="0"/>
              <a:t> </a:t>
            </a:r>
            <a:r>
              <a:rPr spc="-10" dirty="0"/>
              <a:t>АЛГОРИТМИ</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
        <p:nvSpPr>
          <p:cNvPr id="3" name="object 3"/>
          <p:cNvSpPr txBox="1"/>
          <p:nvPr/>
        </p:nvSpPr>
        <p:spPr>
          <a:xfrm>
            <a:off x="1084262" y="1184184"/>
            <a:ext cx="8237220" cy="2846933"/>
          </a:xfrm>
          <a:prstGeom prst="rect">
            <a:avLst/>
          </a:prstGeom>
        </p:spPr>
        <p:txBody>
          <a:bodyPr vert="horz" wrap="square" lIns="0" tIns="12700" rIns="0" bIns="0" rtlCol="0">
            <a:spAutoFit/>
          </a:bodyPr>
          <a:lstStyle/>
          <a:p>
            <a:pPr marL="25400" marR="17780" algn="just">
              <a:lnSpc>
                <a:spcPct val="100000"/>
              </a:lnSpc>
              <a:spcBef>
                <a:spcPts val="484"/>
              </a:spcBef>
            </a:pPr>
            <a:r>
              <a:rPr lang="bg-BG" sz="2000" spc="-5" dirty="0">
                <a:solidFill>
                  <a:srgbClr val="FFFFFF"/>
                </a:solidFill>
                <a:latin typeface="Arial"/>
                <a:cs typeface="Arial"/>
              </a:rPr>
              <a:t>Съществуват и паралелни алгоритми които могат да използват и предимствата на многопроцесорната обработка. При алгоритмите за сортиране такъв алгоритъм е алгоритъма </a:t>
            </a:r>
            <a:r>
              <a:rPr lang="en-US" sz="2000" spc="-5" dirty="0" err="1">
                <a:solidFill>
                  <a:srgbClr val="FFFFFF"/>
                </a:solidFill>
                <a:latin typeface="Arial"/>
                <a:cs typeface="Arial"/>
              </a:rPr>
              <a:t>EnumerationSort</a:t>
            </a:r>
            <a:r>
              <a:rPr lang="bg-BG" sz="2000" spc="-5" dirty="0">
                <a:solidFill>
                  <a:srgbClr val="FFFFFF"/>
                </a:solidFill>
                <a:latin typeface="Arial"/>
                <a:cs typeface="Arial"/>
              </a:rPr>
              <a:t> с оценка О(</a:t>
            </a:r>
            <a:r>
              <a:rPr lang="en-US" sz="2000" spc="-5" dirty="0">
                <a:solidFill>
                  <a:srgbClr val="FFFFFF"/>
                </a:solidFill>
                <a:latin typeface="Arial"/>
                <a:cs typeface="Arial"/>
              </a:rPr>
              <a:t>n</a:t>
            </a:r>
            <a:r>
              <a:rPr lang="en-US" sz="2000" spc="-5" baseline="30000" dirty="0">
                <a:solidFill>
                  <a:srgbClr val="FFFFFF"/>
                </a:solidFill>
                <a:latin typeface="Arial"/>
                <a:cs typeface="Arial"/>
              </a:rPr>
              <a:t>2</a:t>
            </a:r>
            <a:r>
              <a:rPr lang="en-US" sz="2000" spc="-5" dirty="0">
                <a:solidFill>
                  <a:srgbClr val="FFFFFF"/>
                </a:solidFill>
                <a:latin typeface="Arial"/>
                <a:cs typeface="Arial"/>
              </a:rPr>
              <a:t>)</a:t>
            </a:r>
            <a:r>
              <a:rPr lang="bg-BG" sz="2000" spc="-5" dirty="0">
                <a:solidFill>
                  <a:srgbClr val="FFFFFF"/>
                </a:solidFill>
                <a:latin typeface="Arial"/>
                <a:cs typeface="Arial"/>
              </a:rPr>
              <a:t> при последователно изпълнение, но в условията с паралелно изчисление дава значително по добра оценка О(</a:t>
            </a:r>
            <a:r>
              <a:rPr lang="en-US" sz="2000" spc="-5" dirty="0">
                <a:solidFill>
                  <a:srgbClr val="FFFFFF"/>
                </a:solidFill>
                <a:latin typeface="Arial"/>
                <a:cs typeface="Arial"/>
              </a:rPr>
              <a:t>log</a:t>
            </a:r>
            <a:r>
              <a:rPr lang="en-US" sz="2000" spc="-5" baseline="-25000" dirty="0">
                <a:solidFill>
                  <a:srgbClr val="FFFFFF"/>
                </a:solidFill>
                <a:latin typeface="Arial"/>
                <a:cs typeface="Arial"/>
              </a:rPr>
              <a:t>2</a:t>
            </a:r>
            <a:r>
              <a:rPr lang="en-US" sz="2000" spc="-5" dirty="0">
                <a:solidFill>
                  <a:srgbClr val="FFFFFF"/>
                </a:solidFill>
                <a:latin typeface="Arial"/>
                <a:cs typeface="Arial"/>
              </a:rPr>
              <a:t> n). </a:t>
            </a:r>
            <a:r>
              <a:rPr lang="bg-BG" sz="2000" spc="-5" dirty="0">
                <a:solidFill>
                  <a:srgbClr val="FFFFFF"/>
                </a:solidFill>
                <a:latin typeface="Arial"/>
                <a:cs typeface="Arial"/>
              </a:rPr>
              <a:t>Чрез него се постига </a:t>
            </a:r>
            <a:r>
              <a:rPr sz="2000" spc="-5" dirty="0" err="1">
                <a:solidFill>
                  <a:srgbClr val="FFFFFF"/>
                </a:solidFill>
                <a:latin typeface="Arial"/>
                <a:cs typeface="Arial"/>
              </a:rPr>
              <a:t>значително</a:t>
            </a:r>
            <a:r>
              <a:rPr sz="2000" spc="-5" dirty="0">
                <a:solidFill>
                  <a:srgbClr val="FFFFFF"/>
                </a:solidFill>
                <a:latin typeface="Arial"/>
                <a:cs typeface="Arial"/>
              </a:rPr>
              <a:t> подобрение </a:t>
            </a:r>
            <a:r>
              <a:rPr sz="2000" dirty="0">
                <a:solidFill>
                  <a:srgbClr val="FFFFFF"/>
                </a:solidFill>
                <a:latin typeface="Arial"/>
                <a:cs typeface="Arial"/>
              </a:rPr>
              <a:t>в </a:t>
            </a:r>
            <a:r>
              <a:rPr sz="2000" spc="-5" dirty="0">
                <a:solidFill>
                  <a:srgbClr val="FFFFFF"/>
                </a:solidFill>
                <a:latin typeface="Arial"/>
                <a:cs typeface="Arial"/>
              </a:rPr>
              <a:t>сравнение </a:t>
            </a:r>
            <a:r>
              <a:rPr sz="2000" dirty="0">
                <a:solidFill>
                  <a:srgbClr val="FFFFFF"/>
                </a:solidFill>
                <a:latin typeface="Arial"/>
                <a:cs typeface="Arial"/>
              </a:rPr>
              <a:t>с </a:t>
            </a:r>
            <a:r>
              <a:rPr sz="2000" spc="-5" dirty="0">
                <a:solidFill>
                  <a:srgbClr val="FFFFFF"/>
                </a:solidFill>
                <a:latin typeface="Arial"/>
                <a:cs typeface="Arial"/>
              </a:rPr>
              <a:t>алгоритмите  </a:t>
            </a:r>
            <a:r>
              <a:rPr sz="2000" dirty="0">
                <a:solidFill>
                  <a:srgbClr val="FFFFFF"/>
                </a:solidFill>
                <a:latin typeface="Arial"/>
                <a:cs typeface="Arial"/>
              </a:rPr>
              <a:t>за </a:t>
            </a:r>
            <a:r>
              <a:rPr sz="2000" spc="-5" dirty="0">
                <a:solidFill>
                  <a:srgbClr val="FFFFFF"/>
                </a:solidFill>
                <a:latin typeface="Arial"/>
                <a:cs typeface="Arial"/>
              </a:rPr>
              <a:t>сравнение </a:t>
            </a:r>
            <a:r>
              <a:rPr sz="2000" dirty="0">
                <a:solidFill>
                  <a:srgbClr val="FFFFFF"/>
                </a:solidFill>
                <a:latin typeface="Arial"/>
                <a:cs typeface="Arial"/>
              </a:rPr>
              <a:t>със сложност </a:t>
            </a:r>
            <a:r>
              <a:rPr sz="2000" spc="5" dirty="0">
                <a:solidFill>
                  <a:srgbClr val="FFFFFF"/>
                </a:solidFill>
                <a:latin typeface="Arial"/>
                <a:cs typeface="Arial"/>
              </a:rPr>
              <a:t>О(n</a:t>
            </a:r>
            <a:r>
              <a:rPr sz="1950" spc="7" baseline="25641" dirty="0">
                <a:solidFill>
                  <a:srgbClr val="FFFFFF"/>
                </a:solidFill>
                <a:latin typeface="Arial"/>
                <a:cs typeface="Arial"/>
              </a:rPr>
              <a:t>2</a:t>
            </a:r>
            <a:r>
              <a:rPr sz="2000" spc="5" dirty="0">
                <a:solidFill>
                  <a:srgbClr val="FFFFFF"/>
                </a:solidFill>
                <a:latin typeface="Arial"/>
                <a:cs typeface="Arial"/>
              </a:rPr>
              <a:t>) </a:t>
            </a:r>
            <a:r>
              <a:rPr sz="2000" dirty="0">
                <a:solidFill>
                  <a:srgbClr val="FFFFFF"/>
                </a:solidFill>
                <a:latin typeface="Arial"/>
                <a:cs typeface="Arial"/>
              </a:rPr>
              <a:t>и</a:t>
            </a:r>
            <a:r>
              <a:rPr sz="2000" spc="-190" dirty="0">
                <a:solidFill>
                  <a:srgbClr val="FFFFFF"/>
                </a:solidFill>
                <a:latin typeface="Arial"/>
                <a:cs typeface="Arial"/>
              </a:rPr>
              <a:t> </a:t>
            </a:r>
            <a:r>
              <a:rPr sz="2000" dirty="0">
                <a:solidFill>
                  <a:srgbClr val="FFFFFF"/>
                </a:solidFill>
                <a:latin typeface="Arial"/>
                <a:cs typeface="Arial"/>
              </a:rPr>
              <a:t>O(nlog</a:t>
            </a:r>
            <a:r>
              <a:rPr sz="1950" baseline="-21367" dirty="0">
                <a:solidFill>
                  <a:srgbClr val="FFFFFF"/>
                </a:solidFill>
                <a:latin typeface="Arial"/>
                <a:cs typeface="Arial"/>
              </a:rPr>
              <a:t>2</a:t>
            </a:r>
            <a:r>
              <a:rPr sz="2000" dirty="0">
                <a:solidFill>
                  <a:srgbClr val="FFFFFF"/>
                </a:solidFill>
                <a:latin typeface="Arial"/>
                <a:cs typeface="Arial"/>
              </a:rPr>
              <a:t>n).</a:t>
            </a:r>
            <a:endParaRPr sz="2000" dirty="0">
              <a:latin typeface="Arial"/>
              <a:cs typeface="Arial"/>
            </a:endParaRPr>
          </a:p>
          <a:p>
            <a:pPr marL="25400" marR="17780" algn="just">
              <a:lnSpc>
                <a:spcPct val="100000"/>
              </a:lnSpc>
              <a:spcBef>
                <a:spcPts val="475"/>
              </a:spcBef>
              <a:tabLst>
                <a:tab pos="1271905" algn="l"/>
                <a:tab pos="1658620" algn="l"/>
                <a:tab pos="3021330" algn="l"/>
                <a:tab pos="3573145" algn="l"/>
                <a:tab pos="3845560" algn="l"/>
                <a:tab pos="4126229" algn="l"/>
                <a:tab pos="4538980" algn="l"/>
                <a:tab pos="5093970" algn="l"/>
                <a:tab pos="5483860" algn="l"/>
                <a:tab pos="6972934" algn="l"/>
              </a:tabLst>
            </a:pPr>
            <a:r>
              <a:rPr sz="2000" dirty="0">
                <a:solidFill>
                  <a:srgbClr val="FFFFFF"/>
                </a:solidFill>
                <a:latin typeface="Arial"/>
                <a:cs typeface="Arial"/>
              </a:rPr>
              <a:t>Зада</a:t>
            </a:r>
            <a:r>
              <a:rPr sz="2000" spc="-15" dirty="0">
                <a:solidFill>
                  <a:srgbClr val="FFFFFF"/>
                </a:solidFill>
                <a:latin typeface="Arial"/>
                <a:cs typeface="Arial"/>
              </a:rPr>
              <a:t>ч</a:t>
            </a:r>
            <a:r>
              <a:rPr sz="2000" spc="-5" dirty="0">
                <a:solidFill>
                  <a:srgbClr val="FFFFFF"/>
                </a:solidFill>
                <a:latin typeface="Arial"/>
                <a:cs typeface="Arial"/>
              </a:rPr>
              <a:t>ат</a:t>
            </a:r>
            <a:r>
              <a:rPr sz="2000" dirty="0">
                <a:solidFill>
                  <a:srgbClr val="FFFFFF"/>
                </a:solidFill>
                <a:latin typeface="Arial"/>
                <a:cs typeface="Arial"/>
              </a:rPr>
              <a:t>а	</a:t>
            </a:r>
            <a:r>
              <a:rPr sz="2000" spc="-5" dirty="0">
                <a:solidFill>
                  <a:srgbClr val="FFFFFF"/>
                </a:solidFill>
                <a:latin typeface="Arial"/>
                <a:cs typeface="Arial"/>
              </a:rPr>
              <a:t>з</a:t>
            </a:r>
            <a:r>
              <a:rPr sz="2000" dirty="0">
                <a:solidFill>
                  <a:srgbClr val="FFFFFF"/>
                </a:solidFill>
                <a:latin typeface="Arial"/>
                <a:cs typeface="Arial"/>
              </a:rPr>
              <a:t>а	с</a:t>
            </a:r>
            <a:r>
              <a:rPr sz="2000" spc="5" dirty="0">
                <a:solidFill>
                  <a:srgbClr val="FFFFFF"/>
                </a:solidFill>
                <a:latin typeface="Arial"/>
                <a:cs typeface="Arial"/>
              </a:rPr>
              <a:t>о</a:t>
            </a:r>
            <a:r>
              <a:rPr sz="2000" spc="-5" dirty="0">
                <a:solidFill>
                  <a:srgbClr val="FFFFFF"/>
                </a:solidFill>
                <a:latin typeface="Arial"/>
                <a:cs typeface="Arial"/>
              </a:rPr>
              <a:t>рт</a:t>
            </a:r>
            <a:r>
              <a:rPr sz="2000" spc="-25" dirty="0">
                <a:solidFill>
                  <a:srgbClr val="FFFFFF"/>
                </a:solidFill>
                <a:latin typeface="Arial"/>
                <a:cs typeface="Arial"/>
              </a:rPr>
              <a:t>и</a:t>
            </a:r>
            <a:r>
              <a:rPr sz="2000" spc="-5" dirty="0">
                <a:solidFill>
                  <a:srgbClr val="FFFFFF"/>
                </a:solidFill>
                <a:latin typeface="Arial"/>
                <a:cs typeface="Arial"/>
              </a:rPr>
              <a:t>ран</a:t>
            </a:r>
            <a:r>
              <a:rPr sz="2000" dirty="0">
                <a:solidFill>
                  <a:srgbClr val="FFFFFF"/>
                </a:solidFill>
                <a:latin typeface="Arial"/>
                <a:cs typeface="Arial"/>
              </a:rPr>
              <a:t>е	</a:t>
            </a:r>
            <a:r>
              <a:rPr sz="2000" spc="-10" dirty="0">
                <a:solidFill>
                  <a:srgbClr val="FFFFFF"/>
                </a:solidFill>
                <a:latin typeface="Arial"/>
                <a:cs typeface="Arial"/>
              </a:rPr>
              <a:t>п</a:t>
            </a:r>
            <a:r>
              <a:rPr sz="2000" spc="-5" dirty="0">
                <a:solidFill>
                  <a:srgbClr val="FFFFFF"/>
                </a:solidFill>
                <a:latin typeface="Arial"/>
                <a:cs typeface="Arial"/>
              </a:rPr>
              <a:t>р</a:t>
            </a:r>
            <a:r>
              <a:rPr sz="2000" dirty="0">
                <a:solidFill>
                  <a:srgbClr val="FFFFFF"/>
                </a:solidFill>
                <a:latin typeface="Arial"/>
                <a:cs typeface="Arial"/>
              </a:rPr>
              <a:t>и	n	=	</a:t>
            </a:r>
            <a:r>
              <a:rPr sz="2000" spc="-5" dirty="0">
                <a:solidFill>
                  <a:srgbClr val="FFFFFF"/>
                </a:solidFill>
                <a:latin typeface="Arial"/>
                <a:cs typeface="Arial"/>
              </a:rPr>
              <a:t>5</a:t>
            </a:r>
            <a:r>
              <a:rPr sz="2000" dirty="0">
                <a:solidFill>
                  <a:srgbClr val="FFFFFF"/>
                </a:solidFill>
                <a:latin typeface="Arial"/>
                <a:cs typeface="Arial"/>
              </a:rPr>
              <a:t>0	</a:t>
            </a:r>
            <a:r>
              <a:rPr sz="2000" spc="-5" dirty="0">
                <a:solidFill>
                  <a:srgbClr val="FFFFFF"/>
                </a:solidFill>
                <a:latin typeface="Arial"/>
                <a:cs typeface="Arial"/>
              </a:rPr>
              <a:t>00</a:t>
            </a:r>
            <a:r>
              <a:rPr sz="2000" dirty="0">
                <a:solidFill>
                  <a:srgbClr val="FFFFFF"/>
                </a:solidFill>
                <a:latin typeface="Arial"/>
                <a:cs typeface="Arial"/>
              </a:rPr>
              <a:t>0	</a:t>
            </a:r>
            <a:r>
              <a:rPr sz="2000" spc="5" dirty="0">
                <a:solidFill>
                  <a:srgbClr val="FFFFFF"/>
                </a:solidFill>
                <a:latin typeface="Arial"/>
                <a:cs typeface="Arial"/>
              </a:rPr>
              <a:t>з</a:t>
            </a:r>
            <a:r>
              <a:rPr sz="2000" dirty="0">
                <a:solidFill>
                  <a:srgbClr val="FFFFFF"/>
                </a:solidFill>
                <a:latin typeface="Arial"/>
                <a:cs typeface="Arial"/>
              </a:rPr>
              <a:t>а	</a:t>
            </a:r>
            <a:r>
              <a:rPr sz="2000" spc="-5" dirty="0">
                <a:solidFill>
                  <a:srgbClr val="FFFFFF"/>
                </a:solidFill>
                <a:latin typeface="Arial"/>
                <a:cs typeface="Arial"/>
              </a:rPr>
              <a:t>р</a:t>
            </a:r>
            <a:r>
              <a:rPr sz="2000" spc="-10" dirty="0">
                <a:solidFill>
                  <a:srgbClr val="FFFFFF"/>
                </a:solidFill>
                <a:latin typeface="Arial"/>
                <a:cs typeface="Arial"/>
              </a:rPr>
              <a:t>а</a:t>
            </a:r>
            <a:r>
              <a:rPr sz="2000" spc="5" dirty="0">
                <a:solidFill>
                  <a:srgbClr val="FFFFFF"/>
                </a:solidFill>
                <a:latin typeface="Arial"/>
                <a:cs typeface="Arial"/>
              </a:rPr>
              <a:t>з</a:t>
            </a:r>
            <a:r>
              <a:rPr sz="2000" spc="-20" dirty="0">
                <a:solidFill>
                  <a:srgbClr val="FFFFFF"/>
                </a:solidFill>
                <a:latin typeface="Arial"/>
                <a:cs typeface="Arial"/>
              </a:rPr>
              <a:t>л</a:t>
            </a:r>
            <a:r>
              <a:rPr sz="2000" dirty="0">
                <a:solidFill>
                  <a:srgbClr val="FFFFFF"/>
                </a:solidFill>
                <a:latin typeface="Arial"/>
                <a:cs typeface="Arial"/>
              </a:rPr>
              <a:t>ич</a:t>
            </a:r>
            <a:r>
              <a:rPr sz="2000" spc="-10" dirty="0">
                <a:solidFill>
                  <a:srgbClr val="FFFFFF"/>
                </a:solidFill>
                <a:latin typeface="Arial"/>
                <a:cs typeface="Arial"/>
              </a:rPr>
              <a:t>н</a:t>
            </a:r>
            <a:r>
              <a:rPr sz="2000" dirty="0">
                <a:solidFill>
                  <a:srgbClr val="FFFFFF"/>
                </a:solidFill>
                <a:latin typeface="Arial"/>
                <a:cs typeface="Arial"/>
              </a:rPr>
              <a:t>и</a:t>
            </a:r>
            <a:r>
              <a:rPr sz="2000" spc="-25" dirty="0">
                <a:solidFill>
                  <a:srgbClr val="FFFFFF"/>
                </a:solidFill>
                <a:latin typeface="Arial"/>
                <a:cs typeface="Arial"/>
              </a:rPr>
              <a:t>т</a:t>
            </a:r>
            <a:r>
              <a:rPr sz="2000" dirty="0">
                <a:solidFill>
                  <a:srgbClr val="FFFFFF"/>
                </a:solidFill>
                <a:latin typeface="Arial"/>
                <a:cs typeface="Arial"/>
              </a:rPr>
              <a:t>е	</a:t>
            </a:r>
            <a:r>
              <a:rPr sz="2000" spc="-5" dirty="0">
                <a:solidFill>
                  <a:srgbClr val="FFFFFF"/>
                </a:solidFill>
                <a:latin typeface="Arial"/>
                <a:cs typeface="Arial"/>
              </a:rPr>
              <a:t>ал</a:t>
            </a:r>
            <a:r>
              <a:rPr sz="2000" spc="-15" dirty="0">
                <a:solidFill>
                  <a:srgbClr val="FFFFFF"/>
                </a:solidFill>
                <a:latin typeface="Arial"/>
                <a:cs typeface="Arial"/>
              </a:rPr>
              <a:t>го</a:t>
            </a:r>
            <a:r>
              <a:rPr sz="2000" spc="-5" dirty="0">
                <a:solidFill>
                  <a:srgbClr val="FFFFFF"/>
                </a:solidFill>
                <a:latin typeface="Arial"/>
                <a:cs typeface="Arial"/>
              </a:rPr>
              <a:t>ри</a:t>
            </a:r>
            <a:r>
              <a:rPr sz="2000" spc="-10" dirty="0">
                <a:solidFill>
                  <a:srgbClr val="FFFFFF"/>
                </a:solidFill>
                <a:latin typeface="Arial"/>
                <a:cs typeface="Arial"/>
              </a:rPr>
              <a:t>т</a:t>
            </a:r>
            <a:r>
              <a:rPr sz="2000" dirty="0">
                <a:solidFill>
                  <a:srgbClr val="FFFFFF"/>
                </a:solidFill>
                <a:latin typeface="Arial"/>
                <a:cs typeface="Arial"/>
              </a:rPr>
              <a:t>ми  изискват следните количества</a:t>
            </a:r>
            <a:r>
              <a:rPr sz="2000" spc="-155" dirty="0">
                <a:solidFill>
                  <a:srgbClr val="FFFFFF"/>
                </a:solidFill>
                <a:latin typeface="Arial"/>
                <a:cs typeface="Arial"/>
              </a:rPr>
              <a:t> </a:t>
            </a:r>
            <a:r>
              <a:rPr sz="2000" spc="-5" dirty="0">
                <a:solidFill>
                  <a:srgbClr val="FFFFFF"/>
                </a:solidFill>
                <a:latin typeface="Arial"/>
                <a:cs typeface="Arial"/>
              </a:rPr>
              <a:t>сравнения:</a:t>
            </a:r>
            <a:endParaRPr sz="2000" dirty="0">
              <a:latin typeface="Arial"/>
              <a:cs typeface="Arial"/>
            </a:endParaRPr>
          </a:p>
        </p:txBody>
      </p:sp>
      <p:sp>
        <p:nvSpPr>
          <p:cNvPr id="4" name="object 4"/>
          <p:cNvSpPr txBox="1"/>
          <p:nvPr/>
        </p:nvSpPr>
        <p:spPr>
          <a:xfrm>
            <a:off x="1203008" y="5355429"/>
            <a:ext cx="8287384" cy="1306195"/>
          </a:xfrm>
          <a:prstGeom prst="rect">
            <a:avLst/>
          </a:prstGeom>
        </p:spPr>
        <p:txBody>
          <a:bodyPr vert="horz" wrap="square" lIns="0" tIns="12700" rIns="0" bIns="0" rtlCol="0">
            <a:spAutoFit/>
          </a:bodyPr>
          <a:lstStyle/>
          <a:p>
            <a:pPr marL="50800" marR="46990">
              <a:lnSpc>
                <a:spcPct val="100000"/>
              </a:lnSpc>
              <a:spcBef>
                <a:spcPts val="100"/>
              </a:spcBef>
              <a:tabLst>
                <a:tab pos="1711325" algn="l"/>
                <a:tab pos="3328670" algn="l"/>
                <a:tab pos="4196080" algn="l"/>
                <a:tab pos="4672965" algn="l"/>
                <a:tab pos="5012690" algn="l"/>
                <a:tab pos="6327775" algn="l"/>
                <a:tab pos="6659880" algn="l"/>
                <a:tab pos="8105140" algn="l"/>
              </a:tabLst>
            </a:pPr>
            <a:r>
              <a:rPr sz="2000" dirty="0">
                <a:solidFill>
                  <a:srgbClr val="FFFFFF"/>
                </a:solidFill>
                <a:latin typeface="Arial"/>
                <a:cs typeface="Arial"/>
              </a:rPr>
              <a:t>Пол</a:t>
            </a:r>
            <a:r>
              <a:rPr sz="2000" spc="-10" dirty="0">
                <a:solidFill>
                  <a:srgbClr val="FFFFFF"/>
                </a:solidFill>
                <a:latin typeface="Arial"/>
                <a:cs typeface="Arial"/>
              </a:rPr>
              <a:t>у</a:t>
            </a:r>
            <a:r>
              <a:rPr sz="2000" dirty="0">
                <a:solidFill>
                  <a:srgbClr val="FFFFFF"/>
                </a:solidFill>
                <a:latin typeface="Arial"/>
                <a:cs typeface="Arial"/>
              </a:rPr>
              <a:t>ч</a:t>
            </a:r>
            <a:r>
              <a:rPr sz="2000" spc="-15" dirty="0">
                <a:solidFill>
                  <a:srgbClr val="FFFFFF"/>
                </a:solidFill>
                <a:latin typeface="Arial"/>
                <a:cs typeface="Arial"/>
              </a:rPr>
              <a:t>а</a:t>
            </a:r>
            <a:r>
              <a:rPr sz="2000" spc="-5" dirty="0">
                <a:solidFill>
                  <a:srgbClr val="FFFFFF"/>
                </a:solidFill>
                <a:latin typeface="Arial"/>
                <a:cs typeface="Arial"/>
              </a:rPr>
              <a:t>вам</a:t>
            </a:r>
            <a:r>
              <a:rPr sz="2000" dirty="0">
                <a:solidFill>
                  <a:srgbClr val="FFFFFF"/>
                </a:solidFill>
                <a:latin typeface="Arial"/>
                <a:cs typeface="Arial"/>
              </a:rPr>
              <a:t>е	</a:t>
            </a:r>
            <a:r>
              <a:rPr sz="2000" spc="-10" dirty="0">
                <a:solidFill>
                  <a:srgbClr val="FFFFFF"/>
                </a:solidFill>
                <a:latin typeface="Arial"/>
                <a:cs typeface="Arial"/>
              </a:rPr>
              <a:t>п</a:t>
            </a:r>
            <a:r>
              <a:rPr sz="2000" spc="-5" dirty="0">
                <a:solidFill>
                  <a:srgbClr val="FFFFFF"/>
                </a:solidFill>
                <a:latin typeface="Arial"/>
                <a:cs typeface="Arial"/>
              </a:rPr>
              <a:t>одобр</a:t>
            </a:r>
            <a:r>
              <a:rPr sz="2000" spc="5" dirty="0">
                <a:solidFill>
                  <a:srgbClr val="FFFFFF"/>
                </a:solidFill>
                <a:latin typeface="Arial"/>
                <a:cs typeface="Arial"/>
              </a:rPr>
              <a:t>е</a:t>
            </a:r>
            <a:r>
              <a:rPr sz="2000" spc="-15" dirty="0">
                <a:solidFill>
                  <a:srgbClr val="FFFFFF"/>
                </a:solidFill>
                <a:latin typeface="Arial"/>
                <a:cs typeface="Arial"/>
              </a:rPr>
              <a:t>н</a:t>
            </a:r>
            <a:r>
              <a:rPr sz="2000" spc="-20" dirty="0">
                <a:solidFill>
                  <a:srgbClr val="FFFFFF"/>
                </a:solidFill>
                <a:latin typeface="Arial"/>
                <a:cs typeface="Arial"/>
              </a:rPr>
              <a:t>и</a:t>
            </a:r>
            <a:r>
              <a:rPr sz="2000" dirty="0">
                <a:solidFill>
                  <a:srgbClr val="FFFFFF"/>
                </a:solidFill>
                <a:latin typeface="Arial"/>
                <a:cs typeface="Arial"/>
              </a:rPr>
              <a:t>е	</a:t>
            </a:r>
            <a:r>
              <a:rPr sz="2000" spc="-10" dirty="0">
                <a:solidFill>
                  <a:srgbClr val="FFFFFF"/>
                </a:solidFill>
                <a:latin typeface="Arial"/>
                <a:cs typeface="Arial"/>
              </a:rPr>
              <a:t>п</a:t>
            </a:r>
            <a:r>
              <a:rPr sz="2000" spc="-5" dirty="0">
                <a:solidFill>
                  <a:srgbClr val="FFFFFF"/>
                </a:solidFill>
                <a:latin typeface="Arial"/>
                <a:cs typeface="Arial"/>
              </a:rPr>
              <a:t>очт</a:t>
            </a:r>
            <a:r>
              <a:rPr sz="2000" dirty="0">
                <a:solidFill>
                  <a:srgbClr val="FFFFFF"/>
                </a:solidFill>
                <a:latin typeface="Arial"/>
                <a:cs typeface="Arial"/>
              </a:rPr>
              <a:t>и	</a:t>
            </a:r>
            <a:r>
              <a:rPr sz="2000" spc="-15" dirty="0">
                <a:solidFill>
                  <a:srgbClr val="FFFFFF"/>
                </a:solidFill>
                <a:latin typeface="Arial"/>
                <a:cs typeface="Arial"/>
              </a:rPr>
              <a:t>н</a:t>
            </a:r>
            <a:r>
              <a:rPr sz="2000" dirty="0">
                <a:solidFill>
                  <a:srgbClr val="FFFFFF"/>
                </a:solidFill>
                <a:latin typeface="Arial"/>
                <a:cs typeface="Arial"/>
              </a:rPr>
              <a:t>а	8	</a:t>
            </a:r>
            <a:r>
              <a:rPr sz="2000" spc="-10" dirty="0">
                <a:solidFill>
                  <a:srgbClr val="FFFFFF"/>
                </a:solidFill>
                <a:latin typeface="Arial"/>
                <a:cs typeface="Arial"/>
              </a:rPr>
              <a:t>п</a:t>
            </a:r>
            <a:r>
              <a:rPr sz="2000" spc="-5" dirty="0">
                <a:solidFill>
                  <a:srgbClr val="FFFFFF"/>
                </a:solidFill>
                <a:latin typeface="Arial"/>
                <a:cs typeface="Arial"/>
              </a:rPr>
              <a:t>оря</a:t>
            </a:r>
            <a:r>
              <a:rPr sz="2000" spc="-10" dirty="0">
                <a:solidFill>
                  <a:srgbClr val="FFFFFF"/>
                </a:solidFill>
                <a:latin typeface="Arial"/>
                <a:cs typeface="Arial"/>
              </a:rPr>
              <a:t>д</a:t>
            </a:r>
            <a:r>
              <a:rPr sz="2000" dirty="0">
                <a:solidFill>
                  <a:srgbClr val="FFFFFF"/>
                </a:solidFill>
                <a:latin typeface="Arial"/>
                <a:cs typeface="Arial"/>
              </a:rPr>
              <a:t>ъ</a:t>
            </a:r>
            <a:r>
              <a:rPr sz="2000" spc="-10" dirty="0">
                <a:solidFill>
                  <a:srgbClr val="FFFFFF"/>
                </a:solidFill>
                <a:latin typeface="Arial"/>
                <a:cs typeface="Arial"/>
              </a:rPr>
              <a:t>к</a:t>
            </a:r>
            <a:r>
              <a:rPr sz="2000" dirty="0">
                <a:solidFill>
                  <a:srgbClr val="FFFFFF"/>
                </a:solidFill>
                <a:latin typeface="Arial"/>
                <a:cs typeface="Arial"/>
              </a:rPr>
              <a:t>а	в	с</a:t>
            </a:r>
            <a:r>
              <a:rPr sz="2000" spc="5" dirty="0">
                <a:solidFill>
                  <a:srgbClr val="FFFFFF"/>
                </a:solidFill>
                <a:latin typeface="Arial"/>
                <a:cs typeface="Arial"/>
              </a:rPr>
              <a:t>р</a:t>
            </a:r>
            <a:r>
              <a:rPr sz="2000" spc="-15" dirty="0">
                <a:solidFill>
                  <a:srgbClr val="FFFFFF"/>
                </a:solidFill>
                <a:latin typeface="Arial"/>
                <a:cs typeface="Arial"/>
              </a:rPr>
              <a:t>а</a:t>
            </a:r>
            <a:r>
              <a:rPr sz="2000" spc="-5" dirty="0">
                <a:solidFill>
                  <a:srgbClr val="FFFFFF"/>
                </a:solidFill>
                <a:latin typeface="Arial"/>
                <a:cs typeface="Arial"/>
              </a:rPr>
              <a:t>в</a:t>
            </a:r>
            <a:r>
              <a:rPr sz="2000" spc="-15" dirty="0">
                <a:solidFill>
                  <a:srgbClr val="FFFFFF"/>
                </a:solidFill>
                <a:latin typeface="Arial"/>
                <a:cs typeface="Arial"/>
              </a:rPr>
              <a:t>не</a:t>
            </a:r>
            <a:r>
              <a:rPr sz="2000" spc="-5" dirty="0">
                <a:solidFill>
                  <a:srgbClr val="FFFFFF"/>
                </a:solidFill>
                <a:latin typeface="Arial"/>
                <a:cs typeface="Arial"/>
              </a:rPr>
              <a:t>н</a:t>
            </a:r>
            <a:r>
              <a:rPr sz="2000" spc="-10" dirty="0">
                <a:solidFill>
                  <a:srgbClr val="FFFFFF"/>
                </a:solidFill>
                <a:latin typeface="Arial"/>
                <a:cs typeface="Arial"/>
              </a:rPr>
              <a:t>и</a:t>
            </a:r>
            <a:r>
              <a:rPr sz="2000" dirty="0">
                <a:solidFill>
                  <a:srgbClr val="FFFFFF"/>
                </a:solidFill>
                <a:latin typeface="Arial"/>
                <a:cs typeface="Arial"/>
              </a:rPr>
              <a:t>е	с  BubbleSort и </a:t>
            </a:r>
            <a:r>
              <a:rPr sz="2000" spc="-5" dirty="0">
                <a:solidFill>
                  <a:srgbClr val="FFFFFF"/>
                </a:solidFill>
                <a:latin typeface="Arial"/>
                <a:cs typeface="Arial"/>
              </a:rPr>
              <a:t>приблизително </a:t>
            </a:r>
            <a:r>
              <a:rPr sz="2000" dirty="0">
                <a:solidFill>
                  <a:srgbClr val="FFFFFF"/>
                </a:solidFill>
                <a:latin typeface="Arial"/>
                <a:cs typeface="Arial"/>
              </a:rPr>
              <a:t>5 </a:t>
            </a:r>
            <a:r>
              <a:rPr sz="2000" spc="-5" dirty="0">
                <a:solidFill>
                  <a:srgbClr val="FFFFFF"/>
                </a:solidFill>
                <a:latin typeface="Arial"/>
                <a:cs typeface="Arial"/>
              </a:rPr>
              <a:t>порядъка </a:t>
            </a:r>
            <a:r>
              <a:rPr sz="2000" dirty="0">
                <a:solidFill>
                  <a:srgbClr val="FFFFFF"/>
                </a:solidFill>
                <a:latin typeface="Arial"/>
                <a:cs typeface="Arial"/>
              </a:rPr>
              <a:t>в </a:t>
            </a:r>
            <a:r>
              <a:rPr sz="2000" spc="-5" dirty="0">
                <a:solidFill>
                  <a:srgbClr val="FFFFFF"/>
                </a:solidFill>
                <a:latin typeface="Arial"/>
                <a:cs typeface="Arial"/>
              </a:rPr>
              <a:t>сравнение </a:t>
            </a:r>
            <a:r>
              <a:rPr sz="2000" dirty="0">
                <a:solidFill>
                  <a:srgbClr val="FFFFFF"/>
                </a:solidFill>
                <a:latin typeface="Arial"/>
                <a:cs typeface="Arial"/>
              </a:rPr>
              <a:t>с</a:t>
            </a:r>
            <a:r>
              <a:rPr sz="2000" spc="-130" dirty="0">
                <a:solidFill>
                  <a:srgbClr val="FFFFFF"/>
                </a:solidFill>
                <a:latin typeface="Arial"/>
                <a:cs typeface="Arial"/>
              </a:rPr>
              <a:t> </a:t>
            </a:r>
            <a:r>
              <a:rPr sz="2000" dirty="0">
                <a:solidFill>
                  <a:srgbClr val="FFFFFF"/>
                </a:solidFill>
                <a:latin typeface="Arial"/>
                <a:cs typeface="Arial"/>
              </a:rPr>
              <a:t>QuickSort.</a:t>
            </a:r>
            <a:endParaRPr sz="2000" dirty="0">
              <a:latin typeface="Arial"/>
              <a:cs typeface="Arial"/>
            </a:endParaRPr>
          </a:p>
          <a:p>
            <a:pPr marL="50800" marR="43180">
              <a:lnSpc>
                <a:spcPct val="100000"/>
              </a:lnSpc>
              <a:spcBef>
                <a:spcPts val="480"/>
              </a:spcBef>
            </a:pPr>
            <a:r>
              <a:rPr sz="2000" spc="-5" dirty="0">
                <a:solidFill>
                  <a:srgbClr val="FFFFFF"/>
                </a:solidFill>
                <a:latin typeface="Arial"/>
                <a:cs typeface="Arial"/>
              </a:rPr>
              <a:t>Постигането на такова значително подобряване </a:t>
            </a:r>
            <a:r>
              <a:rPr sz="2000" dirty="0">
                <a:solidFill>
                  <a:srgbClr val="FFFFFF"/>
                </a:solidFill>
                <a:latin typeface="Arial"/>
                <a:cs typeface="Arial"/>
              </a:rPr>
              <a:t>ще се </a:t>
            </a:r>
            <a:r>
              <a:rPr sz="2000" spc="-10" dirty="0">
                <a:solidFill>
                  <a:srgbClr val="FFFFFF"/>
                </a:solidFill>
                <a:latin typeface="Arial"/>
                <a:cs typeface="Arial"/>
              </a:rPr>
              <a:t>получи </a:t>
            </a:r>
            <a:r>
              <a:rPr sz="2000" spc="-5" dirty="0">
                <a:solidFill>
                  <a:srgbClr val="FFFFFF"/>
                </a:solidFill>
                <a:latin typeface="Arial"/>
                <a:cs typeface="Arial"/>
              </a:rPr>
              <a:t>при  използването </a:t>
            </a:r>
            <a:r>
              <a:rPr sz="2000" spc="-5" dirty="0" err="1">
                <a:solidFill>
                  <a:srgbClr val="FFFFFF"/>
                </a:solidFill>
                <a:latin typeface="Arial"/>
                <a:cs typeface="Arial"/>
              </a:rPr>
              <a:t>на</a:t>
            </a:r>
            <a:r>
              <a:rPr sz="2000" spc="-5" dirty="0">
                <a:solidFill>
                  <a:srgbClr val="FFFFFF"/>
                </a:solidFill>
                <a:latin typeface="Arial"/>
                <a:cs typeface="Arial"/>
              </a:rPr>
              <a:t> </a:t>
            </a:r>
            <a:r>
              <a:rPr sz="2000" dirty="0">
                <a:solidFill>
                  <a:srgbClr val="FFFFFF"/>
                </a:solidFill>
                <a:latin typeface="Arial"/>
                <a:cs typeface="Arial"/>
              </a:rPr>
              <a:t>50000</a:t>
            </a:r>
            <a:r>
              <a:rPr sz="2000" baseline="30000" dirty="0">
                <a:solidFill>
                  <a:srgbClr val="FFFFFF"/>
                </a:solidFill>
                <a:latin typeface="Arial"/>
                <a:cs typeface="Arial"/>
              </a:rPr>
              <a:t>2</a:t>
            </a:r>
            <a:r>
              <a:rPr sz="2000" dirty="0">
                <a:solidFill>
                  <a:srgbClr val="FFFFFF"/>
                </a:solidFill>
                <a:latin typeface="Arial"/>
                <a:cs typeface="Arial"/>
              </a:rPr>
              <a:t> = 2,5*10</a:t>
            </a:r>
            <a:r>
              <a:rPr sz="1950" baseline="25641" dirty="0">
                <a:solidFill>
                  <a:srgbClr val="FFFFFF"/>
                </a:solidFill>
                <a:latin typeface="Arial"/>
                <a:cs typeface="Arial"/>
              </a:rPr>
              <a:t>9</a:t>
            </a:r>
            <a:r>
              <a:rPr sz="1950" spc="52" baseline="25641" dirty="0">
                <a:solidFill>
                  <a:srgbClr val="FFFFFF"/>
                </a:solidFill>
                <a:latin typeface="Arial"/>
                <a:cs typeface="Arial"/>
              </a:rPr>
              <a:t> </a:t>
            </a:r>
            <a:r>
              <a:rPr sz="2000" spc="-5" dirty="0">
                <a:solidFill>
                  <a:srgbClr val="FFFFFF"/>
                </a:solidFill>
                <a:latin typeface="Arial"/>
                <a:cs typeface="Arial"/>
              </a:rPr>
              <a:t>процесора!</a:t>
            </a:r>
            <a:endParaRPr sz="2000"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3036307714"/>
              </p:ext>
            </p:extLst>
          </p:nvPr>
        </p:nvGraphicFramePr>
        <p:xfrm>
          <a:off x="1203008" y="4195295"/>
          <a:ext cx="7999728" cy="1062227"/>
        </p:xfrm>
        <a:graphic>
          <a:graphicData uri="http://schemas.openxmlformats.org/drawingml/2006/table">
            <a:tbl>
              <a:tblPr firstRow="1" bandRow="1">
                <a:tableStyleId>{2D5ABB26-0587-4C30-8999-92F81FD0307C}</a:tableStyleId>
              </a:tblPr>
              <a:tblGrid>
                <a:gridCol w="2000885">
                  <a:extLst>
                    <a:ext uri="{9D8B030D-6E8A-4147-A177-3AD203B41FA5}">
                      <a16:colId xmlns:a16="http://schemas.microsoft.com/office/drawing/2014/main" val="20000"/>
                    </a:ext>
                  </a:extLst>
                </a:gridCol>
                <a:gridCol w="1999614">
                  <a:extLst>
                    <a:ext uri="{9D8B030D-6E8A-4147-A177-3AD203B41FA5}">
                      <a16:colId xmlns:a16="http://schemas.microsoft.com/office/drawing/2014/main" val="20001"/>
                    </a:ext>
                  </a:extLst>
                </a:gridCol>
                <a:gridCol w="2000885">
                  <a:extLst>
                    <a:ext uri="{9D8B030D-6E8A-4147-A177-3AD203B41FA5}">
                      <a16:colId xmlns:a16="http://schemas.microsoft.com/office/drawing/2014/main" val="20002"/>
                    </a:ext>
                  </a:extLst>
                </a:gridCol>
                <a:gridCol w="1998344">
                  <a:extLst>
                    <a:ext uri="{9D8B030D-6E8A-4147-A177-3AD203B41FA5}">
                      <a16:colId xmlns:a16="http://schemas.microsoft.com/office/drawing/2014/main" val="20003"/>
                    </a:ext>
                  </a:extLst>
                </a:gridCol>
              </a:tblGrid>
              <a:tr h="645414">
                <a:tc>
                  <a:txBody>
                    <a:bodyPr/>
                    <a:lstStyle/>
                    <a:p>
                      <a:pPr>
                        <a:lnSpc>
                          <a:spcPct val="100000"/>
                        </a:lnSpc>
                      </a:pPr>
                      <a:endParaRPr sz="1900">
                        <a:latin typeface="Times New Roman"/>
                        <a:cs typeface="Times New Roman"/>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635" algn="ctr">
                        <a:lnSpc>
                          <a:spcPts val="1930"/>
                        </a:lnSpc>
                        <a:spcBef>
                          <a:spcPts val="515"/>
                        </a:spcBef>
                      </a:pPr>
                      <a:r>
                        <a:rPr sz="1650" spc="-5" dirty="0">
                          <a:solidFill>
                            <a:srgbClr val="FFFFFF"/>
                          </a:solidFill>
                          <a:latin typeface="Arial"/>
                          <a:cs typeface="Arial"/>
                        </a:rPr>
                        <a:t>О(n</a:t>
                      </a:r>
                      <a:r>
                        <a:rPr sz="1650" spc="-7" baseline="37878" dirty="0">
                          <a:solidFill>
                            <a:srgbClr val="FFFFFF"/>
                          </a:solidFill>
                          <a:latin typeface="Arial"/>
                          <a:cs typeface="Arial"/>
                        </a:rPr>
                        <a:t>2</a:t>
                      </a:r>
                      <a:r>
                        <a:rPr sz="1650" spc="-5" dirty="0">
                          <a:solidFill>
                            <a:srgbClr val="FFFFFF"/>
                          </a:solidFill>
                          <a:latin typeface="Arial"/>
                          <a:cs typeface="Arial"/>
                        </a:rPr>
                        <a:t>)</a:t>
                      </a:r>
                      <a:endParaRPr sz="1650" dirty="0">
                        <a:latin typeface="Arial"/>
                        <a:cs typeface="Arial"/>
                      </a:endParaRPr>
                    </a:p>
                    <a:p>
                      <a:pPr marL="1905" algn="ctr">
                        <a:lnSpc>
                          <a:spcPts val="1930"/>
                        </a:lnSpc>
                      </a:pPr>
                      <a:r>
                        <a:rPr sz="1650" spc="-10" dirty="0">
                          <a:solidFill>
                            <a:srgbClr val="FFFFFF"/>
                          </a:solidFill>
                          <a:latin typeface="Arial"/>
                          <a:cs typeface="Arial"/>
                        </a:rPr>
                        <a:t>(BubbleSort)</a:t>
                      </a:r>
                      <a:endParaRPr sz="1650" dirty="0">
                        <a:latin typeface="Arial"/>
                        <a:cs typeface="Arial"/>
                      </a:endParaRPr>
                    </a:p>
                  </a:txBody>
                  <a:tcPr marL="0" marR="0" marT="65404"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471805" marR="464820" indent="83185">
                        <a:lnSpc>
                          <a:spcPts val="1880"/>
                        </a:lnSpc>
                        <a:spcBef>
                          <a:spcPts val="660"/>
                        </a:spcBef>
                      </a:pPr>
                      <a:r>
                        <a:rPr sz="1650" spc="-10" dirty="0">
                          <a:solidFill>
                            <a:srgbClr val="FFFFFF"/>
                          </a:solidFill>
                          <a:latin typeface="Arial"/>
                          <a:cs typeface="Arial"/>
                        </a:rPr>
                        <a:t>O(nlog</a:t>
                      </a:r>
                      <a:r>
                        <a:rPr sz="1650" spc="-15" baseline="-10101" dirty="0">
                          <a:solidFill>
                            <a:srgbClr val="FFFFFF"/>
                          </a:solidFill>
                          <a:latin typeface="Arial"/>
                          <a:cs typeface="Arial"/>
                        </a:rPr>
                        <a:t>2</a:t>
                      </a:r>
                      <a:r>
                        <a:rPr sz="1650" spc="-10" dirty="0">
                          <a:solidFill>
                            <a:srgbClr val="FFFFFF"/>
                          </a:solidFill>
                          <a:latin typeface="Arial"/>
                          <a:cs typeface="Arial"/>
                        </a:rPr>
                        <a:t>n)  (</a:t>
                      </a:r>
                      <a:r>
                        <a:rPr sz="1650" dirty="0">
                          <a:solidFill>
                            <a:srgbClr val="FFFFFF"/>
                          </a:solidFill>
                          <a:latin typeface="Arial"/>
                          <a:cs typeface="Arial"/>
                        </a:rPr>
                        <a:t>Q</a:t>
                      </a:r>
                      <a:r>
                        <a:rPr sz="1650" spc="10" dirty="0">
                          <a:solidFill>
                            <a:srgbClr val="FFFFFF"/>
                          </a:solidFill>
                          <a:latin typeface="Arial"/>
                          <a:cs typeface="Arial"/>
                        </a:rPr>
                        <a:t>u</a:t>
                      </a:r>
                      <a:r>
                        <a:rPr sz="1650" spc="-5" dirty="0">
                          <a:solidFill>
                            <a:srgbClr val="FFFFFF"/>
                          </a:solidFill>
                          <a:latin typeface="Arial"/>
                          <a:cs typeface="Arial"/>
                        </a:rPr>
                        <a:t>i</a:t>
                      </a:r>
                      <a:r>
                        <a:rPr sz="1650" spc="-15" dirty="0">
                          <a:solidFill>
                            <a:srgbClr val="FFFFFF"/>
                          </a:solidFill>
                          <a:latin typeface="Arial"/>
                          <a:cs typeface="Arial"/>
                        </a:rPr>
                        <a:t>c</a:t>
                      </a:r>
                      <a:r>
                        <a:rPr sz="1650" dirty="0">
                          <a:solidFill>
                            <a:srgbClr val="FFFFFF"/>
                          </a:solidFill>
                          <a:latin typeface="Arial"/>
                          <a:cs typeface="Arial"/>
                        </a:rPr>
                        <a:t>kS</a:t>
                      </a:r>
                      <a:r>
                        <a:rPr sz="1650" spc="5" dirty="0">
                          <a:solidFill>
                            <a:srgbClr val="FFFFFF"/>
                          </a:solidFill>
                          <a:latin typeface="Arial"/>
                          <a:cs typeface="Arial"/>
                        </a:rPr>
                        <a:t>o</a:t>
                      </a:r>
                      <a:r>
                        <a:rPr sz="1650" spc="-10" dirty="0">
                          <a:solidFill>
                            <a:srgbClr val="FFFFFF"/>
                          </a:solidFill>
                          <a:latin typeface="Arial"/>
                          <a:cs typeface="Arial"/>
                        </a:rPr>
                        <a:t>r</a:t>
                      </a:r>
                      <a:r>
                        <a:rPr sz="1650" dirty="0">
                          <a:solidFill>
                            <a:srgbClr val="FFFFFF"/>
                          </a:solidFill>
                          <a:latin typeface="Arial"/>
                          <a:cs typeface="Arial"/>
                        </a:rPr>
                        <a:t>t)</a:t>
                      </a:r>
                      <a:endParaRPr sz="1650" dirty="0">
                        <a:latin typeface="Arial"/>
                        <a:cs typeface="Arial"/>
                      </a:endParaRPr>
                    </a:p>
                  </a:txBody>
                  <a:tcPr marL="0" marR="0" marT="8382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147320" marR="136525" indent="466090">
                        <a:lnSpc>
                          <a:spcPts val="1880"/>
                        </a:lnSpc>
                        <a:spcBef>
                          <a:spcPts val="660"/>
                        </a:spcBef>
                      </a:pPr>
                      <a:r>
                        <a:rPr sz="1650" spc="-10" dirty="0">
                          <a:solidFill>
                            <a:srgbClr val="FFFFFF"/>
                          </a:solidFill>
                          <a:latin typeface="Arial"/>
                          <a:cs typeface="Arial"/>
                        </a:rPr>
                        <a:t>O(log</a:t>
                      </a:r>
                      <a:r>
                        <a:rPr sz="1650" spc="-15" baseline="-10101" dirty="0">
                          <a:solidFill>
                            <a:srgbClr val="FFFFFF"/>
                          </a:solidFill>
                          <a:latin typeface="Arial"/>
                          <a:cs typeface="Arial"/>
                        </a:rPr>
                        <a:t>2</a:t>
                      </a:r>
                      <a:r>
                        <a:rPr sz="1650" spc="-10" dirty="0">
                          <a:solidFill>
                            <a:srgbClr val="FFFFFF"/>
                          </a:solidFill>
                          <a:latin typeface="Arial"/>
                          <a:cs typeface="Arial"/>
                        </a:rPr>
                        <a:t>n)  (EnumerationSort)</a:t>
                      </a:r>
                      <a:endParaRPr sz="1650" dirty="0">
                        <a:latin typeface="Arial"/>
                        <a:cs typeface="Arial"/>
                      </a:endParaRPr>
                    </a:p>
                  </a:txBody>
                  <a:tcPr marL="0" marR="0" marT="8382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0"/>
                  </a:ext>
                </a:extLst>
              </a:tr>
              <a:tr h="416813">
                <a:tc>
                  <a:txBody>
                    <a:bodyPr/>
                    <a:lstStyle/>
                    <a:p>
                      <a:pPr marL="215900">
                        <a:lnSpc>
                          <a:spcPct val="100000"/>
                        </a:lnSpc>
                        <a:spcBef>
                          <a:spcPts val="545"/>
                        </a:spcBef>
                      </a:pPr>
                      <a:r>
                        <a:rPr sz="1650" spc="-5" dirty="0">
                          <a:solidFill>
                            <a:srgbClr val="FFFFFF"/>
                          </a:solidFill>
                          <a:latin typeface="Arial"/>
                          <a:cs typeface="Arial"/>
                        </a:rPr>
                        <a:t>Брой</a:t>
                      </a:r>
                      <a:r>
                        <a:rPr sz="1650" spc="-20" dirty="0">
                          <a:solidFill>
                            <a:srgbClr val="FFFFFF"/>
                          </a:solidFill>
                          <a:latin typeface="Arial"/>
                          <a:cs typeface="Arial"/>
                        </a:rPr>
                        <a:t> </a:t>
                      </a:r>
                      <a:r>
                        <a:rPr sz="1650" spc="-10" dirty="0">
                          <a:solidFill>
                            <a:srgbClr val="FFFFFF"/>
                          </a:solidFill>
                          <a:latin typeface="Arial"/>
                          <a:cs typeface="Arial"/>
                        </a:rPr>
                        <a:t>сравнения</a:t>
                      </a:r>
                      <a:endParaRPr sz="1650" dirty="0">
                        <a:latin typeface="Arial"/>
                        <a:cs typeface="Arial"/>
                      </a:endParaRPr>
                    </a:p>
                  </a:txBody>
                  <a:tcPr marL="0" marR="0" marT="6921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545"/>
                        </a:spcBef>
                      </a:pPr>
                      <a:r>
                        <a:rPr sz="1650" spc="-5" dirty="0">
                          <a:solidFill>
                            <a:srgbClr val="FFFFFF"/>
                          </a:solidFill>
                          <a:latin typeface="Arial"/>
                          <a:cs typeface="Arial"/>
                        </a:rPr>
                        <a:t>~</a:t>
                      </a:r>
                      <a:r>
                        <a:rPr sz="1650" spc="-15" dirty="0">
                          <a:solidFill>
                            <a:srgbClr val="FFFFFF"/>
                          </a:solidFill>
                          <a:latin typeface="Arial"/>
                          <a:cs typeface="Arial"/>
                        </a:rPr>
                        <a:t> </a:t>
                      </a:r>
                      <a:r>
                        <a:rPr sz="1650" spc="-5" dirty="0">
                          <a:solidFill>
                            <a:srgbClr val="FFFFFF"/>
                          </a:solidFill>
                          <a:latin typeface="Arial"/>
                          <a:cs typeface="Arial"/>
                        </a:rPr>
                        <a:t>10</a:t>
                      </a:r>
                      <a:r>
                        <a:rPr sz="1650" spc="-7" baseline="37878" dirty="0">
                          <a:solidFill>
                            <a:srgbClr val="FFFFFF"/>
                          </a:solidFill>
                          <a:latin typeface="Arial"/>
                          <a:cs typeface="Arial"/>
                        </a:rPr>
                        <a:t>9</a:t>
                      </a:r>
                      <a:endParaRPr sz="1650" baseline="37878" dirty="0">
                        <a:latin typeface="Arial"/>
                        <a:cs typeface="Arial"/>
                      </a:endParaRPr>
                    </a:p>
                  </a:txBody>
                  <a:tcPr marL="0" marR="0" marT="6921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algn="ctr">
                        <a:lnSpc>
                          <a:spcPct val="100000"/>
                        </a:lnSpc>
                        <a:spcBef>
                          <a:spcPts val="545"/>
                        </a:spcBef>
                      </a:pPr>
                      <a:r>
                        <a:rPr sz="1650" spc="-5" dirty="0">
                          <a:solidFill>
                            <a:srgbClr val="FFFFFF"/>
                          </a:solidFill>
                          <a:latin typeface="Arial"/>
                          <a:cs typeface="Arial"/>
                        </a:rPr>
                        <a:t>~10</a:t>
                      </a:r>
                      <a:r>
                        <a:rPr sz="1650" spc="-7" baseline="37878" dirty="0">
                          <a:solidFill>
                            <a:srgbClr val="FFFFFF"/>
                          </a:solidFill>
                          <a:latin typeface="Arial"/>
                          <a:cs typeface="Arial"/>
                        </a:rPr>
                        <a:t>6</a:t>
                      </a:r>
                      <a:endParaRPr sz="1650" baseline="37878" dirty="0">
                        <a:latin typeface="Arial"/>
                        <a:cs typeface="Arial"/>
                      </a:endParaRPr>
                    </a:p>
                  </a:txBody>
                  <a:tcPr marL="0" marR="0" marT="6921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tc>
                  <a:txBody>
                    <a:bodyPr/>
                    <a:lstStyle/>
                    <a:p>
                      <a:pPr marL="295275">
                        <a:lnSpc>
                          <a:spcPct val="100000"/>
                        </a:lnSpc>
                        <a:spcBef>
                          <a:spcPts val="545"/>
                        </a:spcBef>
                      </a:pPr>
                      <a:r>
                        <a:rPr sz="1650" spc="-10" dirty="0">
                          <a:solidFill>
                            <a:srgbClr val="FFFFFF"/>
                          </a:solidFill>
                          <a:latin typeface="Arial"/>
                          <a:cs typeface="Arial"/>
                        </a:rPr>
                        <a:t>log</a:t>
                      </a:r>
                      <a:r>
                        <a:rPr sz="1650" spc="-15" baseline="-10101" dirty="0">
                          <a:solidFill>
                            <a:srgbClr val="FFFFFF"/>
                          </a:solidFill>
                          <a:latin typeface="Arial"/>
                          <a:cs typeface="Arial"/>
                        </a:rPr>
                        <a:t>2</a:t>
                      </a:r>
                      <a:r>
                        <a:rPr sz="1650" spc="-10" dirty="0">
                          <a:solidFill>
                            <a:srgbClr val="FFFFFF"/>
                          </a:solidFill>
                          <a:latin typeface="Arial"/>
                          <a:cs typeface="Arial"/>
                        </a:rPr>
                        <a:t>50000 </a:t>
                      </a:r>
                      <a:r>
                        <a:rPr sz="1650" spc="-5" dirty="0">
                          <a:solidFill>
                            <a:srgbClr val="FFFFFF"/>
                          </a:solidFill>
                          <a:latin typeface="Arial"/>
                          <a:cs typeface="Arial"/>
                        </a:rPr>
                        <a:t>~</a:t>
                      </a:r>
                      <a:r>
                        <a:rPr sz="1650" spc="-30" dirty="0">
                          <a:solidFill>
                            <a:srgbClr val="FFFFFF"/>
                          </a:solidFill>
                          <a:latin typeface="Arial"/>
                          <a:cs typeface="Arial"/>
                        </a:rPr>
                        <a:t> </a:t>
                      </a:r>
                      <a:r>
                        <a:rPr sz="1650" spc="-10" dirty="0">
                          <a:solidFill>
                            <a:srgbClr val="FFFFFF"/>
                          </a:solidFill>
                          <a:latin typeface="Arial"/>
                          <a:cs typeface="Arial"/>
                        </a:rPr>
                        <a:t>16</a:t>
                      </a:r>
                      <a:endParaRPr sz="1650" dirty="0">
                        <a:latin typeface="Arial"/>
                        <a:cs typeface="Arial"/>
                      </a:endParaRPr>
                    </a:p>
                  </a:txBody>
                  <a:tcPr marL="0" marR="0" marT="69215"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7521" y="465709"/>
            <a:ext cx="7223125" cy="452120"/>
          </a:xfrm>
          <a:prstGeom prst="rect">
            <a:avLst/>
          </a:prstGeom>
        </p:spPr>
        <p:txBody>
          <a:bodyPr vert="horz" wrap="square" lIns="0" tIns="12065" rIns="0" bIns="0" rtlCol="0">
            <a:spAutoFit/>
          </a:bodyPr>
          <a:lstStyle/>
          <a:p>
            <a:pPr marL="12700" algn="ctr">
              <a:lnSpc>
                <a:spcPct val="100000"/>
              </a:lnSpc>
              <a:spcBef>
                <a:spcPts val="95"/>
              </a:spcBef>
            </a:pPr>
            <a:r>
              <a:rPr spc="-10" dirty="0"/>
              <a:t>ПАРАЛЕЛНИ</a:t>
            </a:r>
            <a:r>
              <a:rPr spc="50" dirty="0"/>
              <a:t> </a:t>
            </a:r>
            <a:r>
              <a:rPr spc="-10" dirty="0"/>
              <a:t>АЛГОРИТМИ</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29</a:t>
            </a:fld>
            <a:endParaRPr dirty="0"/>
          </a:p>
        </p:txBody>
      </p:sp>
      <p:sp>
        <p:nvSpPr>
          <p:cNvPr id="3" name="object 3"/>
          <p:cNvSpPr txBox="1"/>
          <p:nvPr/>
        </p:nvSpPr>
        <p:spPr>
          <a:xfrm>
            <a:off x="1232353" y="997800"/>
            <a:ext cx="4108450" cy="330835"/>
          </a:xfrm>
          <a:prstGeom prst="rect">
            <a:avLst/>
          </a:prstGeom>
        </p:spPr>
        <p:txBody>
          <a:bodyPr vert="horz" wrap="square" lIns="0" tIns="12700" rIns="0" bIns="0" rtlCol="0">
            <a:spAutoFit/>
          </a:bodyPr>
          <a:lstStyle/>
          <a:p>
            <a:pPr marL="12700">
              <a:lnSpc>
                <a:spcPct val="100000"/>
              </a:lnSpc>
              <a:spcBef>
                <a:spcPts val="100"/>
              </a:spcBef>
              <a:tabLst>
                <a:tab pos="1013460" algn="l"/>
                <a:tab pos="2520950" algn="l"/>
                <a:tab pos="3953510" algn="l"/>
              </a:tabLst>
            </a:pPr>
            <a:r>
              <a:rPr sz="2000" dirty="0">
                <a:solidFill>
                  <a:srgbClr val="FFFFFF"/>
                </a:solidFill>
                <a:latin typeface="Arial"/>
                <a:cs typeface="Arial"/>
              </a:rPr>
              <a:t>Такова	ко</a:t>
            </a:r>
            <a:r>
              <a:rPr sz="2000" spc="-20" dirty="0">
                <a:solidFill>
                  <a:srgbClr val="FFFFFF"/>
                </a:solidFill>
                <a:latin typeface="Arial"/>
                <a:cs typeface="Arial"/>
              </a:rPr>
              <a:t>ли</a:t>
            </a:r>
            <a:r>
              <a:rPr sz="2000" dirty="0">
                <a:solidFill>
                  <a:srgbClr val="FFFFFF"/>
                </a:solidFill>
                <a:latin typeface="Arial"/>
                <a:cs typeface="Arial"/>
              </a:rPr>
              <a:t>ч</a:t>
            </a:r>
            <a:r>
              <a:rPr sz="2000" spc="-15" dirty="0">
                <a:solidFill>
                  <a:srgbClr val="FFFFFF"/>
                </a:solidFill>
                <a:latin typeface="Arial"/>
                <a:cs typeface="Arial"/>
              </a:rPr>
              <a:t>е</a:t>
            </a:r>
            <a:r>
              <a:rPr sz="2000" dirty="0">
                <a:solidFill>
                  <a:srgbClr val="FFFFFF"/>
                </a:solidFill>
                <a:latin typeface="Arial"/>
                <a:cs typeface="Arial"/>
              </a:rPr>
              <a:t>ство	</a:t>
            </a:r>
            <a:r>
              <a:rPr sz="2000" spc="-10" dirty="0">
                <a:solidFill>
                  <a:srgbClr val="FFFFFF"/>
                </a:solidFill>
                <a:latin typeface="Arial"/>
                <a:cs typeface="Arial"/>
              </a:rPr>
              <a:t>п</a:t>
            </a:r>
            <a:r>
              <a:rPr sz="2000" spc="-5" dirty="0">
                <a:solidFill>
                  <a:srgbClr val="FFFFFF"/>
                </a:solidFill>
                <a:latin typeface="Arial"/>
                <a:cs typeface="Arial"/>
              </a:rPr>
              <a:t>роцес</a:t>
            </a:r>
            <a:r>
              <a:rPr sz="2000" spc="-10" dirty="0">
                <a:solidFill>
                  <a:srgbClr val="FFFFFF"/>
                </a:solidFill>
                <a:latin typeface="Arial"/>
                <a:cs typeface="Arial"/>
              </a:rPr>
              <a:t>о</a:t>
            </a:r>
            <a:r>
              <a:rPr sz="2000" spc="-5" dirty="0">
                <a:solidFill>
                  <a:srgbClr val="FFFFFF"/>
                </a:solidFill>
                <a:latin typeface="Arial"/>
                <a:cs typeface="Arial"/>
              </a:rPr>
              <a:t>р</a:t>
            </a:r>
            <a:r>
              <a:rPr sz="2000" dirty="0">
                <a:solidFill>
                  <a:srgbClr val="FFFFFF"/>
                </a:solidFill>
                <a:latin typeface="Arial"/>
                <a:cs typeface="Arial"/>
              </a:rPr>
              <a:t>и	е</a:t>
            </a:r>
            <a:endParaRPr sz="2000">
              <a:latin typeface="Arial"/>
              <a:cs typeface="Arial"/>
            </a:endParaRPr>
          </a:p>
        </p:txBody>
      </p:sp>
      <p:sp>
        <p:nvSpPr>
          <p:cNvPr id="4" name="object 4"/>
          <p:cNvSpPr txBox="1"/>
          <p:nvPr/>
        </p:nvSpPr>
        <p:spPr>
          <a:xfrm>
            <a:off x="1232353" y="1302448"/>
            <a:ext cx="3999865" cy="330835"/>
          </a:xfrm>
          <a:prstGeom prst="rect">
            <a:avLst/>
          </a:prstGeom>
        </p:spPr>
        <p:txBody>
          <a:bodyPr vert="horz" wrap="square" lIns="0" tIns="13335" rIns="0" bIns="0" rtlCol="0">
            <a:spAutoFit/>
          </a:bodyPr>
          <a:lstStyle/>
          <a:p>
            <a:pPr marL="12700">
              <a:lnSpc>
                <a:spcPct val="100000"/>
              </a:lnSpc>
              <a:spcBef>
                <a:spcPts val="105"/>
              </a:spcBef>
              <a:tabLst>
                <a:tab pos="1419225" algn="l"/>
                <a:tab pos="2272665" algn="l"/>
                <a:tab pos="3183890" algn="l"/>
              </a:tabLst>
            </a:pPr>
            <a:r>
              <a:rPr sz="2000" spc="-5" dirty="0">
                <a:solidFill>
                  <a:srgbClr val="FFFFFF"/>
                </a:solidFill>
                <a:latin typeface="Arial"/>
                <a:cs typeface="Arial"/>
              </a:rPr>
              <a:t>д</a:t>
            </a:r>
            <a:r>
              <a:rPr sz="2000" spc="-10" dirty="0">
                <a:solidFill>
                  <a:srgbClr val="FFFFFF"/>
                </a:solidFill>
                <a:latin typeface="Arial"/>
                <a:cs typeface="Arial"/>
              </a:rPr>
              <a:t>н</a:t>
            </a:r>
            <a:r>
              <a:rPr sz="2000" spc="-5" dirty="0">
                <a:solidFill>
                  <a:srgbClr val="FFFFFF"/>
                </a:solidFill>
                <a:latin typeface="Arial"/>
                <a:cs typeface="Arial"/>
              </a:rPr>
              <a:t>е</a:t>
            </a:r>
            <a:r>
              <a:rPr sz="2000" spc="-10" dirty="0">
                <a:solidFill>
                  <a:srgbClr val="FFFFFF"/>
                </a:solidFill>
                <a:latin typeface="Arial"/>
                <a:cs typeface="Arial"/>
              </a:rPr>
              <a:t>ш</a:t>
            </a:r>
            <a:r>
              <a:rPr sz="2000" spc="-5" dirty="0">
                <a:solidFill>
                  <a:srgbClr val="FFFFFF"/>
                </a:solidFill>
                <a:latin typeface="Arial"/>
                <a:cs typeface="Arial"/>
              </a:rPr>
              <a:t>н</a:t>
            </a:r>
            <a:r>
              <a:rPr sz="2000" spc="-10" dirty="0">
                <a:solidFill>
                  <a:srgbClr val="FFFFFF"/>
                </a:solidFill>
                <a:latin typeface="Arial"/>
                <a:cs typeface="Arial"/>
              </a:rPr>
              <a:t>и</a:t>
            </a:r>
            <a:r>
              <a:rPr sz="2000" dirty="0">
                <a:solidFill>
                  <a:srgbClr val="FFFFFF"/>
                </a:solidFill>
                <a:latin typeface="Arial"/>
                <a:cs typeface="Arial"/>
              </a:rPr>
              <a:t>я	</a:t>
            </a:r>
            <a:r>
              <a:rPr sz="2000" spc="-20" dirty="0">
                <a:solidFill>
                  <a:srgbClr val="FFFFFF"/>
                </a:solidFill>
                <a:latin typeface="Arial"/>
                <a:cs typeface="Arial"/>
              </a:rPr>
              <a:t>д</a:t>
            </a:r>
            <a:r>
              <a:rPr sz="2000" spc="-5" dirty="0">
                <a:solidFill>
                  <a:srgbClr val="FFFFFF"/>
                </a:solidFill>
                <a:latin typeface="Arial"/>
                <a:cs typeface="Arial"/>
              </a:rPr>
              <a:t>ен</a:t>
            </a:r>
            <a:r>
              <a:rPr sz="2000" dirty="0">
                <a:solidFill>
                  <a:srgbClr val="FFFFFF"/>
                </a:solidFill>
                <a:latin typeface="Arial"/>
                <a:cs typeface="Arial"/>
              </a:rPr>
              <a:t>.	</a:t>
            </a:r>
            <a:r>
              <a:rPr sz="2000" spc="-10" dirty="0">
                <a:solidFill>
                  <a:srgbClr val="FFFFFF"/>
                </a:solidFill>
                <a:latin typeface="Arial"/>
                <a:cs typeface="Arial"/>
              </a:rPr>
              <a:t>С</a:t>
            </a:r>
            <a:r>
              <a:rPr sz="2000" spc="-5" dirty="0">
                <a:solidFill>
                  <a:srgbClr val="FFFFFF"/>
                </a:solidFill>
                <a:latin typeface="Arial"/>
                <a:cs typeface="Arial"/>
              </a:rPr>
              <a:t>е</a:t>
            </a:r>
            <a:r>
              <a:rPr sz="2000" spc="-10" dirty="0">
                <a:solidFill>
                  <a:srgbClr val="FFFFFF"/>
                </a:solidFill>
                <a:latin typeface="Arial"/>
                <a:cs typeface="Arial"/>
              </a:rPr>
              <a:t>г</a:t>
            </a:r>
            <a:r>
              <a:rPr sz="2000" dirty="0">
                <a:solidFill>
                  <a:srgbClr val="FFFFFF"/>
                </a:solidFill>
                <a:latin typeface="Arial"/>
                <a:cs typeface="Arial"/>
              </a:rPr>
              <a:t>а	м</a:t>
            </a:r>
            <a:r>
              <a:rPr sz="2000" spc="-10" dirty="0">
                <a:solidFill>
                  <a:srgbClr val="FFFFFF"/>
                </a:solidFill>
                <a:latin typeface="Arial"/>
                <a:cs typeface="Arial"/>
              </a:rPr>
              <a:t>о</a:t>
            </a:r>
            <a:r>
              <a:rPr sz="2000" dirty="0">
                <a:solidFill>
                  <a:srgbClr val="FFFFFF"/>
                </a:solidFill>
                <a:latin typeface="Arial"/>
                <a:cs typeface="Arial"/>
              </a:rPr>
              <a:t>жем</a:t>
            </a:r>
            <a:endParaRPr sz="2000">
              <a:latin typeface="Arial"/>
              <a:cs typeface="Arial"/>
            </a:endParaRPr>
          </a:p>
        </p:txBody>
      </p:sp>
      <p:sp>
        <p:nvSpPr>
          <p:cNvPr id="5" name="object 5"/>
          <p:cNvSpPr txBox="1"/>
          <p:nvPr/>
        </p:nvSpPr>
        <p:spPr>
          <a:xfrm>
            <a:off x="5489003" y="997800"/>
            <a:ext cx="3953510" cy="635635"/>
          </a:xfrm>
          <a:prstGeom prst="rect">
            <a:avLst/>
          </a:prstGeom>
        </p:spPr>
        <p:txBody>
          <a:bodyPr vert="horz" wrap="square" lIns="0" tIns="12700" rIns="0" bIns="0" rtlCol="0">
            <a:spAutoFit/>
          </a:bodyPr>
          <a:lstStyle/>
          <a:p>
            <a:pPr marL="82550" marR="5080" indent="-70485">
              <a:lnSpc>
                <a:spcPct val="100000"/>
              </a:lnSpc>
              <a:spcBef>
                <a:spcPts val="100"/>
              </a:spcBef>
              <a:tabLst>
                <a:tab pos="727075" algn="l"/>
                <a:tab pos="876300" algn="l"/>
                <a:tab pos="2046605" algn="l"/>
                <a:tab pos="2091055" algn="l"/>
                <a:tab pos="2659380" algn="l"/>
                <a:tab pos="3493135" algn="l"/>
              </a:tabLst>
            </a:pPr>
            <a:r>
              <a:rPr sz="2000" spc="-20" dirty="0">
                <a:solidFill>
                  <a:srgbClr val="FFFFFF"/>
                </a:solidFill>
                <a:latin typeface="Arial"/>
                <a:cs typeface="Arial"/>
              </a:rPr>
              <a:t>и</a:t>
            </a:r>
            <a:r>
              <a:rPr sz="2000" spc="-5" dirty="0">
                <a:solidFill>
                  <a:srgbClr val="FFFFFF"/>
                </a:solidFill>
                <a:latin typeface="Arial"/>
                <a:cs typeface="Arial"/>
              </a:rPr>
              <a:t>зв</a:t>
            </a:r>
            <a:r>
              <a:rPr sz="2000" spc="-10" dirty="0">
                <a:solidFill>
                  <a:srgbClr val="FFFFFF"/>
                </a:solidFill>
                <a:latin typeface="Arial"/>
                <a:cs typeface="Arial"/>
              </a:rPr>
              <a:t>ъ</a:t>
            </a:r>
            <a:r>
              <a:rPr sz="2000" dirty="0">
                <a:solidFill>
                  <a:srgbClr val="FFFFFF"/>
                </a:solidFill>
                <a:latin typeface="Arial"/>
                <a:cs typeface="Arial"/>
              </a:rPr>
              <a:t>н		</a:t>
            </a:r>
            <a:r>
              <a:rPr sz="2000" spc="-5" dirty="0">
                <a:solidFill>
                  <a:srgbClr val="FFFFFF"/>
                </a:solidFill>
                <a:latin typeface="Arial"/>
                <a:cs typeface="Arial"/>
              </a:rPr>
              <a:t>в</a:t>
            </a:r>
            <a:r>
              <a:rPr sz="2000" spc="5" dirty="0">
                <a:solidFill>
                  <a:srgbClr val="FFFFFF"/>
                </a:solidFill>
                <a:latin typeface="Arial"/>
                <a:cs typeface="Arial"/>
              </a:rPr>
              <a:t>с</a:t>
            </a:r>
            <a:r>
              <a:rPr sz="2000" spc="-10" dirty="0">
                <a:solidFill>
                  <a:srgbClr val="FFFFFF"/>
                </a:solidFill>
                <a:latin typeface="Arial"/>
                <a:cs typeface="Arial"/>
              </a:rPr>
              <a:t>я</a:t>
            </a:r>
            <a:r>
              <a:rPr sz="2000" dirty="0">
                <a:solidFill>
                  <a:srgbClr val="FFFFFF"/>
                </a:solidFill>
                <a:latin typeface="Arial"/>
                <a:cs typeface="Arial"/>
              </a:rPr>
              <a:t>ка</a:t>
            </a:r>
            <a:r>
              <a:rPr sz="2000" spc="-15" dirty="0">
                <a:solidFill>
                  <a:srgbClr val="FFFFFF"/>
                </a:solidFill>
                <a:latin typeface="Arial"/>
                <a:cs typeface="Arial"/>
              </a:rPr>
              <a:t>к</a:t>
            </a:r>
            <a:r>
              <a:rPr sz="2000" spc="-10" dirty="0">
                <a:solidFill>
                  <a:srgbClr val="FFFFFF"/>
                </a:solidFill>
                <a:latin typeface="Arial"/>
                <a:cs typeface="Arial"/>
              </a:rPr>
              <a:t>в</a:t>
            </a:r>
            <a:r>
              <a:rPr sz="2000" dirty="0">
                <a:solidFill>
                  <a:srgbClr val="FFFFFF"/>
                </a:solidFill>
                <a:latin typeface="Arial"/>
                <a:cs typeface="Arial"/>
              </a:rPr>
              <a:t>и		</a:t>
            </a:r>
            <a:r>
              <a:rPr sz="2000" spc="-10" dirty="0">
                <a:solidFill>
                  <a:srgbClr val="FFFFFF"/>
                </a:solidFill>
                <a:latin typeface="Arial"/>
                <a:cs typeface="Arial"/>
              </a:rPr>
              <a:t>п</a:t>
            </a:r>
            <a:r>
              <a:rPr sz="2000" spc="-5" dirty="0">
                <a:solidFill>
                  <a:srgbClr val="FFFFFF"/>
                </a:solidFill>
                <a:latin typeface="Arial"/>
                <a:cs typeface="Arial"/>
              </a:rPr>
              <a:t>ре</a:t>
            </a:r>
            <a:r>
              <a:rPr sz="2000" spc="-15" dirty="0">
                <a:solidFill>
                  <a:srgbClr val="FFFFFF"/>
                </a:solidFill>
                <a:latin typeface="Arial"/>
                <a:cs typeface="Arial"/>
              </a:rPr>
              <a:t>д</a:t>
            </a:r>
            <a:r>
              <a:rPr sz="2000" spc="5" dirty="0">
                <a:solidFill>
                  <a:srgbClr val="FFFFFF"/>
                </a:solidFill>
                <a:latin typeface="Arial"/>
                <a:cs typeface="Arial"/>
              </a:rPr>
              <a:t>с</a:t>
            </a:r>
            <a:r>
              <a:rPr sz="2000" dirty="0">
                <a:solidFill>
                  <a:srgbClr val="FFFFFF"/>
                </a:solidFill>
                <a:latin typeface="Arial"/>
                <a:cs typeface="Arial"/>
              </a:rPr>
              <a:t>та</a:t>
            </a:r>
            <a:r>
              <a:rPr sz="2000" spc="-15" dirty="0">
                <a:solidFill>
                  <a:srgbClr val="FFFFFF"/>
                </a:solidFill>
                <a:latin typeface="Arial"/>
                <a:cs typeface="Arial"/>
              </a:rPr>
              <a:t>в</a:t>
            </a:r>
            <a:r>
              <a:rPr sz="2000" dirty="0">
                <a:solidFill>
                  <a:srgbClr val="FFFFFF"/>
                </a:solidFill>
                <a:latin typeface="Arial"/>
                <a:cs typeface="Arial"/>
              </a:rPr>
              <a:t>и	к</a:t>
            </a:r>
            <a:r>
              <a:rPr sz="2000" spc="-10" dirty="0">
                <a:solidFill>
                  <a:srgbClr val="FFFFFF"/>
                </a:solidFill>
                <a:latin typeface="Arial"/>
                <a:cs typeface="Arial"/>
              </a:rPr>
              <a:t>ъ</a:t>
            </a:r>
            <a:r>
              <a:rPr sz="2000" dirty="0">
                <a:solidFill>
                  <a:srgbClr val="FFFFFF"/>
                </a:solidFill>
                <a:latin typeface="Arial"/>
                <a:cs typeface="Arial"/>
              </a:rPr>
              <a:t>м  </a:t>
            </a:r>
            <a:r>
              <a:rPr sz="2000" spc="-5" dirty="0">
                <a:solidFill>
                  <a:srgbClr val="FFFFFF"/>
                </a:solidFill>
                <a:latin typeface="Arial"/>
                <a:cs typeface="Arial"/>
              </a:rPr>
              <a:t>д</a:t>
            </a:r>
            <a:r>
              <a:rPr sz="2000" dirty="0">
                <a:solidFill>
                  <a:srgbClr val="FFFFFF"/>
                </a:solidFill>
                <a:latin typeface="Arial"/>
                <a:cs typeface="Arial"/>
              </a:rPr>
              <a:t>а	</a:t>
            </a:r>
            <a:r>
              <a:rPr sz="2000" spc="-15" dirty="0">
                <a:solidFill>
                  <a:srgbClr val="FFFFFF"/>
                </a:solidFill>
                <a:latin typeface="Arial"/>
                <a:cs typeface="Arial"/>
              </a:rPr>
              <a:t>г</a:t>
            </a:r>
            <a:r>
              <a:rPr sz="2000" spc="-5" dirty="0">
                <a:solidFill>
                  <a:srgbClr val="FFFFFF"/>
                </a:solidFill>
                <a:latin typeface="Arial"/>
                <a:cs typeface="Arial"/>
              </a:rPr>
              <a:t>овор</a:t>
            </a:r>
            <a:r>
              <a:rPr sz="2000" spc="-20" dirty="0">
                <a:solidFill>
                  <a:srgbClr val="FFFFFF"/>
                </a:solidFill>
                <a:latin typeface="Arial"/>
                <a:cs typeface="Arial"/>
              </a:rPr>
              <a:t>и</a:t>
            </a:r>
            <a:r>
              <a:rPr sz="2000" dirty="0">
                <a:solidFill>
                  <a:srgbClr val="FFFFFF"/>
                </a:solidFill>
                <a:latin typeface="Arial"/>
                <a:cs typeface="Arial"/>
              </a:rPr>
              <a:t>м	</a:t>
            </a:r>
            <a:r>
              <a:rPr sz="2000" spc="5" dirty="0">
                <a:solidFill>
                  <a:srgbClr val="FFFFFF"/>
                </a:solidFill>
                <a:latin typeface="Arial"/>
                <a:cs typeface="Arial"/>
              </a:rPr>
              <a:t>з</a:t>
            </a:r>
            <a:r>
              <a:rPr sz="2000" dirty="0">
                <a:solidFill>
                  <a:srgbClr val="FFFFFF"/>
                </a:solidFill>
                <a:latin typeface="Arial"/>
                <a:cs typeface="Arial"/>
              </a:rPr>
              <a:t>а	</a:t>
            </a:r>
            <a:r>
              <a:rPr sz="2000" spc="-10" dirty="0">
                <a:solidFill>
                  <a:srgbClr val="FFFFFF"/>
                </a:solidFill>
                <a:latin typeface="Arial"/>
                <a:cs typeface="Arial"/>
              </a:rPr>
              <a:t>п</a:t>
            </a:r>
            <a:r>
              <a:rPr sz="2000" spc="-5" dirty="0">
                <a:solidFill>
                  <a:srgbClr val="FFFFFF"/>
                </a:solidFill>
                <a:latin typeface="Arial"/>
                <a:cs typeface="Arial"/>
              </a:rPr>
              <a:t>аралел</a:t>
            </a:r>
            <a:r>
              <a:rPr sz="2000" spc="-20" dirty="0">
                <a:solidFill>
                  <a:srgbClr val="FFFFFF"/>
                </a:solidFill>
                <a:latin typeface="Arial"/>
                <a:cs typeface="Arial"/>
              </a:rPr>
              <a:t>н</a:t>
            </a:r>
            <a:r>
              <a:rPr sz="2000" dirty="0">
                <a:solidFill>
                  <a:srgbClr val="FFFFFF"/>
                </a:solidFill>
                <a:latin typeface="Arial"/>
                <a:cs typeface="Arial"/>
              </a:rPr>
              <a:t>и</a:t>
            </a:r>
            <a:endParaRPr sz="2000">
              <a:latin typeface="Arial"/>
              <a:cs typeface="Arial"/>
            </a:endParaRPr>
          </a:p>
        </p:txBody>
      </p:sp>
      <p:sp>
        <p:nvSpPr>
          <p:cNvPr id="6" name="object 6"/>
          <p:cNvSpPr txBox="1">
            <a:spLocks noGrp="1"/>
          </p:cNvSpPr>
          <p:nvPr>
            <p:ph type="body" idx="1"/>
          </p:nvPr>
        </p:nvSpPr>
        <p:spPr>
          <a:prstGeom prst="rect">
            <a:avLst/>
          </a:prstGeom>
        </p:spPr>
        <p:txBody>
          <a:bodyPr vert="horz" wrap="square" lIns="0" tIns="13335" rIns="0" bIns="0" rtlCol="0">
            <a:spAutoFit/>
          </a:bodyPr>
          <a:lstStyle/>
          <a:p>
            <a:pPr marL="63500" marR="54610">
              <a:lnSpc>
                <a:spcPct val="100000"/>
              </a:lnSpc>
              <a:spcBef>
                <a:spcPts val="105"/>
              </a:spcBef>
              <a:tabLst>
                <a:tab pos="2333625" algn="l"/>
                <a:tab pos="3531870" algn="l"/>
                <a:tab pos="5089525" algn="l"/>
                <a:tab pos="6249035" algn="l"/>
                <a:tab pos="7323455" algn="l"/>
              </a:tabLst>
            </a:pPr>
            <a:r>
              <a:rPr dirty="0"/>
              <a:t>микро</a:t>
            </a:r>
            <a:r>
              <a:rPr spc="-10" dirty="0"/>
              <a:t>п</a:t>
            </a:r>
            <a:r>
              <a:rPr spc="-5" dirty="0"/>
              <a:t>р</a:t>
            </a:r>
            <a:r>
              <a:rPr spc="-10" dirty="0"/>
              <a:t>о</a:t>
            </a:r>
            <a:r>
              <a:rPr dirty="0"/>
              <a:t>цесорни	с</a:t>
            </a:r>
            <a:r>
              <a:rPr spc="-15" dirty="0"/>
              <a:t>и</a:t>
            </a:r>
            <a:r>
              <a:rPr spc="5" dirty="0"/>
              <a:t>с</a:t>
            </a:r>
            <a:r>
              <a:rPr dirty="0"/>
              <a:t>т</a:t>
            </a:r>
            <a:r>
              <a:rPr spc="-20" dirty="0"/>
              <a:t>е</a:t>
            </a:r>
            <a:r>
              <a:rPr spc="-10" dirty="0"/>
              <a:t>м</a:t>
            </a:r>
            <a:r>
              <a:rPr dirty="0"/>
              <a:t>и,	</a:t>
            </a:r>
            <a:r>
              <a:rPr spc="5" dirty="0"/>
              <a:t>с</a:t>
            </a:r>
            <a:r>
              <a:rPr dirty="0"/>
              <a:t>ъ</a:t>
            </a:r>
            <a:r>
              <a:rPr spc="-10" dirty="0"/>
              <a:t>д</a:t>
            </a:r>
            <a:r>
              <a:rPr dirty="0"/>
              <a:t>ърж</a:t>
            </a:r>
            <a:r>
              <a:rPr spc="-10" dirty="0"/>
              <a:t>а</a:t>
            </a:r>
            <a:r>
              <a:rPr dirty="0"/>
              <a:t>щи	стот</a:t>
            </a:r>
            <a:r>
              <a:rPr spc="-25" dirty="0"/>
              <a:t>и</a:t>
            </a:r>
            <a:r>
              <a:rPr dirty="0"/>
              <a:t>ци,	х</a:t>
            </a:r>
            <a:r>
              <a:rPr spc="-15" dirty="0"/>
              <a:t>и</a:t>
            </a:r>
            <a:r>
              <a:rPr spc="-5" dirty="0"/>
              <a:t>л</a:t>
            </a:r>
            <a:r>
              <a:rPr spc="-15" dirty="0"/>
              <a:t>я</a:t>
            </a:r>
            <a:r>
              <a:rPr spc="-5" dirty="0"/>
              <a:t>д</a:t>
            </a:r>
            <a:r>
              <a:rPr spc="-10" dirty="0"/>
              <a:t>и</a:t>
            </a:r>
            <a:r>
              <a:rPr dirty="0"/>
              <a:t>,	</a:t>
            </a:r>
            <a:r>
              <a:rPr spc="-5" dirty="0"/>
              <a:t>д</a:t>
            </a:r>
            <a:r>
              <a:rPr spc="-20" dirty="0"/>
              <a:t>е</a:t>
            </a:r>
            <a:r>
              <a:rPr spc="5" dirty="0"/>
              <a:t>с</a:t>
            </a:r>
            <a:r>
              <a:rPr spc="-5" dirty="0"/>
              <a:t>ет</a:t>
            </a:r>
            <a:r>
              <a:rPr spc="-20" dirty="0"/>
              <a:t>к</a:t>
            </a:r>
            <a:r>
              <a:rPr dirty="0"/>
              <a:t>и  </a:t>
            </a:r>
            <a:r>
              <a:rPr spc="-5" dirty="0"/>
              <a:t>хиляди</a:t>
            </a:r>
            <a:r>
              <a:rPr spc="-20" dirty="0"/>
              <a:t> </a:t>
            </a:r>
            <a:r>
              <a:rPr spc="-5" dirty="0"/>
              <a:t>процесори.</a:t>
            </a:r>
          </a:p>
          <a:p>
            <a:pPr marL="63500" marR="56515">
              <a:lnSpc>
                <a:spcPct val="100000"/>
              </a:lnSpc>
              <a:spcBef>
                <a:spcPts val="480"/>
              </a:spcBef>
            </a:pPr>
            <a:r>
              <a:rPr spc="-5" dirty="0"/>
              <a:t>Ето </a:t>
            </a:r>
            <a:r>
              <a:rPr dirty="0"/>
              <a:t>защо </a:t>
            </a:r>
            <a:r>
              <a:rPr spc="-10" dirty="0"/>
              <a:t>при </a:t>
            </a:r>
            <a:r>
              <a:rPr spc="-5" dirty="0"/>
              <a:t>паралелните </a:t>
            </a:r>
            <a:r>
              <a:rPr spc="-10" dirty="0"/>
              <a:t>алгоритми </a:t>
            </a:r>
            <a:r>
              <a:rPr spc="-5" dirty="0"/>
              <a:t>по-добра </a:t>
            </a:r>
            <a:r>
              <a:rPr dirty="0"/>
              <a:t>мярка за </a:t>
            </a:r>
            <a:r>
              <a:rPr spc="-5" dirty="0"/>
              <a:t>оценка </a:t>
            </a:r>
            <a:r>
              <a:rPr spc="-10" dirty="0"/>
              <a:t>на  </a:t>
            </a:r>
            <a:r>
              <a:rPr spc="-5" dirty="0"/>
              <a:t>общата ефективност </a:t>
            </a:r>
            <a:r>
              <a:rPr dirty="0"/>
              <a:t>е</a:t>
            </a:r>
            <a:r>
              <a:rPr spc="-45" dirty="0"/>
              <a:t> </a:t>
            </a:r>
            <a:r>
              <a:rPr spc="-5" dirty="0"/>
              <a:t>произведението:</a:t>
            </a:r>
          </a:p>
          <a:p>
            <a:pPr marL="63500" marR="1369060" indent="1828800">
              <a:lnSpc>
                <a:spcPts val="2880"/>
              </a:lnSpc>
              <a:spcBef>
                <a:spcPts val="175"/>
              </a:spcBef>
              <a:tabLst>
                <a:tab pos="4121785" algn="l"/>
              </a:tabLst>
            </a:pPr>
            <a:r>
              <a:rPr spc="-5" dirty="0">
                <a:solidFill>
                  <a:srgbClr val="FFFF00"/>
                </a:solidFill>
              </a:rPr>
              <a:t>процесор</a:t>
            </a:r>
            <a:r>
              <a:rPr spc="-15" dirty="0">
                <a:solidFill>
                  <a:srgbClr val="FFFF00"/>
                </a:solidFill>
              </a:rPr>
              <a:t> </a:t>
            </a:r>
            <a:r>
              <a:rPr dirty="0">
                <a:solidFill>
                  <a:srgbClr val="FFFF00"/>
                </a:solidFill>
              </a:rPr>
              <a:t>*</a:t>
            </a:r>
            <a:r>
              <a:rPr spc="5" dirty="0">
                <a:solidFill>
                  <a:srgbClr val="FFFF00"/>
                </a:solidFill>
              </a:rPr>
              <a:t> </a:t>
            </a:r>
            <a:r>
              <a:rPr dirty="0">
                <a:solidFill>
                  <a:srgbClr val="FFFF00"/>
                </a:solidFill>
              </a:rPr>
              <a:t>време	</a:t>
            </a:r>
            <a:r>
              <a:rPr dirty="0"/>
              <a:t>(processor-time </a:t>
            </a:r>
            <a:r>
              <a:rPr spc="-5" dirty="0"/>
              <a:t>или</a:t>
            </a:r>
            <a:r>
              <a:rPr spc="-140" dirty="0"/>
              <a:t> </a:t>
            </a:r>
            <a:r>
              <a:rPr dirty="0"/>
              <a:t>PT),  </a:t>
            </a:r>
            <a:r>
              <a:rPr spc="-5" dirty="0"/>
              <a:t>наречено още </a:t>
            </a:r>
            <a:r>
              <a:rPr dirty="0"/>
              <a:t>цена (разход) </a:t>
            </a:r>
            <a:r>
              <a:rPr spc="-5" dirty="0"/>
              <a:t>на</a:t>
            </a:r>
            <a:r>
              <a:rPr spc="-114" dirty="0"/>
              <a:t> </a:t>
            </a:r>
            <a:r>
              <a:rPr spc="-5" dirty="0"/>
              <a:t>алгоритъма.</a:t>
            </a:r>
          </a:p>
          <a:p>
            <a:pPr marL="63500">
              <a:lnSpc>
                <a:spcPct val="100000"/>
              </a:lnSpc>
              <a:spcBef>
                <a:spcPts val="305"/>
              </a:spcBef>
            </a:pPr>
            <a:r>
              <a:rPr spc="-5" dirty="0"/>
              <a:t>Тук</a:t>
            </a:r>
          </a:p>
          <a:p>
            <a:pPr marL="63500" algn="just">
              <a:lnSpc>
                <a:spcPct val="100000"/>
              </a:lnSpc>
              <a:spcBef>
                <a:spcPts val="480"/>
              </a:spcBef>
            </a:pPr>
            <a:r>
              <a:rPr dirty="0">
                <a:solidFill>
                  <a:srgbClr val="FFFF00"/>
                </a:solidFill>
              </a:rPr>
              <a:t>PT = (брой </a:t>
            </a:r>
            <a:r>
              <a:rPr spc="-5" dirty="0">
                <a:solidFill>
                  <a:srgbClr val="FFFF00"/>
                </a:solidFill>
              </a:rPr>
              <a:t>на използваните процесори)*(обща </a:t>
            </a:r>
            <a:r>
              <a:rPr dirty="0">
                <a:solidFill>
                  <a:srgbClr val="FFFF00"/>
                </a:solidFill>
              </a:rPr>
              <a:t>времева</a:t>
            </a:r>
            <a:r>
              <a:rPr spc="-155" dirty="0">
                <a:solidFill>
                  <a:srgbClr val="FFFF00"/>
                </a:solidFill>
              </a:rPr>
              <a:t> </a:t>
            </a:r>
            <a:r>
              <a:rPr dirty="0">
                <a:solidFill>
                  <a:srgbClr val="FFFF00"/>
                </a:solidFill>
              </a:rPr>
              <a:t>сложност)</a:t>
            </a:r>
            <a:r>
              <a:rPr dirty="0"/>
              <a:t>.</a:t>
            </a:r>
          </a:p>
          <a:p>
            <a:pPr marL="63500" marR="55244" algn="just">
              <a:lnSpc>
                <a:spcPct val="100000"/>
              </a:lnSpc>
              <a:spcBef>
                <a:spcPts val="480"/>
              </a:spcBef>
            </a:pPr>
            <a:r>
              <a:rPr dirty="0"/>
              <a:t>PT за </a:t>
            </a:r>
            <a:r>
              <a:rPr spc="-5" dirty="0"/>
              <a:t>паралелния алгоритъм за сортиране EnumerationSort,  </a:t>
            </a:r>
            <a:r>
              <a:rPr dirty="0"/>
              <a:t>използващ </a:t>
            </a:r>
            <a:r>
              <a:rPr spc="10" dirty="0"/>
              <a:t>n</a:t>
            </a:r>
            <a:r>
              <a:rPr sz="1950" spc="15" baseline="25641" dirty="0"/>
              <a:t>2</a:t>
            </a:r>
            <a:r>
              <a:rPr sz="1950" spc="217" baseline="25641" dirty="0"/>
              <a:t> </a:t>
            </a:r>
            <a:r>
              <a:rPr sz="2000" dirty="0"/>
              <a:t>е:</a:t>
            </a:r>
          </a:p>
          <a:p>
            <a:pPr marL="1892300" algn="just">
              <a:lnSpc>
                <a:spcPct val="100000"/>
              </a:lnSpc>
              <a:spcBef>
                <a:spcPts val="480"/>
              </a:spcBef>
            </a:pPr>
            <a:r>
              <a:rPr dirty="0"/>
              <a:t>PT = </a:t>
            </a:r>
            <a:r>
              <a:rPr spc="10" dirty="0"/>
              <a:t>n</a:t>
            </a:r>
            <a:r>
              <a:rPr sz="1950" spc="15" baseline="25641" dirty="0"/>
              <a:t>2 </a:t>
            </a:r>
            <a:r>
              <a:rPr sz="2000" dirty="0"/>
              <a:t>* log</a:t>
            </a:r>
            <a:r>
              <a:rPr sz="1950" baseline="-21367" dirty="0"/>
              <a:t>2</a:t>
            </a:r>
            <a:r>
              <a:rPr sz="2000" dirty="0"/>
              <a:t>n =</a:t>
            </a:r>
            <a:r>
              <a:rPr sz="2000" spc="-285" dirty="0"/>
              <a:t> </a:t>
            </a:r>
            <a:r>
              <a:rPr sz="2000" dirty="0"/>
              <a:t>O(n</a:t>
            </a:r>
            <a:r>
              <a:rPr sz="1950" baseline="25641" dirty="0"/>
              <a:t>2</a:t>
            </a:r>
            <a:r>
              <a:rPr sz="2000" dirty="0"/>
              <a:t>log</a:t>
            </a:r>
            <a:r>
              <a:rPr sz="1950" baseline="-21367" dirty="0"/>
              <a:t>2</a:t>
            </a:r>
            <a:r>
              <a:rPr sz="2000" dirty="0"/>
              <a:t>n).</a:t>
            </a:r>
          </a:p>
          <a:p>
            <a:pPr marL="63500" marR="55880" algn="just">
              <a:lnSpc>
                <a:spcPct val="100000"/>
              </a:lnSpc>
              <a:spcBef>
                <a:spcPts val="480"/>
              </a:spcBef>
            </a:pPr>
            <a:r>
              <a:rPr spc="-5" dirty="0"/>
              <a:t>Разглеждано </a:t>
            </a:r>
            <a:r>
              <a:rPr dirty="0"/>
              <a:t>в </a:t>
            </a:r>
            <a:r>
              <a:rPr spc="-5" dirty="0"/>
              <a:t>този </a:t>
            </a:r>
            <a:r>
              <a:rPr dirty="0"/>
              <a:t>смисъл, </a:t>
            </a:r>
            <a:r>
              <a:rPr spc="-10" dirty="0"/>
              <a:t>паралелното </a:t>
            </a:r>
            <a:r>
              <a:rPr spc="-5" dirty="0"/>
              <a:t>сортиране дори не </a:t>
            </a:r>
            <a:r>
              <a:rPr dirty="0"/>
              <a:t>е  </a:t>
            </a:r>
            <a:r>
              <a:rPr spc="-5" dirty="0"/>
              <a:t>толкова добро, колкото последователното сортиране </a:t>
            </a:r>
            <a:r>
              <a:rPr dirty="0"/>
              <a:t>QuickSort, </a:t>
            </a:r>
            <a:r>
              <a:rPr spc="-5" dirty="0"/>
              <a:t>за  </a:t>
            </a:r>
            <a:r>
              <a:rPr dirty="0"/>
              <a:t>което</a:t>
            </a:r>
          </a:p>
          <a:p>
            <a:pPr marL="1892300" algn="just">
              <a:lnSpc>
                <a:spcPct val="100000"/>
              </a:lnSpc>
              <a:spcBef>
                <a:spcPts val="475"/>
              </a:spcBef>
            </a:pPr>
            <a:r>
              <a:rPr dirty="0"/>
              <a:t>PT = 1 * nlog</a:t>
            </a:r>
            <a:r>
              <a:rPr sz="1950" baseline="-21367" dirty="0"/>
              <a:t>2</a:t>
            </a:r>
            <a:r>
              <a:rPr sz="2000" dirty="0"/>
              <a:t>n = O(n</a:t>
            </a:r>
            <a:r>
              <a:rPr sz="2000" spc="-120" dirty="0"/>
              <a:t> </a:t>
            </a:r>
            <a:r>
              <a:rPr sz="2000" dirty="0"/>
              <a:t>log</a:t>
            </a:r>
            <a:r>
              <a:rPr sz="1950" baseline="-21367" dirty="0"/>
              <a:t>2</a:t>
            </a:r>
            <a:r>
              <a:rPr sz="2000" dirty="0"/>
              <a:t>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75FD7B1-4108-F714-A502-8F5B30E2FA6D}"/>
              </a:ext>
            </a:extLst>
          </p:cNvPr>
          <p:cNvSpPr>
            <a:spLocks noGrp="1"/>
          </p:cNvSpPr>
          <p:nvPr>
            <p:ph type="title"/>
          </p:nvPr>
        </p:nvSpPr>
        <p:spPr>
          <a:xfrm>
            <a:off x="1841500" y="581025"/>
            <a:ext cx="7176524" cy="430887"/>
          </a:xfrm>
        </p:spPr>
        <p:txBody>
          <a:bodyPr/>
          <a:lstStyle/>
          <a:p>
            <a:r>
              <a:rPr lang="bg-BG" dirty="0"/>
              <a:t>Случаи за определяне на сложността</a:t>
            </a:r>
          </a:p>
        </p:txBody>
      </p:sp>
      <p:sp>
        <p:nvSpPr>
          <p:cNvPr id="3" name="Текстов контейнер 2">
            <a:extLst>
              <a:ext uri="{FF2B5EF4-FFF2-40B4-BE49-F238E27FC236}">
                <a16:creationId xmlns:a16="http://schemas.microsoft.com/office/drawing/2014/main" id="{E5BF9375-08DB-0828-F5C5-DC0DE6CCAE2C}"/>
              </a:ext>
            </a:extLst>
          </p:cNvPr>
          <p:cNvSpPr>
            <a:spLocks noGrp="1"/>
          </p:cNvSpPr>
          <p:nvPr>
            <p:ph type="body" idx="1"/>
          </p:nvPr>
        </p:nvSpPr>
        <p:spPr>
          <a:xfrm>
            <a:off x="1190942" y="1114425"/>
            <a:ext cx="8311515" cy="7017306"/>
          </a:xfrm>
        </p:spPr>
        <p:txBody>
          <a:bodyPr/>
          <a:lstStyle/>
          <a:p>
            <a:pPr indent="180340" algn="just">
              <a:lnSpc>
                <a:spcPct val="150000"/>
              </a:lnSpc>
            </a:pPr>
            <a:r>
              <a:rPr lang="bg-BG" sz="2400" dirty="0">
                <a:effectLst/>
                <a:latin typeface="Times New Roman" panose="02020603050405020304" pitchFamily="18" charset="0"/>
                <a:ea typeface="MS Mincho" panose="02020609040205080304" pitchFamily="49" charset="-128"/>
              </a:rPr>
              <a:t>За всеки процесор параметърът </a:t>
            </a:r>
            <a:r>
              <a:rPr lang="en-US" sz="2400" i="1" dirty="0">
                <a:effectLst/>
                <a:latin typeface="Times New Roman" panose="02020603050405020304" pitchFamily="18" charset="0"/>
                <a:ea typeface="MS Mincho" panose="02020609040205080304" pitchFamily="49" charset="-128"/>
              </a:rPr>
              <a:t>P</a:t>
            </a:r>
            <a:r>
              <a:rPr lang="en-US" sz="2400" dirty="0">
                <a:effectLst/>
                <a:latin typeface="Times New Roman" panose="02020603050405020304" pitchFamily="18" charset="0"/>
                <a:ea typeface="MS Mincho" panose="02020609040205080304" pitchFamily="49" charset="-128"/>
              </a:rPr>
              <a:t> </a:t>
            </a:r>
            <a:r>
              <a:rPr lang="bg-BG" sz="2400" dirty="0">
                <a:effectLst/>
                <a:latin typeface="Times New Roman" panose="02020603050405020304" pitchFamily="18" charset="0"/>
                <a:ea typeface="MS Mincho" panose="02020609040205080304" pitchFamily="49" charset="-128"/>
              </a:rPr>
              <a:t>е известен. За да се оцени сложността на един алгоритъм, то трябва да се определи параметърът </a:t>
            </a:r>
            <a:r>
              <a:rPr lang="en-US" sz="2400" i="1" dirty="0">
                <a:effectLst/>
                <a:latin typeface="Times New Roman" panose="02020603050405020304" pitchFamily="18" charset="0"/>
                <a:ea typeface="MS Mincho" panose="02020609040205080304" pitchFamily="49" charset="-128"/>
              </a:rPr>
              <a:t>N</a:t>
            </a:r>
            <a:r>
              <a:rPr lang="bg-BG" sz="2400" dirty="0">
                <a:effectLst/>
                <a:latin typeface="Times New Roman" panose="02020603050405020304" pitchFamily="18" charset="0"/>
                <a:ea typeface="MS Mincho" panose="02020609040205080304" pitchFamily="49" charset="-128"/>
              </a:rPr>
              <a:t>. Това може да се направи по някои от следните случаи: </a:t>
            </a:r>
          </a:p>
          <a:p>
            <a:pPr marL="342900" lvl="0" indent="-342900" algn="just">
              <a:lnSpc>
                <a:spcPct val="150000"/>
              </a:lnSpc>
              <a:buFont typeface="Times New Roman" panose="02020603050405020304" pitchFamily="18" charset="0"/>
              <a:buChar char="-"/>
            </a:pPr>
            <a:r>
              <a:rPr lang="bg-BG" sz="2400" b="1" i="1" dirty="0">
                <a:effectLst/>
                <a:latin typeface="Times New Roman" panose="02020603050405020304" pitchFamily="18" charset="0"/>
                <a:ea typeface="Times New Roman" panose="02020603050405020304" pitchFamily="18" charset="0"/>
              </a:rPr>
              <a:t>Най-лош случай (</a:t>
            </a:r>
            <a:r>
              <a:rPr lang="en-US" sz="2400" b="1" i="1" dirty="0">
                <a:effectLst/>
                <a:latin typeface="Times New Roman" panose="02020603050405020304" pitchFamily="18" charset="0"/>
                <a:ea typeface="Times New Roman" panose="02020603050405020304" pitchFamily="18" charset="0"/>
              </a:rPr>
              <a:t>worst-case</a:t>
            </a:r>
            <a:r>
              <a:rPr lang="bg-BG" sz="2400" b="1" i="1" dirty="0">
                <a:effectLst/>
                <a:latin typeface="Times New Roman" panose="02020603050405020304" pitchFamily="18" charset="0"/>
                <a:ea typeface="Times New Roman" panose="02020603050405020304" pitchFamily="18" charset="0"/>
              </a:rPr>
              <a:t>)</a:t>
            </a:r>
            <a:r>
              <a:rPr lang="bg-BG" sz="2400" dirty="0">
                <a:effectLst/>
                <a:latin typeface="Times New Roman" panose="02020603050405020304" pitchFamily="18" charset="0"/>
                <a:ea typeface="Times New Roman" panose="02020603050405020304" pitchFamily="18" charset="0"/>
              </a:rPr>
              <a:t> – този случай дава информация за максималният брой операции необходими за изпълнението на алгоритъма. Той е най-често използвания;</a:t>
            </a:r>
          </a:p>
          <a:p>
            <a:pPr marL="342900" lvl="0" indent="-342900" algn="just">
              <a:lnSpc>
                <a:spcPct val="150000"/>
              </a:lnSpc>
              <a:buFont typeface="Times New Roman" panose="02020603050405020304" pitchFamily="18" charset="0"/>
              <a:buChar char="-"/>
            </a:pPr>
            <a:r>
              <a:rPr lang="bg-BG" sz="2400" b="1" i="1" dirty="0">
                <a:effectLst/>
                <a:latin typeface="Times New Roman" panose="02020603050405020304" pitchFamily="18" charset="0"/>
                <a:ea typeface="Times New Roman" panose="02020603050405020304" pitchFamily="18" charset="0"/>
              </a:rPr>
              <a:t>Среден случай (</a:t>
            </a:r>
            <a:r>
              <a:rPr lang="en-US" sz="2400" b="1" i="1" dirty="0">
                <a:effectLst/>
                <a:latin typeface="Times New Roman" panose="02020603050405020304" pitchFamily="18" charset="0"/>
                <a:ea typeface="Times New Roman" panose="02020603050405020304" pitchFamily="18" charset="0"/>
              </a:rPr>
              <a:t>average-case</a:t>
            </a:r>
            <a:r>
              <a:rPr lang="bg-BG" sz="2400" b="1" i="1" dirty="0">
                <a:effectLst/>
                <a:latin typeface="Times New Roman" panose="02020603050405020304" pitchFamily="18" charset="0"/>
                <a:ea typeface="Times New Roman" panose="02020603050405020304" pitchFamily="18" charset="0"/>
              </a:rPr>
              <a:t>)</a:t>
            </a:r>
            <a:r>
              <a:rPr lang="bg-BG" sz="2400" dirty="0">
                <a:effectLst/>
                <a:latin typeface="Times New Roman" panose="02020603050405020304" pitchFamily="18" charset="0"/>
                <a:ea typeface="Times New Roman" panose="02020603050405020304" pitchFamily="18" charset="0"/>
              </a:rPr>
              <a:t> – този случай дава информация за средния брой на операциите;</a:t>
            </a:r>
          </a:p>
          <a:p>
            <a:pPr marL="342900" lvl="0" indent="-342900" algn="just">
              <a:lnSpc>
                <a:spcPct val="150000"/>
              </a:lnSpc>
              <a:buFont typeface="Times New Roman" panose="02020603050405020304" pitchFamily="18" charset="0"/>
              <a:buChar char="-"/>
            </a:pPr>
            <a:r>
              <a:rPr lang="bg-BG" sz="2400" b="1" i="1" dirty="0">
                <a:effectLst/>
                <a:latin typeface="Times New Roman" panose="02020603050405020304" pitchFamily="18" charset="0"/>
                <a:ea typeface="Times New Roman" panose="02020603050405020304" pitchFamily="18" charset="0"/>
              </a:rPr>
              <a:t>Най-добър случай (</a:t>
            </a:r>
            <a:r>
              <a:rPr lang="en-US" sz="2400" b="1" i="1" dirty="0">
                <a:effectLst/>
                <a:latin typeface="Times New Roman" panose="02020603050405020304" pitchFamily="18" charset="0"/>
                <a:ea typeface="Times New Roman" panose="02020603050405020304" pitchFamily="18" charset="0"/>
              </a:rPr>
              <a:t>best-case</a:t>
            </a:r>
            <a:r>
              <a:rPr lang="bg-BG" sz="2400" b="1" i="1" dirty="0">
                <a:effectLst/>
                <a:latin typeface="Times New Roman" panose="02020603050405020304" pitchFamily="18" charset="0"/>
                <a:ea typeface="Times New Roman" panose="02020603050405020304" pitchFamily="18" charset="0"/>
              </a:rPr>
              <a:t>)</a:t>
            </a:r>
            <a:r>
              <a:rPr lang="bg-BG" sz="2400" dirty="0">
                <a:effectLst/>
                <a:latin typeface="Times New Roman" panose="02020603050405020304" pitchFamily="18" charset="0"/>
                <a:ea typeface="Times New Roman" panose="02020603050405020304" pitchFamily="18" charset="0"/>
              </a:rPr>
              <a:t> – този случай дава информация за минималния брой операции за изпълнението на алгоритъма. </a:t>
            </a:r>
          </a:p>
          <a:p>
            <a:endParaRPr lang="bg-BG" sz="2400" dirty="0"/>
          </a:p>
        </p:txBody>
      </p:sp>
    </p:spTree>
    <p:extLst>
      <p:ext uri="{BB962C8B-B14F-4D97-AF65-F5344CB8AC3E}">
        <p14:creationId xmlns:p14="http://schemas.microsoft.com/office/powerpoint/2010/main" val="291456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323D32-026C-4C71-760A-228DB4D3265C}"/>
              </a:ext>
            </a:extLst>
          </p:cNvPr>
          <p:cNvSpPr>
            <a:spLocks noGrp="1"/>
          </p:cNvSpPr>
          <p:nvPr>
            <p:ph type="title"/>
          </p:nvPr>
        </p:nvSpPr>
        <p:spPr>
          <a:xfrm>
            <a:off x="760976" y="465709"/>
            <a:ext cx="9171447" cy="430887"/>
          </a:xfrm>
        </p:spPr>
        <p:txBody>
          <a:bodyPr/>
          <a:lstStyle/>
          <a:p>
            <a:pPr algn="ctr"/>
            <a:r>
              <a:rPr lang="bg-BG" dirty="0"/>
              <a:t>Асимптотична нотация</a:t>
            </a:r>
          </a:p>
        </p:txBody>
      </p:sp>
      <p:sp>
        <p:nvSpPr>
          <p:cNvPr id="3" name="Текстов контейнер 2">
            <a:extLst>
              <a:ext uri="{FF2B5EF4-FFF2-40B4-BE49-F238E27FC236}">
                <a16:creationId xmlns:a16="http://schemas.microsoft.com/office/drawing/2014/main" id="{926C2F6F-AB91-F85F-20B7-ADA7D0A42AA3}"/>
              </a:ext>
            </a:extLst>
          </p:cNvPr>
          <p:cNvSpPr>
            <a:spLocks noGrp="1"/>
          </p:cNvSpPr>
          <p:nvPr>
            <p:ph type="body" idx="1"/>
          </p:nvPr>
        </p:nvSpPr>
        <p:spPr>
          <a:xfrm>
            <a:off x="1181553" y="1607337"/>
            <a:ext cx="8311515" cy="5170646"/>
          </a:xfrm>
        </p:spPr>
        <p:txBody>
          <a:bodyPr/>
          <a:lstStyle/>
          <a:p>
            <a:pPr algn="just"/>
            <a:r>
              <a:rPr lang="bg-BG" sz="2800" dirty="0">
                <a:effectLst/>
                <a:latin typeface="Times New Roman" panose="02020603050405020304" pitchFamily="18" charset="0"/>
                <a:ea typeface="MS Mincho" panose="02020609040205080304" pitchFamily="49" charset="-128"/>
              </a:rPr>
              <a:t>	Тя представлява изменение на поведението на даден алгоритъм при различни входни данни. Времето за работа на един алгоритъм се разглежда като функция, зависима от размера на входа. Асимптотичната нотация фокусира вниманието си, върху това как се изменя тази функция, с увеличаване на размера на входните данни. Това изменение е прието да се нарича скорост на растеж на времето за изпълнение. Целта на нотацията е да опрости функцията. Това се постига като от нея се отделят по маловажните части.</a:t>
            </a:r>
          </a:p>
          <a:p>
            <a:endParaRPr lang="bg-BG" sz="2800" dirty="0"/>
          </a:p>
        </p:txBody>
      </p:sp>
    </p:spTree>
    <p:extLst>
      <p:ext uri="{BB962C8B-B14F-4D97-AF65-F5344CB8AC3E}">
        <p14:creationId xmlns:p14="http://schemas.microsoft.com/office/powerpoint/2010/main" val="101756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5F3620B-EF8E-26AB-1645-4DC95C8E6867}"/>
              </a:ext>
            </a:extLst>
          </p:cNvPr>
          <p:cNvSpPr>
            <a:spLocks noGrp="1"/>
          </p:cNvSpPr>
          <p:nvPr>
            <p:ph type="title"/>
          </p:nvPr>
        </p:nvSpPr>
        <p:spPr>
          <a:xfrm>
            <a:off x="760976" y="465709"/>
            <a:ext cx="9171447" cy="430887"/>
          </a:xfrm>
        </p:spPr>
        <p:txBody>
          <a:bodyPr/>
          <a:lstStyle/>
          <a:p>
            <a:pPr algn="ctr"/>
            <a:r>
              <a:rPr lang="bg-BG" dirty="0"/>
              <a:t>Пример за отделяне на маловажни части</a:t>
            </a:r>
          </a:p>
        </p:txBody>
      </p:sp>
      <p:sp>
        <p:nvSpPr>
          <p:cNvPr id="3" name="Текстов контейнер 2">
            <a:extLst>
              <a:ext uri="{FF2B5EF4-FFF2-40B4-BE49-F238E27FC236}">
                <a16:creationId xmlns:a16="http://schemas.microsoft.com/office/drawing/2014/main" id="{137DD1EB-6EAD-CCBE-5334-18ABCA2181EC}"/>
              </a:ext>
            </a:extLst>
          </p:cNvPr>
          <p:cNvSpPr>
            <a:spLocks noGrp="1"/>
          </p:cNvSpPr>
          <p:nvPr>
            <p:ph type="body" idx="1"/>
          </p:nvPr>
        </p:nvSpPr>
        <p:spPr>
          <a:xfrm>
            <a:off x="1190942" y="2058140"/>
            <a:ext cx="8311515" cy="3016210"/>
          </a:xfrm>
        </p:spPr>
        <p:txBody>
          <a:bodyPr/>
          <a:lstStyle/>
          <a:p>
            <a:pPr algn="just"/>
            <a:r>
              <a:rPr lang="bg-BG" sz="2800" dirty="0">
                <a:effectLst/>
                <a:latin typeface="Times New Roman" panose="02020603050405020304" pitchFamily="18" charset="0"/>
                <a:ea typeface="MS Mincho" panose="02020609040205080304" pitchFamily="49" charset="-128"/>
              </a:rPr>
              <a:t>	Нека един алгоритъм с входни данни </a:t>
            </a:r>
            <a:r>
              <a:rPr lang="en-US" sz="2800" b="1" i="1" dirty="0">
                <a:effectLst/>
                <a:latin typeface="Times New Roman" panose="02020603050405020304" pitchFamily="18" charset="0"/>
                <a:ea typeface="MS Mincho" panose="02020609040205080304" pitchFamily="49" charset="-128"/>
              </a:rPr>
              <a:t>n</a:t>
            </a:r>
            <a:r>
              <a:rPr lang="en-US" sz="2800" dirty="0">
                <a:effectLst/>
                <a:latin typeface="Times New Roman" panose="02020603050405020304" pitchFamily="18" charset="0"/>
                <a:ea typeface="MS Mincho" panose="02020609040205080304" pitchFamily="49" charset="-128"/>
              </a:rPr>
              <a:t> </a:t>
            </a:r>
            <a:r>
              <a:rPr lang="bg-BG" sz="2800" dirty="0">
                <a:effectLst/>
                <a:latin typeface="Times New Roman" panose="02020603050405020304" pitchFamily="18" charset="0"/>
                <a:ea typeface="MS Mincho" panose="02020609040205080304" pitchFamily="49" charset="-128"/>
              </a:rPr>
              <a:t>се нуждае от </a:t>
            </a:r>
            <a:r>
              <a:rPr lang="en-US" sz="2800" b="1" i="1" dirty="0">
                <a:effectLst/>
                <a:latin typeface="Times New Roman" panose="02020603050405020304" pitchFamily="18" charset="0"/>
                <a:ea typeface="MS Mincho" panose="02020609040205080304" pitchFamily="49" charset="-128"/>
              </a:rPr>
              <a:t>6n</a:t>
            </a:r>
            <a:r>
              <a:rPr lang="en-US" sz="2800" b="1" i="1" baseline="30000" dirty="0">
                <a:effectLst/>
                <a:latin typeface="Times New Roman" panose="02020603050405020304" pitchFamily="18" charset="0"/>
                <a:ea typeface="MS Mincho" panose="02020609040205080304" pitchFamily="49" charset="-128"/>
              </a:rPr>
              <a:t>2</a:t>
            </a:r>
            <a:r>
              <a:rPr lang="en-US" sz="2800" b="1" i="1" dirty="0">
                <a:effectLst/>
                <a:latin typeface="Times New Roman" panose="02020603050405020304" pitchFamily="18" charset="0"/>
                <a:ea typeface="MS Mincho" panose="02020609040205080304" pitchFamily="49" charset="-128"/>
              </a:rPr>
              <a:t>+100n+300</a:t>
            </a:r>
            <a:r>
              <a:rPr lang="en-US" sz="2800" b="1" dirty="0">
                <a:effectLst/>
                <a:latin typeface="Times New Roman" panose="02020603050405020304" pitchFamily="18" charset="0"/>
                <a:ea typeface="MS Mincho" panose="02020609040205080304" pitchFamily="49" charset="-128"/>
              </a:rPr>
              <a:t> </a:t>
            </a:r>
            <a:r>
              <a:rPr lang="bg-BG" sz="2800" dirty="0">
                <a:effectLst/>
                <a:latin typeface="Times New Roman" panose="02020603050405020304" pitchFamily="18" charset="0"/>
                <a:ea typeface="MS Mincho" panose="02020609040205080304" pitchFamily="49" charset="-128"/>
              </a:rPr>
              <a:t>машинни операции</a:t>
            </a:r>
            <a:r>
              <a:rPr lang="en-US" sz="2800" dirty="0">
                <a:effectLst/>
                <a:latin typeface="Times New Roman" panose="02020603050405020304" pitchFamily="18" charset="0"/>
                <a:ea typeface="MS Mincho" panose="02020609040205080304" pitchFamily="49" charset="-128"/>
              </a:rPr>
              <a:t>. </a:t>
            </a:r>
            <a:r>
              <a:rPr lang="bg-BG" sz="2800" dirty="0">
                <a:effectLst/>
                <a:latin typeface="Times New Roman" panose="02020603050405020304" pitchFamily="18" charset="0"/>
                <a:ea typeface="MS Mincho" panose="02020609040205080304" pitchFamily="49" charset="-128"/>
              </a:rPr>
              <a:t>Нека, този брой е представен като функция </a:t>
            </a:r>
            <a:r>
              <a:rPr lang="en-US" sz="2800" b="1" i="1" dirty="0">
                <a:effectLst/>
                <a:latin typeface="Times New Roman" panose="02020603050405020304" pitchFamily="18" charset="0"/>
                <a:ea typeface="MS Mincho" panose="02020609040205080304" pitchFamily="49" charset="-128"/>
              </a:rPr>
              <a:t>f(n)</a:t>
            </a:r>
            <a:r>
              <a:rPr lang="bg-BG" sz="2800" dirty="0">
                <a:effectLst/>
                <a:latin typeface="Times New Roman" panose="02020603050405020304" pitchFamily="18" charset="0"/>
                <a:ea typeface="MS Mincho" panose="02020609040205080304" pitchFamily="49" charset="-128"/>
              </a:rPr>
              <a:t>, която е разделена на следните </a:t>
            </a:r>
            <a:r>
              <a:rPr lang="bg-BG" sz="2800" dirty="0" err="1">
                <a:effectLst/>
                <a:latin typeface="Times New Roman" panose="02020603050405020304" pitchFamily="18" charset="0"/>
                <a:ea typeface="MS Mincho" panose="02020609040205080304" pitchFamily="49" charset="-128"/>
              </a:rPr>
              <a:t>подфункции</a:t>
            </a:r>
            <a:r>
              <a:rPr lang="bg-BG" sz="2800" dirty="0">
                <a:effectLst/>
                <a:latin typeface="Times New Roman" panose="02020603050405020304" pitchFamily="18" charset="0"/>
                <a:ea typeface="MS Mincho" panose="02020609040205080304" pitchFamily="49" charset="-128"/>
              </a:rPr>
              <a:t> </a:t>
            </a:r>
            <a:r>
              <a:rPr lang="en-US" sz="2800" b="1" i="1" dirty="0">
                <a:effectLst/>
                <a:latin typeface="Times New Roman" panose="02020603050405020304" pitchFamily="18" charset="0"/>
                <a:ea typeface="MS Mincho" panose="02020609040205080304" pitchFamily="49" charset="-128"/>
              </a:rPr>
              <a:t>f</a:t>
            </a:r>
            <a:r>
              <a:rPr lang="en-US" sz="2800" b="1" i="1" baseline="-25000" dirty="0">
                <a:effectLst/>
                <a:latin typeface="Times New Roman" panose="02020603050405020304" pitchFamily="18" charset="0"/>
                <a:ea typeface="MS Mincho" panose="02020609040205080304" pitchFamily="49" charset="-128"/>
              </a:rPr>
              <a:t>1</a:t>
            </a:r>
            <a:r>
              <a:rPr lang="en-US" sz="2800" b="1" i="1" dirty="0">
                <a:effectLst/>
                <a:latin typeface="Times New Roman" panose="02020603050405020304" pitchFamily="18" charset="0"/>
                <a:ea typeface="MS Mincho" panose="02020609040205080304" pitchFamily="49" charset="-128"/>
              </a:rPr>
              <a:t>(n)=6n</a:t>
            </a:r>
            <a:r>
              <a:rPr lang="en-US" sz="2800" b="1" i="1" baseline="30000" dirty="0">
                <a:effectLst/>
                <a:latin typeface="Times New Roman" panose="02020603050405020304" pitchFamily="18" charset="0"/>
                <a:ea typeface="MS Mincho" panose="02020609040205080304" pitchFamily="49" charset="-128"/>
              </a:rPr>
              <a:t>2</a:t>
            </a:r>
            <a:r>
              <a:rPr lang="en-US" sz="2800" b="1" dirty="0">
                <a:effectLst/>
                <a:latin typeface="Times New Roman" panose="02020603050405020304" pitchFamily="18" charset="0"/>
                <a:ea typeface="MS Mincho" panose="02020609040205080304" pitchFamily="49" charset="-128"/>
              </a:rPr>
              <a:t> </a:t>
            </a:r>
            <a:r>
              <a:rPr lang="bg-BG" sz="2800" dirty="0">
                <a:effectLst/>
                <a:latin typeface="Times New Roman" panose="02020603050405020304" pitchFamily="18" charset="0"/>
                <a:ea typeface="MS Mincho" panose="02020609040205080304" pitchFamily="49" charset="-128"/>
              </a:rPr>
              <a:t>и </a:t>
            </a:r>
            <a:r>
              <a:rPr lang="en-US" sz="2800" b="1" i="1" dirty="0">
                <a:effectLst/>
                <a:latin typeface="Times New Roman" panose="02020603050405020304" pitchFamily="18" charset="0"/>
                <a:ea typeface="MS Mincho" panose="02020609040205080304" pitchFamily="49" charset="-128"/>
              </a:rPr>
              <a:t>f</a:t>
            </a:r>
            <a:r>
              <a:rPr lang="en-US" sz="2800" b="1" i="1" baseline="-25000" dirty="0">
                <a:effectLst/>
                <a:latin typeface="Times New Roman" panose="02020603050405020304" pitchFamily="18" charset="0"/>
                <a:ea typeface="MS Mincho" panose="02020609040205080304" pitchFamily="49" charset="-128"/>
              </a:rPr>
              <a:t>2</a:t>
            </a:r>
            <a:r>
              <a:rPr lang="en-US" sz="2800" b="1" i="1" dirty="0">
                <a:effectLst/>
                <a:latin typeface="Times New Roman" panose="02020603050405020304" pitchFamily="18" charset="0"/>
                <a:ea typeface="MS Mincho" panose="02020609040205080304" pitchFamily="49" charset="-128"/>
              </a:rPr>
              <a:t>(n)=100n+300</a:t>
            </a:r>
            <a:r>
              <a:rPr lang="en-US" sz="2800" dirty="0">
                <a:effectLst/>
                <a:latin typeface="Times New Roman" panose="02020603050405020304" pitchFamily="18" charset="0"/>
                <a:ea typeface="MS Mincho" panose="02020609040205080304" pitchFamily="49" charset="-128"/>
              </a:rPr>
              <a:t>. </a:t>
            </a:r>
            <a:r>
              <a:rPr lang="bg-BG" sz="2800" dirty="0">
                <a:effectLst/>
                <a:latin typeface="Times New Roman" panose="02020603050405020304" pitchFamily="18" charset="0"/>
                <a:ea typeface="MS Mincho" panose="02020609040205080304" pitchFamily="49" charset="-128"/>
              </a:rPr>
              <a:t>Функцията </a:t>
            </a:r>
            <a:r>
              <a:rPr lang="en-US" sz="2800" b="1" i="1" dirty="0">
                <a:effectLst/>
                <a:latin typeface="Times New Roman" panose="02020603050405020304" pitchFamily="18" charset="0"/>
                <a:ea typeface="MS Mincho" panose="02020609040205080304" pitchFamily="49" charset="-128"/>
              </a:rPr>
              <a:t>f</a:t>
            </a:r>
            <a:r>
              <a:rPr lang="en-US" sz="2800" b="1" i="1" baseline="-25000" dirty="0">
                <a:effectLst/>
                <a:latin typeface="Times New Roman" panose="02020603050405020304" pitchFamily="18" charset="0"/>
                <a:ea typeface="MS Mincho" panose="02020609040205080304" pitchFamily="49" charset="-128"/>
              </a:rPr>
              <a:t>1</a:t>
            </a:r>
            <a:r>
              <a:rPr lang="en-US" sz="2800" b="1" i="1" dirty="0">
                <a:effectLst/>
                <a:latin typeface="Times New Roman" panose="02020603050405020304" pitchFamily="18" charset="0"/>
                <a:ea typeface="MS Mincho" panose="02020609040205080304" pitchFamily="49" charset="-128"/>
              </a:rPr>
              <a:t>(n)</a:t>
            </a:r>
            <a:r>
              <a:rPr lang="en-US" sz="2800" b="1" dirty="0">
                <a:effectLst/>
                <a:latin typeface="Times New Roman" panose="02020603050405020304" pitchFamily="18" charset="0"/>
                <a:ea typeface="MS Mincho" panose="02020609040205080304" pitchFamily="49" charset="-128"/>
              </a:rPr>
              <a:t> </a:t>
            </a:r>
            <a:r>
              <a:rPr lang="bg-BG" sz="2800" dirty="0">
                <a:effectLst/>
                <a:latin typeface="Times New Roman" panose="02020603050405020304" pitchFamily="18" charset="0"/>
                <a:ea typeface="MS Mincho" panose="02020609040205080304" pitchFamily="49" charset="-128"/>
              </a:rPr>
              <a:t>става по-голяма от </a:t>
            </a:r>
            <a:r>
              <a:rPr lang="en-US" sz="2800" b="1" i="1" dirty="0">
                <a:effectLst/>
                <a:latin typeface="Times New Roman" panose="02020603050405020304" pitchFamily="18" charset="0"/>
                <a:ea typeface="MS Mincho" panose="02020609040205080304" pitchFamily="49" charset="-128"/>
              </a:rPr>
              <a:t>f</a:t>
            </a:r>
            <a:r>
              <a:rPr lang="en-US" sz="2800" b="1" i="1" baseline="-25000" dirty="0">
                <a:effectLst/>
                <a:latin typeface="Times New Roman" panose="02020603050405020304" pitchFamily="18" charset="0"/>
                <a:ea typeface="MS Mincho" panose="02020609040205080304" pitchFamily="49" charset="-128"/>
              </a:rPr>
              <a:t>2</a:t>
            </a:r>
            <a:r>
              <a:rPr lang="en-US" sz="2800" b="1" i="1" dirty="0">
                <a:effectLst/>
                <a:latin typeface="Times New Roman" panose="02020603050405020304" pitchFamily="18" charset="0"/>
                <a:ea typeface="MS Mincho" panose="02020609040205080304" pitchFamily="49" charset="-128"/>
              </a:rPr>
              <a:t>(n)</a:t>
            </a:r>
            <a:r>
              <a:rPr lang="bg-BG" sz="2800" dirty="0">
                <a:effectLst/>
                <a:latin typeface="Times New Roman" panose="02020603050405020304" pitchFamily="18" charset="0"/>
                <a:ea typeface="MS Mincho" panose="02020609040205080304" pitchFamily="49" charset="-128"/>
              </a:rPr>
              <a:t>, щом </a:t>
            </a:r>
            <a:r>
              <a:rPr lang="en-US" sz="2800" b="1" i="1" dirty="0">
                <a:effectLst/>
                <a:latin typeface="Times New Roman" panose="02020603050405020304" pitchFamily="18" charset="0"/>
                <a:ea typeface="MS Mincho" panose="02020609040205080304" pitchFamily="49" charset="-128"/>
              </a:rPr>
              <a:t>n</a:t>
            </a:r>
            <a:r>
              <a:rPr lang="en-US" sz="2800" dirty="0">
                <a:effectLst/>
                <a:latin typeface="Times New Roman" panose="02020603050405020304" pitchFamily="18" charset="0"/>
                <a:ea typeface="MS Mincho" panose="02020609040205080304" pitchFamily="49" charset="-128"/>
              </a:rPr>
              <a:t> </a:t>
            </a:r>
            <a:r>
              <a:rPr lang="bg-BG" sz="2800" dirty="0">
                <a:effectLst/>
                <a:latin typeface="Times New Roman" panose="02020603050405020304" pitchFamily="18" charset="0"/>
                <a:ea typeface="MS Mincho" panose="02020609040205080304" pitchFamily="49" charset="-128"/>
              </a:rPr>
              <a:t>стане достатъчно голям (в случая при </a:t>
            </a:r>
            <a:r>
              <a:rPr lang="en-US" sz="2800" b="1" i="1" dirty="0">
                <a:effectLst/>
                <a:latin typeface="Times New Roman" panose="02020603050405020304" pitchFamily="18" charset="0"/>
                <a:ea typeface="MS Mincho" panose="02020609040205080304" pitchFamily="49" charset="-128"/>
              </a:rPr>
              <a:t>n</a:t>
            </a:r>
            <a:r>
              <a:rPr lang="bg-BG" sz="2800" b="1" i="1" dirty="0">
                <a:effectLst/>
                <a:latin typeface="Times New Roman" panose="02020603050405020304" pitchFamily="18" charset="0"/>
                <a:ea typeface="MS Mincho" panose="02020609040205080304" pitchFamily="49" charset="-128"/>
              </a:rPr>
              <a:t>&gt;20</a:t>
            </a:r>
            <a:r>
              <a:rPr lang="bg-BG" sz="2800" dirty="0">
                <a:effectLst/>
                <a:latin typeface="Times New Roman" panose="02020603050405020304" pitchFamily="18" charset="0"/>
                <a:ea typeface="MS Mincho" panose="02020609040205080304" pitchFamily="49" charset="-128"/>
              </a:rPr>
              <a:t>). </a:t>
            </a:r>
            <a:endParaRPr lang="bg-BG" sz="2800" dirty="0"/>
          </a:p>
        </p:txBody>
      </p:sp>
    </p:spTree>
    <p:extLst>
      <p:ext uri="{BB962C8B-B14F-4D97-AF65-F5344CB8AC3E}">
        <p14:creationId xmlns:p14="http://schemas.microsoft.com/office/powerpoint/2010/main" val="393175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50543C5-6CC1-D34C-B237-8647646E3B26}"/>
              </a:ext>
            </a:extLst>
          </p:cNvPr>
          <p:cNvSpPr>
            <a:spLocks noGrp="1"/>
          </p:cNvSpPr>
          <p:nvPr>
            <p:ph type="title"/>
          </p:nvPr>
        </p:nvSpPr>
        <p:spPr>
          <a:xfrm>
            <a:off x="760976" y="465709"/>
            <a:ext cx="9171447" cy="430887"/>
          </a:xfrm>
        </p:spPr>
        <p:txBody>
          <a:bodyPr/>
          <a:lstStyle/>
          <a:p>
            <a:pPr algn="ctr"/>
            <a:r>
              <a:rPr lang="bg-BG" dirty="0"/>
              <a:t>Диаграма за изменението на двете функции</a:t>
            </a:r>
          </a:p>
        </p:txBody>
      </p:sp>
      <p:pic>
        <p:nvPicPr>
          <p:cNvPr id="4" name="Картина 3">
            <a:extLst>
              <a:ext uri="{FF2B5EF4-FFF2-40B4-BE49-F238E27FC236}">
                <a16:creationId xmlns:a16="http://schemas.microsoft.com/office/drawing/2014/main" id="{EDC8CA0A-E695-A06A-21AF-001EDC7416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1060" y="1419225"/>
            <a:ext cx="8171279" cy="4848225"/>
          </a:xfrm>
          <a:prstGeom prst="rect">
            <a:avLst/>
          </a:prstGeom>
          <a:noFill/>
          <a:ln>
            <a:noFill/>
          </a:ln>
        </p:spPr>
      </p:pic>
    </p:spTree>
    <p:extLst>
      <p:ext uri="{BB962C8B-B14F-4D97-AF65-F5344CB8AC3E}">
        <p14:creationId xmlns:p14="http://schemas.microsoft.com/office/powerpoint/2010/main" val="391191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58B5CC0-9A44-75A5-7F4F-48201C3883A4}"/>
              </a:ext>
            </a:extLst>
          </p:cNvPr>
          <p:cNvSpPr>
            <a:spLocks noGrp="1"/>
          </p:cNvSpPr>
          <p:nvPr>
            <p:ph type="title"/>
          </p:nvPr>
        </p:nvSpPr>
        <p:spPr>
          <a:xfrm>
            <a:off x="760976" y="465709"/>
            <a:ext cx="9171447" cy="430887"/>
          </a:xfrm>
        </p:spPr>
        <p:txBody>
          <a:bodyPr/>
          <a:lstStyle/>
          <a:p>
            <a:pPr algn="ctr"/>
            <a:r>
              <a:rPr lang="bg-BG" dirty="0"/>
              <a:t>Видове асимптотични нотации</a:t>
            </a:r>
          </a:p>
        </p:txBody>
      </p:sp>
      <p:sp>
        <p:nvSpPr>
          <p:cNvPr id="3" name="Текстов контейнер 2">
            <a:extLst>
              <a:ext uri="{FF2B5EF4-FFF2-40B4-BE49-F238E27FC236}">
                <a16:creationId xmlns:a16="http://schemas.microsoft.com/office/drawing/2014/main" id="{624BEDF0-D1A9-FE79-3790-BAD816523150}"/>
              </a:ext>
            </a:extLst>
          </p:cNvPr>
          <p:cNvSpPr>
            <a:spLocks noGrp="1"/>
          </p:cNvSpPr>
          <p:nvPr>
            <p:ph type="body" idx="1"/>
          </p:nvPr>
        </p:nvSpPr>
        <p:spPr>
          <a:xfrm>
            <a:off x="1190941" y="2409825"/>
            <a:ext cx="8311515" cy="3447098"/>
          </a:xfrm>
        </p:spPr>
        <p:txBody>
          <a:bodyPr/>
          <a:lstStyle/>
          <a:p>
            <a:pPr marL="342900" indent="-342900" algn="just">
              <a:buFont typeface="Arial" panose="020B0604020202020204" pitchFamily="34" charset="0"/>
              <a:buChar char="•"/>
            </a:pPr>
            <a:r>
              <a:rPr lang="en-US" sz="2800" i="1" dirty="0">
                <a:effectLst/>
                <a:latin typeface="Times New Roman" panose="02020603050405020304" pitchFamily="18" charset="0"/>
                <a:ea typeface="MS Mincho" panose="02020609040205080304" pitchFamily="49" charset="-128"/>
              </a:rPr>
              <a:t>Big-θ </a:t>
            </a:r>
            <a:r>
              <a:rPr lang="bg-BG" sz="2800" i="1" dirty="0">
                <a:effectLst/>
                <a:latin typeface="Times New Roman" panose="02020603050405020304" pitchFamily="18" charset="0"/>
                <a:ea typeface="MS Mincho" panose="02020609040205080304" pitchFamily="49" charset="-128"/>
              </a:rPr>
              <a:t>нотация  -  </a:t>
            </a:r>
            <a:r>
              <a:rPr lang="bg-BG" sz="2800" dirty="0">
                <a:effectLst/>
                <a:latin typeface="Times New Roman" panose="02020603050405020304" pitchFamily="18" charset="0"/>
                <a:ea typeface="MS Mincho" panose="02020609040205080304" pitchFamily="49" charset="-128"/>
              </a:rPr>
              <a:t>съществува асимптотична строга граница на времето за изпълнение</a:t>
            </a:r>
            <a:r>
              <a:rPr lang="bg-BG" sz="2800" i="1" dirty="0">
                <a:effectLst/>
                <a:latin typeface="Times New Roman" panose="02020603050405020304" pitchFamily="18" charset="0"/>
                <a:ea typeface="MS Mincho" panose="02020609040205080304" pitchFamily="49" charset="-128"/>
              </a:rPr>
              <a:t>;</a:t>
            </a:r>
          </a:p>
          <a:p>
            <a:pPr algn="just"/>
            <a:endParaRPr lang="bg-BG" sz="2800" i="1" dirty="0">
              <a:effectLst/>
              <a:latin typeface="Times New Roman" panose="02020603050405020304" pitchFamily="18" charset="0"/>
              <a:ea typeface="MS Mincho" panose="02020609040205080304" pitchFamily="49" charset="-128"/>
            </a:endParaRPr>
          </a:p>
          <a:p>
            <a:pPr marL="342900" indent="-342900" algn="just">
              <a:buFont typeface="Arial" panose="020B0604020202020204" pitchFamily="34" charset="0"/>
              <a:buChar char="•"/>
            </a:pPr>
            <a:r>
              <a:rPr lang="en-US" sz="2800" i="1" dirty="0">
                <a:effectLst/>
                <a:latin typeface="Times New Roman" panose="02020603050405020304" pitchFamily="18" charset="0"/>
                <a:ea typeface="MS Mincho" panose="02020609040205080304" pitchFamily="49" charset="-128"/>
              </a:rPr>
              <a:t>Big-</a:t>
            </a:r>
            <a:r>
              <a:rPr lang="bg-BG" sz="2800" i="1" dirty="0">
                <a:effectLst/>
                <a:latin typeface="Times New Roman" panose="02020603050405020304" pitchFamily="18" charset="0"/>
                <a:ea typeface="MS Mincho" panose="02020609040205080304" pitchFamily="49" charset="-128"/>
              </a:rPr>
              <a:t>O нотация - </a:t>
            </a:r>
            <a:r>
              <a:rPr lang="bg-BG" sz="2800" dirty="0">
                <a:effectLst/>
                <a:latin typeface="Times New Roman" panose="02020603050405020304" pitchFamily="18" charset="0"/>
                <a:ea typeface="MS Mincho" panose="02020609040205080304" pitchFamily="49" charset="-128"/>
              </a:rPr>
              <a:t>използва да задава само асимптотични горни граници</a:t>
            </a:r>
            <a:r>
              <a:rPr lang="bg-BG" sz="2800" i="1" dirty="0">
                <a:latin typeface="Times New Roman" panose="02020603050405020304" pitchFamily="18" charset="0"/>
                <a:ea typeface="MS Mincho" panose="02020609040205080304" pitchFamily="49" charset="-128"/>
              </a:rPr>
              <a:t>;</a:t>
            </a:r>
          </a:p>
          <a:p>
            <a:pPr algn="just"/>
            <a:endParaRPr lang="bg-BG" sz="2800" i="1" dirty="0">
              <a:latin typeface="Times New Roman" panose="02020603050405020304" pitchFamily="18" charset="0"/>
              <a:ea typeface="MS Mincho" panose="02020609040205080304" pitchFamily="49" charset="-128"/>
            </a:endParaRPr>
          </a:p>
          <a:p>
            <a:pPr marL="342900" indent="-342900" algn="just">
              <a:buFont typeface="Arial" panose="020B0604020202020204" pitchFamily="34" charset="0"/>
              <a:buChar char="•"/>
            </a:pPr>
            <a:r>
              <a:rPr lang="en-US" sz="2800" i="1" dirty="0">
                <a:effectLst/>
                <a:latin typeface="Times New Roman" panose="02020603050405020304" pitchFamily="18" charset="0"/>
                <a:ea typeface="MS Mincho" panose="02020609040205080304" pitchFamily="49" charset="-128"/>
              </a:rPr>
              <a:t>Big-Ω </a:t>
            </a:r>
            <a:r>
              <a:rPr lang="bg-BG" sz="2800" i="1" dirty="0">
                <a:effectLst/>
                <a:latin typeface="Times New Roman" panose="02020603050405020304" pitchFamily="18" charset="0"/>
                <a:ea typeface="MS Mincho" panose="02020609040205080304" pitchFamily="49" charset="-128"/>
              </a:rPr>
              <a:t>нотация – използва се да </a:t>
            </a:r>
            <a:r>
              <a:rPr lang="bg-BG" sz="2800" dirty="0">
                <a:effectLst/>
                <a:latin typeface="Times New Roman" panose="02020603050405020304" pitchFamily="18" charset="0"/>
                <a:ea typeface="MS Mincho" panose="02020609040205080304" pitchFamily="49" charset="-128"/>
              </a:rPr>
              <a:t>задава само долна граница</a:t>
            </a:r>
            <a:endParaRPr lang="bg-BG" sz="2800" dirty="0"/>
          </a:p>
        </p:txBody>
      </p:sp>
    </p:spTree>
    <p:extLst>
      <p:ext uri="{BB962C8B-B14F-4D97-AF65-F5344CB8AC3E}">
        <p14:creationId xmlns:p14="http://schemas.microsoft.com/office/powerpoint/2010/main" val="336258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F09F453-0E26-97C9-C352-0FA9E25BE4DB}"/>
              </a:ext>
            </a:extLst>
          </p:cNvPr>
          <p:cNvSpPr>
            <a:spLocks noGrp="1"/>
          </p:cNvSpPr>
          <p:nvPr>
            <p:ph type="title"/>
          </p:nvPr>
        </p:nvSpPr>
        <p:spPr>
          <a:xfrm>
            <a:off x="760976" y="465709"/>
            <a:ext cx="9171447" cy="430887"/>
          </a:xfrm>
        </p:spPr>
        <p:txBody>
          <a:bodyPr/>
          <a:lstStyle/>
          <a:p>
            <a:pPr algn="ctr"/>
            <a:r>
              <a:rPr lang="en-US" sz="2800" i="1" dirty="0">
                <a:effectLst/>
                <a:latin typeface="Times New Roman" panose="02020603050405020304" pitchFamily="18" charset="0"/>
                <a:ea typeface="MS Mincho" panose="02020609040205080304" pitchFamily="49" charset="-128"/>
              </a:rPr>
              <a:t>Big-θ </a:t>
            </a:r>
            <a:r>
              <a:rPr lang="bg-BG" sz="2800" i="1" dirty="0">
                <a:effectLst/>
                <a:latin typeface="Times New Roman" panose="02020603050405020304" pitchFamily="18" charset="0"/>
                <a:ea typeface="MS Mincho" panose="02020609040205080304" pitchFamily="49" charset="-128"/>
              </a:rPr>
              <a:t>нотация   - </a:t>
            </a:r>
            <a:r>
              <a:rPr lang="bg-BG" i="1" dirty="0">
                <a:solidFill>
                  <a:schemeClr val="bg1"/>
                </a:solidFill>
                <a:effectLst/>
                <a:latin typeface="Arial" panose="020B0604020202020204" pitchFamily="34" charset="0"/>
                <a:ea typeface="MS Mincho" panose="02020609040205080304" pitchFamily="49" charset="-128"/>
              </a:rPr>
              <a:t>Θ</a:t>
            </a:r>
            <a:r>
              <a:rPr lang="bg-BG" i="1" dirty="0">
                <a:solidFill>
                  <a:schemeClr val="bg1"/>
                </a:solidFill>
                <a:effectLst/>
                <a:latin typeface="Times New Roman" panose="02020603050405020304" pitchFamily="18" charset="0"/>
                <a:ea typeface="MS Mincho" panose="02020609040205080304" pitchFamily="49" charset="-128"/>
              </a:rPr>
              <a:t>(</a:t>
            </a:r>
            <a:r>
              <a:rPr lang="en-US" i="1" dirty="0">
                <a:solidFill>
                  <a:schemeClr val="bg1"/>
                </a:solidFill>
                <a:effectLst/>
                <a:latin typeface="Times New Roman" panose="02020603050405020304" pitchFamily="18" charset="0"/>
                <a:ea typeface="MS Mincho" panose="02020609040205080304" pitchFamily="49" charset="-128"/>
              </a:rPr>
              <a:t>f(n)</a:t>
            </a:r>
            <a:r>
              <a:rPr lang="bg-BG" i="1" dirty="0">
                <a:solidFill>
                  <a:schemeClr val="bg1"/>
                </a:solidFill>
                <a:effectLst/>
                <a:latin typeface="Times New Roman" panose="02020603050405020304" pitchFamily="18" charset="0"/>
                <a:ea typeface="MS Mincho" panose="02020609040205080304" pitchFamily="49" charset="-128"/>
              </a:rPr>
              <a:t>)</a:t>
            </a:r>
            <a:endParaRPr lang="bg-BG" dirty="0">
              <a:solidFill>
                <a:schemeClr val="bg1"/>
              </a:solidFill>
            </a:endParaRPr>
          </a:p>
        </p:txBody>
      </p:sp>
      <p:pic>
        <p:nvPicPr>
          <p:cNvPr id="4" name="Картина 3">
            <a:extLst>
              <a:ext uri="{FF2B5EF4-FFF2-40B4-BE49-F238E27FC236}">
                <a16:creationId xmlns:a16="http://schemas.microsoft.com/office/drawing/2014/main" id="{6CC43A9E-D8E5-92D3-4DC8-E9A3491CA4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5299" y="1188392"/>
            <a:ext cx="6705601" cy="4109505"/>
          </a:xfrm>
          <a:prstGeom prst="rect">
            <a:avLst/>
          </a:prstGeom>
          <a:noFill/>
          <a:ln>
            <a:noFill/>
          </a:ln>
        </p:spPr>
      </p:pic>
      <p:sp>
        <p:nvSpPr>
          <p:cNvPr id="6" name="Текстово поле 5">
            <a:extLst>
              <a:ext uri="{FF2B5EF4-FFF2-40B4-BE49-F238E27FC236}">
                <a16:creationId xmlns:a16="http://schemas.microsoft.com/office/drawing/2014/main" id="{527A0AE7-4E8D-0204-79D0-3EA4D37D2AE0}"/>
              </a:ext>
            </a:extLst>
          </p:cNvPr>
          <p:cNvSpPr txBox="1"/>
          <p:nvPr/>
        </p:nvSpPr>
        <p:spPr>
          <a:xfrm>
            <a:off x="1041400" y="5297897"/>
            <a:ext cx="8610600" cy="1938992"/>
          </a:xfrm>
          <a:prstGeom prst="rect">
            <a:avLst/>
          </a:prstGeom>
          <a:noFill/>
        </p:spPr>
        <p:txBody>
          <a:bodyPr wrap="square">
            <a:spAutoFit/>
          </a:bodyPr>
          <a:lstStyle/>
          <a:p>
            <a:r>
              <a:rPr lang="bg-BG" sz="2400" dirty="0">
                <a:solidFill>
                  <a:schemeClr val="bg1"/>
                </a:solidFill>
                <a:effectLst/>
                <a:latin typeface="Times New Roman" panose="02020603050405020304" pitchFamily="18" charset="0"/>
                <a:ea typeface="MS Mincho" panose="02020609040205080304" pitchFamily="49" charset="-128"/>
              </a:rPr>
              <a:t>За малки стойности на </a:t>
            </a:r>
            <a:r>
              <a:rPr lang="en-US" sz="2400" i="1" dirty="0">
                <a:solidFill>
                  <a:schemeClr val="bg1"/>
                </a:solidFill>
                <a:effectLst/>
                <a:latin typeface="Times New Roman" panose="02020603050405020304" pitchFamily="18" charset="0"/>
                <a:ea typeface="MS Mincho" panose="02020609040205080304" pitchFamily="49" charset="-128"/>
              </a:rPr>
              <a:t>n</a:t>
            </a:r>
            <a:r>
              <a:rPr lang="en-US" sz="2400" dirty="0">
                <a:solidFill>
                  <a:schemeClr val="bg1"/>
                </a:solidFill>
                <a:effectLst/>
                <a:latin typeface="Times New Roman" panose="02020603050405020304" pitchFamily="18" charset="0"/>
                <a:ea typeface="MS Mincho" panose="02020609040205080304" pitchFamily="49" charset="-128"/>
              </a:rPr>
              <a:t>,</a:t>
            </a:r>
            <a:r>
              <a:rPr lang="bg-BG" sz="2400" dirty="0">
                <a:solidFill>
                  <a:schemeClr val="bg1"/>
                </a:solidFill>
                <a:effectLst/>
                <a:latin typeface="Times New Roman" panose="02020603050405020304" pitchFamily="18" charset="0"/>
                <a:ea typeface="MS Mincho" panose="02020609040205080304" pitchFamily="49" charset="-128"/>
              </a:rPr>
              <a:t> сравнението между времето за изпълнение на </a:t>
            </a:r>
            <a:r>
              <a:rPr lang="bg-BG" sz="2400" i="1" dirty="0">
                <a:solidFill>
                  <a:schemeClr val="bg1"/>
                </a:solidFill>
                <a:effectLst/>
                <a:latin typeface="Times New Roman" panose="02020603050405020304" pitchFamily="18" charset="0"/>
                <a:ea typeface="MS Mincho" panose="02020609040205080304" pitchFamily="49" charset="-128"/>
              </a:rPr>
              <a:t>k</a:t>
            </a:r>
            <a:r>
              <a:rPr lang="bg-BG" sz="2400" i="1" baseline="-25000" dirty="0">
                <a:solidFill>
                  <a:schemeClr val="bg1"/>
                </a:solidFill>
                <a:effectLst/>
                <a:latin typeface="Times New Roman" panose="02020603050405020304" pitchFamily="18" charset="0"/>
                <a:ea typeface="MS Mincho" panose="02020609040205080304" pitchFamily="49" charset="-128"/>
              </a:rPr>
              <a:t>1</a:t>
            </a:r>
            <a:r>
              <a:rPr lang="bg-BG" sz="2400" i="1" dirty="0">
                <a:solidFill>
                  <a:schemeClr val="bg1"/>
                </a:solidFill>
                <a:effectLst/>
                <a:latin typeface="Times New Roman" panose="02020603050405020304" pitchFamily="18" charset="0"/>
                <a:ea typeface="MS Mincho" panose="02020609040205080304" pitchFamily="49" charset="-128"/>
              </a:rPr>
              <a:t>.</a:t>
            </a:r>
            <a:r>
              <a:rPr lang="en-US" sz="2400" i="1" dirty="0">
                <a:solidFill>
                  <a:schemeClr val="bg1"/>
                </a:solidFill>
                <a:effectLst/>
                <a:latin typeface="Times New Roman" panose="02020603050405020304" pitchFamily="18" charset="0"/>
                <a:ea typeface="MS Mincho" panose="02020609040205080304" pitchFamily="49" charset="-128"/>
              </a:rPr>
              <a:t>n</a:t>
            </a:r>
            <a:r>
              <a:rPr lang="en-US" sz="2400" dirty="0">
                <a:solidFill>
                  <a:schemeClr val="bg1"/>
                </a:solidFill>
                <a:effectLst/>
                <a:latin typeface="Times New Roman" panose="02020603050405020304" pitchFamily="18" charset="0"/>
                <a:ea typeface="MS Mincho" panose="02020609040205080304" pitchFamily="49" charset="-128"/>
              </a:rPr>
              <a:t> </a:t>
            </a:r>
            <a:r>
              <a:rPr lang="bg-BG" sz="2400" dirty="0">
                <a:solidFill>
                  <a:schemeClr val="bg1"/>
                </a:solidFill>
                <a:effectLst/>
                <a:latin typeface="Times New Roman" panose="02020603050405020304" pitchFamily="18" charset="0"/>
                <a:ea typeface="MS Mincho" panose="02020609040205080304" pitchFamily="49" charset="-128"/>
              </a:rPr>
              <a:t>и </a:t>
            </a:r>
            <a:r>
              <a:rPr lang="en-US" sz="2400" i="1" dirty="0">
                <a:solidFill>
                  <a:schemeClr val="bg1"/>
                </a:solidFill>
                <a:effectLst/>
                <a:latin typeface="Times New Roman" panose="02020603050405020304" pitchFamily="18" charset="0"/>
                <a:ea typeface="MS Mincho" panose="02020609040205080304" pitchFamily="49" charset="-128"/>
              </a:rPr>
              <a:t>k</a:t>
            </a:r>
            <a:r>
              <a:rPr lang="en-US" sz="2400" i="1" baseline="-25000" dirty="0">
                <a:solidFill>
                  <a:schemeClr val="bg1"/>
                </a:solidFill>
                <a:effectLst/>
                <a:latin typeface="Times New Roman" panose="02020603050405020304" pitchFamily="18" charset="0"/>
                <a:ea typeface="MS Mincho" panose="02020609040205080304" pitchFamily="49" charset="-128"/>
              </a:rPr>
              <a:t>2</a:t>
            </a:r>
            <a:r>
              <a:rPr lang="en-US" sz="2400" i="1" dirty="0">
                <a:solidFill>
                  <a:schemeClr val="bg1"/>
                </a:solidFill>
                <a:effectLst/>
                <a:latin typeface="Times New Roman" panose="02020603050405020304" pitchFamily="18" charset="0"/>
                <a:ea typeface="MS Mincho" panose="02020609040205080304" pitchFamily="49" charset="-128"/>
              </a:rPr>
              <a:t>.n</a:t>
            </a:r>
            <a:r>
              <a:rPr lang="en-US" sz="2400" dirty="0">
                <a:solidFill>
                  <a:schemeClr val="bg1"/>
                </a:solidFill>
                <a:effectLst/>
                <a:latin typeface="Times New Roman" panose="02020603050405020304" pitchFamily="18" charset="0"/>
                <a:ea typeface="MS Mincho" panose="02020609040205080304" pitchFamily="49" charset="-128"/>
              </a:rPr>
              <a:t> </a:t>
            </a:r>
            <a:r>
              <a:rPr lang="bg-BG" sz="2400" dirty="0">
                <a:solidFill>
                  <a:schemeClr val="bg1"/>
                </a:solidFill>
                <a:effectLst/>
                <a:latin typeface="Times New Roman" panose="02020603050405020304" pitchFamily="18" charset="0"/>
                <a:ea typeface="MS Mincho" panose="02020609040205080304" pitchFamily="49" charset="-128"/>
              </a:rPr>
              <a:t>е без значение. Но когато </a:t>
            </a:r>
            <a:r>
              <a:rPr lang="en-US" sz="2400" i="1" dirty="0">
                <a:solidFill>
                  <a:schemeClr val="bg1"/>
                </a:solidFill>
                <a:effectLst/>
                <a:latin typeface="Times New Roman" panose="02020603050405020304" pitchFamily="18" charset="0"/>
                <a:ea typeface="MS Mincho" panose="02020609040205080304" pitchFamily="49" charset="-128"/>
              </a:rPr>
              <a:t>n</a:t>
            </a:r>
            <a:r>
              <a:rPr lang="bg-BG" sz="2400" dirty="0">
                <a:solidFill>
                  <a:schemeClr val="bg1"/>
                </a:solidFill>
                <a:effectLst/>
                <a:latin typeface="Times New Roman" panose="02020603050405020304" pitchFamily="18" charset="0"/>
                <a:ea typeface="MS Mincho" panose="02020609040205080304" pitchFamily="49" charset="-128"/>
              </a:rPr>
              <a:t> стане достатъчно голямо – достигне пунктираната линия или е от дясната ѝ страна – времето за изпълнение трябва да е между </a:t>
            </a:r>
            <a:r>
              <a:rPr lang="bg-BG" sz="2400" i="1" dirty="0">
                <a:solidFill>
                  <a:schemeClr val="bg1"/>
                </a:solidFill>
                <a:effectLst/>
                <a:latin typeface="Times New Roman" panose="02020603050405020304" pitchFamily="18" charset="0"/>
                <a:ea typeface="MS Mincho" panose="02020609040205080304" pitchFamily="49" charset="-128"/>
              </a:rPr>
              <a:t>k</a:t>
            </a:r>
            <a:r>
              <a:rPr lang="bg-BG" sz="2400" i="1" baseline="-25000" dirty="0">
                <a:solidFill>
                  <a:schemeClr val="bg1"/>
                </a:solidFill>
                <a:effectLst/>
                <a:latin typeface="Times New Roman" panose="02020603050405020304" pitchFamily="18" charset="0"/>
                <a:ea typeface="MS Mincho" panose="02020609040205080304" pitchFamily="49" charset="-128"/>
              </a:rPr>
              <a:t>1</a:t>
            </a:r>
            <a:r>
              <a:rPr lang="bg-BG" sz="2400" i="1" dirty="0">
                <a:solidFill>
                  <a:schemeClr val="bg1"/>
                </a:solidFill>
                <a:effectLst/>
                <a:latin typeface="Times New Roman" panose="02020603050405020304" pitchFamily="18" charset="0"/>
                <a:ea typeface="MS Mincho" panose="02020609040205080304" pitchFamily="49" charset="-128"/>
              </a:rPr>
              <a:t>.</a:t>
            </a:r>
            <a:r>
              <a:rPr lang="en-US" sz="2400" i="1" dirty="0">
                <a:solidFill>
                  <a:schemeClr val="bg1"/>
                </a:solidFill>
                <a:effectLst/>
                <a:latin typeface="Times New Roman" panose="02020603050405020304" pitchFamily="18" charset="0"/>
                <a:ea typeface="MS Mincho" panose="02020609040205080304" pitchFamily="49" charset="-128"/>
              </a:rPr>
              <a:t>n</a:t>
            </a:r>
            <a:r>
              <a:rPr lang="en-US" sz="2400" dirty="0">
                <a:solidFill>
                  <a:schemeClr val="bg1"/>
                </a:solidFill>
                <a:effectLst/>
                <a:latin typeface="Times New Roman" panose="02020603050405020304" pitchFamily="18" charset="0"/>
                <a:ea typeface="MS Mincho" panose="02020609040205080304" pitchFamily="49" charset="-128"/>
              </a:rPr>
              <a:t> </a:t>
            </a:r>
            <a:r>
              <a:rPr lang="bg-BG" sz="2400" dirty="0">
                <a:solidFill>
                  <a:schemeClr val="bg1"/>
                </a:solidFill>
                <a:effectLst/>
                <a:latin typeface="Times New Roman" panose="02020603050405020304" pitchFamily="18" charset="0"/>
                <a:ea typeface="MS Mincho" panose="02020609040205080304" pitchFamily="49" charset="-128"/>
              </a:rPr>
              <a:t>и </a:t>
            </a:r>
            <a:r>
              <a:rPr lang="en-US" sz="2400" i="1" dirty="0">
                <a:solidFill>
                  <a:schemeClr val="bg1"/>
                </a:solidFill>
                <a:effectLst/>
                <a:latin typeface="Times New Roman" panose="02020603050405020304" pitchFamily="18" charset="0"/>
                <a:ea typeface="MS Mincho" panose="02020609040205080304" pitchFamily="49" charset="-128"/>
              </a:rPr>
              <a:t>k</a:t>
            </a:r>
            <a:r>
              <a:rPr lang="en-US" sz="2400" i="1" baseline="-25000" dirty="0">
                <a:solidFill>
                  <a:schemeClr val="bg1"/>
                </a:solidFill>
                <a:effectLst/>
                <a:latin typeface="Times New Roman" panose="02020603050405020304" pitchFamily="18" charset="0"/>
                <a:ea typeface="MS Mincho" panose="02020609040205080304" pitchFamily="49" charset="-128"/>
              </a:rPr>
              <a:t>2</a:t>
            </a:r>
            <a:r>
              <a:rPr lang="en-US" sz="2400" i="1" dirty="0">
                <a:solidFill>
                  <a:schemeClr val="bg1"/>
                </a:solidFill>
                <a:effectLst/>
                <a:latin typeface="Times New Roman" panose="02020603050405020304" pitchFamily="18" charset="0"/>
                <a:ea typeface="MS Mincho" panose="02020609040205080304" pitchFamily="49" charset="-128"/>
              </a:rPr>
              <a:t>.n</a:t>
            </a:r>
            <a:r>
              <a:rPr lang="bg-BG" sz="2400" dirty="0">
                <a:solidFill>
                  <a:schemeClr val="bg1"/>
                </a:solidFill>
                <a:effectLst/>
                <a:latin typeface="Times New Roman" panose="02020603050405020304" pitchFamily="18" charset="0"/>
                <a:ea typeface="MS Mincho" panose="02020609040205080304" pitchFamily="49" charset="-128"/>
              </a:rPr>
              <a:t>.</a:t>
            </a:r>
            <a:endParaRPr lang="bg-BG" sz="2400" dirty="0">
              <a:solidFill>
                <a:schemeClr val="bg1"/>
              </a:solidFill>
            </a:endParaRPr>
          </a:p>
        </p:txBody>
      </p:sp>
    </p:spTree>
    <p:extLst>
      <p:ext uri="{BB962C8B-B14F-4D97-AF65-F5344CB8AC3E}">
        <p14:creationId xmlns:p14="http://schemas.microsoft.com/office/powerpoint/2010/main" val="42172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2EE40F5-4390-4BB9-CC50-40D328D38FE1}"/>
              </a:ext>
            </a:extLst>
          </p:cNvPr>
          <p:cNvSpPr>
            <a:spLocks noGrp="1"/>
          </p:cNvSpPr>
          <p:nvPr>
            <p:ph type="title"/>
          </p:nvPr>
        </p:nvSpPr>
        <p:spPr>
          <a:xfrm>
            <a:off x="760976" y="465709"/>
            <a:ext cx="9171447" cy="430887"/>
          </a:xfrm>
        </p:spPr>
        <p:txBody>
          <a:bodyPr/>
          <a:lstStyle/>
          <a:p>
            <a:pPr algn="ctr"/>
            <a:r>
              <a:rPr lang="en-US" sz="2800" i="1" dirty="0">
                <a:effectLst/>
                <a:latin typeface="Times New Roman" panose="02020603050405020304" pitchFamily="18" charset="0"/>
                <a:ea typeface="MS Mincho" panose="02020609040205080304" pitchFamily="49" charset="-128"/>
              </a:rPr>
              <a:t>Big-</a:t>
            </a:r>
            <a:r>
              <a:rPr lang="bg-BG" sz="2800" i="1" dirty="0">
                <a:effectLst/>
                <a:latin typeface="Times New Roman" panose="02020603050405020304" pitchFamily="18" charset="0"/>
                <a:ea typeface="MS Mincho" panose="02020609040205080304" pitchFamily="49" charset="-128"/>
              </a:rPr>
              <a:t>O нотация</a:t>
            </a:r>
            <a:r>
              <a:rPr lang="en-US" sz="2800" i="1" dirty="0">
                <a:effectLst/>
                <a:latin typeface="Times New Roman" panose="02020603050405020304" pitchFamily="18" charset="0"/>
                <a:ea typeface="MS Mincho" panose="02020609040205080304" pitchFamily="49" charset="-128"/>
              </a:rPr>
              <a:t>  - </a:t>
            </a:r>
            <a:r>
              <a:rPr lang="bg-BG" i="1" dirty="0">
                <a:solidFill>
                  <a:schemeClr val="bg1"/>
                </a:solidFill>
                <a:effectLst/>
                <a:latin typeface="Times New Roman" panose="02020603050405020304" pitchFamily="18" charset="0"/>
                <a:ea typeface="MS Mincho" panose="02020609040205080304" pitchFamily="49" charset="-128"/>
              </a:rPr>
              <a:t>O(f(n))</a:t>
            </a:r>
            <a:endParaRPr lang="bg-BG" dirty="0">
              <a:solidFill>
                <a:schemeClr val="bg1"/>
              </a:solidFill>
            </a:endParaRPr>
          </a:p>
        </p:txBody>
      </p:sp>
      <p:sp>
        <p:nvSpPr>
          <p:cNvPr id="3" name="Текстов контейнер 2">
            <a:extLst>
              <a:ext uri="{FF2B5EF4-FFF2-40B4-BE49-F238E27FC236}">
                <a16:creationId xmlns:a16="http://schemas.microsoft.com/office/drawing/2014/main" id="{2E908F48-733A-C6DB-B1B0-D23A989778AF}"/>
              </a:ext>
            </a:extLst>
          </p:cNvPr>
          <p:cNvSpPr>
            <a:spLocks noGrp="1"/>
          </p:cNvSpPr>
          <p:nvPr>
            <p:ph type="body" idx="1"/>
          </p:nvPr>
        </p:nvSpPr>
        <p:spPr>
          <a:xfrm>
            <a:off x="1190941" y="5153025"/>
            <a:ext cx="8311515" cy="1723549"/>
          </a:xfrm>
        </p:spPr>
        <p:txBody>
          <a:bodyPr/>
          <a:lstStyle/>
          <a:p>
            <a:r>
              <a:rPr lang="bg-BG" sz="2800" dirty="0">
                <a:effectLst/>
                <a:latin typeface="Times New Roman" panose="02020603050405020304" pitchFamily="18" charset="0"/>
                <a:ea typeface="MS Mincho" panose="02020609040205080304" pitchFamily="49" charset="-128"/>
              </a:rPr>
              <a:t>Ако времето за изпълнение е </a:t>
            </a:r>
            <a:r>
              <a:rPr lang="bg-BG" sz="2800" i="1" dirty="0">
                <a:effectLst/>
                <a:latin typeface="Times New Roman" panose="02020603050405020304" pitchFamily="18" charset="0"/>
                <a:ea typeface="MS Mincho" panose="02020609040205080304" pitchFamily="49" charset="-128"/>
              </a:rPr>
              <a:t>O(f(n))</a:t>
            </a:r>
            <a:r>
              <a:rPr lang="bg-BG" sz="2800" dirty="0">
                <a:effectLst/>
                <a:latin typeface="Times New Roman" panose="02020603050405020304" pitchFamily="18" charset="0"/>
                <a:ea typeface="MS Mincho" panose="02020609040205080304" pitchFamily="49" charset="-128"/>
              </a:rPr>
              <a:t>, то за достатъчно голямо </a:t>
            </a:r>
            <a:r>
              <a:rPr lang="bg-BG" sz="2800" i="1" dirty="0">
                <a:effectLst/>
                <a:latin typeface="Times New Roman" panose="02020603050405020304" pitchFamily="18" charset="0"/>
                <a:ea typeface="MS Mincho" panose="02020609040205080304" pitchFamily="49" charset="-128"/>
              </a:rPr>
              <a:t>n</a:t>
            </a:r>
            <a:r>
              <a:rPr lang="bg-BG" sz="2800" dirty="0">
                <a:effectLst/>
                <a:latin typeface="Times New Roman" panose="02020603050405020304" pitchFamily="18" charset="0"/>
                <a:ea typeface="MS Mincho" panose="02020609040205080304" pitchFamily="49" charset="-128"/>
              </a:rPr>
              <a:t> времето за изпълнение е най-много </a:t>
            </a:r>
            <a:r>
              <a:rPr lang="bg-BG" sz="2800" i="1" dirty="0" err="1">
                <a:effectLst/>
                <a:latin typeface="Times New Roman" panose="02020603050405020304" pitchFamily="18" charset="0"/>
                <a:ea typeface="MS Mincho" panose="02020609040205080304" pitchFamily="49" charset="-128"/>
              </a:rPr>
              <a:t>k.f</a:t>
            </a:r>
            <a:r>
              <a:rPr lang="bg-BG" sz="2800" i="1" dirty="0">
                <a:effectLst/>
                <a:latin typeface="Times New Roman" panose="02020603050405020304" pitchFamily="18" charset="0"/>
                <a:ea typeface="MS Mincho" panose="02020609040205080304" pitchFamily="49" charset="-128"/>
              </a:rPr>
              <a:t>(n),</a:t>
            </a:r>
            <a:r>
              <a:rPr lang="bg-BG" sz="2800" dirty="0">
                <a:effectLst/>
                <a:latin typeface="Times New Roman" panose="02020603050405020304" pitchFamily="18" charset="0"/>
                <a:ea typeface="MS Mincho" panose="02020609040205080304" pitchFamily="49" charset="-128"/>
              </a:rPr>
              <a:t> за константа </a:t>
            </a:r>
            <a:r>
              <a:rPr lang="en-US" sz="2800" i="1" dirty="0">
                <a:effectLst/>
                <a:latin typeface="Times New Roman" panose="02020603050405020304" pitchFamily="18" charset="0"/>
                <a:ea typeface="MS Mincho" panose="02020609040205080304" pitchFamily="49" charset="-128"/>
              </a:rPr>
              <a:t>k</a:t>
            </a:r>
            <a:r>
              <a:rPr lang="bg-BG" sz="2800" dirty="0">
                <a:effectLst/>
                <a:latin typeface="Times New Roman" panose="02020603050405020304" pitchFamily="18" charset="0"/>
                <a:ea typeface="MS Mincho" panose="02020609040205080304" pitchFamily="49" charset="-128"/>
              </a:rPr>
              <a:t>. Това означава, че времето за изпълнение нараства най-много до </a:t>
            </a:r>
            <a:r>
              <a:rPr lang="bg-BG" sz="2800" i="1" dirty="0" err="1">
                <a:effectLst/>
                <a:latin typeface="Times New Roman" panose="02020603050405020304" pitchFamily="18" charset="0"/>
                <a:ea typeface="MS Mincho" panose="02020609040205080304" pitchFamily="49" charset="-128"/>
              </a:rPr>
              <a:t>k.f</a:t>
            </a:r>
            <a:r>
              <a:rPr lang="bg-BG" sz="2800" i="1" dirty="0">
                <a:effectLst/>
                <a:latin typeface="Times New Roman" panose="02020603050405020304" pitchFamily="18" charset="0"/>
                <a:ea typeface="MS Mincho" panose="02020609040205080304" pitchFamily="49" charset="-128"/>
              </a:rPr>
              <a:t>(n)</a:t>
            </a:r>
            <a:endParaRPr lang="bg-BG" sz="2800" dirty="0"/>
          </a:p>
        </p:txBody>
      </p:sp>
      <p:pic>
        <p:nvPicPr>
          <p:cNvPr id="4" name="Картина 3" descr="6n^2 vs 100n+300">
            <a:extLst>
              <a:ext uri="{FF2B5EF4-FFF2-40B4-BE49-F238E27FC236}">
                <a16:creationId xmlns:a16="http://schemas.microsoft.com/office/drawing/2014/main" id="{4D8AAE9F-9DD3-BB87-55E9-AC7BB53D6E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9739" y="1108081"/>
            <a:ext cx="6753921" cy="4044944"/>
          </a:xfrm>
          <a:prstGeom prst="rect">
            <a:avLst/>
          </a:prstGeom>
          <a:noFill/>
          <a:ln>
            <a:noFill/>
          </a:ln>
        </p:spPr>
      </p:pic>
    </p:spTree>
    <p:extLst>
      <p:ext uri="{BB962C8B-B14F-4D97-AF65-F5344CB8AC3E}">
        <p14:creationId xmlns:p14="http://schemas.microsoft.com/office/powerpoint/2010/main" val="506714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7F3E6DAB51B8F43866F0743E0EE41DD" ma:contentTypeVersion="4" ma:contentTypeDescription="Създаване на нов документ" ma:contentTypeScope="" ma:versionID="dc7478267d79188a1b16787d2c55fae8">
  <xsd:schema xmlns:xsd="http://www.w3.org/2001/XMLSchema" xmlns:xs="http://www.w3.org/2001/XMLSchema" xmlns:p="http://schemas.microsoft.com/office/2006/metadata/properties" xmlns:ns2="f7ff9893-cbf3-494b-bdd9-96c0170228da" targetNamespace="http://schemas.microsoft.com/office/2006/metadata/properties" ma:root="true" ma:fieldsID="5b56049485523197a8607cadc42c93c8" ns2:_="">
    <xsd:import namespace="f7ff9893-cbf3-494b-bdd9-96c0170228d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ff9893-cbf3-494b-bdd9-96c01702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92FA02-76B2-48F2-A838-5E910CBC411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F08E74-E9C6-4CDC-B35A-13D9AF977420}">
  <ds:schemaRefs>
    <ds:schemaRef ds:uri="http://schemas.microsoft.com/sharepoint/v3/contenttype/forms"/>
  </ds:schemaRefs>
</ds:datastoreItem>
</file>

<file path=customXml/itemProps3.xml><?xml version="1.0" encoding="utf-8"?>
<ds:datastoreItem xmlns:ds="http://schemas.openxmlformats.org/officeDocument/2006/customXml" ds:itemID="{3DC9D18D-B432-4A3F-9F64-AA70FDA37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ff9893-cbf3-494b-bdd9-96c0170228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578</TotalTime>
  <Words>2897</Words>
  <Application>Microsoft Office PowerPoint</Application>
  <PresentationFormat>Custom</PresentationFormat>
  <Paragraphs>318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СИНТЕЗ И АНАЛИЗ  НА АЛГОРИТМИ</vt:lpstr>
      <vt:lpstr>Сложност на алгоритъм</vt:lpstr>
      <vt:lpstr>Случаи за определяне на сложността</vt:lpstr>
      <vt:lpstr>Асимптотична нотация</vt:lpstr>
      <vt:lpstr>Пример за отделяне на маловажни части</vt:lpstr>
      <vt:lpstr>Диаграма за изменението на двете функции</vt:lpstr>
      <vt:lpstr>Видове асимптотични нотации</vt:lpstr>
      <vt:lpstr>Big-θ нотация   - Θ(f(n))</vt:lpstr>
      <vt:lpstr>Big-O нотация  - O(f(n))</vt:lpstr>
      <vt:lpstr>Big-Ω нотация  - Ω(f(n))</vt:lpstr>
      <vt:lpstr>PowerPoint Presentation</vt:lpstr>
      <vt:lpstr>Видове сложност по време</vt:lpstr>
      <vt:lpstr>Видове сложност по време</vt:lpstr>
      <vt:lpstr>Сравнение на Квадратична, Кубична и Експоненциална сложност</vt:lpstr>
      <vt:lpstr>Пример за избор на алгоритъм</vt:lpstr>
      <vt:lpstr>Примери за алгоритми от всеки вид сложност</vt:lpstr>
      <vt:lpstr>ПРИМЕРИ</vt:lpstr>
      <vt:lpstr>ПРИМЕРИ ЗА АНАЛИЗ НА ВРЕМЕВА СЛОЖНОСТ</vt:lpstr>
      <vt:lpstr>ПРИМЕРИ ЗА АНАЛИЗ НА ВРЕМЕВА СЛОЖНОСТ</vt:lpstr>
      <vt:lpstr>ПРИМЕРИ ЗА АНАЛИЗ НА ВРЕМЕВА СЛОЖНОСТ</vt:lpstr>
      <vt:lpstr>ПРИМЕРИ ЗА АНАЛИЗ НА ВРЕМЕВА СЛОЖНОСТ</vt:lpstr>
      <vt:lpstr>ПРИМЕРИ ЗА АНАЛИЗ НА ПРОСТРАНСТВЕНА СЛОЖНОСТ</vt:lpstr>
      <vt:lpstr>ПРИМЕРИ ЗА АНАЛИЗ НА ПРОСТРАНСТВЕНА СЛОЖНОСТ</vt:lpstr>
      <vt:lpstr>ПРИМЕРИ ЗА АНАЛИЗ НА ПРОСТРАНСТВЕНА СЛОЖНОСТ</vt:lpstr>
      <vt:lpstr>РЕКУРСИВНИ АЛГОРИТМИ</vt:lpstr>
      <vt:lpstr>ПАРАЛЕЛНИ АЛГОРИТМИ</vt:lpstr>
      <vt:lpstr>ПАРАЛЕЛНИ АЛГОРИТМИ</vt:lpstr>
      <vt:lpstr>ПАРАЛЕЛНИ АЛГОРИТМИ</vt:lpstr>
      <vt:lpstr>ПАРАЛЕЛНИ АЛГОРИТМИ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СИНТЕЗ И АНАЛИЗ  НА АЛГОРИТМИ</dc:title>
  <cp:lastModifiedBy>ас. Матьо Динев</cp:lastModifiedBy>
  <cp:revision>8</cp:revision>
  <dcterms:created xsi:type="dcterms:W3CDTF">2022-01-17T08:24:02Z</dcterms:created>
  <dcterms:modified xsi:type="dcterms:W3CDTF">2025-06-10T10:01:06Z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2020-11-30T00:00:00Z</vt:filetime>
  </property>
  <property fmtid="{D5CDD505-2E9C-101B-9397-08002B2CF9AE}" pid="3" name="LastSaved">
    <vt:filetime>2022-01-17T00:00:00Z</vt:filetime>
  </property>
  <property fmtid="{D5CDD505-2E9C-101B-9397-08002B2CF9AE}" pid="4" name="ContentTypeId">
    <vt:lpwstr>0x01010027F3E6DAB51B8F43866F0743E0EE41DD</vt:lpwstr>
  </property>
</Properties>
</file>