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62" r:id="rId7"/>
    <p:sldId id="266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69" r:id="rId17"/>
    <p:sldId id="273" r:id="rId18"/>
    <p:sldId id="257" r:id="rId19"/>
    <p:sldId id="258" r:id="rId20"/>
    <p:sldId id="259" r:id="rId21"/>
    <p:sldId id="260" r:id="rId22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009DF5-E7E5-4BD6-8812-6E09CE18DFF0}" v="1" dt="2024-12-15T21:32:09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ен стил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ен стил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Без стил, мрежа в таблица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Иван Карагяур (22272122)" userId="S::f22272122@students.tugab.bg::86f6c756-4e12-4950-84f3-cc616831067d" providerId="AD" clId="Web-{F44CCCB2-1DDC-5836-15FD-267057EACC83}"/>
    <pc:docChg chg="sldOrd">
      <pc:chgData name="Иван Карагяур (22272122)" userId="S::f22272122@students.tugab.bg::86f6c756-4e12-4950-84f3-cc616831067d" providerId="AD" clId="Web-{F44CCCB2-1DDC-5836-15FD-267057EACC83}" dt="2024-01-04T16:52:33.386" v="0"/>
      <pc:docMkLst>
        <pc:docMk/>
      </pc:docMkLst>
      <pc:sldChg chg="ord">
        <pc:chgData name="Иван Карагяур (22272122)" userId="S::f22272122@students.tugab.bg::86f6c756-4e12-4950-84f3-cc616831067d" providerId="AD" clId="Web-{F44CCCB2-1DDC-5836-15FD-267057EACC83}" dt="2024-01-04T16:52:33.386" v="0"/>
        <pc:sldMkLst>
          <pc:docMk/>
          <pc:sldMk cId="3932839684" sldId="272"/>
        </pc:sldMkLst>
      </pc:sldChg>
    </pc:docChg>
  </pc:docChgLst>
  <pc:docChgLst>
    <pc:chgData name="Христиана Илиева (22172112)" userId="S::f22172112@students.tugab.bg::2742f730-c723-48f2-8fce-ce37c922d7a3" providerId="AD" clId="Web-{51F7E4E8-F8A5-4AB4-AF95-6B4871AC36B4}"/>
    <pc:docChg chg="modSld">
      <pc:chgData name="Христиана Илиева (22172112)" userId="S::f22172112@students.tugab.bg::2742f730-c723-48f2-8fce-ce37c922d7a3" providerId="AD" clId="Web-{51F7E4E8-F8A5-4AB4-AF95-6B4871AC36B4}" dt="2023-02-11T13:43:43.485" v="0" actId="1076"/>
      <pc:docMkLst>
        <pc:docMk/>
      </pc:docMkLst>
      <pc:sldChg chg="modSp">
        <pc:chgData name="Христиана Илиева (22172112)" userId="S::f22172112@students.tugab.bg::2742f730-c723-48f2-8fce-ce37c922d7a3" providerId="AD" clId="Web-{51F7E4E8-F8A5-4AB4-AF95-6B4871AC36B4}" dt="2023-02-11T13:43:43.485" v="0" actId="1076"/>
        <pc:sldMkLst>
          <pc:docMk/>
          <pc:sldMk cId="2888754551" sldId="259"/>
        </pc:sldMkLst>
        <pc:picChg chg="mod">
          <ac:chgData name="Христиана Илиева (22172112)" userId="S::f22172112@students.tugab.bg::2742f730-c723-48f2-8fce-ce37c922d7a3" providerId="AD" clId="Web-{51F7E4E8-F8A5-4AB4-AF95-6B4871AC36B4}" dt="2023-02-11T13:43:43.485" v="0" actId="1076"/>
          <ac:picMkLst>
            <pc:docMk/>
            <pc:sldMk cId="2888754551" sldId="259"/>
            <ac:picMk id="5" creationId="{68DC2B90-A9C7-4E79-8936-3DFF50D12F37}"/>
          </ac:picMkLst>
        </pc:picChg>
      </pc:sldChg>
    </pc:docChg>
  </pc:docChgLst>
  <pc:docChgLst>
    <pc:chgData name="Емил Русев (22172126)" userId="S::f22172126@students.tugab.bg::80893f40-f61e-4fc3-b009-ccd1ffbb743d" providerId="AD" clId="Web-{17FA5249-E2FD-47D4-8449-D4CD6F66D0B8}"/>
    <pc:docChg chg="modSld">
      <pc:chgData name="Емил Русев (22172126)" userId="S::f22172126@students.tugab.bg::80893f40-f61e-4fc3-b009-ccd1ffbb743d" providerId="AD" clId="Web-{17FA5249-E2FD-47D4-8449-D4CD6F66D0B8}" dt="2023-02-17T02:33:07.296" v="2" actId="1076"/>
      <pc:docMkLst>
        <pc:docMk/>
      </pc:docMkLst>
      <pc:sldChg chg="modSp">
        <pc:chgData name="Емил Русев (22172126)" userId="S::f22172126@students.tugab.bg::80893f40-f61e-4fc3-b009-ccd1ffbb743d" providerId="AD" clId="Web-{17FA5249-E2FD-47D4-8449-D4CD6F66D0B8}" dt="2023-02-17T02:33:07.296" v="2" actId="1076"/>
        <pc:sldMkLst>
          <pc:docMk/>
          <pc:sldMk cId="888774706" sldId="260"/>
        </pc:sldMkLst>
        <pc:picChg chg="mod">
          <ac:chgData name="Емил Русев (22172126)" userId="S::f22172126@students.tugab.bg::80893f40-f61e-4fc3-b009-ccd1ffbb743d" providerId="AD" clId="Web-{17FA5249-E2FD-47D4-8449-D4CD6F66D0B8}" dt="2023-02-17T02:33:07.296" v="2" actId="1076"/>
          <ac:picMkLst>
            <pc:docMk/>
            <pc:sldMk cId="888774706" sldId="260"/>
            <ac:picMk id="7" creationId="{11D7213F-2461-4D23-9E60-7CEE64EA58B8}"/>
          </ac:picMkLst>
        </pc:picChg>
      </pc:sldChg>
      <pc:sldChg chg="modSp">
        <pc:chgData name="Емил Русев (22172126)" userId="S::f22172126@students.tugab.bg::80893f40-f61e-4fc3-b009-ccd1ffbb743d" providerId="AD" clId="Web-{17FA5249-E2FD-47D4-8449-D4CD6F66D0B8}" dt="2023-02-17T02:19:50.789" v="0" actId="1076"/>
        <pc:sldMkLst>
          <pc:docMk/>
          <pc:sldMk cId="4273239112" sldId="264"/>
        </pc:sldMkLst>
        <pc:spChg chg="mod">
          <ac:chgData name="Емил Русев (22172126)" userId="S::f22172126@students.tugab.bg::80893f40-f61e-4fc3-b009-ccd1ffbb743d" providerId="AD" clId="Web-{17FA5249-E2FD-47D4-8449-D4CD6F66D0B8}" dt="2023-02-17T02:19:50.789" v="0" actId="1076"/>
          <ac:spMkLst>
            <pc:docMk/>
            <pc:sldMk cId="4273239112" sldId="264"/>
            <ac:spMk id="3" creationId="{D08BEB7B-DBE1-E77C-6ACA-9270D7109EA7}"/>
          </ac:spMkLst>
        </pc:spChg>
      </pc:sldChg>
    </pc:docChg>
  </pc:docChgLst>
  <pc:docChgLst>
    <pc:chgData name="Георги Ангелов (22172118)" userId="S::f22172118@students.tugab.bg::dbafc122-f1a6-49a7-b497-874e1ae7b0a6" providerId="AD" clId="Web-{D61E5AF6-BC35-48FA-A2C7-42D122856239}"/>
    <pc:docChg chg="modSld">
      <pc:chgData name="Георги Ангелов (22172118)" userId="S::f22172118@students.tugab.bg::dbafc122-f1a6-49a7-b497-874e1ae7b0a6" providerId="AD" clId="Web-{D61E5AF6-BC35-48FA-A2C7-42D122856239}" dt="2022-11-22T20:28:51.693" v="89" actId="20577"/>
      <pc:docMkLst>
        <pc:docMk/>
      </pc:docMkLst>
      <pc:sldChg chg="modSp">
        <pc:chgData name="Георги Ангелов (22172118)" userId="S::f22172118@students.tugab.bg::dbafc122-f1a6-49a7-b497-874e1ae7b0a6" providerId="AD" clId="Web-{D61E5AF6-BC35-48FA-A2C7-42D122856239}" dt="2022-11-22T20:28:51.693" v="89" actId="20577"/>
        <pc:sldMkLst>
          <pc:docMk/>
          <pc:sldMk cId="3921375110" sldId="256"/>
        </pc:sldMkLst>
        <pc:spChg chg="mod">
          <ac:chgData name="Георги Ангелов (22172118)" userId="S::f22172118@students.tugab.bg::dbafc122-f1a6-49a7-b497-874e1ae7b0a6" providerId="AD" clId="Web-{D61E5AF6-BC35-48FA-A2C7-42D122856239}" dt="2022-11-22T20:28:51.693" v="89" actId="20577"/>
          <ac:spMkLst>
            <pc:docMk/>
            <pc:sldMk cId="3921375110" sldId="256"/>
            <ac:spMk id="2" creationId="{1F608A5E-AEA3-4BD8-B619-E84A8AD99733}"/>
          </ac:spMkLst>
        </pc:spChg>
      </pc:sldChg>
    </pc:docChg>
  </pc:docChgLst>
  <pc:docChgLst>
    <pc:chgData name="Момчил Казълов (22072121)" userId="S::f22072121@tugab.bg::2cf58490-3c5b-4c32-bc2b-479f83071e8a" providerId="AD" clId="Web-{C04DEC13-B056-44F5-B811-3437DC82281C}"/>
    <pc:docChg chg="modSld">
      <pc:chgData name="Момчил Казълов (22072121)" userId="S::f22072121@tugab.bg::2cf58490-3c5b-4c32-bc2b-479f83071e8a" providerId="AD" clId="Web-{C04DEC13-B056-44F5-B811-3437DC82281C}" dt="2023-02-15T20:27:12.325" v="3" actId="1076"/>
      <pc:docMkLst>
        <pc:docMk/>
      </pc:docMkLst>
      <pc:sldChg chg="modSp">
        <pc:chgData name="Момчил Казълов (22072121)" userId="S::f22072121@tugab.bg::2cf58490-3c5b-4c32-bc2b-479f83071e8a" providerId="AD" clId="Web-{C04DEC13-B056-44F5-B811-3437DC82281C}" dt="2023-02-15T20:17:06.990" v="2" actId="20577"/>
        <pc:sldMkLst>
          <pc:docMk/>
          <pc:sldMk cId="925706056" sldId="261"/>
        </pc:sldMkLst>
        <pc:spChg chg="mod">
          <ac:chgData name="Момчил Казълов (22072121)" userId="S::f22072121@tugab.bg::2cf58490-3c5b-4c32-bc2b-479f83071e8a" providerId="AD" clId="Web-{C04DEC13-B056-44F5-B811-3437DC82281C}" dt="2023-02-15T20:17:06.990" v="2" actId="20577"/>
          <ac:spMkLst>
            <pc:docMk/>
            <pc:sldMk cId="925706056" sldId="261"/>
            <ac:spMk id="3" creationId="{152AE0D1-621A-5843-11E7-EC45865E5BF3}"/>
          </ac:spMkLst>
        </pc:spChg>
      </pc:sldChg>
      <pc:sldChg chg="modSp">
        <pc:chgData name="Момчил Казълов (22072121)" userId="S::f22072121@tugab.bg::2cf58490-3c5b-4c32-bc2b-479f83071e8a" providerId="AD" clId="Web-{C04DEC13-B056-44F5-B811-3437DC82281C}" dt="2023-02-15T20:27:12.325" v="3" actId="1076"/>
        <pc:sldMkLst>
          <pc:docMk/>
          <pc:sldMk cId="4273239112" sldId="264"/>
        </pc:sldMkLst>
        <pc:spChg chg="mod">
          <ac:chgData name="Момчил Казълов (22072121)" userId="S::f22072121@tugab.bg::2cf58490-3c5b-4c32-bc2b-479f83071e8a" providerId="AD" clId="Web-{C04DEC13-B056-44F5-B811-3437DC82281C}" dt="2023-02-15T20:27:12.325" v="3" actId="1076"/>
          <ac:spMkLst>
            <pc:docMk/>
            <pc:sldMk cId="4273239112" sldId="264"/>
            <ac:spMk id="3" creationId="{D08BEB7B-DBE1-E77C-6ACA-9270D7109EA7}"/>
          </ac:spMkLst>
        </pc:spChg>
      </pc:sldChg>
    </pc:docChg>
  </pc:docChgLst>
  <pc:docChgLst>
    <pc:chgData name="Корделия Георгиева (22272105)" userId="S::f22272105@students.tugab.bg::61cb13a0-128c-4edc-be06-fcdd334923b1" providerId="AD" clId="Web-{AE141CCF-3907-4902-8997-D87B1F7F7365}"/>
    <pc:docChg chg="modSld">
      <pc:chgData name="Корделия Георгиева (22272105)" userId="S::f22272105@students.tugab.bg::61cb13a0-128c-4edc-be06-fcdd334923b1" providerId="AD" clId="Web-{AE141CCF-3907-4902-8997-D87B1F7F7365}" dt="2023-12-19T18:38:53.847" v="0" actId="14100"/>
      <pc:docMkLst>
        <pc:docMk/>
      </pc:docMkLst>
      <pc:sldChg chg="modSp">
        <pc:chgData name="Корделия Георгиева (22272105)" userId="S::f22272105@students.tugab.bg::61cb13a0-128c-4edc-be06-fcdd334923b1" providerId="AD" clId="Web-{AE141CCF-3907-4902-8997-D87B1F7F7365}" dt="2023-12-19T18:38:53.847" v="0" actId="14100"/>
        <pc:sldMkLst>
          <pc:docMk/>
          <pc:sldMk cId="925706056" sldId="261"/>
        </pc:sldMkLst>
        <pc:spChg chg="mod">
          <ac:chgData name="Корделия Георгиева (22272105)" userId="S::f22272105@students.tugab.bg::61cb13a0-128c-4edc-be06-fcdd334923b1" providerId="AD" clId="Web-{AE141CCF-3907-4902-8997-D87B1F7F7365}" dt="2023-12-19T18:38:53.847" v="0" actId="14100"/>
          <ac:spMkLst>
            <pc:docMk/>
            <pc:sldMk cId="925706056" sldId="261"/>
            <ac:spMk id="3" creationId="{152AE0D1-621A-5843-11E7-EC45865E5BF3}"/>
          </ac:spMkLst>
        </pc:spChg>
      </pc:sldChg>
    </pc:docChg>
  </pc:docChgLst>
  <pc:docChgLst>
    <pc:chgData name="Иван Карагяур (22272122)" userId="S::f22272122@students.tugab.bg::86f6c756-4e12-4950-84f3-cc616831067d" providerId="AD" clId="Web-{F925330C-EA77-4725-A662-AF5BA2171497}"/>
    <pc:docChg chg="sldOrd">
      <pc:chgData name="Иван Карагяур (22272122)" userId="S::f22272122@students.tugab.bg::86f6c756-4e12-4950-84f3-cc616831067d" providerId="AD" clId="Web-{F925330C-EA77-4725-A662-AF5BA2171497}" dt="2023-12-19T20:14:50.145" v="0"/>
      <pc:docMkLst>
        <pc:docMk/>
      </pc:docMkLst>
      <pc:sldChg chg="ord">
        <pc:chgData name="Иван Карагяур (22272122)" userId="S::f22272122@students.tugab.bg::86f6c756-4e12-4950-84f3-cc616831067d" providerId="AD" clId="Web-{F925330C-EA77-4725-A662-AF5BA2171497}" dt="2023-12-19T20:14:50.145" v="0"/>
        <pc:sldMkLst>
          <pc:docMk/>
          <pc:sldMk cId="3477862334" sldId="271"/>
        </pc:sldMkLst>
      </pc:sldChg>
    </pc:docChg>
  </pc:docChgLst>
  <pc:docChgLst>
    <pc:chgData name="Виктор Георгиев (22372124)" userId="S::f22372124@students.tugab.bg::1ac4ef1f-2f37-4b18-a75e-1e581cc48d65" providerId="AD" clId="Web-{21009DF5-E7E5-4BD6-8812-6E09CE18DFF0}"/>
    <pc:docChg chg="modSld">
      <pc:chgData name="Виктор Георгиев (22372124)" userId="S::f22372124@students.tugab.bg::1ac4ef1f-2f37-4b18-a75e-1e581cc48d65" providerId="AD" clId="Web-{21009DF5-E7E5-4BD6-8812-6E09CE18DFF0}" dt="2024-12-15T21:32:09.411" v="0" actId="1076"/>
      <pc:docMkLst>
        <pc:docMk/>
      </pc:docMkLst>
      <pc:sldChg chg="modSp">
        <pc:chgData name="Виктор Георгиев (22372124)" userId="S::f22372124@students.tugab.bg::1ac4ef1f-2f37-4b18-a75e-1e581cc48d65" providerId="AD" clId="Web-{21009DF5-E7E5-4BD6-8812-6E09CE18DFF0}" dt="2024-12-15T21:32:09.411" v="0" actId="1076"/>
        <pc:sldMkLst>
          <pc:docMk/>
          <pc:sldMk cId="2094148688" sldId="262"/>
        </pc:sldMkLst>
        <pc:spChg chg="mod">
          <ac:chgData name="Виктор Георгиев (22372124)" userId="S::f22372124@students.tugab.bg::1ac4ef1f-2f37-4b18-a75e-1e581cc48d65" providerId="AD" clId="Web-{21009DF5-E7E5-4BD6-8812-6E09CE18DFF0}" dt="2024-12-15T21:32:09.411" v="0" actId="1076"/>
          <ac:spMkLst>
            <pc:docMk/>
            <pc:sldMk cId="2094148688" sldId="262"/>
            <ac:spMk id="3" creationId="{CDFD9B19-A35F-A09E-BD84-82CEED6E4C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84B5D7D-1FB5-46B0-9AFF-1B9BCA9AB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820A16F8-75FC-4DAF-9426-8D53C7277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0D12A37-E8C7-4E80-AD2C-3946926F4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B915-0F1A-4B38-A8DF-E09AA6B1FA02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6868DF3-DB64-4DAE-BD59-84D4A645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06127A7-EF5A-4DA7-86FD-9186F037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7A21-6D66-482D-AC90-F4BDA8E2A8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8560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965E1EA-06B5-40D8-B955-BACD3D3DA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D247AA1B-FDA4-41DE-9E2A-BB7E2CF5E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D5142B7-3796-453B-A13F-FC968174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B915-0F1A-4B38-A8DF-E09AA6B1FA02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890FC07-48D8-4597-94E0-462DC32F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3517976-A34B-458B-AEB0-2713C656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7A21-6D66-482D-AC90-F4BDA8E2A8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7641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8B0B5940-6549-4811-87B8-B61BA3610D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D6F5E74D-2D69-4D6A-ABD9-7FD8EF23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95E0C2DA-B626-43B9-8B82-BA20ED202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B915-0F1A-4B38-A8DF-E09AA6B1FA02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8DEAA4FC-2813-4518-87F5-002AB6B78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1078645-E8FB-44DD-99D6-53360E025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7A21-6D66-482D-AC90-F4BDA8E2A8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88409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6A8229-1190-4363-8CF8-28CAB7656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1C9E665-402E-4B77-87E3-1D181A9E2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FB09658-47F0-4499-B63C-10B5C16D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B915-0F1A-4B38-A8DF-E09AA6B1FA02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9B36B6CB-74D3-4321-9EC9-C65D3B9C3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493F7A8C-82F8-4FB4-BE98-58A48861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7A21-6D66-482D-AC90-F4BDA8E2A8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51032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FBAAF8ED-EF33-4DC6-AA42-C0BE95C28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CB83497-639B-4A93-ADEC-38F6DE570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8989CB9B-7F1A-4D55-9DD4-7B554B843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B915-0F1A-4B38-A8DF-E09AA6B1FA02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E607816F-709B-4E18-8211-6B936C398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175BF50-2DF4-4DEB-B677-1A43B365B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7A21-6D66-482D-AC90-F4BDA8E2A8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07820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0C70D071-A2D1-41E5-BA71-6CBA91F4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E52EF405-D252-4687-BC79-79E8D4022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C1193A14-4E04-4F2B-AB7B-830ABE84B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931BE09-5679-4303-A9AF-ACDE23046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B915-0F1A-4B38-A8DF-E09AA6B1FA02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050E0619-710C-43F2-821C-14D4B61A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3405845-8924-4768-AB35-A43EA7253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7A21-6D66-482D-AC90-F4BDA8E2A8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4413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09CA65E-CEF9-4EDC-9B87-51F959C6E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1298FA30-6FB4-4583-8941-5AE171012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EF902B59-403B-4A2E-A2EB-B3DE8C0EA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85EF2C46-8736-4989-AC7C-B96F5DE90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4C00AA5A-5284-4610-BCB6-52F923438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DBF8950C-B350-477F-AB9F-C72DEF707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B915-0F1A-4B38-A8DF-E09AA6B1FA02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77000227-3E14-4453-B2F7-DEC2B488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47BE4961-EA20-4B0A-AEFD-17351F02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7A21-6D66-482D-AC90-F4BDA8E2A8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25346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A75EA50-0C4B-4459-9284-C97E4697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7ED7BFDA-A92F-4F07-92A1-F87178706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B915-0F1A-4B38-A8DF-E09AA6B1FA02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4003952-483E-4BCA-997D-2A55689A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18E41273-2982-42F5-84A2-AB90863FC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7A21-6D66-482D-AC90-F4BDA8E2A8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50572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F4095193-EDBB-47FE-BCA5-033D079E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B915-0F1A-4B38-A8DF-E09AA6B1FA02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813C2774-322E-40CF-B62F-16E551F0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EDC8FDF2-8463-4244-A1D2-6D768DC60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7A21-6D66-482D-AC90-F4BDA8E2A8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8310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947E084-1E40-4066-A9A8-80E72B6E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8E03755-2264-4053-800B-15E60CB5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4D5682C5-8573-455F-B724-0470D898B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7A7FC12A-4826-4BCE-A4E3-1799F819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B915-0F1A-4B38-A8DF-E09AA6B1FA02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4A26B68E-034A-41BE-A202-DB5F2404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14B9A626-FAA7-49EA-BFB9-7B15C12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7A21-6D66-482D-AC90-F4BDA8E2A8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1109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1F741C-249E-4408-8786-036BC3CC1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EDA54C8B-A04C-4EAA-B362-EB1AC6CDB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D1C86AA3-A7EC-4B45-A6C3-1AA3739D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38B670B-16C7-497D-ABD1-0C19A5808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BB915-0F1A-4B38-A8DF-E09AA6B1FA02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F990224B-7DCC-4D6E-B054-CB1BF140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A9F531E0-B23E-48C5-A57D-188516A4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B7A21-6D66-482D-AC90-F4BDA8E2A8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1176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3AEA2F9A-B407-4D21-8A00-0F45F291D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4EFF640-601B-43EB-BE4A-8765EE811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E0BC018F-6BC0-4E41-8369-596AAA3FD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BB915-0F1A-4B38-A8DF-E09AA6B1FA02}" type="datetimeFigureOut">
              <a:rPr lang="bg-BG" smtClean="0"/>
              <a:t>15.12.2024 г.</a:t>
            </a:fld>
            <a:endParaRPr lang="bg-BG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392EA10C-6517-4B71-9100-648F4BD3B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069EDBD-4CED-4571-99D8-3946106570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B7A21-6D66-482D-AC90-F4BDA8E2A8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365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F608A5E-AEA3-4BD8-B619-E84A8AD997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/>
              <a:t>Комбинаторика</a:t>
            </a:r>
            <a:endParaRPr lang="bg-BG"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92137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8210079-828F-6635-7FD1-3579C073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/>
              <a:t>Комбинации на 4 елемента от 2-ри клас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A54A90B-5FA2-0D8B-6338-2C95FBF18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230185"/>
              </p:ext>
            </p:extLst>
          </p:nvPr>
        </p:nvGraphicFramePr>
        <p:xfrm>
          <a:off x="1686613" y="2687320"/>
          <a:ext cx="235355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076">
                  <a:extLst>
                    <a:ext uri="{9D8B030D-6E8A-4147-A177-3AD203B41FA5}">
                      <a16:colId xmlns:a16="http://schemas.microsoft.com/office/drawing/2014/main" val="3631341348"/>
                    </a:ext>
                  </a:extLst>
                </a:gridCol>
                <a:gridCol w="604703">
                  <a:extLst>
                    <a:ext uri="{9D8B030D-6E8A-4147-A177-3AD203B41FA5}">
                      <a16:colId xmlns:a16="http://schemas.microsoft.com/office/drawing/2014/main" val="3317050210"/>
                    </a:ext>
                  </a:extLst>
                </a:gridCol>
                <a:gridCol w="588390">
                  <a:extLst>
                    <a:ext uri="{9D8B030D-6E8A-4147-A177-3AD203B41FA5}">
                      <a16:colId xmlns:a16="http://schemas.microsoft.com/office/drawing/2014/main" val="1314565871"/>
                    </a:ext>
                  </a:extLst>
                </a:gridCol>
                <a:gridCol w="588390">
                  <a:extLst>
                    <a:ext uri="{9D8B030D-6E8A-4147-A177-3AD203B41FA5}">
                      <a16:colId xmlns:a16="http://schemas.microsoft.com/office/drawing/2014/main" val="621525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5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7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5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100578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3F69454-91D7-8FD0-EE61-4EA31FCDB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8473352"/>
              </p:ext>
            </p:extLst>
          </p:nvPr>
        </p:nvGraphicFramePr>
        <p:xfrm>
          <a:off x="7476242" y="2687497"/>
          <a:ext cx="2353559" cy="1483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076">
                  <a:extLst>
                    <a:ext uri="{9D8B030D-6E8A-4147-A177-3AD203B41FA5}">
                      <a16:colId xmlns:a16="http://schemas.microsoft.com/office/drawing/2014/main" val="3631341348"/>
                    </a:ext>
                  </a:extLst>
                </a:gridCol>
                <a:gridCol w="604703">
                  <a:extLst>
                    <a:ext uri="{9D8B030D-6E8A-4147-A177-3AD203B41FA5}">
                      <a16:colId xmlns:a16="http://schemas.microsoft.com/office/drawing/2014/main" val="3317050210"/>
                    </a:ext>
                  </a:extLst>
                </a:gridCol>
                <a:gridCol w="588390">
                  <a:extLst>
                    <a:ext uri="{9D8B030D-6E8A-4147-A177-3AD203B41FA5}">
                      <a16:colId xmlns:a16="http://schemas.microsoft.com/office/drawing/2014/main" val="1314565871"/>
                    </a:ext>
                  </a:extLst>
                </a:gridCol>
                <a:gridCol w="588390">
                  <a:extLst>
                    <a:ext uri="{9D8B030D-6E8A-4147-A177-3AD203B41FA5}">
                      <a16:colId xmlns:a16="http://schemas.microsoft.com/office/drawing/2014/main" val="621525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5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7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54812"/>
                  </a:ext>
                </a:extLst>
              </a:tr>
              <a:tr h="370663"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100578"/>
                  </a:ext>
                </a:extLst>
              </a:tr>
            </a:tbl>
          </a:graphicData>
        </a:graphic>
      </p:graphicFrame>
      <p:sp>
        <p:nvSpPr>
          <p:cNvPr id="6" name="Контейнер за съдържание 2">
            <a:extLst>
              <a:ext uri="{FF2B5EF4-FFF2-40B4-BE49-F238E27FC236}">
                <a16:creationId xmlns:a16="http://schemas.microsoft.com/office/drawing/2014/main" id="{394DF981-5AE1-ECE4-D988-44E0596FCBA1}"/>
              </a:ext>
            </a:extLst>
          </p:cNvPr>
          <p:cNvSpPr txBox="1">
            <a:spLocks/>
          </p:cNvSpPr>
          <p:nvPr/>
        </p:nvSpPr>
        <p:spPr>
          <a:xfrm>
            <a:off x="1910106" y="4325151"/>
            <a:ext cx="7919695" cy="38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а) с повторение					   б) без 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254844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9ABB866-BAE5-DA43-A914-8E40694EE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 за комбинация без повторение: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93F005B4-A748-1B06-C01B-EC733E961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2442"/>
            <a:ext cx="10515600" cy="3519373"/>
          </a:xfrm>
        </p:spPr>
        <p:txBody>
          <a:bodyPr/>
          <a:lstStyle/>
          <a:p>
            <a:r>
              <a:rPr lang="bg-BG"/>
              <a:t>За множеството А=</a:t>
            </a:r>
            <a:r>
              <a:rPr lang="en-US"/>
              <a:t>{1,2,3,4} </a:t>
            </a:r>
            <a:r>
              <a:rPr lang="bg-BG"/>
              <a:t>съществуват следните негови </a:t>
            </a:r>
            <a:r>
              <a:rPr lang="bg-BG" err="1"/>
              <a:t>подможества</a:t>
            </a:r>
            <a:r>
              <a:rPr lang="bg-BG"/>
              <a:t> , които представляват комбинации без повторение от елементите на А. Ако броят на елементите на подмножеството е </a:t>
            </a:r>
            <a:r>
              <a:rPr lang="en-US"/>
              <a:t>k</a:t>
            </a:r>
            <a:r>
              <a:rPr lang="bg-BG"/>
              <a:t>, казваме че то е комбинация от </a:t>
            </a:r>
            <a:r>
              <a:rPr lang="en-US"/>
              <a:t>k</a:t>
            </a:r>
            <a:r>
              <a:rPr lang="bg-BG"/>
              <a:t> – ти клас на А.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{1},{2},{3},{4} – </a:t>
            </a:r>
            <a:r>
              <a:rPr lang="bg-BG"/>
              <a:t>клас 1,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{1,2},{1,3},{1,4},{2,3},{2,4},{3,4} – </a:t>
            </a:r>
            <a:r>
              <a:rPr lang="bg-BG"/>
              <a:t>клас 2;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/>
              <a:t>{1,2,3},{1,2,4},{1,3,4},{2,3,4} – </a:t>
            </a:r>
            <a:r>
              <a:rPr lang="bg-BG"/>
              <a:t>клас 3;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bg-BG"/>
              <a:t>А=</a:t>
            </a:r>
            <a:r>
              <a:rPr lang="en-US"/>
              <a:t>{1,2,3,4} – </a:t>
            </a:r>
            <a:r>
              <a:rPr lang="bg-BG"/>
              <a:t>клас 4</a:t>
            </a:r>
          </a:p>
        </p:txBody>
      </p:sp>
    </p:spTree>
    <p:extLst>
      <p:ext uri="{BB962C8B-B14F-4D97-AF65-F5344CB8AC3E}">
        <p14:creationId xmlns:p14="http://schemas.microsoft.com/office/powerpoint/2010/main" val="3477862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C27B464B-5952-9394-3208-72AAA3CC2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 за комбинация с повторение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7F083827-6106-D5A6-0133-F0A1444EA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0087"/>
            <a:ext cx="10515600" cy="3538226"/>
          </a:xfrm>
        </p:spPr>
        <p:txBody>
          <a:bodyPr/>
          <a:lstStyle/>
          <a:p>
            <a:pPr marL="0" indent="0">
              <a:buNone/>
            </a:pPr>
            <a:r>
              <a:rPr lang="bg-BG"/>
              <a:t>	Нека А=</a:t>
            </a:r>
            <a:r>
              <a:rPr lang="en-US"/>
              <a:t>{1,2}</a:t>
            </a:r>
          </a:p>
          <a:p>
            <a:r>
              <a:rPr lang="bg-BG"/>
              <a:t>Комбинация с повторение от 1-ви клас на А са </a:t>
            </a:r>
            <a:r>
              <a:rPr lang="en-US"/>
              <a:t>{</a:t>
            </a:r>
            <a:r>
              <a:rPr lang="bg-BG"/>
              <a:t>1</a:t>
            </a:r>
            <a:r>
              <a:rPr lang="en-US"/>
              <a:t>},{2};</a:t>
            </a:r>
          </a:p>
          <a:p>
            <a:r>
              <a:rPr lang="bg-BG"/>
              <a:t>Комбинация с повторение от 2-ри клас на А са </a:t>
            </a:r>
            <a:r>
              <a:rPr lang="en-US"/>
              <a:t>{1,1},{1,2},{2,2};</a:t>
            </a:r>
          </a:p>
          <a:p>
            <a:r>
              <a:rPr lang="bg-BG"/>
              <a:t>Комбинация с повторение от 3-ти клас на А са:</a:t>
            </a:r>
          </a:p>
          <a:p>
            <a:pPr marL="0" indent="0" algn="ctr">
              <a:buNone/>
            </a:pPr>
            <a:r>
              <a:rPr lang="en-US"/>
              <a:t>{1,1,1},{1,2,2},{2,2,2} </a:t>
            </a:r>
            <a:r>
              <a:rPr lang="bg-BG"/>
              <a:t>и т.н.</a:t>
            </a:r>
          </a:p>
          <a:p>
            <a:pPr marL="0" indent="0" algn="just">
              <a:buNone/>
            </a:pPr>
            <a:r>
              <a:rPr lang="bg-BG"/>
              <a:t>Комбинациите с повторение </a:t>
            </a:r>
            <a:r>
              <a:rPr lang="en-US"/>
              <a:t>{1,2,2,1},{2,2,1,1},{2,1,1,2} </a:t>
            </a:r>
            <a:r>
              <a:rPr lang="bg-BG"/>
              <a:t>от 4-ти клас на А са еднакви.</a:t>
            </a:r>
          </a:p>
        </p:txBody>
      </p:sp>
    </p:spTree>
    <p:extLst>
      <p:ext uri="{BB962C8B-B14F-4D97-AF65-F5344CB8AC3E}">
        <p14:creationId xmlns:p14="http://schemas.microsoft.com/office/powerpoint/2010/main" val="3932839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C88444E-BFDF-4C99-ECF4-67325443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bg-BG"/>
              <a:t>Задача за комбинации без повторение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3F6ECC43-B69C-277D-38A6-0418DDD22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bg-BG"/>
                  <a:t>В един клас има 7 момчета и 5 момичета, За спортно състезание трябва да се формира отбор от 6 ученика. Да се намери броят на възможните отбори, които се състоят от 4 момчета и 2 момичета.</a:t>
                </a:r>
              </a:p>
              <a:p>
                <a:r>
                  <a:rPr lang="bg-BG" b="1"/>
                  <a:t>РЕШЕНИЕ:</a:t>
                </a:r>
              </a:p>
              <a:p>
                <a:pPr marL="0" indent="0">
                  <a:buNone/>
                </a:pPr>
                <a:r>
                  <a:rPr lang="bg-BG"/>
                  <a:t>	Избирането на 4 момчета може да стане по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bg-BG"/>
                  <a:t> начина, тъй като извадките са ненаредени и без връщане, т.е. комбинации без повторение. Всяка група от 4 момчета се допълва с 2 момичета, като броят на възможните извадки се получава по правилото за умножение: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4!.3!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2!.3!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=35.10=350</m:t>
                      </m:r>
                    </m:oMath>
                  </m:oMathPara>
                </a14:m>
                <a:endParaRPr lang="bg-BG"/>
              </a:p>
            </p:txBody>
          </p:sp>
        </mc:Choice>
        <mc:Fallback xmlns="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3F6ECC43-B69C-277D-38A6-0418DDD22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1884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2C8FC89B-9A24-4BA1-3EA6-6B50953E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08"/>
            <a:ext cx="10515600" cy="756665"/>
          </a:xfrm>
        </p:spPr>
        <p:txBody>
          <a:bodyPr/>
          <a:lstStyle/>
          <a:p>
            <a:r>
              <a:rPr lang="bg-BG"/>
              <a:t>Задача за комбинации с повторение: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22C45534-5B77-3BD1-8C2B-5BFA880CFF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55943"/>
                <a:ext cx="10515600" cy="4351338"/>
              </a:xfrm>
            </p:spPr>
            <p:txBody>
              <a:bodyPr/>
              <a:lstStyle/>
              <a:p>
                <a:r>
                  <a:rPr lang="bg-BG"/>
                  <a:t>По колко начина от 4 вида хляб, може да се изберат 8 хляба?</a:t>
                </a:r>
              </a:p>
              <a:p>
                <a:r>
                  <a:rPr lang="bg-BG"/>
                  <a:t>РЕШЕНИЕ:</a:t>
                </a:r>
              </a:p>
              <a:p>
                <a:pPr marL="0" indent="0">
                  <a:buNone/>
                </a:pPr>
                <a:r>
                  <a:rPr lang="bg-BG"/>
                  <a:t>	При избора на хляб не е изключено повторение на един и същи вид, затова имаме комбинация с повторение:</a:t>
                </a:r>
              </a:p>
              <a:p>
                <a:pPr marL="0" indent="0">
                  <a:buNone/>
                </a:pPr>
                <a:r>
                  <a:rPr lang="bg-BG" i="1"/>
                  <a:t>(означението на комбинацията е горна черта)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4+8−1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8!.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4−1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8!.3!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=150</m:t>
                      </m:r>
                    </m:oMath>
                  </m:oMathPara>
                </a14:m>
                <a:endParaRPr lang="bg-BG" i="1"/>
              </a:p>
            </p:txBody>
          </p:sp>
        </mc:Choice>
        <mc:Fallback xmlns="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22C45534-5B77-3BD1-8C2B-5BFA880CFF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55943"/>
                <a:ext cx="10515600" cy="4351338"/>
              </a:xfrm>
              <a:blipFill>
                <a:blip r:embed="rId2"/>
                <a:stretch>
                  <a:fillRect l="-121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2982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A63024B-BF5B-458B-85AA-99931799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Формули за комбинаторните конфигурации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216A31ED-802D-4672-BBB3-CED80DCB04C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9572624"/>
                  </p:ext>
                </p:extLst>
              </p:nvPr>
            </p:nvGraphicFramePr>
            <p:xfrm>
              <a:off x="2016550" y="2064470"/>
              <a:ext cx="8412480" cy="34285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16439121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7745645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6999718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514533166"/>
                        </a:ext>
                      </a:extLst>
                    </a:gridCol>
                  </a:tblGrid>
                  <a:tr h="311104"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Тип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Повторение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Означение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Формула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83914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bg-BG"/>
                            <a:t>Пермутации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Без повторение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/>
                            <a:t>P</a:t>
                          </a:r>
                          <a:r>
                            <a:rPr lang="en-US" baseline="-25000" err="1"/>
                            <a:t>n</a:t>
                          </a:r>
                          <a:endParaRPr lang="bg-BG" baseline="-25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oMath>
                            </m:oMathPara>
                          </a14:m>
                          <a:endParaRPr lang="bg-B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1466000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bg-B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С повторение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u="sng" err="1"/>
                            <a:t>P</a:t>
                          </a:r>
                          <a:r>
                            <a:rPr lang="en-US" u="sng" baseline="-25000" err="1"/>
                            <a:t>n</a:t>
                          </a:r>
                          <a:endParaRPr lang="bg-BG" u="sng" baseline="-25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u="sng"/>
                            <a:t>……….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563164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bg-BG"/>
                            <a:t>Вариации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Без повторение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/>
                            <a:t>V</a:t>
                          </a:r>
                          <a:r>
                            <a:rPr lang="en-US" baseline="-25000" err="1"/>
                            <a:t>n</a:t>
                          </a:r>
                          <a:r>
                            <a:rPr lang="en-US" baseline="30000" err="1"/>
                            <a:t>k</a:t>
                          </a:r>
                          <a:endParaRPr lang="bg-BG" baseline="30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g-B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218127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bg-B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С повторение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u="sng" err="1"/>
                            <a:t>V</a:t>
                          </a:r>
                          <a:r>
                            <a:rPr lang="en-US" u="sng" baseline="-25000" err="1"/>
                            <a:t>n</a:t>
                          </a:r>
                          <a:r>
                            <a:rPr lang="en-US" u="sng" baseline="30000" err="1"/>
                            <a:t>k</a:t>
                          </a:r>
                          <a:endParaRPr lang="bg-BG" u="sng" baseline="30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bg-BG" i="1" u="sng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u="sng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u="sng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u="sng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b="0" i="1" u="sng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u="sng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u="sng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i="1" u="sng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bg-BG" u="sn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5673837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bg-BG"/>
                            <a:t>Комбинации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Без повторение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err="1"/>
                            <a:t>C</a:t>
                          </a:r>
                          <a:r>
                            <a:rPr lang="en-US" baseline="-25000" err="1"/>
                            <a:t>n</a:t>
                          </a:r>
                          <a:r>
                            <a:rPr lang="en-US" baseline="30000" err="1"/>
                            <a:t>k</a:t>
                          </a:r>
                          <a:endParaRPr lang="bg-BG" baseline="30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bg-BG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g-BG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4567674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bg-B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С повторение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u="sng" err="1"/>
                            <a:t>C</a:t>
                          </a:r>
                          <a:r>
                            <a:rPr lang="en-US" u="sng" baseline="-25000" err="1"/>
                            <a:t>n</a:t>
                          </a:r>
                          <a:r>
                            <a:rPr lang="en-US" u="sng" baseline="30000" err="1"/>
                            <a:t>k</a:t>
                          </a:r>
                          <a:endParaRPr lang="bg-BG" u="sng" baseline="30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bg-BG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bSup>
                                <m:r>
                                  <a:rPr lang="en-US" b="0" i="1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b="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u="none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u="none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b="0" i="1" u="none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b="0" i="1" u="none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num>
                                  <m:den>
                                    <m: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  <m:d>
                                      <m:dPr>
                                        <m:ctrlPr>
                                          <a:rPr lang="en-US" b="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u="none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u="none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u="none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bg-BG" u="none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463867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4">
                <a:extLst>
                  <a:ext uri="{FF2B5EF4-FFF2-40B4-BE49-F238E27FC236}">
                    <a16:creationId xmlns:a16="http://schemas.microsoft.com/office/drawing/2014/main" id="{216A31ED-802D-4672-BBB3-CED80DCB04CF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29572624"/>
                  </p:ext>
                </p:extLst>
              </p:nvPr>
            </p:nvGraphicFramePr>
            <p:xfrm>
              <a:off x="2016550" y="2064470"/>
              <a:ext cx="8412480" cy="342855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164391211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7745645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86999718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351453316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Тип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Повторение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Означение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Формула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8839142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bg-BG"/>
                            <a:t>Пермутации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Без повторение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/>
                            <a:t>P</a:t>
                          </a:r>
                          <a:r>
                            <a:rPr lang="en-US" baseline="-25000" err="1"/>
                            <a:t>n</a:t>
                          </a:r>
                          <a:endParaRPr lang="bg-BG" baseline="-25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106557" r="-1159" b="-7295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1466000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bg-B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С повторение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u="sng" err="1"/>
                            <a:t>P</a:t>
                          </a:r>
                          <a:r>
                            <a:rPr lang="en-US" u="sng" baseline="-25000" err="1"/>
                            <a:t>n</a:t>
                          </a:r>
                          <a:endParaRPr lang="bg-BG" u="sng" baseline="-25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bg-BG" u="sng"/>
                            <a:t>……….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563164"/>
                      </a:ext>
                    </a:extLst>
                  </a:tr>
                  <a:tr h="64382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bg-BG"/>
                            <a:t>Вариации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Без повторение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err="1"/>
                            <a:t>V</a:t>
                          </a:r>
                          <a:r>
                            <a:rPr lang="en-US" baseline="-25000" err="1"/>
                            <a:t>n</a:t>
                          </a:r>
                          <a:r>
                            <a:rPr lang="en-US" baseline="30000" err="1"/>
                            <a:t>k</a:t>
                          </a:r>
                          <a:endParaRPr lang="bg-BG" baseline="30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176415" r="-1159" b="-2622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218127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endParaRPr lang="bg-B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С повторение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u="sng" err="1"/>
                            <a:t>V</a:t>
                          </a:r>
                          <a:r>
                            <a:rPr lang="en-US" u="sng" baseline="-25000" err="1"/>
                            <a:t>n</a:t>
                          </a:r>
                          <a:r>
                            <a:rPr lang="en-US" u="sng" baseline="30000" err="1"/>
                            <a:t>k</a:t>
                          </a:r>
                          <a:endParaRPr lang="bg-BG" u="sng" baseline="30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480328" r="-1159" b="-3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5673837"/>
                      </a:ext>
                    </a:extLst>
                  </a:tr>
                  <a:tr h="643827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bg-BG"/>
                            <a:t>Комбинации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Без повторение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err="1"/>
                            <a:t>C</a:t>
                          </a:r>
                          <a:r>
                            <a:rPr lang="en-US" baseline="-25000" err="1"/>
                            <a:t>n</a:t>
                          </a:r>
                          <a:r>
                            <a:rPr lang="en-US" baseline="30000" err="1"/>
                            <a:t>k</a:t>
                          </a:r>
                          <a:endParaRPr lang="bg-BG" baseline="30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333962" r="-1159" b="-1047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34567674"/>
                      </a:ext>
                    </a:extLst>
                  </a:tr>
                  <a:tr h="662623">
                    <a:tc vMerge="1">
                      <a:txBody>
                        <a:bodyPr/>
                        <a:lstStyle/>
                        <a:p>
                          <a:endParaRPr lang="bg-BG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bg-BG"/>
                            <a:t>С повторение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u="sng" err="1"/>
                            <a:t>C</a:t>
                          </a:r>
                          <a:r>
                            <a:rPr lang="en-US" u="sng" baseline="-25000" err="1"/>
                            <a:t>n</a:t>
                          </a:r>
                          <a:r>
                            <a:rPr lang="en-US" u="sng" baseline="30000" err="1"/>
                            <a:t>k</a:t>
                          </a:r>
                          <a:endParaRPr lang="bg-BG" u="sng" baseline="30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80" t="-422018" r="-1159" b="-18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463867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7237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E74C82-72D5-40A8-819E-02A8321C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947" y="0"/>
            <a:ext cx="6156489" cy="577555"/>
          </a:xfrm>
        </p:spPr>
        <p:txBody>
          <a:bodyPr>
            <a:normAutofit fontScale="90000"/>
          </a:bodyPr>
          <a:lstStyle/>
          <a:p>
            <a:r>
              <a:rPr lang="bg-BG"/>
              <a:t>Задачи</a:t>
            </a:r>
          </a:p>
        </p:txBody>
      </p:sp>
      <p:pic>
        <p:nvPicPr>
          <p:cNvPr id="5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59C1F5BF-03D8-4D48-A32E-2B77595154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18" y="624221"/>
            <a:ext cx="11047229" cy="582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470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 descr="Картина, която съдържа текст, вестник, разписка&#10;&#10;Описанието е генерирано автоматично">
            <a:extLst>
              <a:ext uri="{FF2B5EF4-FFF2-40B4-BE49-F238E27FC236}">
                <a16:creationId xmlns:a16="http://schemas.microsoft.com/office/drawing/2014/main" id="{68DC2B90-A9C7-4E79-8936-3DFF50D12F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037" y="-69624"/>
            <a:ext cx="12192000" cy="669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54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онтейнер за съдържание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0DF29E1B-623A-497F-8A75-81095DD09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" y="256468"/>
            <a:ext cx="10672456" cy="1607324"/>
          </a:xfrm>
        </p:spPr>
      </p:pic>
      <p:pic>
        <p:nvPicPr>
          <p:cNvPr id="7" name="Картина 6" descr="Картина, която съдържа текст, разписка&#10;&#10;Описанието е генерирано автоматично">
            <a:extLst>
              <a:ext uri="{FF2B5EF4-FFF2-40B4-BE49-F238E27FC236}">
                <a16:creationId xmlns:a16="http://schemas.microsoft.com/office/drawing/2014/main" id="{11D7213F-2461-4D23-9E60-7CEE64EA58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40" y="2141628"/>
            <a:ext cx="10672456" cy="2489648"/>
          </a:xfrm>
          <a:prstGeom prst="rect">
            <a:avLst/>
          </a:prstGeom>
        </p:spPr>
      </p:pic>
      <p:pic>
        <p:nvPicPr>
          <p:cNvPr id="9" name="Картина 8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4C8130A7-7994-4693-973B-ED8FC25458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66" y="4798365"/>
            <a:ext cx="10672456" cy="186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7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DB2AF8B-DE1C-432E-4EF5-F7C91F66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03799"/>
          </a:xfrm>
        </p:spPr>
        <p:txBody>
          <a:bodyPr/>
          <a:lstStyle/>
          <a:p>
            <a:pPr algn="ctr"/>
            <a:r>
              <a:rPr lang="bg-BG"/>
              <a:t>Комбинаторни конфигурации</a:t>
            </a:r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152AE0D1-621A-5843-11E7-EC45865E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2335"/>
            <a:ext cx="10515600" cy="515394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359410" algn="just">
              <a:buNone/>
            </a:pPr>
            <a:r>
              <a:rPr lang="bg-BG">
                <a:latin typeface="Times New Roman"/>
                <a:cs typeface="Times New Roman"/>
              </a:rPr>
              <a:t>Дадено е множеството </a:t>
            </a:r>
            <a:r>
              <a:rPr lang="bg-BG" i="1">
                <a:latin typeface="Times New Roman"/>
                <a:cs typeface="Times New Roman"/>
              </a:rPr>
              <a:t>А=</a:t>
            </a:r>
            <a:r>
              <a:rPr lang="en-US" i="1">
                <a:latin typeface="Times New Roman"/>
                <a:cs typeface="Times New Roman"/>
              </a:rPr>
              <a:t>{a</a:t>
            </a:r>
            <a:r>
              <a:rPr lang="en-US" i="1" baseline="-25000">
                <a:latin typeface="Times New Roman"/>
                <a:cs typeface="Times New Roman"/>
              </a:rPr>
              <a:t>1</a:t>
            </a:r>
            <a:r>
              <a:rPr lang="en-US" i="1">
                <a:latin typeface="Times New Roman"/>
                <a:cs typeface="Times New Roman"/>
              </a:rPr>
              <a:t>,a</a:t>
            </a:r>
            <a:r>
              <a:rPr lang="en-US" i="1" baseline="-25000">
                <a:latin typeface="Times New Roman"/>
                <a:cs typeface="Times New Roman"/>
              </a:rPr>
              <a:t>2</a:t>
            </a:r>
            <a:r>
              <a:rPr lang="en-US" i="1">
                <a:latin typeface="Times New Roman"/>
                <a:cs typeface="Times New Roman"/>
              </a:rPr>
              <a:t>,….,a</a:t>
            </a:r>
            <a:r>
              <a:rPr lang="en-US" i="1" baseline="-25000">
                <a:latin typeface="Times New Roman"/>
                <a:cs typeface="Times New Roman"/>
              </a:rPr>
              <a:t>n</a:t>
            </a:r>
            <a:r>
              <a:rPr lang="en-US" i="1">
                <a:latin typeface="Times New Roman"/>
                <a:cs typeface="Times New Roman"/>
              </a:rPr>
              <a:t>}, |A|=n, n&gt;0</a:t>
            </a:r>
            <a:endParaRPr lang="bg-BG" i="1">
              <a:latin typeface="Times New Roman"/>
              <a:cs typeface="Times New Roman"/>
            </a:endParaRPr>
          </a:p>
          <a:p>
            <a:pPr marL="0" indent="359410" algn="just">
              <a:buNone/>
            </a:pPr>
            <a:r>
              <a:rPr lang="bg-BG">
                <a:latin typeface="Times New Roman"/>
                <a:cs typeface="Times New Roman"/>
              </a:rPr>
              <a:t>Най често използвани способи за генериране на комбинаторни конфигурации </a:t>
            </a:r>
            <a:r>
              <a:rPr lang="en-US" i="1">
                <a:latin typeface="Times New Roman"/>
                <a:cs typeface="Times New Roman"/>
              </a:rPr>
              <a:t>{a</a:t>
            </a:r>
            <a:r>
              <a:rPr lang="en-US" i="1" baseline="-25000">
                <a:latin typeface="Times New Roman"/>
                <a:cs typeface="Times New Roman"/>
              </a:rPr>
              <a:t>j1</a:t>
            </a:r>
            <a:r>
              <a:rPr lang="en-US" i="1">
                <a:latin typeface="Times New Roman"/>
                <a:cs typeface="Times New Roman"/>
              </a:rPr>
              <a:t>,a</a:t>
            </a:r>
            <a:r>
              <a:rPr lang="en-US" i="1" baseline="-25000">
                <a:latin typeface="Times New Roman"/>
                <a:cs typeface="Times New Roman"/>
              </a:rPr>
              <a:t>j2</a:t>
            </a:r>
            <a:r>
              <a:rPr lang="en-US" i="1">
                <a:latin typeface="Times New Roman"/>
                <a:cs typeface="Times New Roman"/>
              </a:rPr>
              <a:t>,…</a:t>
            </a:r>
            <a:r>
              <a:rPr lang="en-US" i="1" err="1">
                <a:latin typeface="Times New Roman"/>
                <a:cs typeface="Times New Roman"/>
              </a:rPr>
              <a:t>a</a:t>
            </a:r>
            <a:r>
              <a:rPr lang="en-US" i="1" baseline="-25000" err="1">
                <a:latin typeface="Times New Roman"/>
                <a:cs typeface="Times New Roman"/>
              </a:rPr>
              <a:t>jk</a:t>
            </a:r>
            <a:r>
              <a:rPr lang="en-US" i="1">
                <a:latin typeface="Times New Roman"/>
                <a:cs typeface="Times New Roman"/>
              </a:rPr>
              <a:t>} – (n,</a:t>
            </a:r>
            <a:r>
              <a:rPr lang="bg-BG" i="1">
                <a:latin typeface="Times New Roman"/>
                <a:cs typeface="Times New Roman"/>
              </a:rPr>
              <a:t> </a:t>
            </a:r>
            <a:r>
              <a:rPr lang="en-US" i="1">
                <a:latin typeface="Times New Roman"/>
                <a:cs typeface="Times New Roman"/>
              </a:rPr>
              <a:t>k)</a:t>
            </a:r>
            <a:r>
              <a:rPr lang="en-US">
                <a:latin typeface="Times New Roman"/>
                <a:cs typeface="Times New Roman"/>
              </a:rPr>
              <a:t> </a:t>
            </a:r>
            <a:r>
              <a:rPr lang="bg-BG">
                <a:latin typeface="Times New Roman"/>
                <a:cs typeface="Times New Roman"/>
              </a:rPr>
              <a:t>извадки (множества от </a:t>
            </a:r>
            <a:r>
              <a:rPr lang="en-US" i="1">
                <a:latin typeface="Times New Roman"/>
                <a:cs typeface="Times New Roman"/>
              </a:rPr>
              <a:t>k</a:t>
            </a:r>
            <a:r>
              <a:rPr lang="en-US">
                <a:latin typeface="Times New Roman"/>
                <a:cs typeface="Times New Roman"/>
              </a:rPr>
              <a:t>-</a:t>
            </a:r>
            <a:r>
              <a:rPr lang="bg-BG" err="1">
                <a:latin typeface="Times New Roman"/>
                <a:cs typeface="Times New Roman"/>
              </a:rPr>
              <a:t>торки</a:t>
            </a:r>
            <a:r>
              <a:rPr lang="bg-BG">
                <a:latin typeface="Times New Roman"/>
                <a:cs typeface="Times New Roman"/>
              </a:rPr>
              <a:t>) – са наредбата и повторението на елементите на образуващото множество.</a:t>
            </a:r>
          </a:p>
          <a:p>
            <a:pPr marL="0" indent="359410" algn="just">
              <a:buNone/>
            </a:pPr>
            <a:r>
              <a:rPr lang="bg-BG" b="1">
                <a:latin typeface="Times New Roman"/>
                <a:cs typeface="Times New Roman"/>
              </a:rPr>
              <a:t>ПРИМЕР:</a:t>
            </a:r>
          </a:p>
          <a:p>
            <a:pPr marL="0" indent="359410" algn="just">
              <a:buNone/>
            </a:pPr>
            <a:r>
              <a:rPr lang="bg-BG">
                <a:latin typeface="Times New Roman"/>
                <a:cs typeface="Times New Roman"/>
              </a:rPr>
              <a:t>Дадено е множеството </a:t>
            </a:r>
            <a:r>
              <a:rPr lang="bg-BG" i="1">
                <a:latin typeface="Times New Roman"/>
                <a:cs typeface="Times New Roman"/>
              </a:rPr>
              <a:t>А=</a:t>
            </a:r>
            <a:r>
              <a:rPr lang="en-US" i="1">
                <a:latin typeface="Times New Roman"/>
                <a:cs typeface="Times New Roman"/>
              </a:rPr>
              <a:t>{a</a:t>
            </a:r>
            <a:r>
              <a:rPr lang="en-US" i="1" baseline="-25000">
                <a:latin typeface="Times New Roman"/>
                <a:cs typeface="Times New Roman"/>
              </a:rPr>
              <a:t>1</a:t>
            </a:r>
            <a:r>
              <a:rPr lang="en-US" i="1">
                <a:latin typeface="Times New Roman"/>
                <a:cs typeface="Times New Roman"/>
              </a:rPr>
              <a:t>,a</a:t>
            </a:r>
            <a:r>
              <a:rPr lang="en-US" i="1" baseline="-25000">
                <a:latin typeface="Times New Roman"/>
                <a:cs typeface="Times New Roman"/>
              </a:rPr>
              <a:t>2</a:t>
            </a:r>
            <a:r>
              <a:rPr lang="en-US" i="1">
                <a:latin typeface="Times New Roman"/>
                <a:cs typeface="Times New Roman"/>
              </a:rPr>
              <a:t>,a</a:t>
            </a:r>
            <a:r>
              <a:rPr lang="en-US" i="1" baseline="-25000">
                <a:latin typeface="Times New Roman"/>
                <a:cs typeface="Times New Roman"/>
              </a:rPr>
              <a:t>3</a:t>
            </a:r>
            <a:r>
              <a:rPr lang="en-US" i="1">
                <a:latin typeface="Times New Roman"/>
                <a:cs typeface="Times New Roman"/>
              </a:rPr>
              <a:t>},|A|=3, k=2</a:t>
            </a:r>
          </a:p>
          <a:p>
            <a:pPr algn="just"/>
            <a:r>
              <a:rPr lang="bg-BG">
                <a:latin typeface="Times New Roman"/>
                <a:cs typeface="Times New Roman"/>
              </a:rPr>
              <a:t>Ненаредени извадки без повторение </a:t>
            </a:r>
            <a:r>
              <a:rPr lang="bg-BG" i="1">
                <a:latin typeface="Times New Roman"/>
                <a:cs typeface="Times New Roman"/>
              </a:rPr>
              <a:t>– (а</a:t>
            </a:r>
            <a:r>
              <a:rPr lang="bg-BG" i="1" baseline="-25000">
                <a:latin typeface="Times New Roman"/>
                <a:cs typeface="Times New Roman"/>
              </a:rPr>
              <a:t>1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2</a:t>
            </a:r>
            <a:r>
              <a:rPr lang="bg-BG" i="1">
                <a:latin typeface="Times New Roman"/>
                <a:cs typeface="Times New Roman"/>
              </a:rPr>
              <a:t>),(а</a:t>
            </a:r>
            <a:r>
              <a:rPr lang="bg-BG" i="1" baseline="-25000">
                <a:latin typeface="Times New Roman"/>
                <a:cs typeface="Times New Roman"/>
              </a:rPr>
              <a:t>1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3</a:t>
            </a:r>
            <a:r>
              <a:rPr lang="bg-BG" i="1">
                <a:latin typeface="Times New Roman"/>
                <a:cs typeface="Times New Roman"/>
              </a:rPr>
              <a:t>),(а</a:t>
            </a:r>
            <a:r>
              <a:rPr lang="bg-BG" i="1" baseline="-25000">
                <a:latin typeface="Times New Roman"/>
                <a:cs typeface="Times New Roman"/>
              </a:rPr>
              <a:t>2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3</a:t>
            </a:r>
            <a:r>
              <a:rPr lang="bg-BG" i="1">
                <a:latin typeface="Times New Roman"/>
                <a:cs typeface="Times New Roman"/>
              </a:rPr>
              <a:t>)</a:t>
            </a:r>
          </a:p>
          <a:p>
            <a:pPr algn="just"/>
            <a:r>
              <a:rPr lang="bg-BG">
                <a:latin typeface="Times New Roman"/>
                <a:cs typeface="Times New Roman"/>
              </a:rPr>
              <a:t>Ненаредени извадки с повторение:</a:t>
            </a:r>
          </a:p>
          <a:p>
            <a:pPr marL="0" indent="0" algn="ctr">
              <a:buNone/>
            </a:pPr>
            <a:r>
              <a:rPr lang="bg-BG" i="1">
                <a:latin typeface="Times New Roman"/>
                <a:cs typeface="Times New Roman"/>
              </a:rPr>
              <a:t>(а</a:t>
            </a:r>
            <a:r>
              <a:rPr lang="bg-BG" i="1" baseline="-25000">
                <a:latin typeface="Times New Roman"/>
                <a:cs typeface="Times New Roman"/>
              </a:rPr>
              <a:t>1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1</a:t>
            </a:r>
            <a:r>
              <a:rPr lang="bg-BG" i="1">
                <a:latin typeface="Times New Roman"/>
                <a:cs typeface="Times New Roman"/>
              </a:rPr>
              <a:t>),(а</a:t>
            </a:r>
            <a:r>
              <a:rPr lang="bg-BG" i="1" baseline="-25000">
                <a:latin typeface="Times New Roman"/>
                <a:cs typeface="Times New Roman"/>
              </a:rPr>
              <a:t>1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2</a:t>
            </a:r>
            <a:r>
              <a:rPr lang="bg-BG" i="1">
                <a:latin typeface="Times New Roman"/>
                <a:cs typeface="Times New Roman"/>
              </a:rPr>
              <a:t>),(а</a:t>
            </a:r>
            <a:r>
              <a:rPr lang="bg-BG" i="1" baseline="-25000">
                <a:latin typeface="Times New Roman"/>
                <a:cs typeface="Times New Roman"/>
              </a:rPr>
              <a:t>1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3</a:t>
            </a:r>
            <a:r>
              <a:rPr lang="bg-BG" i="1">
                <a:latin typeface="Times New Roman"/>
                <a:cs typeface="Times New Roman"/>
              </a:rPr>
              <a:t>) (а</a:t>
            </a:r>
            <a:r>
              <a:rPr lang="bg-BG" i="1" baseline="-25000">
                <a:latin typeface="Times New Roman"/>
                <a:cs typeface="Times New Roman"/>
              </a:rPr>
              <a:t>2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2</a:t>
            </a:r>
            <a:r>
              <a:rPr lang="bg-BG" i="1">
                <a:latin typeface="Times New Roman"/>
                <a:cs typeface="Times New Roman"/>
              </a:rPr>
              <a:t>),(а</a:t>
            </a:r>
            <a:r>
              <a:rPr lang="bg-BG" i="1" baseline="-25000">
                <a:latin typeface="Times New Roman"/>
                <a:cs typeface="Times New Roman"/>
              </a:rPr>
              <a:t>2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3</a:t>
            </a:r>
            <a:r>
              <a:rPr lang="bg-BG" i="1">
                <a:latin typeface="Times New Roman"/>
                <a:cs typeface="Times New Roman"/>
              </a:rPr>
              <a:t>),(а</a:t>
            </a:r>
            <a:r>
              <a:rPr lang="bg-BG" i="1" baseline="-25000">
                <a:latin typeface="Times New Roman"/>
                <a:cs typeface="Times New Roman"/>
              </a:rPr>
              <a:t>3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3</a:t>
            </a:r>
            <a:r>
              <a:rPr lang="bg-BG" i="1">
                <a:latin typeface="Times New Roman"/>
                <a:cs typeface="Times New Roman"/>
              </a:rPr>
              <a:t>)</a:t>
            </a:r>
          </a:p>
          <a:p>
            <a:pPr algn="just"/>
            <a:r>
              <a:rPr lang="bg-BG">
                <a:latin typeface="Times New Roman"/>
                <a:cs typeface="Times New Roman"/>
              </a:rPr>
              <a:t>Наредени извадки без повторение:</a:t>
            </a:r>
          </a:p>
          <a:p>
            <a:pPr marL="0" indent="0" algn="ctr">
              <a:buNone/>
            </a:pPr>
            <a:r>
              <a:rPr lang="bg-BG" i="1">
                <a:latin typeface="Times New Roman"/>
                <a:cs typeface="Times New Roman"/>
              </a:rPr>
              <a:t>(а</a:t>
            </a:r>
            <a:r>
              <a:rPr lang="bg-BG" i="1" baseline="-25000">
                <a:latin typeface="Times New Roman"/>
                <a:cs typeface="Times New Roman"/>
              </a:rPr>
              <a:t>1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2</a:t>
            </a:r>
            <a:r>
              <a:rPr lang="bg-BG" i="1">
                <a:latin typeface="Times New Roman"/>
                <a:cs typeface="Times New Roman"/>
              </a:rPr>
              <a:t>),(а</a:t>
            </a:r>
            <a:r>
              <a:rPr lang="bg-BG" i="1" baseline="-25000">
                <a:latin typeface="Times New Roman"/>
                <a:cs typeface="Times New Roman"/>
              </a:rPr>
              <a:t>2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1</a:t>
            </a:r>
            <a:r>
              <a:rPr lang="bg-BG" i="1">
                <a:latin typeface="Times New Roman"/>
                <a:cs typeface="Times New Roman"/>
              </a:rPr>
              <a:t>),(а</a:t>
            </a:r>
            <a:r>
              <a:rPr lang="bg-BG" i="1" baseline="-25000">
                <a:latin typeface="Times New Roman"/>
                <a:cs typeface="Times New Roman"/>
              </a:rPr>
              <a:t>1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3</a:t>
            </a:r>
            <a:r>
              <a:rPr lang="bg-BG" i="1">
                <a:latin typeface="Times New Roman"/>
                <a:cs typeface="Times New Roman"/>
              </a:rPr>
              <a:t>) (а</a:t>
            </a:r>
            <a:r>
              <a:rPr lang="bg-BG" i="1" baseline="-25000">
                <a:latin typeface="Times New Roman"/>
                <a:cs typeface="Times New Roman"/>
              </a:rPr>
              <a:t>3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1</a:t>
            </a:r>
            <a:r>
              <a:rPr lang="bg-BG" i="1">
                <a:latin typeface="Times New Roman"/>
                <a:cs typeface="Times New Roman"/>
              </a:rPr>
              <a:t>),(а</a:t>
            </a:r>
            <a:r>
              <a:rPr lang="bg-BG" i="1" baseline="-25000">
                <a:latin typeface="Times New Roman"/>
                <a:cs typeface="Times New Roman"/>
              </a:rPr>
              <a:t>2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3</a:t>
            </a:r>
            <a:r>
              <a:rPr lang="bg-BG" i="1">
                <a:latin typeface="Times New Roman"/>
                <a:cs typeface="Times New Roman"/>
              </a:rPr>
              <a:t>),(а</a:t>
            </a:r>
            <a:r>
              <a:rPr lang="bg-BG" i="1" baseline="-25000">
                <a:latin typeface="Times New Roman"/>
                <a:cs typeface="Times New Roman"/>
              </a:rPr>
              <a:t>3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2</a:t>
            </a:r>
            <a:r>
              <a:rPr lang="bg-BG" i="1">
                <a:latin typeface="Times New Roman"/>
                <a:cs typeface="Times New Roman"/>
              </a:rPr>
              <a:t>)</a:t>
            </a:r>
          </a:p>
          <a:p>
            <a:pPr algn="just"/>
            <a:r>
              <a:rPr lang="bg-BG">
                <a:latin typeface="Times New Roman"/>
                <a:cs typeface="Times New Roman"/>
              </a:rPr>
              <a:t>Наредени извадки с повторение:</a:t>
            </a:r>
          </a:p>
          <a:p>
            <a:pPr marL="0" indent="0" algn="ctr">
              <a:buNone/>
            </a:pPr>
            <a:r>
              <a:rPr lang="bg-BG" i="1">
                <a:latin typeface="Times New Roman"/>
                <a:cs typeface="Times New Roman"/>
              </a:rPr>
              <a:t>(а</a:t>
            </a:r>
            <a:r>
              <a:rPr lang="bg-BG" i="1" baseline="-25000">
                <a:latin typeface="Times New Roman"/>
                <a:cs typeface="Times New Roman"/>
              </a:rPr>
              <a:t>1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1</a:t>
            </a:r>
            <a:r>
              <a:rPr lang="bg-BG" i="1">
                <a:latin typeface="Times New Roman"/>
                <a:cs typeface="Times New Roman"/>
              </a:rPr>
              <a:t>),(а</a:t>
            </a:r>
            <a:r>
              <a:rPr lang="bg-BG" i="1" baseline="-25000">
                <a:latin typeface="Times New Roman"/>
                <a:cs typeface="Times New Roman"/>
              </a:rPr>
              <a:t>1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2</a:t>
            </a:r>
            <a:r>
              <a:rPr lang="bg-BG" i="1">
                <a:latin typeface="Times New Roman"/>
                <a:cs typeface="Times New Roman"/>
              </a:rPr>
              <a:t>),(а</a:t>
            </a:r>
            <a:r>
              <a:rPr lang="bg-BG" i="1" baseline="-25000">
                <a:latin typeface="Times New Roman"/>
                <a:cs typeface="Times New Roman"/>
              </a:rPr>
              <a:t>2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1</a:t>
            </a:r>
            <a:r>
              <a:rPr lang="bg-BG" i="1">
                <a:latin typeface="Times New Roman"/>
                <a:cs typeface="Times New Roman"/>
              </a:rPr>
              <a:t>),(а</a:t>
            </a:r>
            <a:r>
              <a:rPr lang="bg-BG" i="1" baseline="-25000">
                <a:latin typeface="Times New Roman"/>
                <a:cs typeface="Times New Roman"/>
              </a:rPr>
              <a:t>1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3</a:t>
            </a:r>
            <a:r>
              <a:rPr lang="bg-BG" i="1">
                <a:latin typeface="Times New Roman"/>
                <a:cs typeface="Times New Roman"/>
              </a:rPr>
              <a:t>) (а</a:t>
            </a:r>
            <a:r>
              <a:rPr lang="bg-BG" i="1" baseline="-25000">
                <a:latin typeface="Times New Roman"/>
                <a:cs typeface="Times New Roman"/>
              </a:rPr>
              <a:t>3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1</a:t>
            </a:r>
            <a:r>
              <a:rPr lang="bg-BG" i="1">
                <a:latin typeface="Times New Roman"/>
                <a:cs typeface="Times New Roman"/>
              </a:rPr>
              <a:t>), (а</a:t>
            </a:r>
            <a:r>
              <a:rPr lang="bg-BG" i="1" baseline="-25000">
                <a:latin typeface="Times New Roman"/>
                <a:cs typeface="Times New Roman"/>
              </a:rPr>
              <a:t>2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2</a:t>
            </a:r>
            <a:r>
              <a:rPr lang="bg-BG" i="1">
                <a:latin typeface="Times New Roman"/>
                <a:cs typeface="Times New Roman"/>
              </a:rPr>
              <a:t>),(а</a:t>
            </a:r>
            <a:r>
              <a:rPr lang="bg-BG" i="1" baseline="-25000">
                <a:latin typeface="Times New Roman"/>
                <a:cs typeface="Times New Roman"/>
              </a:rPr>
              <a:t>2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3</a:t>
            </a:r>
            <a:r>
              <a:rPr lang="bg-BG" i="1">
                <a:latin typeface="Times New Roman"/>
                <a:cs typeface="Times New Roman"/>
              </a:rPr>
              <a:t>),(а</a:t>
            </a:r>
            <a:r>
              <a:rPr lang="bg-BG" i="1" baseline="-25000">
                <a:latin typeface="Times New Roman"/>
                <a:cs typeface="Times New Roman"/>
              </a:rPr>
              <a:t>3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2</a:t>
            </a:r>
            <a:r>
              <a:rPr lang="bg-BG" i="1">
                <a:latin typeface="Times New Roman"/>
                <a:cs typeface="Times New Roman"/>
              </a:rPr>
              <a:t>), (а</a:t>
            </a:r>
            <a:r>
              <a:rPr lang="bg-BG" i="1" baseline="-25000">
                <a:latin typeface="Times New Roman"/>
                <a:cs typeface="Times New Roman"/>
              </a:rPr>
              <a:t>3</a:t>
            </a:r>
            <a:r>
              <a:rPr lang="bg-BG" i="1">
                <a:latin typeface="Times New Roman"/>
                <a:cs typeface="Times New Roman"/>
              </a:rPr>
              <a:t>,а</a:t>
            </a:r>
            <a:r>
              <a:rPr lang="bg-BG" i="1" baseline="-25000">
                <a:latin typeface="Times New Roman"/>
                <a:cs typeface="Times New Roman"/>
              </a:rPr>
              <a:t>3</a:t>
            </a:r>
            <a:r>
              <a:rPr lang="bg-BG" i="1">
                <a:latin typeface="Times New Roman"/>
                <a:cs typeface="Times New Roman"/>
              </a:rPr>
              <a:t>)</a:t>
            </a:r>
          </a:p>
          <a:p>
            <a:pPr algn="just"/>
            <a:endParaRPr lang="bg-BG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0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лавие 1">
                <a:extLst>
                  <a:ext uri="{FF2B5EF4-FFF2-40B4-BE49-F238E27FC236}">
                    <a16:creationId xmlns:a16="http://schemas.microsoft.com/office/drawing/2014/main" id="{DAE1DDF7-5B23-B49B-2BE1-B669783719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8256"/>
                <a:ext cx="10515600" cy="662782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bg-BG"/>
                  <a:t>Вариации от к-ти клас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bg-BG" baseline="30000"/>
              </a:p>
            </p:txBody>
          </p:sp>
        </mc:Choice>
        <mc:Fallback xmlns="">
          <p:sp>
            <p:nvSpPr>
              <p:cNvPr id="2" name="Заглавие 1">
                <a:extLst>
                  <a:ext uri="{FF2B5EF4-FFF2-40B4-BE49-F238E27FC236}">
                    <a16:creationId xmlns:a16="http://schemas.microsoft.com/office/drawing/2014/main" id="{DAE1DDF7-5B23-B49B-2BE1-B66978371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8256"/>
                <a:ext cx="10515600" cy="662782"/>
              </a:xfrm>
              <a:blipFill>
                <a:blip r:embed="rId2"/>
                <a:stretch>
                  <a:fillRect t="-22936" b="-38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CDFD9B19-A35F-A09E-BD84-82CEED6E4C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5848" y="806874"/>
                <a:ext cx="10693924" cy="5904354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bg-BG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Вариации без повторение: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bg-B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Вариация от </a:t>
                </a:r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bg-B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ти клас се нарича наредена </a:t>
                </a:r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bg-B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bg-BG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торка</a:t>
                </a:r>
                <a:r>
                  <a:rPr lang="bg-B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 елементи на А, в която всеки един елемент може да участва точно веднъж.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lvl="1" indent="0" algn="just">
                  <a:buNone/>
                </a:pPr>
                <a:r>
                  <a:rPr lang="bg-B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Две вариации без повторение се различават една от друга или по реда на участващите в тях елементи или по елементите участва и в тях.</a:t>
                </a:r>
              </a:p>
              <a:p>
                <a:pPr marL="457200" lvl="1" indent="0" algn="just">
                  <a:buNone/>
                </a:pPr>
                <a:r>
                  <a:rPr lang="bg-B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Броят на всички вариации на елемента от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</a:t>
                </a:r>
                <a:r>
                  <a:rPr lang="bg-B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 ти клас е: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+1)=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</a:t>
                </a:r>
                <a:r>
                  <a:rPr lang="bg-B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където</a:t>
                </a:r>
                <a:r>
                  <a:rPr lang="bg-BG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0≤k≤n</a:t>
                </a:r>
                <a:r>
                  <a:rPr lang="bg-BG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r>
                  <a:rPr lang="bg-BG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Вариации с повторение:</a:t>
                </a:r>
                <a:r>
                  <a:rPr lang="bg-B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Вариация от к-ти клас с повторение се нарича наредена к-</a:t>
                </a:r>
                <a:r>
                  <a:rPr lang="bg-BG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торка</a:t>
                </a:r>
                <a:r>
                  <a:rPr lang="bg-B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от незадължително различни елементи на А. Означава се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bg-BG" i="1" u="sng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u="sng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u="sng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u="sng" smtClean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bg-B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bg-BG" i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долната черта трябва да е горна</a:t>
                </a:r>
                <a:r>
                  <a:rPr lang="bg-B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457200" lvl="1" indent="0" algn="just">
                  <a:buNone/>
                </a:pPr>
                <a:r>
                  <a:rPr lang="bg-B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Броят на възможните вариации на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bg-B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елемента от 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bg-B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ти клас с повторение са</a:t>
                </a:r>
                <a:r>
                  <a:rPr 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bg-BG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bg-BG" i="1" u="sng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bg-BG" u="sng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CDFD9B19-A35F-A09E-BD84-82CEED6E4C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5848" y="806874"/>
                <a:ext cx="10693924" cy="5904354"/>
              </a:xfrm>
              <a:blipFill>
                <a:blip r:embed="rId3"/>
                <a:stretch>
                  <a:fillRect l="-1026" t="-1754" r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4148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8210079-828F-6635-7FD1-3579C073A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Вариации от 2-ри клас на 4 елемента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8A54A90B-5FA2-0D8B-6338-2C95FBF18B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6607856"/>
              </p:ext>
            </p:extLst>
          </p:nvPr>
        </p:nvGraphicFramePr>
        <p:xfrm>
          <a:off x="1686613" y="2687320"/>
          <a:ext cx="235355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076">
                  <a:extLst>
                    <a:ext uri="{9D8B030D-6E8A-4147-A177-3AD203B41FA5}">
                      <a16:colId xmlns:a16="http://schemas.microsoft.com/office/drawing/2014/main" val="3631341348"/>
                    </a:ext>
                  </a:extLst>
                </a:gridCol>
                <a:gridCol w="604703">
                  <a:extLst>
                    <a:ext uri="{9D8B030D-6E8A-4147-A177-3AD203B41FA5}">
                      <a16:colId xmlns:a16="http://schemas.microsoft.com/office/drawing/2014/main" val="3317050210"/>
                    </a:ext>
                  </a:extLst>
                </a:gridCol>
                <a:gridCol w="588390">
                  <a:extLst>
                    <a:ext uri="{9D8B030D-6E8A-4147-A177-3AD203B41FA5}">
                      <a16:colId xmlns:a16="http://schemas.microsoft.com/office/drawing/2014/main" val="1314565871"/>
                    </a:ext>
                  </a:extLst>
                </a:gridCol>
                <a:gridCol w="588390">
                  <a:extLst>
                    <a:ext uri="{9D8B030D-6E8A-4147-A177-3AD203B41FA5}">
                      <a16:colId xmlns:a16="http://schemas.microsoft.com/office/drawing/2014/main" val="621525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5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bb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7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cc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5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dd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100578"/>
                  </a:ext>
                </a:extLst>
              </a:tr>
            </a:tbl>
          </a:graphicData>
        </a:graphic>
      </p:graphicFrame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93F69454-91D7-8FD0-EE61-4EA31FCDBC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5259844"/>
              </p:ext>
            </p:extLst>
          </p:nvPr>
        </p:nvGraphicFramePr>
        <p:xfrm>
          <a:off x="7476242" y="2687497"/>
          <a:ext cx="2353559" cy="14831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2076">
                  <a:extLst>
                    <a:ext uri="{9D8B030D-6E8A-4147-A177-3AD203B41FA5}">
                      <a16:colId xmlns:a16="http://schemas.microsoft.com/office/drawing/2014/main" val="3631341348"/>
                    </a:ext>
                  </a:extLst>
                </a:gridCol>
                <a:gridCol w="604703">
                  <a:extLst>
                    <a:ext uri="{9D8B030D-6E8A-4147-A177-3AD203B41FA5}">
                      <a16:colId xmlns:a16="http://schemas.microsoft.com/office/drawing/2014/main" val="3317050210"/>
                    </a:ext>
                  </a:extLst>
                </a:gridCol>
                <a:gridCol w="588390">
                  <a:extLst>
                    <a:ext uri="{9D8B030D-6E8A-4147-A177-3AD203B41FA5}">
                      <a16:colId xmlns:a16="http://schemas.microsoft.com/office/drawing/2014/main" val="1314565871"/>
                    </a:ext>
                  </a:extLst>
                </a:gridCol>
                <a:gridCol w="588390">
                  <a:extLst>
                    <a:ext uri="{9D8B030D-6E8A-4147-A177-3AD203B41FA5}">
                      <a16:colId xmlns:a16="http://schemas.microsoft.com/office/drawing/2014/main" val="6215256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756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bd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5975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254812"/>
                  </a:ext>
                </a:extLst>
              </a:tr>
              <a:tr h="370663"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db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dc</a:t>
                      </a:r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bg-BG" i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100578"/>
                  </a:ext>
                </a:extLst>
              </a:tr>
            </a:tbl>
          </a:graphicData>
        </a:graphic>
      </p:graphicFrame>
      <p:sp>
        <p:nvSpPr>
          <p:cNvPr id="6" name="Контейнер за съдържание 2">
            <a:extLst>
              <a:ext uri="{FF2B5EF4-FFF2-40B4-BE49-F238E27FC236}">
                <a16:creationId xmlns:a16="http://schemas.microsoft.com/office/drawing/2014/main" id="{394DF981-5AE1-ECE4-D988-44E0596FCBA1}"/>
              </a:ext>
            </a:extLst>
          </p:cNvPr>
          <p:cNvSpPr txBox="1">
            <a:spLocks/>
          </p:cNvSpPr>
          <p:nvPr/>
        </p:nvSpPr>
        <p:spPr>
          <a:xfrm>
            <a:off x="1910106" y="4325151"/>
            <a:ext cx="7919695" cy="3882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bg-BG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а) с повторение					   б) без 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182463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D8A1BAF5-8C86-C3A0-E41B-AAAAB4147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2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bg-BG"/>
              <a:t>Примери за Вариации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A62B00D7-7BAA-E9D3-A29E-F9FD3CBA6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65369"/>
                <a:ext cx="10515600" cy="3453386"/>
              </a:xfrm>
            </p:spPr>
            <p:txBody>
              <a:bodyPr/>
              <a:lstStyle/>
              <a:p>
                <a:r>
                  <a:rPr lang="bg-BG"/>
                  <a:t>Пример 1: Да се съставят всички възможни двуцифрени числа с цифрите 1,2,3 и 4.</a:t>
                </a:r>
              </a:p>
              <a:p>
                <a:pPr>
                  <a:buFontTx/>
                  <a:buChar char="-"/>
                </a:pPr>
                <a:r>
                  <a:rPr lang="bg-BG"/>
                  <a:t>12,13,14,21,23,24,31,32,34,41,42,43  - общо 12 на брой;</a:t>
                </a:r>
                <a:endParaRPr lang="en-US"/>
              </a:p>
              <a:p>
                <a:pPr>
                  <a:buFontTx/>
                  <a:buChar char="-"/>
                </a:pPr>
                <a:r>
                  <a:rPr lang="bg-BG"/>
                  <a:t>Броя на цифрите </a:t>
                </a:r>
                <a:r>
                  <a:rPr lang="en-US"/>
                  <a:t>n=4, </a:t>
                </a:r>
                <a:endParaRPr lang="bg-BG"/>
              </a:p>
              <a:p>
                <a:pPr>
                  <a:buFontTx/>
                  <a:buChar char="-"/>
                </a:pPr>
                <a:r>
                  <a:rPr lang="bg-BG"/>
                  <a:t>броя на възможните цифри в едно число к=2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4!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4−2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1.2.3.4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1.2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</m:t>
                      </m:r>
                    </m:oMath>
                  </m:oMathPara>
                </a14:m>
                <a:endParaRPr lang="bg-BG"/>
              </a:p>
            </p:txBody>
          </p:sp>
        </mc:Choice>
        <mc:Fallback xmlns="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A62B00D7-7BAA-E9D3-A29E-F9FD3CBA6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65369"/>
                <a:ext cx="10515600" cy="3453386"/>
              </a:xfrm>
              <a:blipFill>
                <a:blip r:embed="rId2"/>
                <a:stretch>
                  <a:fillRect l="-1217" t="-2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721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D08BEB7B-DBE1-E77C-6ACA-9270D7109E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3783" y="1255506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bg-BG"/>
                  <a:t>Пример 2: Група Студенти трябва да положат 4 изпита в рамките на 8 дни. По колко различни начина могат да се подредят изпитите? А ако е известно, че четвъртият изпит е на последния ден от сесията?</a:t>
                </a:r>
              </a:p>
              <a:p>
                <a:pPr marL="0" indent="0">
                  <a:buNone/>
                </a:pPr>
                <a:r>
                  <a:rPr lang="bg-BG"/>
                  <a:t>РЕШЕНИЕ:</a:t>
                </a:r>
              </a:p>
              <a:p>
                <a:pPr>
                  <a:buFontTx/>
                  <a:buChar char="-"/>
                </a:pPr>
                <a:r>
                  <a:rPr lang="bg-BG"/>
                  <a:t>Броят на възможните дни в които може да има изпит е </a:t>
                </a:r>
                <a:r>
                  <a:rPr lang="en-US"/>
                  <a:t>n=</a:t>
                </a:r>
                <a:r>
                  <a:rPr lang="bg-BG"/>
                  <a:t>8,</a:t>
                </a:r>
                <a:r>
                  <a:rPr lang="en-US"/>
                  <a:t> </a:t>
                </a:r>
                <a:r>
                  <a:rPr lang="bg-BG"/>
                  <a:t>а броят на възможните изпити е </a:t>
                </a:r>
                <a:r>
                  <a:rPr lang="en-US"/>
                  <a:t>k=4. </a:t>
                </a:r>
                <a:r>
                  <a:rPr lang="bg-BG"/>
                  <a:t>Тогава: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=8.7.6.5=1680</m:t>
                      </m:r>
                    </m:oMath>
                  </m:oMathPara>
                </a14:m>
                <a:endParaRPr lang="en-US"/>
              </a:p>
              <a:p>
                <a:pPr>
                  <a:buFontTx/>
                  <a:buChar char="-"/>
                </a:pPr>
                <a:r>
                  <a:rPr lang="bg-BG"/>
                  <a:t>Ако предварително е известно че един от изпитите е в последния ден, то тогава останалите 3 изпита ще се разпределят в 7 дена. В такъв случай </a:t>
                </a:r>
                <a:r>
                  <a:rPr lang="en-US"/>
                  <a:t>n=7, k=3</a:t>
                </a:r>
                <a:r>
                  <a:rPr lang="bg-BG"/>
                  <a:t> и имаме: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=7.6.5.4=840</m:t>
                      </m:r>
                    </m:oMath>
                  </m:oMathPara>
                </a14:m>
                <a:endParaRPr lang="bg-BG"/>
              </a:p>
            </p:txBody>
          </p:sp>
        </mc:Choice>
        <mc:Fallback xmlns="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D08BEB7B-DBE1-E77C-6ACA-9270D7109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3783" y="1255506"/>
                <a:ext cx="10515600" cy="4351338"/>
              </a:xfrm>
              <a:blipFill>
                <a:blip r:embed="rId2"/>
                <a:stretch>
                  <a:fillRect l="-1101" t="-280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Заглавие 1">
            <a:extLst>
              <a:ext uri="{FF2B5EF4-FFF2-40B4-BE49-F238E27FC236}">
                <a16:creationId xmlns:a16="http://schemas.microsoft.com/office/drawing/2014/main" id="{EED98E6C-0802-FF75-434C-A3F459FA1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738"/>
            <a:ext cx="10515600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bg-BG"/>
              <a:t>Примери за Вариации</a:t>
            </a:r>
          </a:p>
        </p:txBody>
      </p:sp>
    </p:spTree>
    <p:extLst>
      <p:ext uri="{BB962C8B-B14F-4D97-AF65-F5344CB8AC3E}">
        <p14:creationId xmlns:p14="http://schemas.microsoft.com/office/powerpoint/2010/main" val="4273239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6F7F4F3-18C2-32AE-97C7-27DEB4CF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Вариации от </a:t>
            </a:r>
            <a:r>
              <a:rPr lang="en-US"/>
              <a:t>k-</a:t>
            </a:r>
            <a:r>
              <a:rPr lang="bg-BG"/>
              <a:t>ти клас с повторение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F574F3EE-DDBA-6ADE-F9A6-5C9122F66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367785"/>
              </a:xfrm>
            </p:spPr>
            <p:txBody>
              <a:bodyPr>
                <a:normAutofit/>
              </a:bodyPr>
              <a:lstStyle/>
              <a:p>
                <a:r>
                  <a:rPr lang="bg-BG"/>
                  <a:t>В 16-на бройна система се използват символи от множеството </a:t>
                </a:r>
                <a:r>
                  <a:rPr lang="en-US"/>
                  <a:t>D={0,1,2,3,…,9,A,B,C,D,E,F}. </a:t>
                </a:r>
                <a:r>
                  <a:rPr lang="bg-BG"/>
                  <a:t>Колко различни четирицифрени шестнадесетични числа има ако водещите нули са позволени?</a:t>
                </a:r>
              </a:p>
              <a:p>
                <a:r>
                  <a:rPr lang="bg-BG"/>
                  <a:t>РЕШЕНИЕ:</a:t>
                </a:r>
              </a:p>
              <a:p>
                <a:pPr marL="0" indent="0">
                  <a:buNone/>
                </a:pPr>
                <a:r>
                  <a:rPr lang="bg-BG"/>
                  <a:t>Съществуват числа от типа 0000,</a:t>
                </a:r>
                <a:r>
                  <a:rPr lang="en-US"/>
                  <a:t> FFFF, 01AB, …., </a:t>
                </a:r>
                <a:r>
                  <a:rPr lang="bg-BG"/>
                  <a:t>в които очевидно редът на елементите е съществен. В такъв случай има вариация с повторение от 16 елемента от 4ти клас или: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=16</m:t>
                      </m:r>
                      <m:r>
                        <a:rPr lang="en-US" b="0" i="1" baseline="3000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=65 536</m:t>
                      </m:r>
                    </m:oMath>
                  </m:oMathPara>
                </a14:m>
                <a:endParaRPr lang="bg-BG"/>
              </a:p>
            </p:txBody>
          </p:sp>
        </mc:Choice>
        <mc:Fallback xmlns="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F574F3EE-DDBA-6ADE-F9A6-5C9122F66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367785"/>
              </a:xfrm>
              <a:blipFill>
                <a:blip r:embed="rId2"/>
                <a:stretch>
                  <a:fillRect l="-1217" t="-2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760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12406487-8485-99AF-A72E-7A81B1F9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174"/>
            <a:ext cx="10515600" cy="718957"/>
          </a:xfrm>
        </p:spPr>
        <p:txBody>
          <a:bodyPr/>
          <a:lstStyle/>
          <a:p>
            <a:pPr algn="ctr"/>
            <a:r>
              <a:rPr lang="bg-BG"/>
              <a:t>Пермутации на </a:t>
            </a:r>
            <a:r>
              <a:rPr lang="en-US"/>
              <a:t>n </a:t>
            </a:r>
            <a:r>
              <a:rPr lang="bg-BG"/>
              <a:t>елемента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CC292B3A-4C9D-5EE2-31D4-946399C83B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0334"/>
                <a:ext cx="10515600" cy="5423588"/>
              </a:xfrm>
            </p:spPr>
            <p:txBody>
              <a:bodyPr>
                <a:normAutofit fontScale="92500"/>
              </a:bodyPr>
              <a:lstStyle/>
              <a:p>
                <a:r>
                  <a:rPr lang="bg-BG"/>
                  <a:t>Пермутация на </a:t>
                </a:r>
                <a:r>
                  <a:rPr lang="en-US"/>
                  <a:t>n </a:t>
                </a:r>
                <a:r>
                  <a:rPr lang="bg-BG"/>
                  <a:t>елемента </a:t>
                </a:r>
                <a:r>
                  <a:rPr lang="en-US"/>
                  <a:t>{a</a:t>
                </a:r>
                <a:r>
                  <a:rPr lang="en-US" baseline="-25000"/>
                  <a:t>1</a:t>
                </a:r>
                <a:r>
                  <a:rPr lang="en-US"/>
                  <a:t>,a</a:t>
                </a:r>
                <a:r>
                  <a:rPr lang="en-US" baseline="-25000"/>
                  <a:t>2</a:t>
                </a:r>
                <a:r>
                  <a:rPr lang="en-US"/>
                  <a:t>,a</a:t>
                </a:r>
                <a:r>
                  <a:rPr lang="en-US" baseline="-25000"/>
                  <a:t>3</a:t>
                </a:r>
                <a:r>
                  <a:rPr lang="en-US"/>
                  <a:t>,…,a</a:t>
                </a:r>
                <a:r>
                  <a:rPr lang="en-US" baseline="-25000"/>
                  <a:t>n</a:t>
                </a:r>
                <a:r>
                  <a:rPr lang="en-US"/>
                  <a:t>} </a:t>
                </a:r>
                <a:r>
                  <a:rPr lang="bg-BG"/>
                  <a:t>е всяка тяхна вариация от </a:t>
                </a:r>
                <a:r>
                  <a:rPr lang="en-US"/>
                  <a:t>n-</a:t>
                </a:r>
                <a:r>
                  <a:rPr lang="bg-BG"/>
                  <a:t>ти клас, т.е. всяка тяхна възможна наредба. Пермутациите са частен случай на вариациите а именно на </a:t>
                </a:r>
                <a:r>
                  <a:rPr lang="en-US"/>
                  <a:t>n </a:t>
                </a:r>
                <a:r>
                  <a:rPr lang="bg-BG"/>
                  <a:t>елемента от </a:t>
                </a:r>
                <a:r>
                  <a:rPr lang="en-US"/>
                  <a:t>n-</a:t>
                </a:r>
                <a:r>
                  <a:rPr lang="bg-BG"/>
                  <a:t>ти клас.</a:t>
                </a:r>
              </a:p>
              <a:p>
                <a:r>
                  <a:rPr lang="bg-BG"/>
                  <a:t>Броят на възможните пермутации на </a:t>
                </a:r>
                <a:r>
                  <a:rPr lang="en-US"/>
                  <a:t>n </a:t>
                </a:r>
                <a:r>
                  <a:rPr lang="bg-BG"/>
                  <a:t>елемента е: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</m:oMath>
                  </m:oMathPara>
                </a14:m>
                <a:endParaRPr lang="en-US"/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bg-BG" b="1"/>
                  <a:t>ПРИМЕР: </a:t>
                </a:r>
                <a:r>
                  <a:rPr lang="bg-BG" i="1"/>
                  <a:t>Колко различни петцифрени числа с не повтарящи се цифри могат да се образуват от 0,2,4,5,7?</a:t>
                </a:r>
              </a:p>
              <a:p>
                <a:pPr algn="just">
                  <a:buFont typeface="Wingdings" panose="05000000000000000000" pitchFamily="2" charset="2"/>
                  <a:buChar char="Ø"/>
                </a:pPr>
                <a:r>
                  <a:rPr lang="bg-BG" b="1"/>
                  <a:t>РЕШЕНИЕ:</a:t>
                </a:r>
              </a:p>
              <a:p>
                <a:pPr marL="457200" lvl="1" indent="0" algn="just">
                  <a:buNone/>
                </a:pPr>
                <a:r>
                  <a:rPr lang="bg-BG" i="1"/>
                  <a:t>Всички наредби на тези 5 цифри са равни на броя на пермутациите т.е. :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bg-BG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=5!=120</m:t>
                      </m:r>
                    </m:oMath>
                  </m:oMathPara>
                </a14:m>
                <a:endParaRPr lang="en-US" b="0" i="1"/>
              </a:p>
              <a:p>
                <a:pPr marL="457200" lvl="1" indent="0" algn="just">
                  <a:buNone/>
                </a:pPr>
                <a:r>
                  <a:rPr lang="bg-BG" i="1"/>
                  <a:t>Като вземем предвид, че 0 </a:t>
                </a:r>
                <a:r>
                  <a:rPr lang="bg-BG" i="1" err="1"/>
                  <a:t>неможе</a:t>
                </a:r>
                <a:r>
                  <a:rPr lang="bg-BG" i="1"/>
                  <a:t> да стои на първо място, от трябва да се извадят всички пермутации които започват с 0. Това са: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=4!=24</m:t>
                    </m:r>
                  </m:oMath>
                </a14:m>
                <a:endParaRPr lang="en-US" b="0" i="1"/>
              </a:p>
              <a:p>
                <a:pPr marL="457200" lvl="1" indent="0" algn="just">
                  <a:buNone/>
                </a:pPr>
                <a:r>
                  <a:rPr lang="bg-BG" i="1"/>
                  <a:t>Следователно броят на 5-цифрените числа които могат да се образуват от дадените цифри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 panose="02040503050406030204" pitchFamily="18" charset="0"/>
                      </a:rPr>
                      <m:t>120−24=96</m:t>
                    </m:r>
                  </m:oMath>
                </a14:m>
                <a:endParaRPr lang="en-US" i="1"/>
              </a:p>
            </p:txBody>
          </p:sp>
        </mc:Choice>
        <mc:Fallback xmlns="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CC292B3A-4C9D-5EE2-31D4-946399C83B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0334"/>
                <a:ext cx="10515600" cy="5423588"/>
              </a:xfrm>
              <a:blipFill>
                <a:blip r:embed="rId2"/>
                <a:stretch>
                  <a:fillRect l="-928" t="-1685" r="-1391" b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103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лавие 1">
                <a:extLst>
                  <a:ext uri="{FF2B5EF4-FFF2-40B4-BE49-F238E27FC236}">
                    <a16:creationId xmlns:a16="http://schemas.microsoft.com/office/drawing/2014/main" id="{1CB28152-B741-C903-F9CE-66CCFE54F4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82321"/>
                <a:ext cx="10515600" cy="615263"/>
              </a:xfrm>
            </p:spPr>
            <p:txBody>
              <a:bodyPr>
                <a:normAutofit fontScale="90000"/>
              </a:bodyPr>
              <a:lstStyle/>
              <a:p>
                <a:pPr algn="ctr"/>
                <a:r>
                  <a:rPr lang="bg-BG"/>
                  <a:t>Комбинации от </a:t>
                </a:r>
                <a:r>
                  <a:rPr lang="en-US"/>
                  <a:t>k-</a:t>
                </a:r>
                <a:r>
                  <a:rPr lang="bg-BG"/>
                  <a:t>ти клас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endParaRPr lang="bg-BG"/>
              </a:p>
            </p:txBody>
          </p:sp>
        </mc:Choice>
        <mc:Fallback xmlns="">
          <p:sp>
            <p:nvSpPr>
              <p:cNvPr id="2" name="Заглавие 1">
                <a:extLst>
                  <a:ext uri="{FF2B5EF4-FFF2-40B4-BE49-F238E27FC236}">
                    <a16:creationId xmlns:a16="http://schemas.microsoft.com/office/drawing/2014/main" id="{1CB28152-B741-C903-F9CE-66CCFE54F4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82321"/>
                <a:ext cx="10515600" cy="615263"/>
              </a:xfrm>
              <a:blipFill>
                <a:blip r:embed="rId2"/>
                <a:stretch>
                  <a:fillRect t="-29000" b="-4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DC505C83-8131-618D-C23B-DE9EA39D51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783963"/>
                <a:ext cx="10515600" cy="6074037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bg-BG"/>
                  <a:t>Комбинация без повторение от к-ти клас се нарича ненаредена к-</a:t>
                </a:r>
                <a:r>
                  <a:rPr lang="bg-BG" err="1"/>
                  <a:t>торка</a:t>
                </a:r>
                <a:r>
                  <a:rPr lang="bg-BG"/>
                  <a:t> от елементи на А, в която всеки един елемент може да участва точно веднъж (елементите са различни). 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bg-BG"/>
                  <a:t>Две комбинации са еднакви ако се състоят от едни и същи елементи т.е. (1,5,2,3) и (5,2,1,3) са еднакви.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bg-BG"/>
                  <a:t>Броят на различните комбинации без повторение е: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/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bg-BG"/>
                  <a:t>Комбинациите се означават и като </a:t>
                </a:r>
                <a:r>
                  <a:rPr lang="bg-BG" err="1"/>
                  <a:t>биномен</a:t>
                </a:r>
                <a:r>
                  <a:rPr lang="bg-BG"/>
                  <a:t> </a:t>
                </a:r>
                <a:r>
                  <a:rPr lang="bg-BG" err="1"/>
                  <a:t>коефицент</a:t>
                </a:r>
                <a:r>
                  <a:rPr lang="bg-BG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bg-BG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</m:oMath>
                </a14:m>
                <a:r>
                  <a:rPr lang="en-US"/>
                  <a:t>. </a:t>
                </a:r>
                <a:r>
                  <a:rPr lang="bg-BG"/>
                  <a:t>Чете се „</a:t>
                </a:r>
                <a:r>
                  <a:rPr lang="en-US"/>
                  <a:t>n </a:t>
                </a:r>
                <a:r>
                  <a:rPr lang="bg-BG"/>
                  <a:t>над </a:t>
                </a:r>
                <a:r>
                  <a:rPr lang="en-US"/>
                  <a:t>k</a:t>
                </a:r>
                <a:r>
                  <a:rPr lang="bg-BG"/>
                  <a:t>“</a:t>
                </a:r>
                <a:r>
                  <a:rPr lang="en-US"/>
                  <a:t>;</a:t>
                </a:r>
              </a:p>
              <a:p>
                <a:pPr algn="just"/>
                <a:r>
                  <a:rPr lang="bg-BG"/>
                  <a:t>Комбинация от </a:t>
                </a:r>
                <a:r>
                  <a:rPr lang="en-US"/>
                  <a:t>k</a:t>
                </a:r>
                <a:r>
                  <a:rPr lang="bg-BG"/>
                  <a:t>-ти клас с повторение се ненаредена </a:t>
                </a:r>
                <a:r>
                  <a:rPr lang="en-US"/>
                  <a:t>k-</a:t>
                </a:r>
                <a:r>
                  <a:rPr lang="bg-BG" err="1"/>
                  <a:t>торка</a:t>
                </a:r>
                <a:r>
                  <a:rPr lang="bg-BG"/>
                  <a:t> от незадължително различни елементи на А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bg-BG"/>
                  <a:t>Две комбинации с повторение на елементите на множеството А=</a:t>
                </a:r>
                <a:r>
                  <a:rPr lang="en-US"/>
                  <a:t>{a</a:t>
                </a:r>
                <a:r>
                  <a:rPr lang="en-US" baseline="-25000"/>
                  <a:t>1</a:t>
                </a:r>
                <a:r>
                  <a:rPr lang="en-US"/>
                  <a:t>,a</a:t>
                </a:r>
                <a:r>
                  <a:rPr lang="en-US" baseline="-25000"/>
                  <a:t>2</a:t>
                </a:r>
                <a:r>
                  <a:rPr lang="en-US"/>
                  <a:t>,…,a</a:t>
                </a:r>
                <a:r>
                  <a:rPr lang="en-US" baseline="-25000"/>
                  <a:t>n</a:t>
                </a:r>
                <a:r>
                  <a:rPr lang="en-US"/>
                  <a:t>} </a:t>
                </a:r>
                <a:r>
                  <a:rPr lang="bg-BG"/>
                  <a:t>са еднакви, ако се състоят от равен брой елементи а</a:t>
                </a:r>
                <a:r>
                  <a:rPr lang="bg-BG" baseline="-25000"/>
                  <a:t>1</a:t>
                </a:r>
                <a:r>
                  <a:rPr lang="bg-BG"/>
                  <a:t>, равен брой елементи а</a:t>
                </a:r>
                <a:r>
                  <a:rPr lang="bg-BG" baseline="-25000"/>
                  <a:t>2</a:t>
                </a:r>
                <a:r>
                  <a:rPr lang="bg-BG"/>
                  <a:t>, и т.н., равен брой елементи а</a:t>
                </a:r>
                <a:r>
                  <a:rPr lang="en-US" baseline="-25000"/>
                  <a:t>n</a:t>
                </a:r>
                <a:r>
                  <a:rPr lang="en-US"/>
                  <a:t>.</a:t>
                </a:r>
              </a:p>
              <a:p>
                <a:pPr lvl="1" algn="just">
                  <a:buFont typeface="Courier New" panose="02070309020205020404" pitchFamily="49" charset="0"/>
                  <a:buChar char="o"/>
                </a:pPr>
                <a:r>
                  <a:rPr lang="bg-BG"/>
                  <a:t>Броят на всички възможни комбинации с повторение е: </a:t>
                </a:r>
                <a:endParaRPr lang="en-US"/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bg-BG" b="0" i="1" smtClean="0">
                        <a:latin typeface="Cambria Math" panose="02040503050406030204" pitchFamily="18" charset="0"/>
                      </a:rPr>
                      <m:t>със горна черта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US"/>
              </a:p>
              <a:p>
                <a:pPr marL="0" indent="0" algn="just">
                  <a:buNone/>
                </a:pPr>
                <a:endParaRPr lang="bg-BG"/>
              </a:p>
            </p:txBody>
          </p:sp>
        </mc:Choice>
        <mc:Fallback xmlns="">
          <p:sp>
            <p:nvSpPr>
              <p:cNvPr id="3" name="Контейнер за съдържание 2">
                <a:extLst>
                  <a:ext uri="{FF2B5EF4-FFF2-40B4-BE49-F238E27FC236}">
                    <a16:creationId xmlns:a16="http://schemas.microsoft.com/office/drawing/2014/main" id="{DC505C83-8131-618D-C23B-DE9EA39D51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783963"/>
                <a:ext cx="10515600" cy="6074037"/>
              </a:xfrm>
              <a:blipFill>
                <a:blip r:embed="rId3"/>
                <a:stretch>
                  <a:fillRect l="-928" t="-2108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81630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47957C897272649900626097587B969" ma:contentTypeVersion="13" ma:contentTypeDescription="Създаване на нов документ" ma:contentTypeScope="" ma:versionID="b85ce8ae7f48b7076c00c8c3339b7360">
  <xsd:schema xmlns:xsd="http://www.w3.org/2001/XMLSchema" xmlns:xs="http://www.w3.org/2001/XMLSchema" xmlns:p="http://schemas.microsoft.com/office/2006/metadata/properties" xmlns:ns2="7408c686-2d40-4470-b1c5-df01f7c5a86b" xmlns:ns3="1146c384-4c3a-4b59-b666-d585c51db4db" targetNamespace="http://schemas.microsoft.com/office/2006/metadata/properties" ma:root="true" ma:fieldsID="4b42fc49f3c0d008f898201e66622200" ns2:_="" ns3:_="">
    <xsd:import namespace="7408c686-2d40-4470-b1c5-df01f7c5a86b"/>
    <xsd:import namespace="1146c384-4c3a-4b59-b666-d585c51db4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8c686-2d40-4470-b1c5-df01f7c5a86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Етикети за изображения" ma:readOnly="false" ma:fieldId="{5cf76f15-5ced-4ddc-b409-7134ff3c332f}" ma:taxonomyMulti="true" ma:sspId="a41491e2-a57e-405b-a419-4b11696764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46c384-4c3a-4b59-b666-d585c51db4db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a2e97a0-9709-41fd-a585-019792f45af7}" ma:internalName="TaxCatchAll" ma:showField="CatchAllData" ma:web="1146c384-4c3a-4b59-b666-d585c51db4d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408c686-2d40-4470-b1c5-df01f7c5a86b">
      <Terms xmlns="http://schemas.microsoft.com/office/infopath/2007/PartnerControls"/>
    </lcf76f155ced4ddcb4097134ff3c332f>
    <TaxCatchAll xmlns="1146c384-4c3a-4b59-b666-d585c51db4db" xsi:nil="true"/>
  </documentManagement>
</p:properties>
</file>

<file path=customXml/itemProps1.xml><?xml version="1.0" encoding="utf-8"?>
<ds:datastoreItem xmlns:ds="http://schemas.openxmlformats.org/officeDocument/2006/customXml" ds:itemID="{55017634-754E-4801-B740-1BD7EF75FEC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6836D5-13B0-4202-B702-0D1E21E878F8}"/>
</file>

<file path=customXml/itemProps3.xml><?xml version="1.0" encoding="utf-8"?>
<ds:datastoreItem xmlns:ds="http://schemas.openxmlformats.org/officeDocument/2006/customXml" ds:itemID="{36CD0B93-DFCA-4B6E-8941-719D56CF149F}">
  <ds:schemaRefs>
    <ds:schemaRef ds:uri="1146c384-4c3a-4b59-b666-d585c51db4db"/>
    <ds:schemaRef ds:uri="7408c686-2d40-4470-b1c5-df01f7c5a86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Тема на Office</vt:lpstr>
      <vt:lpstr>Комбинаторика</vt:lpstr>
      <vt:lpstr>Комбинаторни конфигурации</vt:lpstr>
      <vt:lpstr>Вариации от к-ти клас V_n^k</vt:lpstr>
      <vt:lpstr>Вариации от 2-ри клас на 4 елемента</vt:lpstr>
      <vt:lpstr>Примери за Вариации</vt:lpstr>
      <vt:lpstr>Примери за Вариации</vt:lpstr>
      <vt:lpstr>Вариации от k-ти клас с повторение</vt:lpstr>
      <vt:lpstr>Пермутации на n елемента</vt:lpstr>
      <vt:lpstr>Комбинации от k-ти клас C_n^k</vt:lpstr>
      <vt:lpstr>Комбинации на 4 елемента от 2-ри клас</vt:lpstr>
      <vt:lpstr>Пример за комбинация без повторение:</vt:lpstr>
      <vt:lpstr>Пример за комбинация с повторение</vt:lpstr>
      <vt:lpstr>Задача за комбинации без повторение</vt:lpstr>
      <vt:lpstr>Задача за комбинации с повторение:</vt:lpstr>
      <vt:lpstr>Формули за комбинаторните конфигурации</vt:lpstr>
      <vt:lpstr>Задачи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Комбинаторика</dc:title>
  <dc:creator>ас. Матьо Динев</dc:creator>
  <cp:revision>3</cp:revision>
  <dcterms:created xsi:type="dcterms:W3CDTF">2021-12-01T08:21:08Z</dcterms:created>
  <dcterms:modified xsi:type="dcterms:W3CDTF">2024-12-15T21:32:11Z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0x010100147957C897272649900626097587B969</vt:lpwstr>
  </property>
  <property fmtid="{D5CDD505-2E9C-101B-9397-08002B2CF9AE}" pid="3" name="MediaServiceImageTags">
    <vt:lpwstr/>
  </property>
</Properties>
</file>