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3" r:id="rId6"/>
    <p:sldId id="265" r:id="rId7"/>
    <p:sldId id="264" r:id="rId8"/>
    <p:sldId id="266" r:id="rId9"/>
    <p:sldId id="267" r:id="rId10"/>
    <p:sldId id="268" r:id="rId11"/>
    <p:sldId id="257" r:id="rId12"/>
    <p:sldId id="269" r:id="rId13"/>
    <p:sldId id="258" r:id="rId14"/>
    <p:sldId id="260" r:id="rId15"/>
    <p:sldId id="259" r:id="rId16"/>
    <p:sldId id="261" r:id="rId17"/>
    <p:sldId id="262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99" autoAdjust="0"/>
  </p:normalViewPr>
  <p:slideViewPr>
    <p:cSldViewPr snapToGrid="0">
      <p:cViewPr varScale="1">
        <p:scale>
          <a:sx n="122" d="100"/>
          <a:sy n="122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аил Сапунджиев (22172105)" userId="S::f22172105@students.tugab.bg::2d9b8758-6c6c-4fe6-902b-7ea98cf9a140" providerId="AD" clId="Web-{B10A7C84-9884-4E49-BFC4-19FD9A50FF4A}"/>
    <pc:docChg chg="modSld">
      <pc:chgData name="Данаил Сапунджиев (22172105)" userId="S::f22172105@students.tugab.bg::2d9b8758-6c6c-4fe6-902b-7ea98cf9a140" providerId="AD" clId="Web-{B10A7C84-9884-4E49-BFC4-19FD9A50FF4A}" dt="2022-12-15T16:33:52.339" v="2" actId="1076"/>
      <pc:docMkLst>
        <pc:docMk/>
      </pc:docMkLst>
      <pc:sldChg chg="modSp">
        <pc:chgData name="Данаил Сапунджиев (22172105)" userId="S::f22172105@students.tugab.bg::2d9b8758-6c6c-4fe6-902b-7ea98cf9a140" providerId="AD" clId="Web-{B10A7C84-9884-4E49-BFC4-19FD9A50FF4A}" dt="2022-12-15T16:33:11.149" v="0" actId="1076"/>
        <pc:sldMkLst>
          <pc:docMk/>
          <pc:sldMk cId="787516625" sldId="257"/>
        </pc:sldMkLst>
        <pc:picChg chg="mod">
          <ac:chgData name="Данаил Сапунджиев (22172105)" userId="S::f22172105@students.tugab.bg::2d9b8758-6c6c-4fe6-902b-7ea98cf9a140" providerId="AD" clId="Web-{B10A7C84-9884-4E49-BFC4-19FD9A50FF4A}" dt="2022-12-15T16:33:11.149" v="0" actId="1076"/>
          <ac:picMkLst>
            <pc:docMk/>
            <pc:sldMk cId="787516625" sldId="257"/>
            <ac:picMk id="5" creationId="{466EC60C-596D-4E71-B32B-9DBF50C01889}"/>
          </ac:picMkLst>
        </pc:picChg>
      </pc:sldChg>
      <pc:sldChg chg="modSp">
        <pc:chgData name="Данаил Сапунджиев (22172105)" userId="S::f22172105@students.tugab.bg::2d9b8758-6c6c-4fe6-902b-7ea98cf9a140" providerId="AD" clId="Web-{B10A7C84-9884-4E49-BFC4-19FD9A50FF4A}" dt="2022-12-15T16:33:52.339" v="2" actId="1076"/>
        <pc:sldMkLst>
          <pc:docMk/>
          <pc:sldMk cId="930279864" sldId="269"/>
        </pc:sldMkLst>
        <pc:spChg chg="mod">
          <ac:chgData name="Данаил Сапунджиев (22172105)" userId="S::f22172105@students.tugab.bg::2d9b8758-6c6c-4fe6-902b-7ea98cf9a140" providerId="AD" clId="Web-{B10A7C84-9884-4E49-BFC4-19FD9A50FF4A}" dt="2022-12-15T16:33:52.339" v="2" actId="1076"/>
          <ac:spMkLst>
            <pc:docMk/>
            <pc:sldMk cId="930279864" sldId="269"/>
            <ac:spMk id="3" creationId="{6EF22C0D-4F5D-2BA2-2A21-CFF7F893F886}"/>
          </ac:spMkLst>
        </pc:spChg>
      </pc:sldChg>
    </pc:docChg>
  </pc:docChgLst>
  <pc:docChgLst>
    <pc:chgData name="Корделия Георгиева (22272105)" userId="S::f22272105@students.tugab.bg::61cb13a0-128c-4edc-be06-fcdd334923b1" providerId="AD" clId="Web-{D856E4E0-DA54-4951-A2D4-EE17375CE41D}"/>
    <pc:docChg chg="sldOrd">
      <pc:chgData name="Корделия Георгиева (22272105)" userId="S::f22272105@students.tugab.bg::61cb13a0-128c-4edc-be06-fcdd334923b1" providerId="AD" clId="Web-{D856E4E0-DA54-4951-A2D4-EE17375CE41D}" dt="2023-12-19T18:08:17.139" v="0"/>
      <pc:docMkLst>
        <pc:docMk/>
      </pc:docMkLst>
      <pc:sldChg chg="ord">
        <pc:chgData name="Корделия Георгиева (22272105)" userId="S::f22272105@students.tugab.bg::61cb13a0-128c-4edc-be06-fcdd334923b1" providerId="AD" clId="Web-{D856E4E0-DA54-4951-A2D4-EE17375CE41D}" dt="2023-12-19T18:08:17.139" v="0"/>
        <pc:sldMkLst>
          <pc:docMk/>
          <pc:sldMk cId="2727062463" sldId="259"/>
        </pc:sldMkLst>
      </pc:sldChg>
    </pc:docChg>
  </pc:docChgLst>
  <pc:docChgLst>
    <pc:chgData name="Богомил Иванов (22372126)" userId="04b1ce2a-fd2a-4227-8138-c6e600e14051" providerId="ADAL" clId="{29B860D7-A78A-4882-AFB2-9A1282D45C94}"/>
    <pc:docChg chg="modSld">
      <pc:chgData name="Богомил Иванов (22372126)" userId="04b1ce2a-fd2a-4227-8138-c6e600e14051" providerId="ADAL" clId="{29B860D7-A78A-4882-AFB2-9A1282D45C94}" dt="2024-12-15T17:08:22.146" v="1" actId="20577"/>
      <pc:docMkLst>
        <pc:docMk/>
      </pc:docMkLst>
      <pc:sldChg chg="modSp mod">
        <pc:chgData name="Богомил Иванов (22372126)" userId="04b1ce2a-fd2a-4227-8138-c6e600e14051" providerId="ADAL" clId="{29B860D7-A78A-4882-AFB2-9A1282D45C94}" dt="2024-12-15T17:08:22.146" v="1" actId="20577"/>
        <pc:sldMkLst>
          <pc:docMk/>
          <pc:sldMk cId="4192541925" sldId="265"/>
        </pc:sldMkLst>
        <pc:spChg chg="mod">
          <ac:chgData name="Богомил Иванов (22372126)" userId="04b1ce2a-fd2a-4227-8138-c6e600e14051" providerId="ADAL" clId="{29B860D7-A78A-4882-AFB2-9A1282D45C94}" dt="2024-12-15T17:08:22.146" v="1" actId="20577"/>
          <ac:spMkLst>
            <pc:docMk/>
            <pc:sldMk cId="4192541925" sldId="265"/>
            <ac:spMk id="3" creationId="{760B88C9-694E-FBFF-9B36-E4754F63D2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330B7-10B3-43B9-82BE-B3B55D3AC5C9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7D2F3A-432D-458A-BDAD-0A142F7DF00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990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7D2F3A-432D-458A-BDAD-0A142F7DF00C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0561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5DAE6EB-36E2-432C-8A27-7D801F30C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E9EF2C54-3A94-424C-AE6F-77CBF4CF8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B94F181-295C-4DAC-80B6-1CB95F70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E13EAAE-F9FA-4B0B-931B-535DE29E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C475E9F-72FB-40B8-9DAF-1D74904C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197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70F6F9D-0E33-4360-9552-5A7C54AD0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37391E33-34EB-41AB-9A86-F5993D24A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DFDAA4D-8304-4683-8234-B4EBD1A4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8AA5615-5544-453F-9D18-9FE5ECB5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F769534-292F-4042-B545-7E4B188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7681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308829D3-6723-4FF2-8418-3D2B765BE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634EBA14-43EE-4515-854C-4E58431C4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F149255-AF28-42D4-B271-46580AFB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20106565-0795-4417-AC5B-817C1247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12487C55-4411-43FA-9755-DD17DAE0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8130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818CE1-0F04-4C92-B2B1-755F5BA8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BB1FCB-AA64-4211-B188-10B524045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627A138-DF46-420C-80D5-E09A8AC3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A293531-FB86-45E7-94C8-286A606DE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C012B53-A299-4DBB-BF26-E30CFE517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593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F4DAE7-C42F-4605-85F7-D28BF740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F05B5C74-33EA-44AB-9FB6-BC15A56D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D8DABC0-1702-46F0-B568-361DEC9E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103D6F7-12A5-4A77-9C0F-15A5526B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A3E9BBC5-5CFC-478A-80DA-BADA293E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1119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60C3403-A31D-4105-BC55-C8C77BEF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DA8FD26-1922-4BB6-AA88-1DA9E7F0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6427868-0566-4A0C-A648-097818DE2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219D6CC2-D1AA-4CC9-8A6D-D9035150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07FE2B0-A157-40BD-966F-0E9538F9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7DB73A1-FD9F-402A-B31B-B042E8A0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282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E0F86C-59F5-45AF-903F-0F2139DD5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1F4A6D9-273C-44E7-A208-66D7DB32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6178484E-CF3F-4ADB-8DD1-4CAEE6D39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0E9C595-5375-46D2-9497-1ABE8250B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FE4F512-84FC-40D5-932B-C92741E51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C6CD91F2-A88E-4B82-94FA-84453F9A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43295AA7-86CD-4A0A-8DE0-78DE5C88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C6FB95D-A450-4775-9C5B-13613675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8487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A82B93C-821E-4176-8841-33FE88B6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41670E0D-24C5-45B1-B5E5-B8315F37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77652F78-0CE6-4341-A546-77E621E9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01C8511E-2809-485B-8990-5D419D20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226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C3694B37-494A-4007-9F6F-868B2EF2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5FBB4C0-5D26-45EA-8549-D27816E31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56B3BF0B-B7EB-4FE3-B240-AB048A5E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3611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EB1FA53-EEE5-4E93-A7D1-EE4C03AA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864F4CF7-32F2-4733-B38B-677EB1DCE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7F6BDB5-2806-403E-8DB9-2E40EBC0A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1F28AAA-E751-49FB-A4B8-EC231A30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A91876CE-C878-4843-A7BD-68CFDAC6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9F80979-6A88-47A3-BFD3-6DCA235F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430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862B9A-99EF-4E8B-9A9D-EF6A638A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AEEFDF22-7258-450D-B8E2-3D3895D3B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35E74A9-EDB7-4363-B1D9-B52A3BD6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B72F5006-9B87-45F4-869B-8228AD85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5D0497C-1423-42C6-9BC6-2E07A02ED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597B1D2A-EFE1-4D24-A5E8-DCAC3E7A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751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BBC83948-0D4D-4BE2-BAC2-80629443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4ACD31B-3676-40EA-93DC-B1AAD8CFD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45E9034-746B-4D35-8BBC-CE53D8C71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686C-27BA-4625-966E-B87656996E2C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6E78116-C4B1-4719-AF2E-85A05CF3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E0DC7054-97F7-417A-A633-02D8F0628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E08C2-75A9-470A-A9DB-4432AC1447D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8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3667E1F-9C37-4F59-83F3-AB5A84BC2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247502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8F52938-52C1-4F9C-AA0E-C4680014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Задачи</a:t>
            </a: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B74CD52-5C0E-4CBE-B551-467D1401D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14712"/>
            <a:ext cx="10515600" cy="30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6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текст, разписка&#10;&#10;Описанието е генерирано автоматично">
            <a:extLst>
              <a:ext uri="{FF2B5EF4-FFF2-40B4-BE49-F238E27FC236}">
                <a16:creationId xmlns:a16="http://schemas.microsoft.com/office/drawing/2014/main" id="{31BE14AF-D7D6-4CBD-942D-80E27FBE2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24" y="1718367"/>
            <a:ext cx="11134552" cy="25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7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2DF61C7-F41B-4366-A5DE-FB087537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/>
              <a:t>А) Не всички елементи на множеството А са елементи на множеството </a:t>
            </a:r>
            <a:r>
              <a:rPr lang="en-US" dirty="0"/>
              <a:t>B</a:t>
            </a:r>
            <a:r>
              <a:rPr lang="bg-BG" dirty="0"/>
              <a:t>, така че не е вярно</a:t>
            </a:r>
          </a:p>
          <a:p>
            <a:pPr marL="0" indent="0">
              <a:buNone/>
            </a:pPr>
            <a:r>
              <a:rPr lang="bg-BG" dirty="0"/>
              <a:t>Б) Да, тъй като всички елементи на А са елементи и на </a:t>
            </a:r>
            <a:r>
              <a:rPr lang="en-US" dirty="0"/>
              <a:t>C</a:t>
            </a:r>
          </a:p>
          <a:p>
            <a:pPr marL="0" indent="0">
              <a:buNone/>
            </a:pPr>
            <a:r>
              <a:rPr lang="bg-BG" dirty="0"/>
              <a:t>В) А не е собствено подмножество на </a:t>
            </a:r>
            <a:r>
              <a:rPr lang="en-US" dirty="0"/>
              <a:t>C</a:t>
            </a:r>
          </a:p>
          <a:p>
            <a:pPr marL="0" indent="0">
              <a:buNone/>
            </a:pPr>
            <a:r>
              <a:rPr lang="bg-BG" dirty="0"/>
              <a:t>Г) Да защото всички елементи на множеството </a:t>
            </a:r>
            <a:r>
              <a:rPr lang="en-US" dirty="0"/>
              <a:t>B </a:t>
            </a:r>
            <a:r>
              <a:rPr lang="bg-BG" dirty="0"/>
              <a:t>са елементи на </a:t>
            </a:r>
            <a:r>
              <a:rPr lang="en-US" dirty="0"/>
              <a:t>D</a:t>
            </a:r>
            <a:r>
              <a:rPr lang="bg-BG" dirty="0"/>
              <a:t>, като едновременно с това е вярно че </a:t>
            </a:r>
            <a:r>
              <a:rPr lang="en-US" dirty="0"/>
              <a:t>|B|&lt;|D|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2706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F14E1F19-6DB6-4297-ABE3-37D8BAFBF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56" y="604920"/>
            <a:ext cx="11270961" cy="1840883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F57DA6E-9515-4820-BD83-D9FED6F7A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23" y="2622831"/>
            <a:ext cx="8398151" cy="31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8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 descr="Картина, която съдържа текст, разписка, документ&#10;&#10;Описанието е генерирано автоматично">
            <a:extLst>
              <a:ext uri="{FF2B5EF4-FFF2-40B4-BE49-F238E27FC236}">
                <a16:creationId xmlns:a16="http://schemas.microsoft.com/office/drawing/2014/main" id="{8820886D-37C3-456E-9ABD-AB4C4861E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07697"/>
            <a:ext cx="10625778" cy="30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3227C1-CDF5-AECF-DD05-873F437E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421" y="299139"/>
            <a:ext cx="2979656" cy="586982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Дефиниция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0B88C9-694E-FBFF-9B36-E4754F63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3200"/>
            <a:ext cx="10515600" cy="5263332"/>
          </a:xfrm>
        </p:spPr>
        <p:txBody>
          <a:bodyPr>
            <a:normAutofit/>
          </a:bodyPr>
          <a:lstStyle/>
          <a:p>
            <a:pPr marL="0" indent="432000" algn="just">
              <a:spcBef>
                <a:spcPts val="0"/>
              </a:spcBef>
              <a:buNone/>
            </a:pPr>
            <a:r>
              <a:rPr lang="bg-BG" dirty="0"/>
              <a:t>Всяка съвкупност от определени и различни един от друг обекти които човешката интуиция или интелект възприема като едно цяло.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bg-BG" dirty="0"/>
              <a:t>Елементите които изграждат множествата са реални или абстрактни обекти от произволно естество. Например студенти, книги, компютърни компоненти, числа, прави и др. Тези елементи се наричат прото-елементи, като никое множество не е прото-елемент. 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bg-BG" dirty="0"/>
              <a:t>Елементите на едно множество са определени и различни един от друг. Това означава че за всеки елемент съществува начин да се определи дали той съществува или не в дадено множество.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bg-BG" dirty="0"/>
              <a:t>Обикновено множествата се бележат с главни латински букви </a:t>
            </a:r>
            <a:r>
              <a:rPr lang="en-US" dirty="0"/>
              <a:t>A,B,C,…., a </a:t>
            </a:r>
            <a:r>
              <a:rPr lang="bg-BG" dirty="0"/>
              <a:t>елементите с малките: </a:t>
            </a:r>
            <a:r>
              <a:rPr lang="en-US" dirty="0" err="1"/>
              <a:t>a,b,c</a:t>
            </a:r>
            <a:r>
              <a:rPr lang="en-US" dirty="0"/>
              <a:t>,… 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20453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63227C1-CDF5-AECF-DD05-873F437EB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592" y="749709"/>
            <a:ext cx="2979656" cy="586982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Дефиниция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60B88C9-694E-FBFF-9B36-E4754F63D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500"/>
            <a:ext cx="10515600" cy="2538200"/>
          </a:xfrm>
        </p:spPr>
        <p:txBody>
          <a:bodyPr>
            <a:normAutofit lnSpcReduction="10000"/>
          </a:bodyPr>
          <a:lstStyle/>
          <a:p>
            <a:pPr marL="0" indent="432000" algn="just">
              <a:spcBef>
                <a:spcPts val="0"/>
              </a:spcBef>
              <a:buNone/>
            </a:pPr>
            <a:r>
              <a:rPr lang="bg-BG" dirty="0"/>
              <a:t>Ако </a:t>
            </a:r>
            <a:r>
              <a:rPr lang="en-US" dirty="0"/>
              <a:t>M</a:t>
            </a:r>
            <a:r>
              <a:rPr lang="bg-BG" dirty="0"/>
              <a:t> е добре дефинирано множество, то за всеки обект </a:t>
            </a:r>
            <a:r>
              <a:rPr lang="en-US" dirty="0"/>
              <a:t>x</a:t>
            </a:r>
            <a:r>
              <a:rPr lang="bg-BG" dirty="0"/>
              <a:t> е вярно точно едно от двете </a:t>
            </a:r>
            <a:r>
              <a:rPr lang="en-US" i="1" dirty="0"/>
              <a:t>x</a:t>
            </a:r>
            <a:r>
              <a:rPr lang="bg-BG" i="1" dirty="0"/>
              <a:t>∈ М </a:t>
            </a:r>
            <a:r>
              <a:rPr lang="bg-BG" dirty="0"/>
              <a:t>или </a:t>
            </a:r>
            <a:r>
              <a:rPr lang="en-US" i="1" dirty="0"/>
              <a:t>x∉</a:t>
            </a:r>
            <a:r>
              <a:rPr lang="bg-BG" i="1" dirty="0"/>
              <a:t> </a:t>
            </a:r>
            <a:r>
              <a:rPr lang="en-US" i="1" dirty="0"/>
              <a:t>M</a:t>
            </a:r>
            <a:endParaRPr lang="bg-BG" i="1" dirty="0"/>
          </a:p>
          <a:p>
            <a:pPr marL="0" indent="432000" algn="just">
              <a:spcBef>
                <a:spcPts val="0"/>
              </a:spcBef>
              <a:buNone/>
            </a:pPr>
            <a:endParaRPr lang="en-US" i="1" dirty="0"/>
          </a:p>
          <a:p>
            <a:pPr marL="0" indent="432000" algn="just">
              <a:spcBef>
                <a:spcPts val="0"/>
              </a:spcBef>
              <a:buNone/>
            </a:pPr>
            <a:r>
              <a:rPr lang="bg-BG" i="1" dirty="0"/>
              <a:t>Пример:</a:t>
            </a:r>
            <a:endParaRPr lang="en-US" i="1" dirty="0"/>
          </a:p>
          <a:p>
            <a:pPr marL="0" indent="432000" algn="just">
              <a:spcBef>
                <a:spcPts val="0"/>
              </a:spcBef>
              <a:buNone/>
            </a:pPr>
            <a:r>
              <a:rPr lang="bg-BG" i="1" dirty="0"/>
              <a:t>	Нека имаме множеството </a:t>
            </a:r>
            <a:r>
              <a:rPr lang="en-US" i="1" dirty="0"/>
              <a:t>M={0,{1,2},3}</a:t>
            </a:r>
            <a:r>
              <a:rPr lang="bg-BG" i="1" dirty="0"/>
              <a:t>.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bg-BG" i="1" dirty="0"/>
              <a:t>За горното множество М е изпълнено: 0</a:t>
            </a:r>
            <a:r>
              <a:rPr lang="en-US" i="1" dirty="0"/>
              <a:t> ∈ M, {1,2} ∈ M, 3 ∈ M,</a:t>
            </a:r>
          </a:p>
          <a:p>
            <a:pPr marL="0" indent="432000" algn="just">
              <a:spcBef>
                <a:spcPts val="0"/>
              </a:spcBef>
              <a:buNone/>
            </a:pPr>
            <a:r>
              <a:rPr lang="bg-BG" i="1" dirty="0"/>
              <a:t>И не е изпълнено: 1 ∉ М, 2 ∉ М</a:t>
            </a:r>
          </a:p>
        </p:txBody>
      </p:sp>
      <p:sp>
        <p:nvSpPr>
          <p:cNvPr id="4" name="AutoShape 2" descr="{\displaystyle \in \!\,}">
            <a:extLst>
              <a:ext uri="{FF2B5EF4-FFF2-40B4-BE49-F238E27FC236}">
                <a16:creationId xmlns:a16="http://schemas.microsoft.com/office/drawing/2014/main" id="{14F5804B-7945-DDA2-2E7B-A56189857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5" name="AutoShape 4" descr="{\displaystyle \in \!\,}">
            <a:extLst>
              <a:ext uri="{FF2B5EF4-FFF2-40B4-BE49-F238E27FC236}">
                <a16:creationId xmlns:a16="http://schemas.microsoft.com/office/drawing/2014/main" id="{DE722829-FB0F-D6C3-8F67-1333952DCE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6" name="AutoShape 6" descr="{\displaystyle a\in S}">
            <a:extLst>
              <a:ext uri="{FF2B5EF4-FFF2-40B4-BE49-F238E27FC236}">
                <a16:creationId xmlns:a16="http://schemas.microsoft.com/office/drawing/2014/main" id="{496D235D-BD26-2E9D-2B68-C5C135B264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9254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C2B239-F0EC-C05F-4CFD-88982380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488" y="261431"/>
            <a:ext cx="7070889" cy="982908"/>
          </a:xfrm>
        </p:spPr>
        <p:txBody>
          <a:bodyPr/>
          <a:lstStyle/>
          <a:p>
            <a:r>
              <a:rPr lang="bg-BG" b="1" dirty="0"/>
              <a:t>Представяне на множества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490A90E-C6A4-F184-76C1-5AF7C9D1B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Конструктивно</a:t>
            </a:r>
            <a:r>
              <a:rPr lang="bg-BG" dirty="0"/>
              <a:t> -  чрез изброяване на елементите на множествата. Използва се за множества със сравнително малък брой елементи.</a:t>
            </a:r>
          </a:p>
          <a:p>
            <a:pPr marL="0" indent="0">
              <a:buNone/>
            </a:pPr>
            <a:r>
              <a:rPr lang="bg-BG" i="1" dirty="0"/>
              <a:t>Пример: </a:t>
            </a:r>
            <a:r>
              <a:rPr lang="en-US" i="1" dirty="0"/>
              <a:t>M={0,1</a:t>
            </a:r>
            <a:r>
              <a:rPr lang="bg-BG" i="1" dirty="0"/>
              <a:t>,2</a:t>
            </a:r>
            <a:r>
              <a:rPr lang="en-US" i="1" dirty="0"/>
              <a:t>,3}</a:t>
            </a:r>
            <a:endParaRPr lang="bg-BG" i="1" dirty="0"/>
          </a:p>
          <a:p>
            <a:r>
              <a:rPr lang="bg-BG" b="1" dirty="0"/>
              <a:t>Дескриптивно</a:t>
            </a:r>
            <a:r>
              <a:rPr lang="bg-BG" dirty="0"/>
              <a:t> – чрез посочване на характеристично свойство, което е характерно само за елементите на даденото множество. М = </a:t>
            </a:r>
            <a:r>
              <a:rPr lang="en-US" dirty="0"/>
              <a:t>{</a:t>
            </a:r>
            <a:r>
              <a:rPr lang="en-US" dirty="0" err="1"/>
              <a:t>x∈M|p</a:t>
            </a:r>
            <a:r>
              <a:rPr lang="en-US" dirty="0"/>
              <a:t>(x)} (</a:t>
            </a:r>
            <a:r>
              <a:rPr lang="bg-BG" i="1" dirty="0"/>
              <a:t>Произнася се: Множеството М се състои от всички елементи </a:t>
            </a:r>
            <a:r>
              <a:rPr lang="en-US" i="1" dirty="0"/>
              <a:t>x</a:t>
            </a:r>
            <a:r>
              <a:rPr lang="bg-BG" i="1" dirty="0"/>
              <a:t> такива че </a:t>
            </a:r>
            <a:r>
              <a:rPr lang="en-US" i="1" dirty="0"/>
              <a:t>p(x) e </a:t>
            </a:r>
            <a:r>
              <a:rPr lang="bg-BG" i="1" dirty="0"/>
              <a:t>вярно</a:t>
            </a:r>
            <a:r>
              <a:rPr lang="bg-BG" dirty="0"/>
              <a:t>)</a:t>
            </a:r>
          </a:p>
          <a:p>
            <a:pPr marL="0" indent="0">
              <a:buNone/>
            </a:pPr>
            <a:r>
              <a:rPr lang="bg-BG" i="1" dirty="0"/>
              <a:t>Пример:</a:t>
            </a:r>
            <a:endParaRPr lang="en-US" i="1" dirty="0"/>
          </a:p>
          <a:p>
            <a:pPr marL="0" indent="0">
              <a:buNone/>
            </a:pPr>
            <a:r>
              <a:rPr lang="bg-BG" i="1" u="sng" dirty="0"/>
              <a:t>Дескриптивно представяне</a:t>
            </a:r>
            <a:r>
              <a:rPr lang="en-US" dirty="0"/>
              <a:t> - </a:t>
            </a:r>
            <a:r>
              <a:rPr lang="bg-BG" i="1" dirty="0"/>
              <a:t>А = </a:t>
            </a:r>
            <a:r>
              <a:rPr lang="en-US" i="1" dirty="0"/>
              <a:t>{x∈</a:t>
            </a:r>
            <a:r>
              <a:rPr lang="bg-BG" i="1" dirty="0"/>
              <a:t> </a:t>
            </a:r>
            <a:r>
              <a:rPr lang="en-US" i="1" dirty="0" err="1"/>
              <a:t>Z|x</a:t>
            </a:r>
            <a:r>
              <a:rPr lang="en-US" i="1" dirty="0"/>
              <a:t>.(x+1).(x-1)=0}</a:t>
            </a:r>
          </a:p>
          <a:p>
            <a:pPr marL="0" indent="0">
              <a:buNone/>
            </a:pPr>
            <a:r>
              <a:rPr lang="bg-BG" i="1" u="sng" dirty="0"/>
              <a:t>Конструктивно представяне</a:t>
            </a:r>
            <a:r>
              <a:rPr lang="en-US" dirty="0"/>
              <a:t> – </a:t>
            </a:r>
            <a:r>
              <a:rPr lang="bg-BG" dirty="0"/>
              <a:t>А</a:t>
            </a:r>
            <a:r>
              <a:rPr lang="en-US" dirty="0"/>
              <a:t> </a:t>
            </a:r>
            <a:r>
              <a:rPr lang="bg-BG" dirty="0"/>
              <a:t>=</a:t>
            </a:r>
            <a:r>
              <a:rPr lang="en-US" dirty="0"/>
              <a:t> {-1,0,1}</a:t>
            </a:r>
            <a:endParaRPr lang="bg-BG" dirty="0"/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372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25B626B-E8F6-01C2-D802-B585F1A5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90781" cy="935774"/>
          </a:xfrm>
        </p:spPr>
        <p:txBody>
          <a:bodyPr/>
          <a:lstStyle/>
          <a:p>
            <a:r>
              <a:rPr lang="bg-BG" b="1" dirty="0"/>
              <a:t>Основни означения на числовите множества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3B17D6DE-AD19-AB0E-572F-A3A910675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9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N – {0,1,2,3,….} – </a:t>
                </a:r>
                <a:r>
                  <a:rPr lang="bg-BG" dirty="0"/>
                  <a:t>множество на естествените числа</a:t>
                </a:r>
              </a:p>
              <a:p>
                <a:r>
                  <a:rPr lang="en-US" dirty="0"/>
                  <a:t>Z – {…,-2,-1,0,1,2,….} –</a:t>
                </a:r>
                <a:r>
                  <a:rPr lang="bg-BG" dirty="0"/>
                  <a:t> множество на целите числа</a:t>
                </a:r>
              </a:p>
              <a:p>
                <a:r>
                  <a:rPr lang="en-US" dirty="0"/>
                  <a:t>Q –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} – </a:t>
                </a:r>
                <a:r>
                  <a:rPr lang="bg-BG" dirty="0"/>
                  <a:t>множество на рационалните числа</a:t>
                </a:r>
              </a:p>
              <a:p>
                <a:r>
                  <a:rPr lang="en-US" dirty="0"/>
                  <a:t>I </a:t>
                </a:r>
                <a:r>
                  <a:rPr lang="bg-BG" dirty="0"/>
                  <a:t>– множество на ирационалните числа</a:t>
                </a:r>
              </a:p>
              <a:p>
                <a:r>
                  <a:rPr lang="en-US" dirty="0"/>
                  <a:t>R – </a:t>
                </a:r>
                <a:r>
                  <a:rPr lang="bg-BG" dirty="0"/>
                  <a:t>множество на реалните числа (всички рационални и ирационални числа)</a:t>
                </a:r>
              </a:p>
              <a:p>
                <a:r>
                  <a:rPr lang="en-US" dirty="0"/>
                  <a:t>C – </a:t>
                </a:r>
                <a:r>
                  <a:rPr lang="bg-BG" dirty="0"/>
                  <a:t>Множество на комплексните числа</a:t>
                </a:r>
              </a:p>
            </p:txBody>
          </p:sp>
        </mc:Choice>
        <mc:Fallback xmlns="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3B17D6DE-AD19-AB0E-572F-A3A910675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9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603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B842EFC-9E1B-D64B-DFD1-BD0A80FD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719" y="355698"/>
            <a:ext cx="5920819" cy="784945"/>
          </a:xfrm>
        </p:spPr>
        <p:txBody>
          <a:bodyPr/>
          <a:lstStyle/>
          <a:p>
            <a:r>
              <a:rPr lang="bg-BG" b="1" dirty="0"/>
              <a:t>Мощност на множество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5FBD335-C218-4AD6-40AC-8A400420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bg-BG" dirty="0"/>
              <a:t>Мощността на едно множество М се определя от броя на елементите му. Означава се </a:t>
            </a:r>
            <a:r>
              <a:rPr lang="en-US" dirty="0"/>
              <a:t>|M|.</a:t>
            </a:r>
          </a:p>
          <a:p>
            <a:pPr marL="0" indent="0" algn="just">
              <a:buNone/>
            </a:pPr>
            <a:r>
              <a:rPr lang="bg-BG" i="1" dirty="0"/>
              <a:t>Пример</a:t>
            </a:r>
            <a:r>
              <a:rPr lang="en-US" i="1" dirty="0"/>
              <a:t>1</a:t>
            </a:r>
            <a:r>
              <a:rPr lang="bg-BG" i="1" dirty="0"/>
              <a:t>: Нека А=</a:t>
            </a:r>
            <a:r>
              <a:rPr lang="en-US" i="1" dirty="0"/>
              <a:t>{1,2,{1},{2},{1,2}{{1,2}}}. </a:t>
            </a:r>
          </a:p>
          <a:p>
            <a:pPr marL="0" indent="0" algn="just">
              <a:buNone/>
            </a:pPr>
            <a:r>
              <a:rPr lang="bg-BG" i="1" dirty="0"/>
              <a:t>В този пример </a:t>
            </a:r>
            <a:r>
              <a:rPr lang="en-US" i="1" dirty="0"/>
              <a:t>A </a:t>
            </a:r>
            <a:r>
              <a:rPr lang="bg-BG" i="1" dirty="0"/>
              <a:t>се състои от 6 елемента, 1 и 2 са прото-елементи, а останалите са множества.</a:t>
            </a:r>
            <a:endParaRPr lang="en-US" i="1" dirty="0"/>
          </a:p>
          <a:p>
            <a:pPr marL="0" indent="0" algn="just">
              <a:buNone/>
            </a:pPr>
            <a:r>
              <a:rPr lang="bg-BG" i="1" dirty="0"/>
              <a:t>Пример2: Нека </a:t>
            </a:r>
            <a:r>
              <a:rPr lang="en-US" i="1" dirty="0"/>
              <a:t>D </a:t>
            </a:r>
            <a:r>
              <a:rPr lang="bg-BG" i="1" dirty="0"/>
              <a:t> е множество от всички цифри. Тогава </a:t>
            </a:r>
            <a:r>
              <a:rPr lang="en-US" i="1" dirty="0"/>
              <a:t>|D|=10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281944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2E6EC94-5131-DD66-0B73-22B099A9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411" y="393407"/>
            <a:ext cx="8418135" cy="775518"/>
          </a:xfrm>
        </p:spPr>
        <p:txBody>
          <a:bodyPr>
            <a:normAutofit fontScale="90000"/>
          </a:bodyPr>
          <a:lstStyle/>
          <a:p>
            <a:r>
              <a:rPr lang="bg-BG" b="1" dirty="0"/>
              <a:t>Подмножества и собствени множества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92C774A-625E-9FFC-D5D0-4E5E43F1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86" y="143912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/>
              <a:t>Подмножеството се бележи с ⊆ и ⊇. Ако М‘ е подмножество на М то се отбелязва по следния начин М‘⊆М (или М⊇М‘) Ако двете множества М‘ и М не са еквивалентни ( равни) то тогава се нарича че М‘ е собствено подмножество на М. Бележи се по следния начин: М‘⊂М(или М⊃М‘)</a:t>
            </a:r>
          </a:p>
          <a:p>
            <a:pPr marL="0" indent="0">
              <a:buNone/>
            </a:pPr>
            <a:r>
              <a:rPr lang="bg-BG" dirty="0"/>
              <a:t>Пример: За множествата </a:t>
            </a:r>
            <a:r>
              <a:rPr lang="en-US" dirty="0"/>
              <a:t>A</a:t>
            </a:r>
            <a:r>
              <a:rPr lang="bg-BG" dirty="0"/>
              <a:t>=</a:t>
            </a:r>
            <a:r>
              <a:rPr lang="en-US" dirty="0"/>
              <a:t>{</a:t>
            </a:r>
            <a:r>
              <a:rPr lang="en-US" dirty="0" err="1"/>
              <a:t>x,y,z</a:t>
            </a:r>
            <a:r>
              <a:rPr lang="en-US" dirty="0"/>
              <a:t>} , B={</a:t>
            </a:r>
            <a:r>
              <a:rPr lang="en-US" dirty="0" err="1"/>
              <a:t>y,x,z</a:t>
            </a:r>
            <a:r>
              <a:rPr lang="en-US" dirty="0"/>
              <a:t>}, C={</a:t>
            </a:r>
            <a:r>
              <a:rPr lang="en-US" dirty="0" err="1"/>
              <a:t>x,y</a:t>
            </a:r>
            <a:r>
              <a:rPr lang="en-US" dirty="0"/>
              <a:t>} </a:t>
            </a:r>
            <a:r>
              <a:rPr lang="bg-BG" dirty="0"/>
              <a:t>е изпълнено:</a:t>
            </a:r>
          </a:p>
          <a:p>
            <a:r>
              <a:rPr lang="en-US" dirty="0"/>
              <a:t>A</a:t>
            </a:r>
            <a:r>
              <a:rPr lang="bg-BG" dirty="0"/>
              <a:t>⊆</a:t>
            </a:r>
            <a:r>
              <a:rPr lang="en-US" dirty="0"/>
              <a:t>B, </a:t>
            </a:r>
            <a:r>
              <a:rPr lang="bg-BG" dirty="0"/>
              <a:t>защото всички елементи на първото множество са елементи и на второто.</a:t>
            </a:r>
          </a:p>
          <a:p>
            <a:r>
              <a:rPr lang="en-US" dirty="0"/>
              <a:t>C⊂A  </a:t>
            </a:r>
            <a:r>
              <a:rPr lang="bg-BG" dirty="0"/>
              <a:t>и </a:t>
            </a:r>
            <a:r>
              <a:rPr lang="en-US" dirty="0"/>
              <a:t>C⊂B, </a:t>
            </a:r>
            <a:r>
              <a:rPr lang="bg-BG" dirty="0"/>
              <a:t>защото всички елементи на </a:t>
            </a:r>
            <a:r>
              <a:rPr lang="en-US" dirty="0"/>
              <a:t>C </a:t>
            </a:r>
            <a:r>
              <a:rPr lang="bg-BG" dirty="0"/>
              <a:t>са елементи и на А, съответно и на </a:t>
            </a:r>
            <a:r>
              <a:rPr lang="en-US" dirty="0"/>
              <a:t>B, </a:t>
            </a:r>
            <a:r>
              <a:rPr lang="bg-BG" dirty="0"/>
              <a:t>но мощността на </a:t>
            </a:r>
            <a:r>
              <a:rPr lang="en-US" dirty="0"/>
              <a:t>C</a:t>
            </a:r>
            <a:r>
              <a:rPr lang="bg-BG" dirty="0"/>
              <a:t> е по малка от тази на другите две множества </a:t>
            </a:r>
            <a:r>
              <a:rPr lang="en-US" dirty="0"/>
              <a:t>A </a:t>
            </a:r>
            <a:r>
              <a:rPr lang="bg-BG" dirty="0"/>
              <a:t>и</a:t>
            </a:r>
            <a:r>
              <a:rPr lang="en-US" dirty="0"/>
              <a:t> B</a:t>
            </a:r>
            <a:r>
              <a:rPr lang="bg-B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30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4900FED-EE1C-45E7-8684-2BDA506F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680" y="2257721"/>
            <a:ext cx="4127205" cy="1325563"/>
          </a:xfrm>
        </p:spPr>
        <p:txBody>
          <a:bodyPr/>
          <a:lstStyle/>
          <a:p>
            <a:r>
              <a:rPr lang="bg-BG" dirty="0"/>
              <a:t>Операции с множества</a:t>
            </a: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466EC60C-596D-4E71-B32B-9DBF50C01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684843" y="238764"/>
            <a:ext cx="6905843" cy="65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16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00B9CE1-473A-1CF4-F1CA-A3BAA9D51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97272" cy="728384"/>
          </a:xfrm>
        </p:spPr>
        <p:txBody>
          <a:bodyPr/>
          <a:lstStyle/>
          <a:p>
            <a:r>
              <a:rPr lang="bg-BG" b="1" dirty="0"/>
              <a:t>Декартово произведение на множества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F22C0D-4F5D-2BA2-2A21-CFF7F893F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13" y="1467367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Декартово произведение на две множества е множество от наредени двойки (</a:t>
            </a:r>
            <a:r>
              <a:rPr lang="en-US" dirty="0"/>
              <a:t>a</a:t>
            </a:r>
            <a:r>
              <a:rPr lang="bg-BG" dirty="0"/>
              <a:t>,</a:t>
            </a:r>
            <a:r>
              <a:rPr lang="en-US" dirty="0"/>
              <a:t>b</a:t>
            </a:r>
            <a:r>
              <a:rPr lang="bg-BG" dirty="0"/>
              <a:t>)</a:t>
            </a:r>
            <a:r>
              <a:rPr lang="en-US" dirty="0"/>
              <a:t>, </a:t>
            </a:r>
            <a:r>
              <a:rPr lang="bg-BG" dirty="0"/>
              <a:t>образувани от елементите им: 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A x B = {(</a:t>
            </a:r>
            <a:r>
              <a:rPr lang="en-US" dirty="0" err="1"/>
              <a:t>a,b</a:t>
            </a:r>
            <a:r>
              <a:rPr lang="en-US" dirty="0"/>
              <a:t>)|</a:t>
            </a:r>
            <a:r>
              <a:rPr lang="en-US" dirty="0" err="1"/>
              <a:t>a∈A</a:t>
            </a:r>
            <a:r>
              <a:rPr lang="en-US" dirty="0"/>
              <a:t>, </a:t>
            </a:r>
            <a:r>
              <a:rPr lang="en-US" dirty="0" err="1"/>
              <a:t>b∈B</a:t>
            </a:r>
            <a:r>
              <a:rPr lang="en-US" dirty="0"/>
              <a:t>}</a:t>
            </a:r>
          </a:p>
          <a:p>
            <a:pPr marL="0" indent="0" algn="just">
              <a:buNone/>
            </a:pPr>
            <a:r>
              <a:rPr lang="bg-BG" b="1" i="1" dirty="0"/>
              <a:t>Пример: </a:t>
            </a:r>
            <a:r>
              <a:rPr lang="bg-BG" i="1" dirty="0"/>
              <a:t>За множеството </a:t>
            </a:r>
            <a:r>
              <a:rPr lang="en-US" i="1" dirty="0"/>
              <a:t>A={2,3,4} </a:t>
            </a:r>
            <a:r>
              <a:rPr lang="bg-BG" i="1" dirty="0"/>
              <a:t>и </a:t>
            </a:r>
            <a:r>
              <a:rPr lang="en-US" i="1" dirty="0"/>
              <a:t>B={4,5}, </a:t>
            </a:r>
            <a:r>
              <a:rPr lang="bg-BG" i="1" dirty="0"/>
              <a:t>декартовото им произведение конструктивно може да се представи както следва</a:t>
            </a:r>
          </a:p>
          <a:p>
            <a:pPr algn="just"/>
            <a:r>
              <a:rPr lang="en-US" i="1" dirty="0"/>
              <a:t>A x B = {(2,4),(2,5), (3,4),(3,5), (4,4),(4,5)};</a:t>
            </a:r>
          </a:p>
          <a:p>
            <a:pPr algn="just"/>
            <a:r>
              <a:rPr lang="en-US" i="1" dirty="0"/>
              <a:t>B x A = {(4,2),(4,3), (4,4),(5,2), (5,3),(5,4)};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930279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47957C897272649900626097587B969" ma:contentTypeVersion="13" ma:contentTypeDescription="Създаване на нов документ" ma:contentTypeScope="" ma:versionID="b85ce8ae7f48b7076c00c8c3339b7360">
  <xsd:schema xmlns:xsd="http://www.w3.org/2001/XMLSchema" xmlns:xs="http://www.w3.org/2001/XMLSchema" xmlns:p="http://schemas.microsoft.com/office/2006/metadata/properties" xmlns:ns2="7408c686-2d40-4470-b1c5-df01f7c5a86b" xmlns:ns3="1146c384-4c3a-4b59-b666-d585c51db4db" targetNamespace="http://schemas.microsoft.com/office/2006/metadata/properties" ma:root="true" ma:fieldsID="4b42fc49f3c0d008f898201e66622200" ns2:_="" ns3:_="">
    <xsd:import namespace="7408c686-2d40-4470-b1c5-df01f7c5a86b"/>
    <xsd:import namespace="1146c384-4c3a-4b59-b666-d585c51db4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8c686-2d40-4470-b1c5-df01f7c5a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a41491e2-a57e-405b-a419-4b11696764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6c384-4c3a-4b59-b666-d585c51db4d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2e97a0-9709-41fd-a585-019792f45af7}" ma:internalName="TaxCatchAll" ma:showField="CatchAllData" ma:web="1146c384-4c3a-4b59-b666-d585c51db4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08c686-2d40-4470-b1c5-df01f7c5a86b">
      <Terms xmlns="http://schemas.microsoft.com/office/infopath/2007/PartnerControls"/>
    </lcf76f155ced4ddcb4097134ff3c332f>
    <TaxCatchAll xmlns="1146c384-4c3a-4b59-b666-d585c51db4db" xsi:nil="true"/>
  </documentManagement>
</p:properties>
</file>

<file path=customXml/itemProps1.xml><?xml version="1.0" encoding="utf-8"?>
<ds:datastoreItem xmlns:ds="http://schemas.openxmlformats.org/officeDocument/2006/customXml" ds:itemID="{A3842D6E-39EA-4A43-985A-AD24F6B5A872}"/>
</file>

<file path=customXml/itemProps2.xml><?xml version="1.0" encoding="utf-8"?>
<ds:datastoreItem xmlns:ds="http://schemas.openxmlformats.org/officeDocument/2006/customXml" ds:itemID="{75018198-0230-4A8A-BE87-868132943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2A6448-B3F9-4AAD-9389-789B307E0CC8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1146c384-4c3a-4b59-b666-d585c51db4db"/>
    <ds:schemaRef ds:uri="7408c686-2d40-4470-b1c5-df01f7c5a86b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796</Words>
  <Application>Microsoft Office PowerPoint</Application>
  <PresentationFormat>Широк екран</PresentationFormat>
  <Paragraphs>50</Paragraphs>
  <Slides>14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на Office</vt:lpstr>
      <vt:lpstr>Множества</vt:lpstr>
      <vt:lpstr>Дефиниция</vt:lpstr>
      <vt:lpstr>Дефиниция</vt:lpstr>
      <vt:lpstr>Представяне на множества</vt:lpstr>
      <vt:lpstr>Основни означения на числовите множества</vt:lpstr>
      <vt:lpstr>Мощност на множество</vt:lpstr>
      <vt:lpstr>Подмножества и собствени множества</vt:lpstr>
      <vt:lpstr>Операции с множества</vt:lpstr>
      <vt:lpstr>Декартово произведение на множества</vt:lpstr>
      <vt:lpstr>Задачи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</dc:title>
  <dc:creator>ас. Матьо Динев</dc:creator>
  <cp:lastModifiedBy>Богомил Иванов (22372126)</cp:lastModifiedBy>
  <cp:revision>8</cp:revision>
  <dcterms:created xsi:type="dcterms:W3CDTF">2021-11-17T12:43:29Z</dcterms:created>
  <dcterms:modified xsi:type="dcterms:W3CDTF">2024-12-15T17:08:30Z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0x010100147957C897272649900626097587B969</vt:lpwstr>
  </property>
  <property fmtid="{D5CDD505-2E9C-101B-9397-08002B2CF9AE}" pid="3" name="MediaServiceImageTags">
    <vt:lpwstr/>
  </property>
</Properties>
</file>