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type="screen4x3"/>
  <p:notesSz cx="7023100" cy="9309100"/>
  <p:defaultTextStyle>
    <a:defPPr>
      <a:defRPr lang="bg-BG"/>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4E4BF-C6B3-E7EA-6095-D0A61052E38D}"/>
              </a:ext>
            </a:extLst>
          </p:cNvPr>
          <p:cNvSpPr>
            <a:spLocks noGrp="1"/>
          </p:cNvSpPr>
          <p:nvPr>
            <p:ph type="hdr" sz="quarter"/>
          </p:nvPr>
        </p:nvSpPr>
        <p:spPr bwMode="auto">
          <a:xfrm>
            <a:off x="0" y="0"/>
            <a:ext cx="3043238" cy="465138"/>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defTabSz="933450" eaLnBrk="1" hangingPunct="1">
              <a:defRPr sz="1200">
                <a:latin typeface="Calibri" pitchFamily="34" charset="0"/>
              </a:defRPr>
            </a:lvl1pPr>
          </a:lstStyle>
          <a:p>
            <a:pPr>
              <a:defRPr/>
            </a:pPr>
            <a:endParaRPr lang="en-US"/>
          </a:p>
        </p:txBody>
      </p:sp>
      <p:sp>
        <p:nvSpPr>
          <p:cNvPr id="3" name="Date Placeholder 2">
            <a:extLst>
              <a:ext uri="{FF2B5EF4-FFF2-40B4-BE49-F238E27FC236}">
                <a16:creationId xmlns:a16="http://schemas.microsoft.com/office/drawing/2014/main" id="{EF6E1AEA-C84B-80B6-6AD1-148BC0F141A1}"/>
              </a:ext>
            </a:extLst>
          </p:cNvPr>
          <p:cNvSpPr>
            <a:spLocks noGrp="1"/>
          </p:cNvSpPr>
          <p:nvPr>
            <p:ph type="dt" idx="1"/>
          </p:nvPr>
        </p:nvSpPr>
        <p:spPr bwMode="auto">
          <a:xfrm>
            <a:off x="3978275" y="0"/>
            <a:ext cx="3043238" cy="465138"/>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defTabSz="933450" eaLnBrk="1" hangingPunct="1">
              <a:defRPr sz="1200">
                <a:latin typeface="Calibri" pitchFamily="34" charset="0"/>
              </a:defRPr>
            </a:lvl1pPr>
          </a:lstStyle>
          <a:p>
            <a:pPr>
              <a:defRPr/>
            </a:pPr>
            <a:fld id="{53F0847A-88E8-40D0-B052-AE71217A56E2}" type="datetimeFigureOut">
              <a:rPr lang="bg-BG"/>
              <a:pPr>
                <a:defRPr/>
              </a:pPr>
              <a:t>29.4.2024 г.</a:t>
            </a:fld>
            <a:endParaRPr lang="bg-BG"/>
          </a:p>
        </p:txBody>
      </p:sp>
      <p:sp>
        <p:nvSpPr>
          <p:cNvPr id="4" name="Slide Image Placeholder 3">
            <a:extLst>
              <a:ext uri="{FF2B5EF4-FFF2-40B4-BE49-F238E27FC236}">
                <a16:creationId xmlns:a16="http://schemas.microsoft.com/office/drawing/2014/main" id="{50EAB4DF-C578-B48C-A377-7038E1AE9F07}"/>
              </a:ext>
            </a:extLst>
          </p:cNvPr>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1440" tIns="45720" rIns="91440" bIns="45720" rtlCol="0" anchor="ctr"/>
          <a:lstStyle/>
          <a:p>
            <a:pPr lvl="0"/>
            <a:endParaRPr lang="bg-BG" noProof="0"/>
          </a:p>
        </p:txBody>
      </p:sp>
      <p:sp>
        <p:nvSpPr>
          <p:cNvPr id="5" name="Notes Placeholder 4">
            <a:extLst>
              <a:ext uri="{FF2B5EF4-FFF2-40B4-BE49-F238E27FC236}">
                <a16:creationId xmlns:a16="http://schemas.microsoft.com/office/drawing/2014/main" id="{13065F48-552C-AABC-AC8B-699170172568}"/>
              </a:ext>
            </a:extLst>
          </p:cNvPr>
          <p:cNvSpPr>
            <a:spLocks noGrp="1"/>
          </p:cNvSpPr>
          <p:nvPr>
            <p:ph type="body" sz="quarter" idx="3"/>
          </p:nvPr>
        </p:nvSpPr>
        <p:spPr bwMode="auto">
          <a:xfrm>
            <a:off x="701675" y="4421188"/>
            <a:ext cx="5619750" cy="4189412"/>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bg-BG" noProof="0"/>
          </a:p>
        </p:txBody>
      </p:sp>
      <p:sp>
        <p:nvSpPr>
          <p:cNvPr id="6" name="Footer Placeholder 5">
            <a:extLst>
              <a:ext uri="{FF2B5EF4-FFF2-40B4-BE49-F238E27FC236}">
                <a16:creationId xmlns:a16="http://schemas.microsoft.com/office/drawing/2014/main" id="{071E704E-5937-842A-49FB-22249DB6D250}"/>
              </a:ext>
            </a:extLst>
          </p:cNvPr>
          <p:cNvSpPr>
            <a:spLocks noGrp="1"/>
          </p:cNvSpPr>
          <p:nvPr>
            <p:ph type="ftr" sz="quarter" idx="4"/>
          </p:nvPr>
        </p:nvSpPr>
        <p:spPr bwMode="auto">
          <a:xfrm>
            <a:off x="0" y="8842375"/>
            <a:ext cx="3043238" cy="465138"/>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defTabSz="933450" eaLnBrk="1" hangingPunct="1">
              <a:defRPr sz="1200">
                <a:latin typeface="Calibri"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62AA80DA-D7F5-378C-6BEE-83F77610FE45}"/>
              </a:ext>
            </a:extLst>
          </p:cNvPr>
          <p:cNvSpPr>
            <a:spLocks noGrp="1"/>
          </p:cNvSpPr>
          <p:nvPr>
            <p:ph type="sldNum" sz="quarter" idx="5"/>
          </p:nvPr>
        </p:nvSpPr>
        <p:spPr bwMode="auto">
          <a:xfrm>
            <a:off x="3978275" y="8842375"/>
            <a:ext cx="3043238" cy="465138"/>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defTabSz="933450" eaLnBrk="1" hangingPunct="1">
              <a:defRPr sz="1200" smtClean="0">
                <a:latin typeface="Calibri" panose="020F0502020204030204" pitchFamily="34" charset="0"/>
              </a:defRPr>
            </a:lvl1pPr>
          </a:lstStyle>
          <a:p>
            <a:pPr>
              <a:defRPr/>
            </a:pPr>
            <a:fld id="{C18D8DB0-4EA1-4F76-858F-BB75003AAA90}"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07AFF43C-473F-2FFD-C98B-A56CCAB1B1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9FD3EE4A-E908-C26B-6A0F-53A01DD519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CD066697-9C1E-4577-DDBF-F77FE9C66C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Calibri" panose="020F0502020204030204" pitchFamily="34" charset="0"/>
              </a:defRPr>
            </a:lvl1pPr>
            <a:lvl2pPr marL="742950" indent="-285750" defTabSz="933450">
              <a:spcBef>
                <a:spcPct val="30000"/>
              </a:spcBef>
              <a:defRPr sz="1200">
                <a:solidFill>
                  <a:schemeClr val="tx1"/>
                </a:solidFill>
                <a:latin typeface="Calibri" panose="020F0502020204030204" pitchFamily="34" charset="0"/>
              </a:defRPr>
            </a:lvl2pPr>
            <a:lvl3pPr marL="1143000" indent="-228600" defTabSz="933450">
              <a:spcBef>
                <a:spcPct val="30000"/>
              </a:spcBef>
              <a:defRPr sz="1200">
                <a:solidFill>
                  <a:schemeClr val="tx1"/>
                </a:solidFill>
                <a:latin typeface="Calibri" panose="020F0502020204030204" pitchFamily="34" charset="0"/>
              </a:defRPr>
            </a:lvl3pPr>
            <a:lvl4pPr marL="1600200" indent="-228600" defTabSz="933450">
              <a:spcBef>
                <a:spcPct val="30000"/>
              </a:spcBef>
              <a:defRPr sz="1200">
                <a:solidFill>
                  <a:schemeClr val="tx1"/>
                </a:solidFill>
                <a:latin typeface="Calibri" panose="020F0502020204030204" pitchFamily="34" charset="0"/>
              </a:defRPr>
            </a:lvl4pPr>
            <a:lvl5pPr marL="2057400" indent="-228600" defTabSz="933450">
              <a:spcBef>
                <a:spcPct val="30000"/>
              </a:spcBef>
              <a:defRPr sz="1200">
                <a:solidFill>
                  <a:schemeClr val="tx1"/>
                </a:solidFill>
                <a:latin typeface="Calibri" panose="020F0502020204030204" pitchFamily="34" charset="0"/>
              </a:defRPr>
            </a:lvl5pPr>
            <a:lvl6pPr marL="2514600" indent="-228600" defTabSz="93345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93345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93345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93345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D17FFB6-C472-4407-BBC5-2AC8DCD6EAB5}" type="slidenum">
              <a:rPr lang="bg-BG" altLang="en-US"/>
              <a:pPr>
                <a:spcBef>
                  <a:spcPct val="0"/>
                </a:spcBef>
              </a:pPr>
              <a:t>13</a:t>
            </a:fld>
            <a:endParaRPr lang="bg-BG"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bg-BG"/>
          </a:p>
        </p:txBody>
      </p:sp>
      <p:sp>
        <p:nvSpPr>
          <p:cNvPr id="4" name="Date Placeholder 3">
            <a:extLst>
              <a:ext uri="{FF2B5EF4-FFF2-40B4-BE49-F238E27FC236}">
                <a16:creationId xmlns:a16="http://schemas.microsoft.com/office/drawing/2014/main" id="{4D78664D-31DB-4BEE-AFBE-83408A719A46}"/>
              </a:ext>
            </a:extLst>
          </p:cNvPr>
          <p:cNvSpPr>
            <a:spLocks noGrp="1"/>
          </p:cNvSpPr>
          <p:nvPr>
            <p:ph type="dt" sz="half" idx="10"/>
          </p:nvPr>
        </p:nvSpPr>
        <p:spPr/>
        <p:txBody>
          <a:bodyPr/>
          <a:lstStyle>
            <a:lvl1pPr>
              <a:defRPr/>
            </a:lvl1pPr>
          </a:lstStyle>
          <a:p>
            <a:pPr>
              <a:defRPr/>
            </a:pPr>
            <a:fld id="{A8B10D5F-2C8C-4927-AB78-191BBF7839CF}" type="datetime1">
              <a:rPr lang="bg-BG"/>
              <a:pPr>
                <a:defRPr/>
              </a:pPr>
              <a:t>29.4.2024 г.</a:t>
            </a:fld>
            <a:endParaRPr lang="bg-BG"/>
          </a:p>
        </p:txBody>
      </p:sp>
      <p:sp>
        <p:nvSpPr>
          <p:cNvPr id="5" name="Footer Placeholder 4">
            <a:extLst>
              <a:ext uri="{FF2B5EF4-FFF2-40B4-BE49-F238E27FC236}">
                <a16:creationId xmlns:a16="http://schemas.microsoft.com/office/drawing/2014/main" id="{AC0F90DD-8AE7-ADBD-2504-B1DA1D471C8B}"/>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29B06572-E427-EF10-7533-F3B88D836C6C}"/>
              </a:ext>
            </a:extLst>
          </p:cNvPr>
          <p:cNvSpPr>
            <a:spLocks noGrp="1"/>
          </p:cNvSpPr>
          <p:nvPr>
            <p:ph type="sldNum" sz="quarter" idx="12"/>
          </p:nvPr>
        </p:nvSpPr>
        <p:spPr/>
        <p:txBody>
          <a:bodyPr/>
          <a:lstStyle>
            <a:lvl1pPr>
              <a:defRPr/>
            </a:lvl1pPr>
          </a:lstStyle>
          <a:p>
            <a:pPr>
              <a:defRPr/>
            </a:pPr>
            <a:fld id="{3CC94B3B-A8C5-4AEB-A782-D748441031D4}" type="slidenum">
              <a:rPr lang="bg-BG" altLang="en-US"/>
              <a:pPr>
                <a:defRPr/>
              </a:pPr>
              <a:t>‹#›</a:t>
            </a:fld>
            <a:endParaRPr lang="bg-BG" altLang="en-US"/>
          </a:p>
        </p:txBody>
      </p:sp>
    </p:spTree>
    <p:extLst>
      <p:ext uri="{BB962C8B-B14F-4D97-AF65-F5344CB8AC3E}">
        <p14:creationId xmlns:p14="http://schemas.microsoft.com/office/powerpoint/2010/main" val="261416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89BCA314-DC5C-24BA-C888-DA250F4D4D2D}"/>
              </a:ext>
            </a:extLst>
          </p:cNvPr>
          <p:cNvSpPr>
            <a:spLocks noGrp="1"/>
          </p:cNvSpPr>
          <p:nvPr>
            <p:ph type="dt" sz="half" idx="10"/>
          </p:nvPr>
        </p:nvSpPr>
        <p:spPr/>
        <p:txBody>
          <a:bodyPr/>
          <a:lstStyle>
            <a:lvl1pPr>
              <a:defRPr/>
            </a:lvl1pPr>
          </a:lstStyle>
          <a:p>
            <a:pPr>
              <a:defRPr/>
            </a:pPr>
            <a:fld id="{A4019F1D-5CAD-4F8E-8B36-D1D0686E703C}" type="datetime1">
              <a:rPr lang="bg-BG"/>
              <a:pPr>
                <a:defRPr/>
              </a:pPr>
              <a:t>29.4.2024 г.</a:t>
            </a:fld>
            <a:endParaRPr lang="bg-BG"/>
          </a:p>
        </p:txBody>
      </p:sp>
      <p:sp>
        <p:nvSpPr>
          <p:cNvPr id="5" name="Footer Placeholder 4">
            <a:extLst>
              <a:ext uri="{FF2B5EF4-FFF2-40B4-BE49-F238E27FC236}">
                <a16:creationId xmlns:a16="http://schemas.microsoft.com/office/drawing/2014/main" id="{68FB4F85-BF50-DB07-3469-897C25060C17}"/>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E21324D8-252B-E128-DB4E-F26713DE7200}"/>
              </a:ext>
            </a:extLst>
          </p:cNvPr>
          <p:cNvSpPr>
            <a:spLocks noGrp="1"/>
          </p:cNvSpPr>
          <p:nvPr>
            <p:ph type="sldNum" sz="quarter" idx="12"/>
          </p:nvPr>
        </p:nvSpPr>
        <p:spPr/>
        <p:txBody>
          <a:bodyPr/>
          <a:lstStyle>
            <a:lvl1pPr>
              <a:defRPr/>
            </a:lvl1pPr>
          </a:lstStyle>
          <a:p>
            <a:pPr>
              <a:defRPr/>
            </a:pPr>
            <a:fld id="{4ECCC3E9-F889-4BE0-98A7-23A486AC0E32}" type="slidenum">
              <a:rPr lang="bg-BG" altLang="en-US"/>
              <a:pPr>
                <a:defRPr/>
              </a:pPr>
              <a:t>‹#›</a:t>
            </a:fld>
            <a:endParaRPr lang="bg-BG" altLang="en-US"/>
          </a:p>
        </p:txBody>
      </p:sp>
    </p:spTree>
    <p:extLst>
      <p:ext uri="{BB962C8B-B14F-4D97-AF65-F5344CB8AC3E}">
        <p14:creationId xmlns:p14="http://schemas.microsoft.com/office/powerpoint/2010/main" val="79642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9CB29308-E346-316B-265F-27942BACB2D4}"/>
              </a:ext>
            </a:extLst>
          </p:cNvPr>
          <p:cNvSpPr>
            <a:spLocks noGrp="1"/>
          </p:cNvSpPr>
          <p:nvPr>
            <p:ph type="dt" sz="half" idx="10"/>
          </p:nvPr>
        </p:nvSpPr>
        <p:spPr/>
        <p:txBody>
          <a:bodyPr/>
          <a:lstStyle>
            <a:lvl1pPr>
              <a:defRPr/>
            </a:lvl1pPr>
          </a:lstStyle>
          <a:p>
            <a:pPr>
              <a:defRPr/>
            </a:pPr>
            <a:fld id="{4DDCE2EC-F790-4A7F-BFB1-73458755728A}" type="datetime1">
              <a:rPr lang="bg-BG"/>
              <a:pPr>
                <a:defRPr/>
              </a:pPr>
              <a:t>29.4.2024 г.</a:t>
            </a:fld>
            <a:endParaRPr lang="bg-BG"/>
          </a:p>
        </p:txBody>
      </p:sp>
      <p:sp>
        <p:nvSpPr>
          <p:cNvPr id="5" name="Footer Placeholder 4">
            <a:extLst>
              <a:ext uri="{FF2B5EF4-FFF2-40B4-BE49-F238E27FC236}">
                <a16:creationId xmlns:a16="http://schemas.microsoft.com/office/drawing/2014/main" id="{E26D494C-AD69-D85A-1523-68C00C05B1A1}"/>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6DE9FCFB-3898-02BA-CEC4-900E01B59471}"/>
              </a:ext>
            </a:extLst>
          </p:cNvPr>
          <p:cNvSpPr>
            <a:spLocks noGrp="1"/>
          </p:cNvSpPr>
          <p:nvPr>
            <p:ph type="sldNum" sz="quarter" idx="12"/>
          </p:nvPr>
        </p:nvSpPr>
        <p:spPr/>
        <p:txBody>
          <a:bodyPr/>
          <a:lstStyle>
            <a:lvl1pPr>
              <a:defRPr/>
            </a:lvl1pPr>
          </a:lstStyle>
          <a:p>
            <a:pPr>
              <a:defRPr/>
            </a:pPr>
            <a:fld id="{94E1E22C-9A8B-4082-89B5-877CE87F539E}" type="slidenum">
              <a:rPr lang="bg-BG" altLang="en-US"/>
              <a:pPr>
                <a:defRPr/>
              </a:pPr>
              <a:t>‹#›</a:t>
            </a:fld>
            <a:endParaRPr lang="bg-BG" altLang="en-US"/>
          </a:p>
        </p:txBody>
      </p:sp>
    </p:spTree>
    <p:extLst>
      <p:ext uri="{BB962C8B-B14F-4D97-AF65-F5344CB8AC3E}">
        <p14:creationId xmlns:p14="http://schemas.microsoft.com/office/powerpoint/2010/main" val="115578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Date Placeholder 3">
            <a:extLst>
              <a:ext uri="{FF2B5EF4-FFF2-40B4-BE49-F238E27FC236}">
                <a16:creationId xmlns:a16="http://schemas.microsoft.com/office/drawing/2014/main" id="{CB11770B-6224-CB9B-BE80-E1C4C7F83C90}"/>
              </a:ext>
            </a:extLst>
          </p:cNvPr>
          <p:cNvSpPr>
            <a:spLocks noGrp="1"/>
          </p:cNvSpPr>
          <p:nvPr>
            <p:ph type="dt" sz="half" idx="10"/>
          </p:nvPr>
        </p:nvSpPr>
        <p:spPr/>
        <p:txBody>
          <a:bodyPr/>
          <a:lstStyle>
            <a:lvl1pPr>
              <a:defRPr/>
            </a:lvl1pPr>
          </a:lstStyle>
          <a:p>
            <a:pPr>
              <a:defRPr/>
            </a:pPr>
            <a:fld id="{16D3E2CE-18EE-46CD-966A-1097D91B458A}" type="datetime1">
              <a:rPr lang="bg-BG"/>
              <a:pPr>
                <a:defRPr/>
              </a:pPr>
              <a:t>29.4.2024 г.</a:t>
            </a:fld>
            <a:endParaRPr lang="bg-BG"/>
          </a:p>
        </p:txBody>
      </p:sp>
      <p:sp>
        <p:nvSpPr>
          <p:cNvPr id="5" name="Footer Placeholder 4">
            <a:extLst>
              <a:ext uri="{FF2B5EF4-FFF2-40B4-BE49-F238E27FC236}">
                <a16:creationId xmlns:a16="http://schemas.microsoft.com/office/drawing/2014/main" id="{F44E0738-1C6D-BE62-8A83-15106CD98425}"/>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B4ABBC57-863B-7C9C-9409-65F1DF34717E}"/>
              </a:ext>
            </a:extLst>
          </p:cNvPr>
          <p:cNvSpPr>
            <a:spLocks noGrp="1"/>
          </p:cNvSpPr>
          <p:nvPr>
            <p:ph type="sldNum" sz="quarter" idx="12"/>
          </p:nvPr>
        </p:nvSpPr>
        <p:spPr/>
        <p:txBody>
          <a:bodyPr/>
          <a:lstStyle>
            <a:lvl1pPr>
              <a:defRPr/>
            </a:lvl1pPr>
          </a:lstStyle>
          <a:p>
            <a:pPr>
              <a:defRPr/>
            </a:pPr>
            <a:fld id="{6D218AD4-FF03-4E4C-8E25-0E0F3B7C5F73}" type="slidenum">
              <a:rPr lang="bg-BG" altLang="en-US"/>
              <a:pPr>
                <a:defRPr/>
              </a:pPr>
              <a:t>‹#›</a:t>
            </a:fld>
            <a:endParaRPr lang="bg-BG" altLang="en-US"/>
          </a:p>
        </p:txBody>
      </p:sp>
    </p:spTree>
    <p:extLst>
      <p:ext uri="{BB962C8B-B14F-4D97-AF65-F5344CB8AC3E}">
        <p14:creationId xmlns:p14="http://schemas.microsoft.com/office/powerpoint/2010/main" val="66461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5EB5D-F65F-12F4-3FEA-F785D42B23A7}"/>
              </a:ext>
            </a:extLst>
          </p:cNvPr>
          <p:cNvSpPr>
            <a:spLocks noGrp="1"/>
          </p:cNvSpPr>
          <p:nvPr>
            <p:ph type="dt" sz="half" idx="10"/>
          </p:nvPr>
        </p:nvSpPr>
        <p:spPr/>
        <p:txBody>
          <a:bodyPr/>
          <a:lstStyle>
            <a:lvl1pPr>
              <a:defRPr/>
            </a:lvl1pPr>
          </a:lstStyle>
          <a:p>
            <a:pPr>
              <a:defRPr/>
            </a:pPr>
            <a:fld id="{3F3359DE-986C-4418-8433-566F16334B00}" type="datetime1">
              <a:rPr lang="bg-BG"/>
              <a:pPr>
                <a:defRPr/>
              </a:pPr>
              <a:t>29.4.2024 г.</a:t>
            </a:fld>
            <a:endParaRPr lang="bg-BG"/>
          </a:p>
        </p:txBody>
      </p:sp>
      <p:sp>
        <p:nvSpPr>
          <p:cNvPr id="5" name="Footer Placeholder 4">
            <a:extLst>
              <a:ext uri="{FF2B5EF4-FFF2-40B4-BE49-F238E27FC236}">
                <a16:creationId xmlns:a16="http://schemas.microsoft.com/office/drawing/2014/main" id="{05AC6F1C-4BA9-C126-04E4-4D7C8A7F0C80}"/>
              </a:ext>
            </a:extLst>
          </p:cNvPr>
          <p:cNvSpPr>
            <a:spLocks noGrp="1"/>
          </p:cNvSpPr>
          <p:nvPr>
            <p:ph type="ftr" sz="quarter" idx="11"/>
          </p:nvPr>
        </p:nvSpPr>
        <p:spPr/>
        <p:txBody>
          <a:bodyPr/>
          <a:lstStyle>
            <a:lvl1pPr>
              <a:defRPr/>
            </a:lvl1pPr>
          </a:lstStyle>
          <a:p>
            <a:pPr>
              <a:defRPr/>
            </a:pPr>
            <a:endParaRPr lang="bg-BG"/>
          </a:p>
        </p:txBody>
      </p:sp>
      <p:sp>
        <p:nvSpPr>
          <p:cNvPr id="6" name="Slide Number Placeholder 5">
            <a:extLst>
              <a:ext uri="{FF2B5EF4-FFF2-40B4-BE49-F238E27FC236}">
                <a16:creationId xmlns:a16="http://schemas.microsoft.com/office/drawing/2014/main" id="{E1CFBA92-0B29-0460-D723-0201F4E89B98}"/>
              </a:ext>
            </a:extLst>
          </p:cNvPr>
          <p:cNvSpPr>
            <a:spLocks noGrp="1"/>
          </p:cNvSpPr>
          <p:nvPr>
            <p:ph type="sldNum" sz="quarter" idx="12"/>
          </p:nvPr>
        </p:nvSpPr>
        <p:spPr/>
        <p:txBody>
          <a:bodyPr/>
          <a:lstStyle>
            <a:lvl1pPr>
              <a:defRPr/>
            </a:lvl1pPr>
          </a:lstStyle>
          <a:p>
            <a:pPr>
              <a:defRPr/>
            </a:pPr>
            <a:fld id="{4F68BE0B-1555-48C9-ACBE-B4E179C48101}" type="slidenum">
              <a:rPr lang="bg-BG" altLang="en-US"/>
              <a:pPr>
                <a:defRPr/>
              </a:pPr>
              <a:t>‹#›</a:t>
            </a:fld>
            <a:endParaRPr lang="bg-BG" altLang="en-US"/>
          </a:p>
        </p:txBody>
      </p:sp>
    </p:spTree>
    <p:extLst>
      <p:ext uri="{BB962C8B-B14F-4D97-AF65-F5344CB8AC3E}">
        <p14:creationId xmlns:p14="http://schemas.microsoft.com/office/powerpoint/2010/main" val="225887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Date Placeholder 3">
            <a:extLst>
              <a:ext uri="{FF2B5EF4-FFF2-40B4-BE49-F238E27FC236}">
                <a16:creationId xmlns:a16="http://schemas.microsoft.com/office/drawing/2014/main" id="{E4C65254-FFFA-87C4-DA5C-27DC71BA7484}"/>
              </a:ext>
            </a:extLst>
          </p:cNvPr>
          <p:cNvSpPr>
            <a:spLocks noGrp="1"/>
          </p:cNvSpPr>
          <p:nvPr>
            <p:ph type="dt" sz="half" idx="10"/>
          </p:nvPr>
        </p:nvSpPr>
        <p:spPr/>
        <p:txBody>
          <a:bodyPr/>
          <a:lstStyle>
            <a:lvl1pPr>
              <a:defRPr/>
            </a:lvl1pPr>
          </a:lstStyle>
          <a:p>
            <a:pPr>
              <a:defRPr/>
            </a:pPr>
            <a:fld id="{9CFB4363-4744-4199-8B74-18DFB6EE3DB9}" type="datetime1">
              <a:rPr lang="bg-BG"/>
              <a:pPr>
                <a:defRPr/>
              </a:pPr>
              <a:t>29.4.2024 г.</a:t>
            </a:fld>
            <a:endParaRPr lang="bg-BG"/>
          </a:p>
        </p:txBody>
      </p:sp>
      <p:sp>
        <p:nvSpPr>
          <p:cNvPr id="6" name="Footer Placeholder 4">
            <a:extLst>
              <a:ext uri="{FF2B5EF4-FFF2-40B4-BE49-F238E27FC236}">
                <a16:creationId xmlns:a16="http://schemas.microsoft.com/office/drawing/2014/main" id="{AAF04710-9296-6500-9AD6-43E59C7807F7}"/>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8FE57CC1-5218-B408-86AA-1559E4E9AF58}"/>
              </a:ext>
            </a:extLst>
          </p:cNvPr>
          <p:cNvSpPr>
            <a:spLocks noGrp="1"/>
          </p:cNvSpPr>
          <p:nvPr>
            <p:ph type="sldNum" sz="quarter" idx="12"/>
          </p:nvPr>
        </p:nvSpPr>
        <p:spPr/>
        <p:txBody>
          <a:bodyPr/>
          <a:lstStyle>
            <a:lvl1pPr>
              <a:defRPr/>
            </a:lvl1pPr>
          </a:lstStyle>
          <a:p>
            <a:pPr>
              <a:defRPr/>
            </a:pPr>
            <a:fld id="{C25709C7-FBB8-4360-A848-70372F2D52F6}" type="slidenum">
              <a:rPr lang="bg-BG" altLang="en-US"/>
              <a:pPr>
                <a:defRPr/>
              </a:pPr>
              <a:t>‹#›</a:t>
            </a:fld>
            <a:endParaRPr lang="bg-BG" altLang="en-US"/>
          </a:p>
        </p:txBody>
      </p:sp>
    </p:spTree>
    <p:extLst>
      <p:ext uri="{BB962C8B-B14F-4D97-AF65-F5344CB8AC3E}">
        <p14:creationId xmlns:p14="http://schemas.microsoft.com/office/powerpoint/2010/main" val="31483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Date Placeholder 3">
            <a:extLst>
              <a:ext uri="{FF2B5EF4-FFF2-40B4-BE49-F238E27FC236}">
                <a16:creationId xmlns:a16="http://schemas.microsoft.com/office/drawing/2014/main" id="{D876F5DB-03CC-7749-DD89-C0C490A4B219}"/>
              </a:ext>
            </a:extLst>
          </p:cNvPr>
          <p:cNvSpPr>
            <a:spLocks noGrp="1"/>
          </p:cNvSpPr>
          <p:nvPr>
            <p:ph type="dt" sz="half" idx="10"/>
          </p:nvPr>
        </p:nvSpPr>
        <p:spPr/>
        <p:txBody>
          <a:bodyPr/>
          <a:lstStyle>
            <a:lvl1pPr>
              <a:defRPr/>
            </a:lvl1pPr>
          </a:lstStyle>
          <a:p>
            <a:pPr>
              <a:defRPr/>
            </a:pPr>
            <a:fld id="{56776930-9139-4287-A3DC-F95ED441761E}" type="datetime1">
              <a:rPr lang="bg-BG"/>
              <a:pPr>
                <a:defRPr/>
              </a:pPr>
              <a:t>29.4.2024 г.</a:t>
            </a:fld>
            <a:endParaRPr lang="bg-BG"/>
          </a:p>
        </p:txBody>
      </p:sp>
      <p:sp>
        <p:nvSpPr>
          <p:cNvPr id="8" name="Footer Placeholder 4">
            <a:extLst>
              <a:ext uri="{FF2B5EF4-FFF2-40B4-BE49-F238E27FC236}">
                <a16:creationId xmlns:a16="http://schemas.microsoft.com/office/drawing/2014/main" id="{78C2B6D8-D569-FB89-7894-6AFCEBEB937E}"/>
              </a:ext>
            </a:extLst>
          </p:cNvPr>
          <p:cNvSpPr>
            <a:spLocks noGrp="1"/>
          </p:cNvSpPr>
          <p:nvPr>
            <p:ph type="ftr" sz="quarter" idx="11"/>
          </p:nvPr>
        </p:nvSpPr>
        <p:spPr/>
        <p:txBody>
          <a:bodyPr/>
          <a:lstStyle>
            <a:lvl1pPr>
              <a:defRPr/>
            </a:lvl1pPr>
          </a:lstStyle>
          <a:p>
            <a:pPr>
              <a:defRPr/>
            </a:pPr>
            <a:endParaRPr lang="bg-BG"/>
          </a:p>
        </p:txBody>
      </p:sp>
      <p:sp>
        <p:nvSpPr>
          <p:cNvPr id="9" name="Slide Number Placeholder 5">
            <a:extLst>
              <a:ext uri="{FF2B5EF4-FFF2-40B4-BE49-F238E27FC236}">
                <a16:creationId xmlns:a16="http://schemas.microsoft.com/office/drawing/2014/main" id="{697BECF6-628C-E911-D219-2590C2F57CCB}"/>
              </a:ext>
            </a:extLst>
          </p:cNvPr>
          <p:cNvSpPr>
            <a:spLocks noGrp="1"/>
          </p:cNvSpPr>
          <p:nvPr>
            <p:ph type="sldNum" sz="quarter" idx="12"/>
          </p:nvPr>
        </p:nvSpPr>
        <p:spPr/>
        <p:txBody>
          <a:bodyPr/>
          <a:lstStyle>
            <a:lvl1pPr>
              <a:defRPr/>
            </a:lvl1pPr>
          </a:lstStyle>
          <a:p>
            <a:pPr>
              <a:defRPr/>
            </a:pPr>
            <a:fld id="{88916E13-51AA-4250-96FC-A04EA3C99E41}" type="slidenum">
              <a:rPr lang="bg-BG" altLang="en-US"/>
              <a:pPr>
                <a:defRPr/>
              </a:pPr>
              <a:t>‹#›</a:t>
            </a:fld>
            <a:endParaRPr lang="bg-BG" altLang="en-US"/>
          </a:p>
        </p:txBody>
      </p:sp>
    </p:spTree>
    <p:extLst>
      <p:ext uri="{BB962C8B-B14F-4D97-AF65-F5344CB8AC3E}">
        <p14:creationId xmlns:p14="http://schemas.microsoft.com/office/powerpoint/2010/main" val="323622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Date Placeholder 3">
            <a:extLst>
              <a:ext uri="{FF2B5EF4-FFF2-40B4-BE49-F238E27FC236}">
                <a16:creationId xmlns:a16="http://schemas.microsoft.com/office/drawing/2014/main" id="{2CF978A9-1ED5-8110-313C-A91DA4E0CE13}"/>
              </a:ext>
            </a:extLst>
          </p:cNvPr>
          <p:cNvSpPr>
            <a:spLocks noGrp="1"/>
          </p:cNvSpPr>
          <p:nvPr>
            <p:ph type="dt" sz="half" idx="10"/>
          </p:nvPr>
        </p:nvSpPr>
        <p:spPr/>
        <p:txBody>
          <a:bodyPr/>
          <a:lstStyle>
            <a:lvl1pPr>
              <a:defRPr/>
            </a:lvl1pPr>
          </a:lstStyle>
          <a:p>
            <a:pPr>
              <a:defRPr/>
            </a:pPr>
            <a:fld id="{AAB1E184-2462-4BF1-B8D6-B827F1EA112F}" type="datetime1">
              <a:rPr lang="bg-BG"/>
              <a:pPr>
                <a:defRPr/>
              </a:pPr>
              <a:t>29.4.2024 г.</a:t>
            </a:fld>
            <a:endParaRPr lang="bg-BG"/>
          </a:p>
        </p:txBody>
      </p:sp>
      <p:sp>
        <p:nvSpPr>
          <p:cNvPr id="4" name="Footer Placeholder 4">
            <a:extLst>
              <a:ext uri="{FF2B5EF4-FFF2-40B4-BE49-F238E27FC236}">
                <a16:creationId xmlns:a16="http://schemas.microsoft.com/office/drawing/2014/main" id="{F7FC7A0E-4421-C874-C6A6-F58BF96D22EE}"/>
              </a:ext>
            </a:extLst>
          </p:cNvPr>
          <p:cNvSpPr>
            <a:spLocks noGrp="1"/>
          </p:cNvSpPr>
          <p:nvPr>
            <p:ph type="ftr" sz="quarter" idx="11"/>
          </p:nvPr>
        </p:nvSpPr>
        <p:spPr/>
        <p:txBody>
          <a:bodyPr/>
          <a:lstStyle>
            <a:lvl1pPr>
              <a:defRPr/>
            </a:lvl1pPr>
          </a:lstStyle>
          <a:p>
            <a:pPr>
              <a:defRPr/>
            </a:pPr>
            <a:endParaRPr lang="bg-BG"/>
          </a:p>
        </p:txBody>
      </p:sp>
      <p:sp>
        <p:nvSpPr>
          <p:cNvPr id="5" name="Slide Number Placeholder 5">
            <a:extLst>
              <a:ext uri="{FF2B5EF4-FFF2-40B4-BE49-F238E27FC236}">
                <a16:creationId xmlns:a16="http://schemas.microsoft.com/office/drawing/2014/main" id="{3D44E5FF-A2D0-B6A8-E654-2944136FC90A}"/>
              </a:ext>
            </a:extLst>
          </p:cNvPr>
          <p:cNvSpPr>
            <a:spLocks noGrp="1"/>
          </p:cNvSpPr>
          <p:nvPr>
            <p:ph type="sldNum" sz="quarter" idx="12"/>
          </p:nvPr>
        </p:nvSpPr>
        <p:spPr/>
        <p:txBody>
          <a:bodyPr/>
          <a:lstStyle>
            <a:lvl1pPr>
              <a:defRPr/>
            </a:lvl1pPr>
          </a:lstStyle>
          <a:p>
            <a:pPr>
              <a:defRPr/>
            </a:pPr>
            <a:fld id="{4121BF46-EB03-4F4A-B9EA-3F7394E59712}" type="slidenum">
              <a:rPr lang="bg-BG" altLang="en-US"/>
              <a:pPr>
                <a:defRPr/>
              </a:pPr>
              <a:t>‹#›</a:t>
            </a:fld>
            <a:endParaRPr lang="bg-BG" altLang="en-US"/>
          </a:p>
        </p:txBody>
      </p:sp>
    </p:spTree>
    <p:extLst>
      <p:ext uri="{BB962C8B-B14F-4D97-AF65-F5344CB8AC3E}">
        <p14:creationId xmlns:p14="http://schemas.microsoft.com/office/powerpoint/2010/main" val="65864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F76CA27-DABA-9421-EDC6-FB3468003EF7}"/>
              </a:ext>
            </a:extLst>
          </p:cNvPr>
          <p:cNvSpPr>
            <a:spLocks noGrp="1"/>
          </p:cNvSpPr>
          <p:nvPr>
            <p:ph type="dt" sz="half" idx="10"/>
          </p:nvPr>
        </p:nvSpPr>
        <p:spPr/>
        <p:txBody>
          <a:bodyPr/>
          <a:lstStyle>
            <a:lvl1pPr>
              <a:defRPr/>
            </a:lvl1pPr>
          </a:lstStyle>
          <a:p>
            <a:pPr>
              <a:defRPr/>
            </a:pPr>
            <a:fld id="{93233CD5-A6CD-48C5-8DC4-6D11AE826AAF}" type="datetime1">
              <a:rPr lang="bg-BG"/>
              <a:pPr>
                <a:defRPr/>
              </a:pPr>
              <a:t>29.4.2024 г.</a:t>
            </a:fld>
            <a:endParaRPr lang="bg-BG"/>
          </a:p>
        </p:txBody>
      </p:sp>
      <p:sp>
        <p:nvSpPr>
          <p:cNvPr id="3" name="Footer Placeholder 4">
            <a:extLst>
              <a:ext uri="{FF2B5EF4-FFF2-40B4-BE49-F238E27FC236}">
                <a16:creationId xmlns:a16="http://schemas.microsoft.com/office/drawing/2014/main" id="{FB3B44C8-E9C0-0080-4D9D-4BE12C926E2F}"/>
              </a:ext>
            </a:extLst>
          </p:cNvPr>
          <p:cNvSpPr>
            <a:spLocks noGrp="1"/>
          </p:cNvSpPr>
          <p:nvPr>
            <p:ph type="ftr" sz="quarter" idx="11"/>
          </p:nvPr>
        </p:nvSpPr>
        <p:spPr/>
        <p:txBody>
          <a:bodyPr/>
          <a:lstStyle>
            <a:lvl1pPr>
              <a:defRPr/>
            </a:lvl1pPr>
          </a:lstStyle>
          <a:p>
            <a:pPr>
              <a:defRPr/>
            </a:pPr>
            <a:endParaRPr lang="bg-BG"/>
          </a:p>
        </p:txBody>
      </p:sp>
      <p:sp>
        <p:nvSpPr>
          <p:cNvPr id="4" name="Slide Number Placeholder 5">
            <a:extLst>
              <a:ext uri="{FF2B5EF4-FFF2-40B4-BE49-F238E27FC236}">
                <a16:creationId xmlns:a16="http://schemas.microsoft.com/office/drawing/2014/main" id="{16F811F2-FF91-F9AF-C3FF-723528BEB5B8}"/>
              </a:ext>
            </a:extLst>
          </p:cNvPr>
          <p:cNvSpPr>
            <a:spLocks noGrp="1"/>
          </p:cNvSpPr>
          <p:nvPr>
            <p:ph type="sldNum" sz="quarter" idx="12"/>
          </p:nvPr>
        </p:nvSpPr>
        <p:spPr/>
        <p:txBody>
          <a:bodyPr/>
          <a:lstStyle>
            <a:lvl1pPr>
              <a:defRPr/>
            </a:lvl1pPr>
          </a:lstStyle>
          <a:p>
            <a:pPr>
              <a:defRPr/>
            </a:pPr>
            <a:fld id="{05B92064-EA10-4E06-8175-CA502A5D191F}" type="slidenum">
              <a:rPr lang="bg-BG" altLang="en-US"/>
              <a:pPr>
                <a:defRPr/>
              </a:pPr>
              <a:t>‹#›</a:t>
            </a:fld>
            <a:endParaRPr lang="bg-BG" altLang="en-US"/>
          </a:p>
        </p:txBody>
      </p:sp>
    </p:spTree>
    <p:extLst>
      <p:ext uri="{BB962C8B-B14F-4D97-AF65-F5344CB8AC3E}">
        <p14:creationId xmlns:p14="http://schemas.microsoft.com/office/powerpoint/2010/main" val="100666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CDC17FD-8284-5CCF-3260-9CB194DCCAEF}"/>
              </a:ext>
            </a:extLst>
          </p:cNvPr>
          <p:cNvSpPr>
            <a:spLocks noGrp="1"/>
          </p:cNvSpPr>
          <p:nvPr>
            <p:ph type="dt" sz="half" idx="10"/>
          </p:nvPr>
        </p:nvSpPr>
        <p:spPr/>
        <p:txBody>
          <a:bodyPr/>
          <a:lstStyle>
            <a:lvl1pPr>
              <a:defRPr/>
            </a:lvl1pPr>
          </a:lstStyle>
          <a:p>
            <a:pPr>
              <a:defRPr/>
            </a:pPr>
            <a:fld id="{E47C2F9B-D780-4E4D-9A35-BE9E2298F3FC}" type="datetime1">
              <a:rPr lang="bg-BG"/>
              <a:pPr>
                <a:defRPr/>
              </a:pPr>
              <a:t>29.4.2024 г.</a:t>
            </a:fld>
            <a:endParaRPr lang="bg-BG"/>
          </a:p>
        </p:txBody>
      </p:sp>
      <p:sp>
        <p:nvSpPr>
          <p:cNvPr id="6" name="Footer Placeholder 4">
            <a:extLst>
              <a:ext uri="{FF2B5EF4-FFF2-40B4-BE49-F238E27FC236}">
                <a16:creationId xmlns:a16="http://schemas.microsoft.com/office/drawing/2014/main" id="{03E3C9E1-FB8D-A556-259D-BF8658926F53}"/>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6AF9101B-BDDC-05E4-2D19-F30FD86440A6}"/>
              </a:ext>
            </a:extLst>
          </p:cNvPr>
          <p:cNvSpPr>
            <a:spLocks noGrp="1"/>
          </p:cNvSpPr>
          <p:nvPr>
            <p:ph type="sldNum" sz="quarter" idx="12"/>
          </p:nvPr>
        </p:nvSpPr>
        <p:spPr/>
        <p:txBody>
          <a:bodyPr/>
          <a:lstStyle>
            <a:lvl1pPr>
              <a:defRPr/>
            </a:lvl1pPr>
          </a:lstStyle>
          <a:p>
            <a:pPr>
              <a:defRPr/>
            </a:pPr>
            <a:fld id="{C7A4F3F6-B34F-47DA-9A18-28AB04F66F4C}" type="slidenum">
              <a:rPr lang="bg-BG" altLang="en-US"/>
              <a:pPr>
                <a:defRPr/>
              </a:pPr>
              <a:t>‹#›</a:t>
            </a:fld>
            <a:endParaRPr lang="bg-BG" altLang="en-US"/>
          </a:p>
        </p:txBody>
      </p:sp>
    </p:spTree>
    <p:extLst>
      <p:ext uri="{BB962C8B-B14F-4D97-AF65-F5344CB8AC3E}">
        <p14:creationId xmlns:p14="http://schemas.microsoft.com/office/powerpoint/2010/main" val="88640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F507E61-56EB-483B-029E-C14ECD931875}"/>
              </a:ext>
            </a:extLst>
          </p:cNvPr>
          <p:cNvSpPr>
            <a:spLocks noGrp="1"/>
          </p:cNvSpPr>
          <p:nvPr>
            <p:ph type="dt" sz="half" idx="10"/>
          </p:nvPr>
        </p:nvSpPr>
        <p:spPr/>
        <p:txBody>
          <a:bodyPr/>
          <a:lstStyle>
            <a:lvl1pPr>
              <a:defRPr/>
            </a:lvl1pPr>
          </a:lstStyle>
          <a:p>
            <a:pPr>
              <a:defRPr/>
            </a:pPr>
            <a:fld id="{B771A057-27E2-4B4B-8AC9-0899365EE07A}" type="datetime1">
              <a:rPr lang="bg-BG"/>
              <a:pPr>
                <a:defRPr/>
              </a:pPr>
              <a:t>29.4.2024 г.</a:t>
            </a:fld>
            <a:endParaRPr lang="bg-BG"/>
          </a:p>
        </p:txBody>
      </p:sp>
      <p:sp>
        <p:nvSpPr>
          <p:cNvPr id="6" name="Footer Placeholder 4">
            <a:extLst>
              <a:ext uri="{FF2B5EF4-FFF2-40B4-BE49-F238E27FC236}">
                <a16:creationId xmlns:a16="http://schemas.microsoft.com/office/drawing/2014/main" id="{88D67406-6C4D-3C74-A8E6-33278E5DEA99}"/>
              </a:ext>
            </a:extLst>
          </p:cNvPr>
          <p:cNvSpPr>
            <a:spLocks noGrp="1"/>
          </p:cNvSpPr>
          <p:nvPr>
            <p:ph type="ftr" sz="quarter" idx="11"/>
          </p:nvPr>
        </p:nvSpPr>
        <p:spPr/>
        <p:txBody>
          <a:bodyPr/>
          <a:lstStyle>
            <a:lvl1pPr>
              <a:defRPr/>
            </a:lvl1pPr>
          </a:lstStyle>
          <a:p>
            <a:pPr>
              <a:defRPr/>
            </a:pPr>
            <a:endParaRPr lang="bg-BG"/>
          </a:p>
        </p:txBody>
      </p:sp>
      <p:sp>
        <p:nvSpPr>
          <p:cNvPr id="7" name="Slide Number Placeholder 5">
            <a:extLst>
              <a:ext uri="{FF2B5EF4-FFF2-40B4-BE49-F238E27FC236}">
                <a16:creationId xmlns:a16="http://schemas.microsoft.com/office/drawing/2014/main" id="{B02C0B0A-3261-1FAC-7349-8D47E188D715}"/>
              </a:ext>
            </a:extLst>
          </p:cNvPr>
          <p:cNvSpPr>
            <a:spLocks noGrp="1"/>
          </p:cNvSpPr>
          <p:nvPr>
            <p:ph type="sldNum" sz="quarter" idx="12"/>
          </p:nvPr>
        </p:nvSpPr>
        <p:spPr/>
        <p:txBody>
          <a:bodyPr/>
          <a:lstStyle>
            <a:lvl1pPr>
              <a:defRPr/>
            </a:lvl1pPr>
          </a:lstStyle>
          <a:p>
            <a:pPr>
              <a:defRPr/>
            </a:pPr>
            <a:fld id="{7DF17348-4B8B-4127-A017-398CA1A3A4E5}" type="slidenum">
              <a:rPr lang="bg-BG" altLang="en-US"/>
              <a:pPr>
                <a:defRPr/>
              </a:pPr>
              <a:t>‹#›</a:t>
            </a:fld>
            <a:endParaRPr lang="bg-BG" altLang="en-US"/>
          </a:p>
        </p:txBody>
      </p:sp>
    </p:spTree>
    <p:extLst>
      <p:ext uri="{BB962C8B-B14F-4D97-AF65-F5344CB8AC3E}">
        <p14:creationId xmlns:p14="http://schemas.microsoft.com/office/powerpoint/2010/main" val="428105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EDCB245-1E18-1949-5638-E74029D4E68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bg-BG" altLang="en-US"/>
          </a:p>
        </p:txBody>
      </p:sp>
      <p:sp>
        <p:nvSpPr>
          <p:cNvPr id="1027" name="Text Placeholder 2">
            <a:extLst>
              <a:ext uri="{FF2B5EF4-FFF2-40B4-BE49-F238E27FC236}">
                <a16:creationId xmlns:a16="http://schemas.microsoft.com/office/drawing/2014/main" id="{ED8B3E28-74B7-F785-E314-5C860A16DF5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bg-BG" altLang="en-US"/>
          </a:p>
        </p:txBody>
      </p:sp>
      <p:sp>
        <p:nvSpPr>
          <p:cNvPr id="4" name="Date Placeholder 3">
            <a:extLst>
              <a:ext uri="{FF2B5EF4-FFF2-40B4-BE49-F238E27FC236}">
                <a16:creationId xmlns:a16="http://schemas.microsoft.com/office/drawing/2014/main" id="{11ED2E3A-9873-70A3-D870-137FA0414816}"/>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3FF27BC-2116-48EF-956C-0F013304E3B8}" type="datetime1">
              <a:rPr lang="bg-BG"/>
              <a:pPr>
                <a:defRPr/>
              </a:pPr>
              <a:t>29.4.2024 г.</a:t>
            </a:fld>
            <a:endParaRPr lang="bg-BG"/>
          </a:p>
        </p:txBody>
      </p:sp>
      <p:sp>
        <p:nvSpPr>
          <p:cNvPr id="5" name="Footer Placeholder 4">
            <a:extLst>
              <a:ext uri="{FF2B5EF4-FFF2-40B4-BE49-F238E27FC236}">
                <a16:creationId xmlns:a16="http://schemas.microsoft.com/office/drawing/2014/main" id="{BA2AB1AA-FA92-0BF1-E868-F78DBA65E138}"/>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cs typeface="Arial" charset="0"/>
              </a:defRPr>
            </a:lvl1pPr>
          </a:lstStyle>
          <a:p>
            <a:pPr>
              <a:defRPr/>
            </a:pPr>
            <a:endParaRPr lang="bg-BG"/>
          </a:p>
        </p:txBody>
      </p:sp>
      <p:sp>
        <p:nvSpPr>
          <p:cNvPr id="6" name="Slide Number Placeholder 5">
            <a:extLst>
              <a:ext uri="{FF2B5EF4-FFF2-40B4-BE49-F238E27FC236}">
                <a16:creationId xmlns:a16="http://schemas.microsoft.com/office/drawing/2014/main" id="{2E95CF2A-8D21-8B2D-B186-F190E289EF6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24521E66-9522-4B28-ADEE-917EE180CEF4}"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2639A547-7F29-C05C-C81B-3EA3D6B35B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025407-8459-4CFE-B8C8-C97B54DF1DF1}" type="slidenum">
              <a:rPr lang="bg-BG" altLang="en-US" sz="1200">
                <a:solidFill>
                  <a:srgbClr val="898989"/>
                </a:solidFill>
              </a:rPr>
              <a:pPr>
                <a:spcBef>
                  <a:spcPct val="0"/>
                </a:spcBef>
                <a:buFontTx/>
                <a:buNone/>
              </a:pPr>
              <a:t>1</a:t>
            </a:fld>
            <a:endParaRPr lang="bg-BG" altLang="en-US" sz="1200">
              <a:solidFill>
                <a:srgbClr val="898989"/>
              </a:solidFill>
            </a:endParaRPr>
          </a:p>
        </p:txBody>
      </p:sp>
      <p:sp>
        <p:nvSpPr>
          <p:cNvPr id="3075" name="Title 1">
            <a:extLst>
              <a:ext uri="{FF2B5EF4-FFF2-40B4-BE49-F238E27FC236}">
                <a16:creationId xmlns:a16="http://schemas.microsoft.com/office/drawing/2014/main" id="{988E8B26-53CE-9CBC-4A68-02640F0AB9C0}"/>
              </a:ext>
            </a:extLst>
          </p:cNvPr>
          <p:cNvSpPr>
            <a:spLocks noGrp="1"/>
          </p:cNvSpPr>
          <p:nvPr>
            <p:ph type="ctrTitle"/>
          </p:nvPr>
        </p:nvSpPr>
        <p:spPr/>
        <p:txBody>
          <a:bodyPr/>
          <a:lstStyle/>
          <a:p>
            <a:pPr eaLnBrk="1" hangingPunct="1"/>
            <a:r>
              <a:rPr lang="ru-RU" altLang="en-US" b="1">
                <a:latin typeface="Times New Roman" panose="02020603050405020304" pitchFamily="18" charset="0"/>
                <a:cs typeface="Times New Roman" panose="02020603050405020304" pitchFamily="18" charset="0"/>
              </a:rPr>
              <a:t>Историческо развитие на науката за </a:t>
            </a:r>
            <a:r>
              <a:rPr lang="bg-BG" altLang="en-US" b="1">
                <a:latin typeface="Times New Roman" panose="02020603050405020304" pitchFamily="18" charset="0"/>
                <a:cs typeface="Times New Roman" panose="02020603050405020304" pitchFamily="18" charset="0"/>
              </a:rPr>
              <a:t>мениджмънта</a:t>
            </a:r>
            <a:endParaRPr lang="bg-BG" altLang="en-US"/>
          </a:p>
        </p:txBody>
      </p:sp>
      <p:sp>
        <p:nvSpPr>
          <p:cNvPr id="3" name="Subtitle 2">
            <a:extLst>
              <a:ext uri="{FF2B5EF4-FFF2-40B4-BE49-F238E27FC236}">
                <a16:creationId xmlns:a16="http://schemas.microsoft.com/office/drawing/2014/main" id="{5ECCED4F-E477-33DE-E841-AF9FE97ACE50}"/>
              </a:ext>
            </a:extLst>
          </p:cNvPr>
          <p:cNvSpPr>
            <a:spLocks noGrp="1"/>
          </p:cNvSpPr>
          <p:nvPr>
            <p:ph type="subTitle" idx="1"/>
          </p:nvPr>
        </p:nvSpPr>
        <p:spPr/>
        <p:txBody>
          <a:bodyPr rtlCol="0">
            <a:normAutofit/>
          </a:bodyPr>
          <a:lstStyle/>
          <a:p>
            <a:pPr eaLnBrk="1" fontAlgn="auto" hangingPunct="1">
              <a:spcAft>
                <a:spcPts val="0"/>
              </a:spcAft>
              <a:defRPr/>
            </a:pPr>
            <a:r>
              <a:rPr lang="bg-BG" dirty="0">
                <a:latin typeface="Times New Roman" pitchFamily="18" charset="0"/>
                <a:cs typeface="Times New Roman" pitchFamily="18" charset="0"/>
              </a:rPr>
              <a:t>ЛЕКЦИЯ</a:t>
            </a:r>
          </a:p>
        </p:txBody>
      </p:sp>
      <p:sp>
        <p:nvSpPr>
          <p:cNvPr id="3077" name="Slide Number Placeholder 3">
            <a:extLst>
              <a:ext uri="{FF2B5EF4-FFF2-40B4-BE49-F238E27FC236}">
                <a16:creationId xmlns:a16="http://schemas.microsoft.com/office/drawing/2014/main" id="{3B1DB2E5-C130-A6EC-0645-CE220E5AD9E0}"/>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91CDFB6-2280-47D4-B3F3-91549F6C3F22}" type="slidenum">
              <a:rPr lang="bg-BG" altLang="en-US" sz="1200">
                <a:solidFill>
                  <a:srgbClr val="898989"/>
                </a:solidFill>
              </a:rPr>
              <a:pPr algn="r" eaLnBrk="1" hangingPunct="1">
                <a:spcBef>
                  <a:spcPct val="0"/>
                </a:spcBef>
                <a:buFontTx/>
                <a:buNone/>
              </a:pPr>
              <a:t>1</a:t>
            </a:fld>
            <a:endParaRPr lang="bg-BG" altLang="en-US" sz="12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B05A232B-DC2E-CFDF-F0BE-2FF70A1C06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CE9DE7-8A41-48DB-A0AB-EED51B244A75}" type="slidenum">
              <a:rPr lang="bg-BG" altLang="en-US" sz="1200">
                <a:solidFill>
                  <a:srgbClr val="898989"/>
                </a:solidFill>
              </a:rPr>
              <a:pPr>
                <a:spcBef>
                  <a:spcPct val="0"/>
                </a:spcBef>
                <a:buFontTx/>
                <a:buNone/>
              </a:pPr>
              <a:t>10</a:t>
            </a:fld>
            <a:endParaRPr lang="bg-BG" altLang="en-US" sz="1200">
              <a:solidFill>
                <a:srgbClr val="898989"/>
              </a:solidFill>
            </a:endParaRPr>
          </a:p>
        </p:txBody>
      </p:sp>
      <p:sp>
        <p:nvSpPr>
          <p:cNvPr id="12291" name="Content Placeholder 2">
            <a:extLst>
              <a:ext uri="{FF2B5EF4-FFF2-40B4-BE49-F238E27FC236}">
                <a16:creationId xmlns:a16="http://schemas.microsoft.com/office/drawing/2014/main" id="{CA368C53-4C06-E912-D1A4-5DA3C6966F06}"/>
              </a:ext>
            </a:extLst>
          </p:cNvPr>
          <p:cNvSpPr>
            <a:spLocks noGrp="1"/>
          </p:cNvSpPr>
          <p:nvPr>
            <p:ph idx="1"/>
          </p:nvPr>
        </p:nvSpPr>
        <p:spPr>
          <a:xfrm>
            <a:off x="457200" y="1143000"/>
            <a:ext cx="8258175" cy="4983163"/>
          </a:xfrm>
        </p:spPr>
        <p:txBody>
          <a:bodyPr/>
          <a:lstStyle/>
          <a:p>
            <a:pPr algn="just" eaLnBrk="1" hangingPunct="1"/>
            <a:r>
              <a:rPr lang="bg-BG" altLang="en-US" b="1">
                <a:latin typeface="Times New Roman" panose="02020603050405020304" pitchFamily="18" charset="0"/>
                <a:cs typeface="Times New Roman" panose="02020603050405020304" pitchFamily="18" charset="0"/>
              </a:rPr>
              <a:t>Хенри Форд </a:t>
            </a:r>
            <a:r>
              <a:rPr lang="bg-BG" altLang="en-US">
                <a:latin typeface="Times New Roman" panose="02020603050405020304" pitchFamily="18" charset="0"/>
                <a:cs typeface="Times New Roman" panose="02020603050405020304" pitchFamily="18" charset="0"/>
              </a:rPr>
              <a:t>(1863-1947) продължава идеите на Тейлър за за организацията на труда в условията на масовото производство. Той приема системата на Тейлър , но ръчният труд заменя изцяло с машинен.</a:t>
            </a:r>
          </a:p>
        </p:txBody>
      </p:sp>
      <p:sp>
        <p:nvSpPr>
          <p:cNvPr id="12292" name="Slide Number Placeholder 3">
            <a:extLst>
              <a:ext uri="{FF2B5EF4-FFF2-40B4-BE49-F238E27FC236}">
                <a16:creationId xmlns:a16="http://schemas.microsoft.com/office/drawing/2014/main" id="{9E9471BD-07DB-7C77-E967-C1E23593CCF8}"/>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A7EF1490-3EDB-40F9-A94C-9D233A472E31}" type="slidenum">
              <a:rPr lang="bg-BG" altLang="en-US" sz="1200">
                <a:solidFill>
                  <a:srgbClr val="898989"/>
                </a:solidFill>
              </a:rPr>
              <a:pPr algn="r" eaLnBrk="1" hangingPunct="1">
                <a:spcBef>
                  <a:spcPct val="0"/>
                </a:spcBef>
                <a:buFontTx/>
                <a:buNone/>
              </a:pPr>
              <a:t>10</a:t>
            </a:fld>
            <a:endParaRPr lang="bg-BG"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08691E12-E970-0C92-7273-30C36DAED5D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4FA5B9-4F9D-4118-B5C0-317F6FC28A64}" type="slidenum">
              <a:rPr lang="bg-BG" altLang="en-US" sz="1200">
                <a:solidFill>
                  <a:srgbClr val="898989"/>
                </a:solidFill>
              </a:rPr>
              <a:pPr>
                <a:spcBef>
                  <a:spcPct val="0"/>
                </a:spcBef>
                <a:buFontTx/>
                <a:buNone/>
              </a:pPr>
              <a:t>11</a:t>
            </a:fld>
            <a:endParaRPr lang="bg-BG" altLang="en-US" sz="1200">
              <a:solidFill>
                <a:srgbClr val="898989"/>
              </a:solidFill>
            </a:endParaRPr>
          </a:p>
        </p:txBody>
      </p:sp>
      <p:sp>
        <p:nvSpPr>
          <p:cNvPr id="13315" name="Content Placeholder 2">
            <a:extLst>
              <a:ext uri="{FF2B5EF4-FFF2-40B4-BE49-F238E27FC236}">
                <a16:creationId xmlns:a16="http://schemas.microsoft.com/office/drawing/2014/main" id="{6F11A80C-FFD6-D912-5D15-6EADD8063A9D}"/>
              </a:ext>
            </a:extLst>
          </p:cNvPr>
          <p:cNvSpPr>
            <a:spLocks noGrp="1"/>
          </p:cNvSpPr>
          <p:nvPr>
            <p:ph idx="1"/>
          </p:nvPr>
        </p:nvSpPr>
        <p:spPr>
          <a:xfrm>
            <a:off x="457200" y="1071563"/>
            <a:ext cx="8258175" cy="5054600"/>
          </a:xfrm>
        </p:spPr>
        <p:txBody>
          <a:bodyPr/>
          <a:lstStyle/>
          <a:p>
            <a:pPr algn="just" eaLnBrk="1" hangingPunct="1"/>
            <a:r>
              <a:rPr lang="bg-BG" altLang="en-US" b="1">
                <a:latin typeface="Times New Roman" panose="02020603050405020304" pitchFamily="18" charset="0"/>
                <a:cs typeface="Times New Roman" panose="02020603050405020304" pitchFamily="18" charset="0"/>
              </a:rPr>
              <a:t>Франк Джилберт /Гилбрет/ и Лилиан Джилбърт /Гилбрет/</a:t>
            </a:r>
            <a:r>
              <a:rPr lang="bg-BG" altLang="en-US">
                <a:latin typeface="Times New Roman" panose="02020603050405020304" pitchFamily="18" charset="0"/>
                <a:cs typeface="Times New Roman" panose="02020603050405020304" pitchFamily="18" charset="0"/>
              </a:rPr>
              <a:t>  са сред най-известните пионери на научният мениджмънт и забележителни последователи. Основна цел, която си поставят, е чрез наблюдения, измервания, логика и анализ да усъвършенстват изпълнението на ръчните операции. Те са основатели на дисциплината “изучаване на работните движения”(</a:t>
            </a:r>
            <a:r>
              <a:rPr lang="en-US" altLang="en-US">
                <a:latin typeface="Times New Roman" panose="02020603050405020304" pitchFamily="18" charset="0"/>
                <a:cs typeface="Times New Roman" panose="02020603050405020304" pitchFamily="18" charset="0"/>
              </a:rPr>
              <a:t>Motion Study</a:t>
            </a:r>
            <a:r>
              <a:rPr lang="bg-BG" altLang="en-US">
                <a:latin typeface="Times New Roman" panose="02020603050405020304" pitchFamily="18" charset="0"/>
                <a:cs typeface="Times New Roman" panose="02020603050405020304" pitchFamily="18" charset="0"/>
              </a:rPr>
              <a:t>).</a:t>
            </a:r>
          </a:p>
        </p:txBody>
      </p:sp>
      <p:sp>
        <p:nvSpPr>
          <p:cNvPr id="13316" name="Slide Number Placeholder 3">
            <a:extLst>
              <a:ext uri="{FF2B5EF4-FFF2-40B4-BE49-F238E27FC236}">
                <a16:creationId xmlns:a16="http://schemas.microsoft.com/office/drawing/2014/main" id="{AE007563-1E6B-FCA7-681D-7CAE4650B3CB}"/>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222FF91-09D4-4A0F-A79E-DDD738FCD88E}" type="slidenum">
              <a:rPr lang="bg-BG" altLang="en-US" sz="1200">
                <a:solidFill>
                  <a:srgbClr val="898989"/>
                </a:solidFill>
              </a:rPr>
              <a:pPr algn="r" eaLnBrk="1" hangingPunct="1">
                <a:spcBef>
                  <a:spcPct val="0"/>
                </a:spcBef>
                <a:buFontTx/>
                <a:buNone/>
              </a:pPr>
              <a:t>11</a:t>
            </a:fld>
            <a:endParaRPr lang="bg-BG"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A9ACFA4C-C6BB-0069-1071-93D52CFF397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DD66F4-8FAB-4154-BFE7-7A66E40B14CA}" type="slidenum">
              <a:rPr lang="bg-BG" altLang="en-US" sz="1200">
                <a:solidFill>
                  <a:srgbClr val="898989"/>
                </a:solidFill>
              </a:rPr>
              <a:pPr>
                <a:spcBef>
                  <a:spcPct val="0"/>
                </a:spcBef>
                <a:buFontTx/>
                <a:buNone/>
              </a:pPr>
              <a:t>12</a:t>
            </a:fld>
            <a:endParaRPr lang="bg-BG" altLang="en-US" sz="1200">
              <a:solidFill>
                <a:srgbClr val="898989"/>
              </a:solidFill>
            </a:endParaRPr>
          </a:p>
        </p:txBody>
      </p:sp>
      <p:sp>
        <p:nvSpPr>
          <p:cNvPr id="14339" name="Content Placeholder 2">
            <a:extLst>
              <a:ext uri="{FF2B5EF4-FFF2-40B4-BE49-F238E27FC236}">
                <a16:creationId xmlns:a16="http://schemas.microsoft.com/office/drawing/2014/main" id="{492B2982-EC38-8D9B-95D7-0F039FC4DA2F}"/>
              </a:ext>
            </a:extLst>
          </p:cNvPr>
          <p:cNvSpPr>
            <a:spLocks noGrp="1"/>
          </p:cNvSpPr>
          <p:nvPr>
            <p:ph idx="1"/>
          </p:nvPr>
        </p:nvSpPr>
        <p:spPr>
          <a:xfrm>
            <a:off x="457200" y="1071563"/>
            <a:ext cx="8186738" cy="5054600"/>
          </a:xfrm>
        </p:spPr>
        <p:txBody>
          <a:bodyPr/>
          <a:lstStyle/>
          <a:p>
            <a:pPr algn="just" eaLnBrk="1" hangingPunct="1"/>
            <a:r>
              <a:rPr lang="bg-BG" altLang="en-US" b="1">
                <a:latin typeface="Times New Roman" panose="02020603050405020304" pitchFamily="18" charset="0"/>
                <a:cs typeface="Times New Roman" panose="02020603050405020304" pitchFamily="18" charset="0"/>
              </a:rPr>
              <a:t>Хенри Гант </a:t>
            </a:r>
            <a:r>
              <a:rPr lang="bg-BG" altLang="en-US">
                <a:latin typeface="Times New Roman" panose="02020603050405020304" pitchFamily="18" charset="0"/>
                <a:cs typeface="Times New Roman" panose="02020603050405020304" pitchFamily="18" charset="0"/>
              </a:rPr>
              <a:t>/1861-1919/ обръща малко по-голямо внимание на психологическите проблеми на работниците и моралното и материалното стимулиране. Х. Гант е известен с т. нар. “Гантови диаграми” /графици/, които служат за календарно планиране и контрол на производството  и на други стопански дейности.</a:t>
            </a:r>
          </a:p>
        </p:txBody>
      </p:sp>
      <p:sp>
        <p:nvSpPr>
          <p:cNvPr id="14340" name="Slide Number Placeholder 3">
            <a:extLst>
              <a:ext uri="{FF2B5EF4-FFF2-40B4-BE49-F238E27FC236}">
                <a16:creationId xmlns:a16="http://schemas.microsoft.com/office/drawing/2014/main" id="{9B7E3597-59A3-9BA3-76F6-C301256149D2}"/>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518EBA23-448F-4014-9923-3EB41DDA4BB7}" type="slidenum">
              <a:rPr lang="bg-BG" altLang="en-US" sz="1200">
                <a:solidFill>
                  <a:srgbClr val="898989"/>
                </a:solidFill>
              </a:rPr>
              <a:pPr algn="r" eaLnBrk="1" hangingPunct="1">
                <a:spcBef>
                  <a:spcPct val="0"/>
                </a:spcBef>
                <a:buFontTx/>
                <a:buNone/>
              </a:pPr>
              <a:t>12</a:t>
            </a:fld>
            <a:endParaRPr lang="bg-BG" altLang="en-US" sz="120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E5DE82CE-0DEB-CA92-3DBE-B76AD86386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1DE0893-13AC-46A2-9998-DA10997708A7}" type="slidenum">
              <a:rPr lang="bg-BG" altLang="en-US" sz="1200">
                <a:solidFill>
                  <a:srgbClr val="898989"/>
                </a:solidFill>
              </a:rPr>
              <a:pPr>
                <a:spcBef>
                  <a:spcPct val="0"/>
                </a:spcBef>
                <a:buFontTx/>
                <a:buNone/>
              </a:pPr>
              <a:t>13</a:t>
            </a:fld>
            <a:endParaRPr lang="bg-BG" altLang="en-US" sz="1200">
              <a:solidFill>
                <a:srgbClr val="898989"/>
              </a:solidFill>
            </a:endParaRPr>
          </a:p>
        </p:txBody>
      </p:sp>
      <p:sp>
        <p:nvSpPr>
          <p:cNvPr id="15363" name="Content Placeholder 2">
            <a:extLst>
              <a:ext uri="{FF2B5EF4-FFF2-40B4-BE49-F238E27FC236}">
                <a16:creationId xmlns:a16="http://schemas.microsoft.com/office/drawing/2014/main" id="{81E1B511-D94B-8510-411A-45DE4F7A7CDA}"/>
              </a:ext>
            </a:extLst>
          </p:cNvPr>
          <p:cNvSpPr>
            <a:spLocks noGrp="1"/>
          </p:cNvSpPr>
          <p:nvPr>
            <p:ph idx="1"/>
          </p:nvPr>
        </p:nvSpPr>
        <p:spPr>
          <a:xfrm>
            <a:off x="457200" y="714375"/>
            <a:ext cx="8258175" cy="5411788"/>
          </a:xfrm>
        </p:spPr>
        <p:txBody>
          <a:bodyPr/>
          <a:lstStyle/>
          <a:p>
            <a:pPr algn="just" eaLnBrk="1" hangingPunct="1"/>
            <a:r>
              <a:rPr lang="bg-BG" altLang="en-US">
                <a:latin typeface="Times New Roman" panose="02020603050405020304" pitchFamily="18" charset="0"/>
                <a:cs typeface="Times New Roman" panose="02020603050405020304" pitchFamily="18" charset="0"/>
              </a:rPr>
              <a:t>Голям принос в науката за управление прави френският учен и практик  </a:t>
            </a:r>
            <a:r>
              <a:rPr lang="bg-BG" altLang="en-US" b="1">
                <a:latin typeface="Times New Roman" panose="02020603050405020304" pitchFamily="18" charset="0"/>
                <a:cs typeface="Times New Roman" panose="02020603050405020304" pitchFamily="18" charset="0"/>
              </a:rPr>
              <a:t>Анри Файол </a:t>
            </a:r>
            <a:r>
              <a:rPr lang="bg-BG" altLang="en-US">
                <a:latin typeface="Times New Roman" panose="02020603050405020304" pitchFamily="18" charset="0"/>
                <a:cs typeface="Times New Roman" panose="02020603050405020304" pitchFamily="18" charset="0"/>
              </a:rPr>
              <a:t>/1841 -  1925/. Файол разглежда шест дейности в предприятието - техническа, търговска финансова, операции за сигурност, счетоводство и административна, която включва: а)предвиждане; б)организация; в)заповядване; г)съгласуване; д)контрол</a:t>
            </a:r>
          </a:p>
        </p:txBody>
      </p:sp>
      <p:sp>
        <p:nvSpPr>
          <p:cNvPr id="15364" name="Slide Number Placeholder 3">
            <a:extLst>
              <a:ext uri="{FF2B5EF4-FFF2-40B4-BE49-F238E27FC236}">
                <a16:creationId xmlns:a16="http://schemas.microsoft.com/office/drawing/2014/main" id="{BE6D2E23-B8FE-484D-43AB-D5A82F665C36}"/>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CFAB804D-6ACF-42E4-9E26-EC14776C983A}" type="slidenum">
              <a:rPr lang="bg-BG" altLang="en-US" sz="1200">
                <a:solidFill>
                  <a:srgbClr val="898989"/>
                </a:solidFill>
              </a:rPr>
              <a:pPr algn="r" eaLnBrk="1" hangingPunct="1">
                <a:spcBef>
                  <a:spcPct val="0"/>
                </a:spcBef>
                <a:buFontTx/>
                <a:buNone/>
              </a:pPr>
              <a:t>13</a:t>
            </a:fld>
            <a:endParaRPr lang="bg-BG"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5BFDA753-DA69-2139-530D-BF902AEE02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4A926F-04C1-42E4-8369-CD37ADD528CB}" type="slidenum">
              <a:rPr lang="bg-BG" altLang="en-US" sz="1200">
                <a:solidFill>
                  <a:srgbClr val="898989"/>
                </a:solidFill>
              </a:rPr>
              <a:pPr>
                <a:spcBef>
                  <a:spcPct val="0"/>
                </a:spcBef>
                <a:buFontTx/>
                <a:buNone/>
              </a:pPr>
              <a:t>14</a:t>
            </a:fld>
            <a:endParaRPr lang="bg-BG" altLang="en-US" sz="1200">
              <a:solidFill>
                <a:srgbClr val="898989"/>
              </a:solidFill>
            </a:endParaRPr>
          </a:p>
        </p:txBody>
      </p:sp>
      <p:sp>
        <p:nvSpPr>
          <p:cNvPr id="2" name="Title 1">
            <a:extLst>
              <a:ext uri="{FF2B5EF4-FFF2-40B4-BE49-F238E27FC236}">
                <a16:creationId xmlns:a16="http://schemas.microsoft.com/office/drawing/2014/main" id="{62BB99B9-C69C-03F1-33C9-45AFB5C22249}"/>
              </a:ext>
            </a:extLst>
          </p:cNvPr>
          <p:cNvSpPr>
            <a:spLocks noGrp="1"/>
          </p:cNvSpPr>
          <p:nvPr>
            <p:ph type="title"/>
          </p:nvPr>
        </p:nvSpPr>
        <p:spPr/>
        <p:txBody>
          <a:bodyPr rtlCol="0">
            <a:normAutofit fontScale="90000"/>
          </a:bodyPr>
          <a:lstStyle/>
          <a:p>
            <a:pPr eaLnBrk="1" fontAlgn="auto" hangingPunct="1">
              <a:spcAft>
                <a:spcPts val="0"/>
              </a:spcAft>
              <a:defRPr/>
            </a:pPr>
            <a:r>
              <a:rPr lang="bg-BG" b="1" dirty="0">
                <a:latin typeface="Times New Roman" pitchFamily="18" charset="0"/>
                <a:cs typeface="Times New Roman" pitchFamily="18" charset="0"/>
              </a:rPr>
              <a:t>Движение за човешки отношения</a:t>
            </a:r>
            <a:br>
              <a:rPr lang="bg-BG" dirty="0">
                <a:latin typeface="Times New Roman" pitchFamily="18" charset="0"/>
                <a:cs typeface="Times New Roman" pitchFamily="18" charset="0"/>
              </a:rPr>
            </a:br>
            <a:endParaRPr lang="bg-BG"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51EC06D-7F1A-80EB-BF26-06B8D3D5BB87}"/>
              </a:ext>
            </a:extLst>
          </p:cNvPr>
          <p:cNvSpPr>
            <a:spLocks noGrp="1"/>
          </p:cNvSpPr>
          <p:nvPr>
            <p:ph idx="1"/>
          </p:nvPr>
        </p:nvSpPr>
        <p:spPr/>
        <p:txBody>
          <a:bodyPr rtlCol="0">
            <a:normAutofit lnSpcReduction="10000"/>
          </a:bodyPr>
          <a:lstStyle/>
          <a:p>
            <a:pPr algn="just" eaLnBrk="1" fontAlgn="auto" hangingPunct="1">
              <a:spcAft>
                <a:spcPts val="0"/>
              </a:spcAft>
              <a:defRPr/>
            </a:pPr>
            <a:r>
              <a:rPr lang="bg-BG" dirty="0">
                <a:latin typeface="Times New Roman" pitchFamily="18" charset="0"/>
                <a:cs typeface="Times New Roman" pitchFamily="18" charset="0"/>
              </a:rPr>
              <a:t>Обща слабост на Тейлъровата школа се състои в това, че нейните привърженици акцентуват върху създаването на съвършена (научна) организация, но като че ли “без хора”, т.е. на човека като основен фактор на производството не се обръща внимание.</a:t>
            </a:r>
          </a:p>
          <a:p>
            <a:pPr algn="just" eaLnBrk="1" fontAlgn="auto" hangingPunct="1">
              <a:spcAft>
                <a:spcPts val="0"/>
              </a:spcAft>
              <a:defRPr/>
            </a:pPr>
            <a:r>
              <a:rPr lang="bg-BG" dirty="0">
                <a:latin typeface="Times New Roman" pitchFamily="18" charset="0"/>
                <a:cs typeface="Times New Roman" pitchFamily="18" charset="0"/>
              </a:rPr>
              <a:t>Най-видни представители на школата за човешки отношения са </a:t>
            </a:r>
            <a:r>
              <a:rPr lang="bg-BG" b="1" dirty="0">
                <a:latin typeface="Times New Roman" pitchFamily="18" charset="0"/>
                <a:cs typeface="Times New Roman" pitchFamily="18" charset="0"/>
              </a:rPr>
              <a:t>Елтън Мейо, Мери Паркер Фолет и Оливър Шелдън</a:t>
            </a:r>
            <a:r>
              <a:rPr lang="bg-BG" dirty="0">
                <a:latin typeface="Times New Roman" pitchFamily="18" charset="0"/>
                <a:cs typeface="Times New Roman" pitchFamily="18" charset="0"/>
              </a:rPr>
              <a:t>.</a:t>
            </a:r>
          </a:p>
          <a:p>
            <a:pPr algn="just" eaLnBrk="1" fontAlgn="auto" hangingPunct="1">
              <a:spcAft>
                <a:spcPts val="0"/>
              </a:spcAft>
              <a:defRPr/>
            </a:pPr>
            <a:endParaRPr lang="bg-BG" dirty="0">
              <a:latin typeface="Times New Roman" pitchFamily="18" charset="0"/>
              <a:cs typeface="Times New Roman" pitchFamily="18" charset="0"/>
            </a:endParaRPr>
          </a:p>
        </p:txBody>
      </p:sp>
      <p:sp>
        <p:nvSpPr>
          <p:cNvPr id="17413" name="Slide Number Placeholder 3">
            <a:extLst>
              <a:ext uri="{FF2B5EF4-FFF2-40B4-BE49-F238E27FC236}">
                <a16:creationId xmlns:a16="http://schemas.microsoft.com/office/drawing/2014/main" id="{04E043CC-EBFB-37E6-0C35-E8DCB020BF64}"/>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7D3B94D5-8111-4B07-B6F9-8FF5B5A8B352}" type="slidenum">
              <a:rPr lang="bg-BG" altLang="en-US" sz="1200">
                <a:solidFill>
                  <a:srgbClr val="898989"/>
                </a:solidFill>
              </a:rPr>
              <a:pPr algn="r" eaLnBrk="1" hangingPunct="1">
                <a:spcBef>
                  <a:spcPct val="0"/>
                </a:spcBef>
                <a:buFontTx/>
                <a:buNone/>
              </a:pPr>
              <a:t>14</a:t>
            </a:fld>
            <a:endParaRPr lang="bg-BG" altLang="en-US" sz="120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EB414201-4819-6F90-A6F6-F77E5FDDC8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197008-A2CD-4ADD-9569-C26A78F217C2}" type="slidenum">
              <a:rPr lang="bg-BG" altLang="en-US" sz="1200">
                <a:solidFill>
                  <a:srgbClr val="898989"/>
                </a:solidFill>
              </a:rPr>
              <a:pPr>
                <a:spcBef>
                  <a:spcPct val="0"/>
                </a:spcBef>
                <a:buFontTx/>
                <a:buNone/>
              </a:pPr>
              <a:t>15</a:t>
            </a:fld>
            <a:endParaRPr lang="bg-BG" altLang="en-US" sz="1200">
              <a:solidFill>
                <a:srgbClr val="898989"/>
              </a:solidFill>
            </a:endParaRPr>
          </a:p>
        </p:txBody>
      </p:sp>
      <p:sp>
        <p:nvSpPr>
          <p:cNvPr id="18435" name="Content Placeholder 2">
            <a:extLst>
              <a:ext uri="{FF2B5EF4-FFF2-40B4-BE49-F238E27FC236}">
                <a16:creationId xmlns:a16="http://schemas.microsoft.com/office/drawing/2014/main" id="{34428A8A-B48B-50B9-15CA-C0B66AA74E39}"/>
              </a:ext>
            </a:extLst>
          </p:cNvPr>
          <p:cNvSpPr>
            <a:spLocks noGrp="1"/>
          </p:cNvSpPr>
          <p:nvPr>
            <p:ph idx="1"/>
          </p:nvPr>
        </p:nvSpPr>
        <p:spPr>
          <a:xfrm>
            <a:off x="457200" y="1000125"/>
            <a:ext cx="8043863" cy="5126038"/>
          </a:xfrm>
        </p:spPr>
        <p:txBody>
          <a:bodyPr/>
          <a:lstStyle/>
          <a:p>
            <a:pPr algn="just" eaLnBrk="1" hangingPunct="1"/>
            <a:r>
              <a:rPr lang="bg-BG" altLang="en-US">
                <a:latin typeface="Times New Roman" panose="02020603050405020304" pitchFamily="18" charset="0"/>
                <a:cs typeface="Times New Roman" panose="02020603050405020304" pitchFamily="18" charset="0"/>
              </a:rPr>
              <a:t>За основоположник на движението за “човешки отношения” основателно се смята американският професор по социология от Харвардският университет Елтън Мейо. Той за първи път доказва ролята на междуличностните отношения за повишаване на производителността на труда чрез серия от научни експерименти.</a:t>
            </a:r>
          </a:p>
        </p:txBody>
      </p:sp>
      <p:sp>
        <p:nvSpPr>
          <p:cNvPr id="18436" name="Slide Number Placeholder 3">
            <a:extLst>
              <a:ext uri="{FF2B5EF4-FFF2-40B4-BE49-F238E27FC236}">
                <a16:creationId xmlns:a16="http://schemas.microsoft.com/office/drawing/2014/main" id="{FC0438FD-89D1-7AC3-86AC-AD047F739BFC}"/>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4D93B78-7BAC-4F42-B24A-1858590C8AB6}" type="slidenum">
              <a:rPr lang="bg-BG" altLang="en-US" sz="1200">
                <a:solidFill>
                  <a:srgbClr val="898989"/>
                </a:solidFill>
              </a:rPr>
              <a:pPr algn="r" eaLnBrk="1" hangingPunct="1">
                <a:spcBef>
                  <a:spcPct val="0"/>
                </a:spcBef>
                <a:buFontTx/>
                <a:buNone/>
              </a:pPr>
              <a:t>15</a:t>
            </a:fld>
            <a:endParaRPr lang="bg-BG" altLang="en-US" sz="120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91241AD0-EDA2-22D4-9B4F-45E25D9FBF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8B2C12-9136-43CA-ABCA-FAF3EC51FFE8}" type="slidenum">
              <a:rPr lang="bg-BG" altLang="en-US" sz="1200">
                <a:solidFill>
                  <a:srgbClr val="898989"/>
                </a:solidFill>
              </a:rPr>
              <a:pPr>
                <a:spcBef>
                  <a:spcPct val="0"/>
                </a:spcBef>
                <a:buFontTx/>
                <a:buNone/>
              </a:pPr>
              <a:t>16</a:t>
            </a:fld>
            <a:endParaRPr lang="bg-BG" altLang="en-US" sz="1200">
              <a:solidFill>
                <a:srgbClr val="898989"/>
              </a:solidFill>
            </a:endParaRPr>
          </a:p>
        </p:txBody>
      </p:sp>
      <p:sp>
        <p:nvSpPr>
          <p:cNvPr id="19459" name="Rectangle 3">
            <a:extLst>
              <a:ext uri="{FF2B5EF4-FFF2-40B4-BE49-F238E27FC236}">
                <a16:creationId xmlns:a16="http://schemas.microsoft.com/office/drawing/2014/main" id="{18DB104A-A161-1E05-678C-A6436720AE64}"/>
              </a:ext>
            </a:extLst>
          </p:cNvPr>
          <p:cNvSpPr>
            <a:spLocks noGrp="1"/>
          </p:cNvSpPr>
          <p:nvPr>
            <p:ph type="body" idx="1"/>
          </p:nvPr>
        </p:nvSpPr>
        <p:spPr>
          <a:xfrm>
            <a:off x="457200" y="765175"/>
            <a:ext cx="8075613" cy="5360988"/>
          </a:xfrm>
        </p:spPr>
        <p:txBody>
          <a:bodyPr/>
          <a:lstStyle/>
          <a:p>
            <a:pPr algn="just" eaLnBrk="1" hangingPunct="1"/>
            <a:r>
              <a:rPr lang="bg-BG" altLang="en-US">
                <a:latin typeface="Times New Roman" panose="02020603050405020304" pitchFamily="18" charset="0"/>
              </a:rPr>
              <a:t>Чрез своите експерименти Мейо доказа, че човекът е социално същество и че производителността е социално явление, а не просто технически феномен. Той се противопоставя на Тейлъровите постановки, че работниците са индивидуализирани в техния подход към труда и че всеки работник мисли логично, действува егоистично и личният у интерес е над всичко.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EED44F57-208E-6E1F-7150-BE7F6E2972F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3A5EF2F-0D7C-4E83-A8C8-AFE363BD4EAF}" type="slidenum">
              <a:rPr lang="bg-BG" altLang="en-US" sz="1200">
                <a:solidFill>
                  <a:srgbClr val="898989"/>
                </a:solidFill>
              </a:rPr>
              <a:pPr>
                <a:spcBef>
                  <a:spcPct val="0"/>
                </a:spcBef>
                <a:buFontTx/>
                <a:buNone/>
              </a:pPr>
              <a:t>17</a:t>
            </a:fld>
            <a:endParaRPr lang="bg-BG" altLang="en-US" sz="1200">
              <a:solidFill>
                <a:srgbClr val="898989"/>
              </a:solidFill>
            </a:endParaRPr>
          </a:p>
        </p:txBody>
      </p:sp>
      <p:sp>
        <p:nvSpPr>
          <p:cNvPr id="20483" name="Rectangle 3">
            <a:extLst>
              <a:ext uri="{FF2B5EF4-FFF2-40B4-BE49-F238E27FC236}">
                <a16:creationId xmlns:a16="http://schemas.microsoft.com/office/drawing/2014/main" id="{5353BAFF-8FB8-E1E3-DB1E-7A45411BCD9A}"/>
              </a:ext>
            </a:extLst>
          </p:cNvPr>
          <p:cNvSpPr>
            <a:spLocks noGrp="1"/>
          </p:cNvSpPr>
          <p:nvPr>
            <p:ph type="body" idx="1"/>
          </p:nvPr>
        </p:nvSpPr>
        <p:spPr>
          <a:xfrm>
            <a:off x="468313" y="836613"/>
            <a:ext cx="8064500" cy="5318125"/>
          </a:xfrm>
        </p:spPr>
        <p:txBody>
          <a:bodyPr/>
          <a:lstStyle/>
          <a:p>
            <a:pPr algn="just" eaLnBrk="1" hangingPunct="1"/>
            <a:r>
              <a:rPr lang="bg-BG" altLang="en-US" sz="2800">
                <a:latin typeface="Times New Roman" panose="02020603050405020304" pitchFamily="18" charset="0"/>
              </a:rPr>
              <a:t>Мери Паркер Фолет е известна американска специалистка по политически науки, която по-късно се посвещава на мениджмънта на бизнеса. Тя се интересува не от статиката на бизнеса, а от неговата динамиката. Разработва идеите за градивния конфликт и закона за ситуацията. Тя смята, че проблемите в мениджмънта са  главно проблеми на човешките отношения, поради което подходът на управляващите към подчинените трябва да бъде демократичен и хуманен.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DE114664-8ABD-8A52-31D0-EE40966575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204D5BB-3D57-44F6-B7E1-201004610151}" type="slidenum">
              <a:rPr lang="bg-BG" altLang="en-US" sz="1200">
                <a:solidFill>
                  <a:srgbClr val="898989"/>
                </a:solidFill>
              </a:rPr>
              <a:pPr>
                <a:spcBef>
                  <a:spcPct val="0"/>
                </a:spcBef>
                <a:buFontTx/>
                <a:buNone/>
              </a:pPr>
              <a:t>18</a:t>
            </a:fld>
            <a:endParaRPr lang="bg-BG" altLang="en-US" sz="1200">
              <a:solidFill>
                <a:srgbClr val="898989"/>
              </a:solidFill>
            </a:endParaRPr>
          </a:p>
        </p:txBody>
      </p:sp>
      <p:sp>
        <p:nvSpPr>
          <p:cNvPr id="21507" name="Rectangle 2">
            <a:extLst>
              <a:ext uri="{FF2B5EF4-FFF2-40B4-BE49-F238E27FC236}">
                <a16:creationId xmlns:a16="http://schemas.microsoft.com/office/drawing/2014/main" id="{207CEC06-B7E7-F1B7-0CA1-8B52E4E4192C}"/>
              </a:ext>
            </a:extLst>
          </p:cNvPr>
          <p:cNvSpPr>
            <a:spLocks noGrp="1"/>
          </p:cNvSpPr>
          <p:nvPr>
            <p:ph type="title"/>
          </p:nvPr>
        </p:nvSpPr>
        <p:spPr/>
        <p:txBody>
          <a:bodyPr/>
          <a:lstStyle/>
          <a:p>
            <a:pPr algn="just" eaLnBrk="1" hangingPunct="1"/>
            <a:r>
              <a:rPr lang="bg-BG" altLang="en-US" sz="3600" b="1">
                <a:latin typeface="Times New Roman" panose="02020603050405020304" pitchFamily="18" charset="0"/>
              </a:rPr>
              <a:t>Съвременен етап</a:t>
            </a:r>
            <a:r>
              <a:rPr lang="bg-BG" altLang="en-US"/>
              <a:t> </a:t>
            </a:r>
          </a:p>
        </p:txBody>
      </p:sp>
      <p:sp>
        <p:nvSpPr>
          <p:cNvPr id="21508" name="Rectangle 3">
            <a:extLst>
              <a:ext uri="{FF2B5EF4-FFF2-40B4-BE49-F238E27FC236}">
                <a16:creationId xmlns:a16="http://schemas.microsoft.com/office/drawing/2014/main" id="{C9F9DE9C-58E8-D531-6A66-7F40F8A38217}"/>
              </a:ext>
            </a:extLst>
          </p:cNvPr>
          <p:cNvSpPr>
            <a:spLocks noGrp="1"/>
          </p:cNvSpPr>
          <p:nvPr>
            <p:ph type="body" idx="1"/>
          </p:nvPr>
        </p:nvSpPr>
        <p:spPr/>
        <p:txBody>
          <a:bodyPr/>
          <a:lstStyle/>
          <a:p>
            <a:pPr algn="just" eaLnBrk="1" hangingPunct="1">
              <a:lnSpc>
                <a:spcPct val="80000"/>
              </a:lnSpc>
            </a:pPr>
            <a:r>
              <a:rPr lang="bg-BG" altLang="en-US" sz="2800">
                <a:latin typeface="Times New Roman" panose="02020603050405020304" pitchFamily="18" charset="0"/>
              </a:rPr>
              <a:t>Най-голям принос за окончателното оформяне на управленската наука имат изследванията, направени в най- ново време. Най-общо може да се каже, че се характеризира с критично отношение  към всичко постигнато през предходните етапи. Този период може да се каже, е тяхно диалектическо отрицание, доколкото наред с критиката, се възприема и доразвива всичко положително, направено досега. Тук можем да отнесем Питър Дракър, Херберт Саймон, Честър Барнард, Алвин и Хайди Тофлър, Дейл Карнеги, Наполеон Хил и много други.</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F6E1BA23-9DA1-1637-722F-8EC00F20087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361738-9FDE-4C28-B14A-EA7ED1E70249}" type="slidenum">
              <a:rPr lang="bg-BG" altLang="en-US" sz="1200">
                <a:solidFill>
                  <a:srgbClr val="898989"/>
                </a:solidFill>
              </a:rPr>
              <a:pPr>
                <a:spcBef>
                  <a:spcPct val="0"/>
                </a:spcBef>
                <a:buFontTx/>
                <a:buNone/>
              </a:pPr>
              <a:t>19</a:t>
            </a:fld>
            <a:endParaRPr lang="bg-BG" altLang="en-US" sz="1200">
              <a:solidFill>
                <a:srgbClr val="898989"/>
              </a:solidFill>
            </a:endParaRPr>
          </a:p>
        </p:txBody>
      </p:sp>
      <p:sp>
        <p:nvSpPr>
          <p:cNvPr id="22531" name="Rectangle 3">
            <a:extLst>
              <a:ext uri="{FF2B5EF4-FFF2-40B4-BE49-F238E27FC236}">
                <a16:creationId xmlns:a16="http://schemas.microsoft.com/office/drawing/2014/main" id="{8598EFCC-2E9A-6544-335F-4097D4264F6B}"/>
              </a:ext>
            </a:extLst>
          </p:cNvPr>
          <p:cNvSpPr>
            <a:spLocks noGrp="1"/>
          </p:cNvSpPr>
          <p:nvPr>
            <p:ph type="body" idx="1"/>
          </p:nvPr>
        </p:nvSpPr>
        <p:spPr>
          <a:xfrm>
            <a:off x="457200" y="908050"/>
            <a:ext cx="8291513" cy="5218113"/>
          </a:xfrm>
        </p:spPr>
        <p:txBody>
          <a:bodyPr/>
          <a:lstStyle/>
          <a:p>
            <a:pPr algn="just" eaLnBrk="1" hangingPunct="1">
              <a:lnSpc>
                <a:spcPct val="90000"/>
              </a:lnSpc>
            </a:pPr>
            <a:r>
              <a:rPr lang="bg-BG" altLang="en-US">
                <a:latin typeface="Times New Roman" panose="02020603050405020304" pitchFamily="18" charset="0"/>
              </a:rPr>
              <a:t>Наред с множеството посочени школи, в съвременната американска наука има две крайно противоположни, обобщаващи теории, наречени от Дъглас Магрегър в края на 60-те години “теория Х” и “теория </a:t>
            </a:r>
            <a:r>
              <a:rPr lang="en-US" altLang="en-US">
                <a:latin typeface="Times New Roman" panose="02020603050405020304" pitchFamily="18" charset="0"/>
              </a:rPr>
              <a:t>Y</a:t>
            </a:r>
            <a:r>
              <a:rPr lang="bg-BG" altLang="en-US">
                <a:latin typeface="Times New Roman" panose="02020603050405020304" pitchFamily="18" charset="0"/>
              </a:rPr>
              <a:t>”. С известна условност може да се приеме, че теория “Х” представлява съвременно изражение и доразвитие на основните идеи на научната организация на труда, а теория “</a:t>
            </a:r>
            <a:r>
              <a:rPr lang="en-US" altLang="en-US">
                <a:latin typeface="Times New Roman" panose="02020603050405020304" pitchFamily="18" charset="0"/>
              </a:rPr>
              <a:t>Y</a:t>
            </a:r>
            <a:r>
              <a:rPr lang="bg-BG" altLang="en-US">
                <a:latin typeface="Times New Roman" panose="02020603050405020304" pitchFamily="18" charset="0"/>
              </a:rPr>
              <a:t>” - на идеите на представителите на движението за човешки отношения.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25FDC180-545D-3973-2453-8AF0F84D740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4CD725-DCF7-428F-B247-DE3BDB54283A}" type="slidenum">
              <a:rPr lang="bg-BG" altLang="en-US" sz="1200">
                <a:solidFill>
                  <a:srgbClr val="898989"/>
                </a:solidFill>
              </a:rPr>
              <a:pPr>
                <a:spcBef>
                  <a:spcPct val="0"/>
                </a:spcBef>
                <a:buFontTx/>
                <a:buNone/>
              </a:pPr>
              <a:t>2</a:t>
            </a:fld>
            <a:endParaRPr lang="bg-BG" altLang="en-US" sz="1200">
              <a:solidFill>
                <a:srgbClr val="898989"/>
              </a:solidFill>
            </a:endParaRPr>
          </a:p>
        </p:txBody>
      </p:sp>
      <p:sp>
        <p:nvSpPr>
          <p:cNvPr id="3" name="Content Placeholder 2">
            <a:extLst>
              <a:ext uri="{FF2B5EF4-FFF2-40B4-BE49-F238E27FC236}">
                <a16:creationId xmlns:a16="http://schemas.microsoft.com/office/drawing/2014/main" id="{1BAEEF08-F53C-3412-ACF9-C1A26A189721}"/>
              </a:ext>
            </a:extLst>
          </p:cNvPr>
          <p:cNvSpPr>
            <a:spLocks noGrp="1"/>
          </p:cNvSpPr>
          <p:nvPr>
            <p:ph idx="1"/>
          </p:nvPr>
        </p:nvSpPr>
        <p:spPr>
          <a:xfrm>
            <a:off x="457200" y="857250"/>
            <a:ext cx="8258175" cy="5268913"/>
          </a:xfrm>
        </p:spPr>
        <p:txBody>
          <a:bodyPr rtlCol="0">
            <a:normAutofit/>
          </a:bodyPr>
          <a:lstStyle/>
          <a:p>
            <a:pPr marL="514350" indent="-514350" algn="just" eaLnBrk="1" fontAlgn="auto" hangingPunct="1">
              <a:spcAft>
                <a:spcPts val="0"/>
              </a:spcAft>
              <a:buFont typeface="+mj-lt"/>
              <a:buAutoNum type="arabicPeriod"/>
              <a:defRPr/>
            </a:pPr>
            <a:r>
              <a:rPr lang="ru-RU" b="1" dirty="0">
                <a:latin typeface="Times New Roman" pitchFamily="18" charset="0"/>
                <a:cs typeface="Times New Roman" pitchFamily="18" charset="0"/>
              </a:rPr>
              <a:t>Същност и характеристика на процеса по формирането на науката за управление, обзор на становищата за определение на същността и съдържанието на науката за управлението</a:t>
            </a:r>
            <a:r>
              <a:rPr lang="bg-BG" b="1" dirty="0">
                <a:latin typeface="Times New Roman" pitchFamily="18" charset="0"/>
                <a:cs typeface="Times New Roman" pitchFamily="18" charset="0"/>
              </a:rPr>
              <a:t>. </a:t>
            </a:r>
          </a:p>
          <a:p>
            <a:pPr marL="514350" indent="-514350" algn="just" eaLnBrk="1" fontAlgn="auto" hangingPunct="1">
              <a:spcAft>
                <a:spcPts val="0"/>
              </a:spcAft>
              <a:buFont typeface="+mj-lt"/>
              <a:buAutoNum type="arabicPeriod"/>
              <a:defRPr/>
            </a:pPr>
            <a:r>
              <a:rPr lang="bg-BG" b="1" dirty="0">
                <a:latin typeface="Times New Roman" pitchFamily="18" charset="0"/>
                <a:cs typeface="Times New Roman" pitchFamily="18" charset="0"/>
              </a:rPr>
              <a:t>У</a:t>
            </a:r>
            <a:r>
              <a:rPr lang="ru-RU" b="1" dirty="0">
                <a:latin typeface="Times New Roman" pitchFamily="18" charset="0"/>
                <a:cs typeface="Times New Roman" pitchFamily="18" charset="0"/>
              </a:rPr>
              <a:t>правлението като информационен процес и като социална дейност</a:t>
            </a:r>
            <a:r>
              <a:rPr lang="bg-BG" b="1" dirty="0">
                <a:latin typeface="Times New Roman" pitchFamily="18" charset="0"/>
                <a:cs typeface="Times New Roman" pitchFamily="18" charset="0"/>
              </a:rPr>
              <a:t>.</a:t>
            </a:r>
          </a:p>
          <a:p>
            <a:pPr marL="514350" indent="-514350" algn="just" eaLnBrk="1" fontAlgn="auto" hangingPunct="1">
              <a:spcAft>
                <a:spcPts val="0"/>
              </a:spcAft>
              <a:buFont typeface="+mj-lt"/>
              <a:buAutoNum type="arabicPeriod"/>
              <a:defRPr/>
            </a:pPr>
            <a:r>
              <a:rPr lang="bg-BG" b="1" dirty="0">
                <a:latin typeface="Times New Roman" pitchFamily="18" charset="0"/>
                <a:cs typeface="Times New Roman" pitchFamily="18" charset="0"/>
              </a:rPr>
              <a:t>И</a:t>
            </a:r>
            <a:r>
              <a:rPr lang="ru-RU" b="1" dirty="0">
                <a:latin typeface="Times New Roman" pitchFamily="18" charset="0"/>
                <a:cs typeface="Times New Roman" pitchFamily="18" charset="0"/>
              </a:rPr>
              <a:t>сторически обособили се школи и направления</a:t>
            </a:r>
            <a:r>
              <a:rPr lang="bg-BG" b="1" dirty="0">
                <a:latin typeface="Times New Roman" pitchFamily="18" charset="0"/>
                <a:cs typeface="Times New Roman" pitchFamily="18" charset="0"/>
              </a:rPr>
              <a:t>.</a:t>
            </a:r>
          </a:p>
          <a:p>
            <a:pPr eaLnBrk="1" fontAlgn="auto" hangingPunct="1">
              <a:spcAft>
                <a:spcPts val="0"/>
              </a:spcAft>
              <a:defRPr/>
            </a:pPr>
            <a:endParaRPr lang="bg-BG" dirty="0"/>
          </a:p>
        </p:txBody>
      </p:sp>
      <p:sp>
        <p:nvSpPr>
          <p:cNvPr id="4100" name="Slide Number Placeholder 3">
            <a:extLst>
              <a:ext uri="{FF2B5EF4-FFF2-40B4-BE49-F238E27FC236}">
                <a16:creationId xmlns:a16="http://schemas.microsoft.com/office/drawing/2014/main" id="{2A70551F-C652-C2AF-536B-1420D708EE0F}"/>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36B0008B-73D3-4712-9760-9E9402E73EE4}" type="slidenum">
              <a:rPr lang="bg-BG" altLang="en-US" sz="1200">
                <a:solidFill>
                  <a:srgbClr val="898989"/>
                </a:solidFill>
              </a:rPr>
              <a:pPr algn="r" eaLnBrk="1" hangingPunct="1">
                <a:spcBef>
                  <a:spcPct val="0"/>
                </a:spcBef>
                <a:buFontTx/>
                <a:buNone/>
              </a:pPr>
              <a:t>2</a:t>
            </a:fld>
            <a:endParaRPr lang="bg-BG"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7B75AD61-7B63-E9D9-3A33-5A1F0E0F3D4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B3B253-B97B-4B63-B72E-5878104FC192}" type="slidenum">
              <a:rPr lang="bg-BG" altLang="en-US" sz="1200">
                <a:solidFill>
                  <a:srgbClr val="898989"/>
                </a:solidFill>
              </a:rPr>
              <a:pPr>
                <a:spcBef>
                  <a:spcPct val="0"/>
                </a:spcBef>
                <a:buFontTx/>
                <a:buNone/>
              </a:pPr>
              <a:t>20</a:t>
            </a:fld>
            <a:endParaRPr lang="bg-BG" altLang="en-US" sz="1200">
              <a:solidFill>
                <a:srgbClr val="898989"/>
              </a:solidFill>
            </a:endParaRPr>
          </a:p>
        </p:txBody>
      </p:sp>
      <p:sp>
        <p:nvSpPr>
          <p:cNvPr id="23555" name="Rectangle 2">
            <a:extLst>
              <a:ext uri="{FF2B5EF4-FFF2-40B4-BE49-F238E27FC236}">
                <a16:creationId xmlns:a16="http://schemas.microsoft.com/office/drawing/2014/main" id="{DF21353F-CC13-A71C-FD16-40F0CB6FF3A6}"/>
              </a:ext>
            </a:extLst>
          </p:cNvPr>
          <p:cNvSpPr>
            <a:spLocks noGrp="1"/>
          </p:cNvSpPr>
          <p:nvPr>
            <p:ph type="title"/>
          </p:nvPr>
        </p:nvSpPr>
        <p:spPr>
          <a:xfrm>
            <a:off x="457200" y="274638"/>
            <a:ext cx="8218488" cy="1641475"/>
          </a:xfrm>
        </p:spPr>
        <p:txBody>
          <a:bodyPr/>
          <a:lstStyle/>
          <a:p>
            <a:pPr algn="just" eaLnBrk="1" hangingPunct="1"/>
            <a:r>
              <a:rPr lang="en-US" altLang="en-US" sz="3600" b="1">
                <a:latin typeface="Times New Roman" panose="02020603050405020304" pitchFamily="18" charset="0"/>
              </a:rPr>
              <a:t>2</a:t>
            </a:r>
            <a:r>
              <a:rPr lang="bg-BG" altLang="en-US" sz="3600" b="1">
                <a:latin typeface="Times New Roman" panose="02020603050405020304" pitchFamily="18" charset="0"/>
              </a:rPr>
              <a:t>.</a:t>
            </a:r>
            <a:r>
              <a:rPr lang="bg-BG" altLang="en-US" sz="3600">
                <a:latin typeface="Times New Roman" panose="02020603050405020304" pitchFamily="18" charset="0"/>
              </a:rPr>
              <a:t> </a:t>
            </a:r>
            <a:r>
              <a:rPr lang="bg-BG" altLang="en-US" sz="3600" b="1">
                <a:latin typeface="Times New Roman" panose="02020603050405020304" pitchFamily="18" charset="0"/>
              </a:rPr>
              <a:t>У</a:t>
            </a:r>
            <a:r>
              <a:rPr lang="ru-RU" altLang="en-US" sz="3600" b="1">
                <a:latin typeface="Times New Roman" panose="02020603050405020304" pitchFamily="18" charset="0"/>
              </a:rPr>
              <a:t>правлението като информационен процес и като социална дейност</a:t>
            </a:r>
            <a:r>
              <a:rPr lang="bg-BG" altLang="en-US" sz="3600" b="1">
                <a:latin typeface="Times New Roman" panose="02020603050405020304" pitchFamily="18" charset="0"/>
              </a:rPr>
              <a:t>.</a:t>
            </a:r>
          </a:p>
        </p:txBody>
      </p:sp>
      <p:sp>
        <p:nvSpPr>
          <p:cNvPr id="23556" name="Rectangle 3">
            <a:extLst>
              <a:ext uri="{FF2B5EF4-FFF2-40B4-BE49-F238E27FC236}">
                <a16:creationId xmlns:a16="http://schemas.microsoft.com/office/drawing/2014/main" id="{123D2838-0677-37B1-7A1A-66833FA10346}"/>
              </a:ext>
            </a:extLst>
          </p:cNvPr>
          <p:cNvSpPr>
            <a:spLocks noGrp="1"/>
          </p:cNvSpPr>
          <p:nvPr>
            <p:ph type="body" idx="1"/>
          </p:nvPr>
        </p:nvSpPr>
        <p:spPr>
          <a:xfrm>
            <a:off x="457200" y="2133600"/>
            <a:ext cx="8002588" cy="3992563"/>
          </a:xfrm>
        </p:spPr>
        <p:txBody>
          <a:bodyPr/>
          <a:lstStyle/>
          <a:p>
            <a:pPr algn="just" eaLnBrk="1" hangingPunct="1"/>
            <a:r>
              <a:rPr lang="bg-BG" altLang="en-US" sz="2800">
                <a:latin typeface="Times New Roman" panose="02020603050405020304" pitchFamily="18" charset="0"/>
              </a:rPr>
              <a:t>Според Тейлър “управлението е процес на взаимодействие осъществяван между личности с единствена цел, как да се постигат целите им”.</a:t>
            </a:r>
          </a:p>
          <a:p>
            <a:pPr algn="just" eaLnBrk="1" hangingPunct="1"/>
            <a:r>
              <a:rPr lang="bg-BG" altLang="en-US" sz="2800">
                <a:latin typeface="Times New Roman" panose="02020603050405020304" pitchFamily="18" charset="0"/>
              </a:rPr>
              <a:t>Някои  учени разглеждайки управлението като процес акцентират върху управленските функции - планиране, координиране, организиране, ръководене, контрол, регулиране.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56601DD8-93D1-558B-84E6-205AB0FF3E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DF7D19-D7B7-447A-AF99-7509FF316570}" type="slidenum">
              <a:rPr lang="bg-BG" altLang="en-US" sz="1200">
                <a:solidFill>
                  <a:srgbClr val="898989"/>
                </a:solidFill>
              </a:rPr>
              <a:pPr>
                <a:spcBef>
                  <a:spcPct val="0"/>
                </a:spcBef>
                <a:buFontTx/>
                <a:buNone/>
              </a:pPr>
              <a:t>21</a:t>
            </a:fld>
            <a:endParaRPr lang="bg-BG" altLang="en-US" sz="1200">
              <a:solidFill>
                <a:srgbClr val="898989"/>
              </a:solidFill>
            </a:endParaRPr>
          </a:p>
        </p:txBody>
      </p:sp>
      <p:sp>
        <p:nvSpPr>
          <p:cNvPr id="24579" name="Rectangle 3">
            <a:extLst>
              <a:ext uri="{FF2B5EF4-FFF2-40B4-BE49-F238E27FC236}">
                <a16:creationId xmlns:a16="http://schemas.microsoft.com/office/drawing/2014/main" id="{81B41FD6-D759-009C-4416-CFFC45F69BBD}"/>
              </a:ext>
            </a:extLst>
          </p:cNvPr>
          <p:cNvSpPr>
            <a:spLocks noGrp="1"/>
          </p:cNvSpPr>
          <p:nvPr>
            <p:ph type="body" idx="1"/>
          </p:nvPr>
        </p:nvSpPr>
        <p:spPr>
          <a:xfrm>
            <a:off x="457200" y="692150"/>
            <a:ext cx="8291513" cy="5434013"/>
          </a:xfrm>
        </p:spPr>
        <p:txBody>
          <a:bodyPr/>
          <a:lstStyle/>
          <a:p>
            <a:pPr algn="just" eaLnBrk="1" hangingPunct="1"/>
            <a:r>
              <a:rPr lang="bg-BG" altLang="en-US">
                <a:latin typeface="Times New Roman" panose="02020603050405020304" pitchFamily="18" charset="0"/>
              </a:rPr>
              <a:t>Друга група автори, като изхождат от факта, че в процеса на управление е необходимо непрекъснато да се изработват управленски решения поставят акцент върху тази негова страна - процес на вземане на решение.</a:t>
            </a:r>
          </a:p>
          <a:p>
            <a:pPr algn="just" eaLnBrk="1" hangingPunct="1"/>
            <a:r>
              <a:rPr lang="bg-BG" altLang="en-US">
                <a:latin typeface="Times New Roman" panose="02020603050405020304" pitchFamily="18" charset="0"/>
              </a:rPr>
              <a:t>Ако изходим от английската етимология на термина “</a:t>
            </a:r>
            <a:r>
              <a:rPr lang="en-US" altLang="en-US">
                <a:latin typeface="Times New Roman" panose="02020603050405020304" pitchFamily="18" charset="0"/>
              </a:rPr>
              <a:t>management</a:t>
            </a:r>
            <a:r>
              <a:rPr lang="bg-BG" altLang="en-US">
                <a:latin typeface="Times New Roman" panose="02020603050405020304" pitchFamily="18" charset="0"/>
              </a:rPr>
              <a:t>” той означава ръководя, управлявам направлявам.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E955D36E-9701-E632-1EDF-DAC4C1A192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78297F-B406-4151-8E61-D64CED585041}" type="slidenum">
              <a:rPr lang="bg-BG" altLang="en-US" sz="1200">
                <a:solidFill>
                  <a:srgbClr val="898989"/>
                </a:solidFill>
              </a:rPr>
              <a:pPr>
                <a:spcBef>
                  <a:spcPct val="0"/>
                </a:spcBef>
                <a:buFontTx/>
                <a:buNone/>
              </a:pPr>
              <a:t>22</a:t>
            </a:fld>
            <a:endParaRPr lang="bg-BG" altLang="en-US" sz="1200">
              <a:solidFill>
                <a:srgbClr val="898989"/>
              </a:solidFill>
            </a:endParaRPr>
          </a:p>
        </p:txBody>
      </p:sp>
      <p:sp>
        <p:nvSpPr>
          <p:cNvPr id="25603" name="Rectangle 3">
            <a:extLst>
              <a:ext uri="{FF2B5EF4-FFF2-40B4-BE49-F238E27FC236}">
                <a16:creationId xmlns:a16="http://schemas.microsoft.com/office/drawing/2014/main" id="{7D6DCD81-AD3E-BD8C-4878-DD353DF441B2}"/>
              </a:ext>
            </a:extLst>
          </p:cNvPr>
          <p:cNvSpPr>
            <a:spLocks noGrp="1"/>
          </p:cNvSpPr>
          <p:nvPr>
            <p:ph type="body" idx="1"/>
          </p:nvPr>
        </p:nvSpPr>
        <p:spPr>
          <a:xfrm>
            <a:off x="457200" y="620713"/>
            <a:ext cx="8218488" cy="5505450"/>
          </a:xfrm>
        </p:spPr>
        <p:txBody>
          <a:bodyPr/>
          <a:lstStyle/>
          <a:p>
            <a:pPr algn="just" eaLnBrk="1" hangingPunct="1"/>
            <a:r>
              <a:rPr lang="bg-BG" altLang="en-US" sz="2800">
                <a:latin typeface="Times New Roman" panose="02020603050405020304" pitchFamily="18" charset="0"/>
              </a:rPr>
              <a:t>От тази гледна точка се налага да направим обобщение от кибернетична гледна точка.Думата кибернетика има древногръцки произход - произхожда от “кибернетес”, което означава :</a:t>
            </a:r>
          </a:p>
          <a:p>
            <a:pPr algn="just" eaLnBrk="1" hangingPunct="1">
              <a:buFont typeface="Arial" panose="020B0604020202020204" pitchFamily="34" charset="0"/>
              <a:buNone/>
            </a:pPr>
            <a:r>
              <a:rPr lang="bg-BG" altLang="en-US" sz="2800">
                <a:latin typeface="Times New Roman" panose="02020603050405020304" pitchFamily="18" charset="0"/>
              </a:rPr>
              <a:t>а</a:t>
            </a:r>
            <a:r>
              <a:rPr lang="ru-RU" altLang="en-US" sz="2800">
                <a:latin typeface="Times New Roman" panose="02020603050405020304" pitchFamily="18" charset="0"/>
              </a:rPr>
              <a:t>)</a:t>
            </a:r>
            <a:r>
              <a:rPr lang="bg-BG" altLang="en-US" sz="2800">
                <a:latin typeface="Times New Roman" panose="02020603050405020304" pitchFamily="18" charset="0"/>
              </a:rPr>
              <a:t>кормчия, управляващ;</a:t>
            </a:r>
          </a:p>
          <a:p>
            <a:pPr algn="just" eaLnBrk="1" hangingPunct="1">
              <a:buFont typeface="Arial" panose="020B0604020202020204" pitchFamily="34" charset="0"/>
              <a:buNone/>
            </a:pPr>
            <a:r>
              <a:rPr lang="bg-BG" altLang="en-US" sz="2800">
                <a:latin typeface="Times New Roman" panose="02020603050405020304" pitchFamily="18" charset="0"/>
              </a:rPr>
              <a:t>б</a:t>
            </a:r>
            <a:r>
              <a:rPr lang="ru-RU" altLang="en-US" sz="2800">
                <a:latin typeface="Times New Roman" panose="02020603050405020304" pitchFamily="18" charset="0"/>
              </a:rPr>
              <a:t>)</a:t>
            </a:r>
            <a:r>
              <a:rPr lang="bg-BG" altLang="en-US" sz="2800">
                <a:latin typeface="Times New Roman" panose="02020603050405020304" pitchFamily="18" charset="0"/>
              </a:rPr>
              <a:t>умение да се води кораб в открито море. За първи път, според историците, думата кибернетика  е била употребена в съчинение от древногръцкия философ Платон като определение на науката за административно управление на провинциите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167DD0CA-2CB8-8A76-D990-1510DFE2B2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06A80A-01B7-42F8-9154-DA1C826DFF90}" type="slidenum">
              <a:rPr lang="bg-BG" altLang="en-US" sz="1200">
                <a:solidFill>
                  <a:srgbClr val="898989"/>
                </a:solidFill>
              </a:rPr>
              <a:pPr>
                <a:spcBef>
                  <a:spcPct val="0"/>
                </a:spcBef>
                <a:buFontTx/>
                <a:buNone/>
              </a:pPr>
              <a:t>23</a:t>
            </a:fld>
            <a:endParaRPr lang="bg-BG" altLang="en-US" sz="1200">
              <a:solidFill>
                <a:srgbClr val="898989"/>
              </a:solidFill>
            </a:endParaRPr>
          </a:p>
        </p:txBody>
      </p:sp>
      <p:sp>
        <p:nvSpPr>
          <p:cNvPr id="26627" name="Rectangle 3">
            <a:extLst>
              <a:ext uri="{FF2B5EF4-FFF2-40B4-BE49-F238E27FC236}">
                <a16:creationId xmlns:a16="http://schemas.microsoft.com/office/drawing/2014/main" id="{0AEB7FC2-E499-C096-4164-A1E7D19BDF4C}"/>
              </a:ext>
            </a:extLst>
          </p:cNvPr>
          <p:cNvSpPr>
            <a:spLocks noGrp="1"/>
          </p:cNvSpPr>
          <p:nvPr>
            <p:ph type="body" idx="1"/>
          </p:nvPr>
        </p:nvSpPr>
        <p:spPr>
          <a:xfrm>
            <a:off x="457200" y="404813"/>
            <a:ext cx="8147050" cy="5721350"/>
          </a:xfrm>
        </p:spPr>
        <p:txBody>
          <a:bodyPr/>
          <a:lstStyle/>
          <a:p>
            <a:pPr algn="just" eaLnBrk="1" hangingPunct="1"/>
            <a:r>
              <a:rPr lang="bg-BG" altLang="en-US">
                <a:latin typeface="Times New Roman" panose="02020603050405020304" pitchFamily="18" charset="0"/>
              </a:rPr>
              <a:t>Появата на кибернетиката като наука обаче се свързва с публикуването през 1948 г.  на книгата на американският учен Норберт Винер “Кибернетика или управление и връзка в животното и машината.В това произведение е заложена идеята да се развие общ подход за разглеждане на процесите на управление в системи с различна природа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81E0467-9360-6CA6-3825-1538D7135C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73916A-7C98-4940-8EB6-C05D48B6DAAD}" type="slidenum">
              <a:rPr lang="bg-BG" altLang="en-US" sz="1200">
                <a:solidFill>
                  <a:srgbClr val="898989"/>
                </a:solidFill>
              </a:rPr>
              <a:pPr>
                <a:spcBef>
                  <a:spcPct val="0"/>
                </a:spcBef>
                <a:buFontTx/>
                <a:buNone/>
              </a:pPr>
              <a:t>24</a:t>
            </a:fld>
            <a:endParaRPr lang="bg-BG" altLang="en-US" sz="1200">
              <a:solidFill>
                <a:srgbClr val="898989"/>
              </a:solidFill>
            </a:endParaRPr>
          </a:p>
        </p:txBody>
      </p:sp>
      <p:sp>
        <p:nvSpPr>
          <p:cNvPr id="27651" name="Rectangle 3">
            <a:extLst>
              <a:ext uri="{FF2B5EF4-FFF2-40B4-BE49-F238E27FC236}">
                <a16:creationId xmlns:a16="http://schemas.microsoft.com/office/drawing/2014/main" id="{0F330569-1C2B-790F-DBCE-12EE1F51D0CF}"/>
              </a:ext>
            </a:extLst>
          </p:cNvPr>
          <p:cNvSpPr>
            <a:spLocks noGrp="1"/>
          </p:cNvSpPr>
          <p:nvPr>
            <p:ph type="body" idx="1"/>
          </p:nvPr>
        </p:nvSpPr>
        <p:spPr>
          <a:xfrm>
            <a:off x="457200" y="620713"/>
            <a:ext cx="8218488" cy="5505450"/>
          </a:xfrm>
        </p:spPr>
        <p:txBody>
          <a:bodyPr/>
          <a:lstStyle/>
          <a:p>
            <a:pPr algn="just" eaLnBrk="1" hangingPunct="1">
              <a:buFont typeface="Arial" panose="020B0604020202020204" pitchFamily="34" charset="0"/>
              <a:buNone/>
            </a:pPr>
            <a:r>
              <a:rPr lang="bg-BG" altLang="en-US">
                <a:latin typeface="Times New Roman" panose="02020603050405020304" pitchFamily="18" charset="0"/>
              </a:rPr>
              <a:t>Според Фредерик Тейлър управлението е процес на взаимодействие, осъществяван между личности за постигане на обща цел.</a:t>
            </a:r>
          </a:p>
          <a:p>
            <a:pPr algn="just" eaLnBrk="1" hangingPunct="1">
              <a:buFont typeface="Arial" panose="020B0604020202020204" pitchFamily="34" charset="0"/>
              <a:buNone/>
            </a:pPr>
            <a:r>
              <a:rPr lang="bg-BG" altLang="en-US">
                <a:latin typeface="Times New Roman" panose="02020603050405020304" pitchFamily="18" charset="0"/>
              </a:rPr>
              <a:t>Принципите на управление могат да се разглеждат на три нива:</a:t>
            </a:r>
          </a:p>
          <a:p>
            <a:pPr algn="just" eaLnBrk="1" hangingPunct="1"/>
            <a:r>
              <a:rPr lang="bg-BG" altLang="en-US">
                <a:latin typeface="Times New Roman" panose="02020603050405020304" pitchFamily="18" charset="0"/>
              </a:rPr>
              <a:t>Общи принципи на управление;</a:t>
            </a:r>
          </a:p>
          <a:p>
            <a:pPr algn="just" eaLnBrk="1" hangingPunct="1"/>
            <a:r>
              <a:rPr lang="bg-BG" altLang="en-US">
                <a:latin typeface="Times New Roman" panose="02020603050405020304" pitchFamily="18" charset="0"/>
              </a:rPr>
              <a:t>Принципи на стопанско управление;</a:t>
            </a:r>
          </a:p>
          <a:p>
            <a:pPr algn="just" eaLnBrk="1" hangingPunct="1"/>
            <a:r>
              <a:rPr lang="bg-BG" altLang="en-US">
                <a:latin typeface="Times New Roman" panose="02020603050405020304" pitchFamily="18" charset="0"/>
              </a:rPr>
              <a:t>Конкретни принципи за съответната фирма.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4A70D1F6-D57B-67BC-C312-34D63C50463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7E7845-43C2-422D-8470-1372457546F4}" type="slidenum">
              <a:rPr lang="bg-BG" altLang="en-US" sz="1200">
                <a:solidFill>
                  <a:srgbClr val="898989"/>
                </a:solidFill>
              </a:rPr>
              <a:pPr>
                <a:spcBef>
                  <a:spcPct val="0"/>
                </a:spcBef>
                <a:buFontTx/>
                <a:buNone/>
              </a:pPr>
              <a:t>25</a:t>
            </a:fld>
            <a:endParaRPr lang="bg-BG" altLang="en-US" sz="1200">
              <a:solidFill>
                <a:srgbClr val="898989"/>
              </a:solidFill>
            </a:endParaRPr>
          </a:p>
        </p:txBody>
      </p:sp>
      <p:sp>
        <p:nvSpPr>
          <p:cNvPr id="28675" name="Rectangle 3">
            <a:extLst>
              <a:ext uri="{FF2B5EF4-FFF2-40B4-BE49-F238E27FC236}">
                <a16:creationId xmlns:a16="http://schemas.microsoft.com/office/drawing/2014/main" id="{224E0BB5-873C-4181-CD75-014F96FCB59D}"/>
              </a:ext>
            </a:extLst>
          </p:cNvPr>
          <p:cNvSpPr>
            <a:spLocks noGrp="1"/>
          </p:cNvSpPr>
          <p:nvPr>
            <p:ph type="body" idx="1"/>
          </p:nvPr>
        </p:nvSpPr>
        <p:spPr>
          <a:xfrm>
            <a:off x="457200" y="692150"/>
            <a:ext cx="8075613" cy="5434013"/>
          </a:xfrm>
        </p:spPr>
        <p:txBody>
          <a:bodyPr/>
          <a:lstStyle/>
          <a:p>
            <a:pPr algn="just" eaLnBrk="1" hangingPunct="1">
              <a:lnSpc>
                <a:spcPct val="90000"/>
              </a:lnSpc>
              <a:buFont typeface="Arial" panose="020B0604020202020204" pitchFamily="34" charset="0"/>
              <a:buNone/>
            </a:pPr>
            <a:r>
              <a:rPr lang="bg-BG" altLang="en-US" sz="2800">
                <a:latin typeface="Times New Roman" panose="02020603050405020304" pitchFamily="18" charset="0"/>
              </a:rPr>
              <a:t>Всяка организация може да се разглежда като система в единство от две подсистеми - управляваща и управлявана подсистема.</a:t>
            </a:r>
          </a:p>
          <a:p>
            <a:pPr algn="just" eaLnBrk="1" hangingPunct="1">
              <a:lnSpc>
                <a:spcPct val="90000"/>
              </a:lnSpc>
              <a:buFont typeface="Arial" panose="020B0604020202020204" pitchFamily="34" charset="0"/>
              <a:buNone/>
            </a:pPr>
            <a:r>
              <a:rPr lang="bg-BG" altLang="en-US" sz="2800">
                <a:latin typeface="Times New Roman" panose="02020603050405020304" pitchFamily="18" charset="0"/>
              </a:rPr>
              <a:t>Под организация се разбира “..структура, скелет, в рамките, на който действа системата”.</a:t>
            </a:r>
          </a:p>
          <a:p>
            <a:pPr algn="just" eaLnBrk="1" hangingPunct="1">
              <a:lnSpc>
                <a:spcPct val="90000"/>
              </a:lnSpc>
              <a:buFont typeface="Arial" panose="020B0604020202020204" pitchFamily="34" charset="0"/>
              <a:buNone/>
            </a:pPr>
            <a:r>
              <a:rPr lang="bg-BG" altLang="en-US" sz="2800">
                <a:latin typeface="Times New Roman" panose="02020603050405020304" pitchFamily="18" charset="0"/>
              </a:rPr>
              <a:t>Границата между единоначалието и демократизмът е много специфична и на пръв поглед те двете взаимно се изключват.но тук бих цитирал следната мисъл </a:t>
            </a:r>
            <a:r>
              <a:rPr lang="bg-BG" altLang="en-US" sz="2800" b="1">
                <a:latin typeface="Times New Roman" panose="02020603050405020304" pitchFamily="18" charset="0"/>
              </a:rPr>
              <a:t>“Свобода без законност е волност, което се превръща в анархия, а веднага след това дегенерира в анархия”</a:t>
            </a:r>
            <a:r>
              <a:rPr lang="en-US" altLang="en-US" sz="2800">
                <a:latin typeface="Times New Roman" panose="02020603050405020304" pitchFamily="18" charset="0"/>
              </a:rPr>
              <a:t>(</a:t>
            </a:r>
            <a:r>
              <a:rPr lang="bg-BG" altLang="en-US" sz="2800">
                <a:latin typeface="Times New Roman" panose="02020603050405020304" pitchFamily="18" charset="0"/>
              </a:rPr>
              <a:t>Дракър П.”Новаторство и предприемачество”</a:t>
            </a:r>
            <a:r>
              <a:rPr lang="en-US" altLang="en-US" sz="2800">
                <a:latin typeface="Times New Roman" panose="02020603050405020304" pitchFamily="18" charset="0"/>
              </a:rPr>
              <a:t>)</a:t>
            </a:r>
            <a:r>
              <a:rPr lang="bg-BG" altLang="en-US" sz="2800">
                <a:latin typeface="Times New Roman" panose="02020603050405020304"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507A8B46-5F3C-0A74-9F4E-CB58B105F5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BFD818-D9B5-43EC-BB28-FC1B7C312D7C}" type="slidenum">
              <a:rPr lang="bg-BG" altLang="en-US" sz="1200">
                <a:solidFill>
                  <a:srgbClr val="898989"/>
                </a:solidFill>
              </a:rPr>
              <a:pPr>
                <a:spcBef>
                  <a:spcPct val="0"/>
                </a:spcBef>
                <a:buFontTx/>
                <a:buNone/>
              </a:pPr>
              <a:t>26</a:t>
            </a:fld>
            <a:endParaRPr lang="bg-BG" altLang="en-US" sz="1200">
              <a:solidFill>
                <a:srgbClr val="898989"/>
              </a:solidFill>
            </a:endParaRPr>
          </a:p>
        </p:txBody>
      </p:sp>
      <p:sp>
        <p:nvSpPr>
          <p:cNvPr id="29699" name="Rectangle 2">
            <a:extLst>
              <a:ext uri="{FF2B5EF4-FFF2-40B4-BE49-F238E27FC236}">
                <a16:creationId xmlns:a16="http://schemas.microsoft.com/office/drawing/2014/main" id="{B94C8B01-0ACB-DB6E-DCA3-D3DA214954A1}"/>
              </a:ext>
            </a:extLst>
          </p:cNvPr>
          <p:cNvSpPr>
            <a:spLocks noGrp="1"/>
          </p:cNvSpPr>
          <p:nvPr>
            <p:ph type="title"/>
          </p:nvPr>
        </p:nvSpPr>
        <p:spPr/>
        <p:txBody>
          <a:bodyPr/>
          <a:lstStyle/>
          <a:p>
            <a:pPr algn="just" eaLnBrk="1" hangingPunct="1"/>
            <a:r>
              <a:rPr lang="ru-RU" altLang="en-US" sz="3600" b="1">
                <a:latin typeface="Times New Roman" panose="02020603050405020304" pitchFamily="18" charset="0"/>
              </a:rPr>
              <a:t>3</a:t>
            </a:r>
            <a:r>
              <a:rPr lang="bg-BG" altLang="en-US" sz="3600" b="1">
                <a:latin typeface="Times New Roman" panose="02020603050405020304" pitchFamily="18" charset="0"/>
              </a:rPr>
              <a:t>. И</a:t>
            </a:r>
            <a:r>
              <a:rPr lang="ru-RU" altLang="en-US" sz="3600" b="1">
                <a:latin typeface="Times New Roman" panose="02020603050405020304" pitchFamily="18" charset="0"/>
              </a:rPr>
              <a:t>сторически обособили се школи и направления</a:t>
            </a:r>
            <a:r>
              <a:rPr lang="bg-BG" altLang="en-US" sz="3600" b="1">
                <a:latin typeface="Times New Roman" panose="02020603050405020304" pitchFamily="18" charset="0"/>
              </a:rPr>
              <a:t>.</a:t>
            </a:r>
          </a:p>
        </p:txBody>
      </p:sp>
      <p:sp>
        <p:nvSpPr>
          <p:cNvPr id="29700" name="Rectangle 3">
            <a:extLst>
              <a:ext uri="{FF2B5EF4-FFF2-40B4-BE49-F238E27FC236}">
                <a16:creationId xmlns:a16="http://schemas.microsoft.com/office/drawing/2014/main" id="{CE8DF06D-401A-44CC-553F-0B23DF7B16F0}"/>
              </a:ext>
            </a:extLst>
          </p:cNvPr>
          <p:cNvSpPr>
            <a:spLocks noGrp="1"/>
          </p:cNvSpPr>
          <p:nvPr>
            <p:ph type="body" idx="1"/>
          </p:nvPr>
        </p:nvSpPr>
        <p:spPr/>
        <p:txBody>
          <a:bodyPr/>
          <a:lstStyle/>
          <a:p>
            <a:pPr algn="just" eaLnBrk="1" hangingPunct="1">
              <a:lnSpc>
                <a:spcPct val="90000"/>
              </a:lnSpc>
            </a:pPr>
            <a:r>
              <a:rPr lang="bg-BG" altLang="en-US" sz="2600">
                <a:latin typeface="Times New Roman" panose="02020603050405020304" pitchFamily="18" charset="0"/>
              </a:rPr>
              <a:t>Проследяването на науката за управление в регионален план дава основание да се говори за американска, френска и японска наука за управление.</a:t>
            </a:r>
          </a:p>
          <a:p>
            <a:pPr algn="just" eaLnBrk="1" hangingPunct="1">
              <a:lnSpc>
                <a:spcPct val="90000"/>
              </a:lnSpc>
            </a:pPr>
            <a:r>
              <a:rPr lang="bg-BG" altLang="en-US" sz="2600">
                <a:latin typeface="Times New Roman" panose="02020603050405020304" pitchFamily="18" charset="0"/>
              </a:rPr>
              <a:t>Характерно за американската школа за управление е приоритетното развитие на въпросите за управление на отделното предприятие. Акцентът  се поставя върху използването на подходящи методи и техники за управление. Специално място се отделя на използването на количествените методи. Работи се и по въпросите за съобразяването на количествените методи с психиката и физиологията на индивида.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D82AE825-1F84-8693-ABCC-A3DDD9C226C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05DDE8-3E93-4932-B114-CDCCD3FF82F0}" type="slidenum">
              <a:rPr lang="bg-BG" altLang="en-US" sz="1200">
                <a:solidFill>
                  <a:srgbClr val="898989"/>
                </a:solidFill>
              </a:rPr>
              <a:pPr>
                <a:spcBef>
                  <a:spcPct val="0"/>
                </a:spcBef>
                <a:buFontTx/>
                <a:buNone/>
              </a:pPr>
              <a:t>27</a:t>
            </a:fld>
            <a:endParaRPr lang="bg-BG" altLang="en-US" sz="1200">
              <a:solidFill>
                <a:srgbClr val="898989"/>
              </a:solidFill>
            </a:endParaRPr>
          </a:p>
        </p:txBody>
      </p:sp>
      <p:sp>
        <p:nvSpPr>
          <p:cNvPr id="30723" name="Rectangle 3">
            <a:extLst>
              <a:ext uri="{FF2B5EF4-FFF2-40B4-BE49-F238E27FC236}">
                <a16:creationId xmlns:a16="http://schemas.microsoft.com/office/drawing/2014/main" id="{8E3BF14A-DA5B-D2EB-AA8D-7324E6FAB776}"/>
              </a:ext>
            </a:extLst>
          </p:cNvPr>
          <p:cNvSpPr>
            <a:spLocks noGrp="1"/>
          </p:cNvSpPr>
          <p:nvPr>
            <p:ph type="body" idx="1"/>
          </p:nvPr>
        </p:nvSpPr>
        <p:spPr>
          <a:xfrm>
            <a:off x="457200" y="692150"/>
            <a:ext cx="7931150" cy="5434013"/>
          </a:xfrm>
        </p:spPr>
        <p:txBody>
          <a:bodyPr/>
          <a:lstStyle/>
          <a:p>
            <a:pPr algn="just" eaLnBrk="1" hangingPunct="1"/>
            <a:r>
              <a:rPr lang="bg-BG" altLang="en-US">
                <a:latin typeface="Times New Roman" panose="02020603050405020304" pitchFamily="18" charset="0"/>
              </a:rPr>
              <a:t>Френската  школа е ориентирана към държавното управление. Това и дава възможност да разработва и използва знания от различни науки.</a:t>
            </a:r>
          </a:p>
          <a:p>
            <a:pPr algn="just" eaLnBrk="1" hangingPunct="1"/>
            <a:r>
              <a:rPr lang="bg-BG" altLang="en-US">
                <a:latin typeface="Times New Roman" panose="02020603050405020304" pitchFamily="18" charset="0"/>
              </a:rPr>
              <a:t>Японската школа  е насочена към управлението на корпорациите, участие на работника в колектива и приспособяването му към делата на организацията.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EF6231E6-EBCE-9B79-8707-5C81C9A6778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871A1D-E9CD-4393-B87B-555DBE206341}" type="slidenum">
              <a:rPr lang="bg-BG" altLang="en-US" sz="1200">
                <a:solidFill>
                  <a:srgbClr val="898989"/>
                </a:solidFill>
              </a:rPr>
              <a:pPr>
                <a:spcBef>
                  <a:spcPct val="0"/>
                </a:spcBef>
                <a:buFontTx/>
                <a:buNone/>
              </a:pPr>
              <a:t>28</a:t>
            </a:fld>
            <a:endParaRPr lang="bg-BG" altLang="en-US" sz="1200">
              <a:solidFill>
                <a:srgbClr val="898989"/>
              </a:solidFill>
            </a:endParaRPr>
          </a:p>
        </p:txBody>
      </p:sp>
      <p:sp>
        <p:nvSpPr>
          <p:cNvPr id="31747" name="Rectangle 3">
            <a:extLst>
              <a:ext uri="{FF2B5EF4-FFF2-40B4-BE49-F238E27FC236}">
                <a16:creationId xmlns:a16="http://schemas.microsoft.com/office/drawing/2014/main" id="{4F6660F5-D191-2FEF-9284-7AA716536238}"/>
              </a:ext>
            </a:extLst>
          </p:cNvPr>
          <p:cNvSpPr>
            <a:spLocks noGrp="1"/>
          </p:cNvSpPr>
          <p:nvPr>
            <p:ph type="body" idx="1"/>
          </p:nvPr>
        </p:nvSpPr>
        <p:spPr>
          <a:xfrm>
            <a:off x="457200" y="765175"/>
            <a:ext cx="8218488" cy="5360988"/>
          </a:xfrm>
        </p:spPr>
        <p:txBody>
          <a:bodyPr/>
          <a:lstStyle/>
          <a:p>
            <a:pPr algn="just" eaLnBrk="1" hangingPunct="1">
              <a:buFont typeface="Arial" panose="020B0604020202020204" pitchFamily="34" charset="0"/>
              <a:buNone/>
            </a:pPr>
            <a:r>
              <a:rPr lang="bg-BG" altLang="en-US" sz="2800">
                <a:latin typeface="Times New Roman" panose="02020603050405020304" pitchFamily="18" charset="0"/>
              </a:rPr>
              <a:t>Основните школи на мениджърската мисъл могат да се групират по следния начин:</a:t>
            </a:r>
          </a:p>
          <a:p>
            <a:pPr algn="just" eaLnBrk="1" hangingPunct="1"/>
            <a:r>
              <a:rPr lang="bg-BG" altLang="en-US" sz="2800">
                <a:latin typeface="Times New Roman" panose="02020603050405020304" pitchFamily="18" charset="0"/>
              </a:rPr>
              <a:t>Класическа /традиционна/ школа - при нея като първо  и най-важно нещо е фокусирането върху научните принципи на мениджмънта. На второ място акцентът се поставя върху ролята на мениджъра, на неговите качества, умения и роли.</a:t>
            </a:r>
          </a:p>
          <a:p>
            <a:pPr algn="just" eaLnBrk="1" hangingPunct="1"/>
            <a:r>
              <a:rPr lang="bg-BG" altLang="en-US" sz="2800">
                <a:latin typeface="Times New Roman" panose="02020603050405020304" pitchFamily="18" charset="0"/>
              </a:rPr>
              <a:t>Поведенческа школа - в основата и се поставят взаимоотношенията между хората, набляга се на социално-психологическите елементи в управлението.</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EA35614A-C0AF-F99E-1BD0-50E096DC33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A3E807-AD08-4779-87BC-D98254CF910F}" type="slidenum">
              <a:rPr lang="bg-BG" altLang="en-US" sz="1200">
                <a:solidFill>
                  <a:srgbClr val="898989"/>
                </a:solidFill>
              </a:rPr>
              <a:pPr>
                <a:spcBef>
                  <a:spcPct val="0"/>
                </a:spcBef>
                <a:buFontTx/>
                <a:buNone/>
              </a:pPr>
              <a:t>29</a:t>
            </a:fld>
            <a:endParaRPr lang="bg-BG" altLang="en-US" sz="1200">
              <a:solidFill>
                <a:srgbClr val="898989"/>
              </a:solidFill>
            </a:endParaRPr>
          </a:p>
        </p:txBody>
      </p:sp>
      <p:sp>
        <p:nvSpPr>
          <p:cNvPr id="32771" name="Rectangle 3">
            <a:extLst>
              <a:ext uri="{FF2B5EF4-FFF2-40B4-BE49-F238E27FC236}">
                <a16:creationId xmlns:a16="http://schemas.microsoft.com/office/drawing/2014/main" id="{8BA09866-51F8-E28A-8E15-39FFE6D5FF55}"/>
              </a:ext>
            </a:extLst>
          </p:cNvPr>
          <p:cNvSpPr>
            <a:spLocks noGrp="1"/>
          </p:cNvSpPr>
          <p:nvPr>
            <p:ph type="body" idx="1"/>
          </p:nvPr>
        </p:nvSpPr>
        <p:spPr>
          <a:xfrm>
            <a:off x="395288" y="765175"/>
            <a:ext cx="8208962" cy="4895850"/>
          </a:xfrm>
        </p:spPr>
        <p:txBody>
          <a:bodyPr/>
          <a:lstStyle/>
          <a:p>
            <a:pPr algn="just" eaLnBrk="1" hangingPunct="1"/>
            <a:r>
              <a:rPr lang="bg-BG" altLang="en-US">
                <a:latin typeface="Times New Roman" panose="02020603050405020304" pitchFamily="18" charset="0"/>
              </a:rPr>
              <a:t>Количествена школа - опира се преди всичко на  количествените методи за вземане на решения. Използват се сложни математически модели за симулиране на бизнес-проблемите. Симулацията позволява на мениджърите да анализират задълбочено съществуващите  и бъдещи проблеми и на тази основа да вземат обосновани решения.</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A0CE03F7-F8C4-6FF1-9EB2-4DF7E1069F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7C26BDD-EE4E-4684-9F91-730C4B814F9C}" type="slidenum">
              <a:rPr lang="bg-BG" altLang="en-US" sz="1200">
                <a:solidFill>
                  <a:srgbClr val="898989"/>
                </a:solidFill>
              </a:rPr>
              <a:pPr>
                <a:spcBef>
                  <a:spcPct val="0"/>
                </a:spcBef>
                <a:buFontTx/>
                <a:buNone/>
              </a:pPr>
              <a:t>3</a:t>
            </a:fld>
            <a:endParaRPr lang="bg-BG" altLang="en-US" sz="1200">
              <a:solidFill>
                <a:srgbClr val="898989"/>
              </a:solidFill>
            </a:endParaRPr>
          </a:p>
        </p:txBody>
      </p:sp>
      <p:sp>
        <p:nvSpPr>
          <p:cNvPr id="2" name="Title 1">
            <a:extLst>
              <a:ext uri="{FF2B5EF4-FFF2-40B4-BE49-F238E27FC236}">
                <a16:creationId xmlns:a16="http://schemas.microsoft.com/office/drawing/2014/main" id="{9DD6B6B6-2936-6AA1-4373-0D551D97AC6D}"/>
              </a:ext>
            </a:extLst>
          </p:cNvPr>
          <p:cNvSpPr>
            <a:spLocks noGrp="1"/>
          </p:cNvSpPr>
          <p:nvPr>
            <p:ph type="title"/>
          </p:nvPr>
        </p:nvSpPr>
        <p:spPr>
          <a:xfrm>
            <a:off x="428625" y="274638"/>
            <a:ext cx="8258175" cy="1296987"/>
          </a:xfrm>
        </p:spPr>
        <p:txBody>
          <a:bodyPr rtlCol="0">
            <a:normAutofit fontScale="90000"/>
          </a:bodyPr>
          <a:lstStyle/>
          <a:p>
            <a:pPr marL="742950" indent="-742950" algn="just" eaLnBrk="1" fontAlgn="auto" hangingPunct="1">
              <a:spcAft>
                <a:spcPts val="0"/>
              </a:spcAft>
              <a:buFont typeface="+mj-lt"/>
              <a:buAutoNum type="arabicPeriod"/>
              <a:defRPr/>
            </a:pPr>
            <a:r>
              <a:rPr lang="ru-RU" sz="3600" b="1" dirty="0">
                <a:latin typeface="Times New Roman" pitchFamily="18" charset="0"/>
                <a:cs typeface="Times New Roman" pitchFamily="18" charset="0"/>
              </a:rPr>
              <a:t>Същност и характеристика на процеса по формирането на науката за управление.....</a:t>
            </a:r>
            <a:endParaRPr lang="bg-BG" dirty="0"/>
          </a:p>
        </p:txBody>
      </p:sp>
      <p:sp>
        <p:nvSpPr>
          <p:cNvPr id="3" name="Content Placeholder 2">
            <a:extLst>
              <a:ext uri="{FF2B5EF4-FFF2-40B4-BE49-F238E27FC236}">
                <a16:creationId xmlns:a16="http://schemas.microsoft.com/office/drawing/2014/main" id="{7CE8561B-12FA-FA20-5DF7-B821F2528AA9}"/>
              </a:ext>
            </a:extLst>
          </p:cNvPr>
          <p:cNvSpPr>
            <a:spLocks noGrp="1"/>
          </p:cNvSpPr>
          <p:nvPr>
            <p:ph idx="1"/>
          </p:nvPr>
        </p:nvSpPr>
        <p:spPr/>
        <p:txBody>
          <a:bodyPr rtlCol="0">
            <a:normAutofit fontScale="77500" lnSpcReduction="20000"/>
          </a:bodyPr>
          <a:lstStyle/>
          <a:p>
            <a:pPr algn="just" eaLnBrk="1" fontAlgn="auto" hangingPunct="1">
              <a:spcAft>
                <a:spcPts val="0"/>
              </a:spcAft>
              <a:defRPr/>
            </a:pPr>
            <a:r>
              <a:rPr lang="bg-BG" b="1" dirty="0">
                <a:latin typeface="Times New Roman" pitchFamily="18" charset="0"/>
                <a:cs typeface="Times New Roman" pitchFamily="18" charset="0"/>
              </a:rPr>
              <a:t>Историческо развитие на управленската наука</a:t>
            </a:r>
            <a:endParaRPr lang="bg-BG" dirty="0">
              <a:latin typeface="Times New Roman" pitchFamily="18" charset="0"/>
              <a:cs typeface="Times New Roman" pitchFamily="18" charset="0"/>
            </a:endParaRPr>
          </a:p>
          <a:p>
            <a:pPr algn="just" eaLnBrk="1" fontAlgn="auto" hangingPunct="1">
              <a:spcAft>
                <a:spcPts val="0"/>
              </a:spcAft>
              <a:buFont typeface="Arial" panose="020B0604020202020204" pitchFamily="34" charset="0"/>
              <a:buNone/>
              <a:defRPr/>
            </a:pPr>
            <a:endParaRPr lang="bg-BG" dirty="0">
              <a:latin typeface="Times New Roman" pitchFamily="18" charset="0"/>
              <a:cs typeface="Times New Roman" pitchFamily="18" charset="0"/>
            </a:endParaRPr>
          </a:p>
          <a:p>
            <a:pPr algn="just" eaLnBrk="1" fontAlgn="auto" hangingPunct="1">
              <a:spcAft>
                <a:spcPts val="0"/>
              </a:spcAft>
              <a:buFont typeface="Arial" panose="020B0604020202020204" pitchFamily="34" charset="0"/>
              <a:buNone/>
              <a:defRPr/>
            </a:pPr>
            <a:r>
              <a:rPr lang="bg-BG" dirty="0">
                <a:latin typeface="Times New Roman" pitchFamily="18" charset="0"/>
                <a:cs typeface="Times New Roman" pitchFamily="18" charset="0"/>
              </a:rPr>
              <a:t>За разлика от управленската практика, която има хилядолетна история и датира от зората на човешката цивилизация, управленската наука е твърде млада. В частност, науката за управление на стопанството съществува от около стотина години. Известният американски специалист по управлението Херберт Хикс условно обособява няколко периода в нейното развитие, които могат да се смятат за приемливи от гледна точка насочеността на научните изследвания и изследователския интерес на учените:</a:t>
            </a:r>
          </a:p>
        </p:txBody>
      </p:sp>
      <p:sp>
        <p:nvSpPr>
          <p:cNvPr id="5125" name="Slide Number Placeholder 3">
            <a:extLst>
              <a:ext uri="{FF2B5EF4-FFF2-40B4-BE49-F238E27FC236}">
                <a16:creationId xmlns:a16="http://schemas.microsoft.com/office/drawing/2014/main" id="{D44DB210-5A9F-4724-8271-AABA743B6EDB}"/>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26698526-55B0-48B2-9666-7D3CE0A2BBFD}" type="slidenum">
              <a:rPr lang="bg-BG" altLang="en-US" sz="1200">
                <a:solidFill>
                  <a:srgbClr val="898989"/>
                </a:solidFill>
              </a:rPr>
              <a:pPr algn="r" eaLnBrk="1" hangingPunct="1">
                <a:spcBef>
                  <a:spcPct val="0"/>
                </a:spcBef>
                <a:buFontTx/>
                <a:buNone/>
              </a:pPr>
              <a:t>3</a:t>
            </a:fld>
            <a:endParaRPr lang="bg-BG"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2C8AA64D-1E0B-AE51-ABA6-70D0AB63A8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7E4A82-D9B7-4475-8313-DF21380353D4}" type="slidenum">
              <a:rPr lang="bg-BG" altLang="en-US" sz="1200">
                <a:solidFill>
                  <a:srgbClr val="898989"/>
                </a:solidFill>
              </a:rPr>
              <a:pPr>
                <a:spcBef>
                  <a:spcPct val="0"/>
                </a:spcBef>
                <a:buFontTx/>
                <a:buNone/>
              </a:pPr>
              <a:t>30</a:t>
            </a:fld>
            <a:endParaRPr lang="bg-BG" altLang="en-US" sz="1200">
              <a:solidFill>
                <a:srgbClr val="898989"/>
              </a:solidFill>
            </a:endParaRPr>
          </a:p>
        </p:txBody>
      </p:sp>
      <p:sp>
        <p:nvSpPr>
          <p:cNvPr id="33795" name="Rectangle 3">
            <a:extLst>
              <a:ext uri="{FF2B5EF4-FFF2-40B4-BE49-F238E27FC236}">
                <a16:creationId xmlns:a16="http://schemas.microsoft.com/office/drawing/2014/main" id="{7250DAB3-64C8-B3C1-55CA-55A8BF7482D4}"/>
              </a:ext>
            </a:extLst>
          </p:cNvPr>
          <p:cNvSpPr>
            <a:spLocks noGrp="1"/>
          </p:cNvSpPr>
          <p:nvPr>
            <p:ph type="body" idx="1"/>
          </p:nvPr>
        </p:nvSpPr>
        <p:spPr>
          <a:xfrm>
            <a:off x="457200" y="1125538"/>
            <a:ext cx="8218488" cy="5000625"/>
          </a:xfrm>
        </p:spPr>
        <p:txBody>
          <a:bodyPr/>
          <a:lstStyle/>
          <a:p>
            <a:pPr algn="just" eaLnBrk="1" hangingPunct="1"/>
            <a:r>
              <a:rPr lang="bg-BG" altLang="en-US">
                <a:latin typeface="Times New Roman" panose="02020603050405020304" pitchFamily="18" charset="0"/>
              </a:rPr>
              <a:t>Напоследък се утвърждава мнението, че няма единствен “най-добър” начин на управление. Мениджърското поведение се определя от конкретната ситуация. Ситуационния подход се налага от динамичността на средата, в която са заставени да работят стопанските организации.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F12BEFEC-5659-2982-4B9B-DB25B0C108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9B6629-0EC5-4AF5-AC82-5F126C954B9A}" type="slidenum">
              <a:rPr lang="bg-BG" altLang="en-US" sz="1200">
                <a:solidFill>
                  <a:srgbClr val="898989"/>
                </a:solidFill>
              </a:rPr>
              <a:pPr>
                <a:spcBef>
                  <a:spcPct val="0"/>
                </a:spcBef>
                <a:buFontTx/>
                <a:buNone/>
              </a:pPr>
              <a:t>4</a:t>
            </a:fld>
            <a:endParaRPr lang="bg-BG" altLang="en-US" sz="1200">
              <a:solidFill>
                <a:srgbClr val="898989"/>
              </a:solidFill>
            </a:endParaRPr>
          </a:p>
        </p:txBody>
      </p:sp>
      <p:sp>
        <p:nvSpPr>
          <p:cNvPr id="3" name="Content Placeholder 2">
            <a:extLst>
              <a:ext uri="{FF2B5EF4-FFF2-40B4-BE49-F238E27FC236}">
                <a16:creationId xmlns:a16="http://schemas.microsoft.com/office/drawing/2014/main" id="{B44F0011-6F18-CD25-679B-56CFD8B0C78E}"/>
              </a:ext>
            </a:extLst>
          </p:cNvPr>
          <p:cNvSpPr>
            <a:spLocks noGrp="1"/>
          </p:cNvSpPr>
          <p:nvPr>
            <p:ph idx="1"/>
          </p:nvPr>
        </p:nvSpPr>
        <p:spPr>
          <a:xfrm>
            <a:off x="642938" y="714375"/>
            <a:ext cx="8043862" cy="5411788"/>
          </a:xfrm>
        </p:spPr>
        <p:txBody>
          <a:bodyPr rtlCol="0">
            <a:normAutofit fontScale="85000" lnSpcReduction="20000"/>
          </a:bodyPr>
          <a:lstStyle/>
          <a:p>
            <a:pPr algn="just" eaLnBrk="1">
              <a:spcAft>
                <a:spcPts val="0"/>
              </a:spcAft>
              <a:defRPr/>
            </a:pPr>
            <a:r>
              <a:rPr lang="bg-BG" dirty="0">
                <a:latin typeface="Times New Roman" pitchFamily="18" charset="0"/>
                <a:cs typeface="Times New Roman" pitchFamily="18" charset="0"/>
              </a:rPr>
              <a:t>Донаучен период в развитието на управленската наука - до 1880 г.;</a:t>
            </a:r>
          </a:p>
          <a:p>
            <a:pPr algn="just" eaLnBrk="1">
              <a:spcAft>
                <a:spcPts val="0"/>
              </a:spcAft>
              <a:defRPr/>
            </a:pPr>
            <a:r>
              <a:rPr lang="bg-BG" dirty="0">
                <a:latin typeface="Times New Roman" pitchFamily="18" charset="0"/>
                <a:cs typeface="Times New Roman" pitchFamily="18" charset="0"/>
              </a:rPr>
              <a:t>Период известен като  “Движение на научна организация на труда” - 1880 - 1930 г.;</a:t>
            </a:r>
          </a:p>
          <a:p>
            <a:pPr algn="just" eaLnBrk="1">
              <a:spcAft>
                <a:spcPts val="0"/>
              </a:spcAft>
              <a:defRPr/>
            </a:pPr>
            <a:r>
              <a:rPr lang="bg-BG" dirty="0">
                <a:latin typeface="Times New Roman" pitchFamily="18" charset="0"/>
                <a:cs typeface="Times New Roman" pitchFamily="18" charset="0"/>
              </a:rPr>
              <a:t>Период на “human relation” - човешки отношения, свързан с това движение, от 1930 до 1950 г.;</a:t>
            </a:r>
          </a:p>
          <a:p>
            <a:pPr algn="just" eaLnBrk="1">
              <a:spcAft>
                <a:spcPts val="0"/>
              </a:spcAft>
              <a:defRPr/>
            </a:pPr>
            <a:r>
              <a:rPr lang="bg-BG" dirty="0">
                <a:latin typeface="Times New Roman" pitchFamily="18" charset="0"/>
                <a:cs typeface="Times New Roman" pitchFamily="18" charset="0"/>
              </a:rPr>
              <a:t>Съвременен етап - от  1950 г. до наши дни.</a:t>
            </a:r>
          </a:p>
          <a:p>
            <a:pPr algn="just" eaLnBrk="1" fontAlgn="auto" hangingPunct="1">
              <a:spcAft>
                <a:spcPts val="0"/>
              </a:spcAft>
              <a:buFont typeface="Arial" panose="020B0604020202020204" pitchFamily="34" charset="0"/>
              <a:buNone/>
              <a:defRPr/>
            </a:pPr>
            <a:r>
              <a:rPr lang="bg-BG" dirty="0">
                <a:latin typeface="Times New Roman" pitchFamily="18" charset="0"/>
                <a:cs typeface="Times New Roman" pitchFamily="18" charset="0"/>
              </a:rPr>
              <a:t>Донаучният период е най-продължителният, той обхваща цялото хилядолетно развитие на човешката практика до 19 в. Този период се характеризира с количествено натрупване на знания по управлението, които имат преди всичко емпиричен характер - не са оформени като цялостна наука или теория и са извлечени от практиката на управляващите.</a:t>
            </a:r>
          </a:p>
          <a:p>
            <a:pPr eaLnBrk="1" fontAlgn="auto" hangingPunct="1">
              <a:spcAft>
                <a:spcPts val="0"/>
              </a:spcAft>
              <a:defRPr/>
            </a:pPr>
            <a:endParaRPr lang="bg-BG" dirty="0"/>
          </a:p>
        </p:txBody>
      </p:sp>
      <p:sp>
        <p:nvSpPr>
          <p:cNvPr id="6148" name="Slide Number Placeholder 3">
            <a:extLst>
              <a:ext uri="{FF2B5EF4-FFF2-40B4-BE49-F238E27FC236}">
                <a16:creationId xmlns:a16="http://schemas.microsoft.com/office/drawing/2014/main" id="{FCA432C3-3E1B-9665-D388-CDD6DFB3B930}"/>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E042CB3-1F6E-448F-8434-8E0E41BBC8C2}" type="slidenum">
              <a:rPr lang="bg-BG" altLang="en-US" sz="1200">
                <a:solidFill>
                  <a:srgbClr val="898989"/>
                </a:solidFill>
              </a:rPr>
              <a:pPr algn="r" eaLnBrk="1" hangingPunct="1">
                <a:spcBef>
                  <a:spcPct val="0"/>
                </a:spcBef>
                <a:buFontTx/>
                <a:buNone/>
              </a:pPr>
              <a:t>4</a:t>
            </a:fld>
            <a:endParaRPr lang="bg-BG"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E3AE6D8B-6627-AEEE-6D2C-CC2DC8327D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F5FD3F-6B30-4916-9467-63AC449B56CB}" type="slidenum">
              <a:rPr lang="bg-BG" altLang="en-US" sz="1200">
                <a:solidFill>
                  <a:srgbClr val="898989"/>
                </a:solidFill>
              </a:rPr>
              <a:pPr>
                <a:spcBef>
                  <a:spcPct val="0"/>
                </a:spcBef>
                <a:buFontTx/>
                <a:buNone/>
              </a:pPr>
              <a:t>5</a:t>
            </a:fld>
            <a:endParaRPr lang="bg-BG" altLang="en-US" sz="1200">
              <a:solidFill>
                <a:srgbClr val="898989"/>
              </a:solidFill>
            </a:endParaRPr>
          </a:p>
        </p:txBody>
      </p:sp>
      <p:sp>
        <p:nvSpPr>
          <p:cNvPr id="7171" name="Content Placeholder 2">
            <a:extLst>
              <a:ext uri="{FF2B5EF4-FFF2-40B4-BE49-F238E27FC236}">
                <a16:creationId xmlns:a16="http://schemas.microsoft.com/office/drawing/2014/main" id="{A953C6B9-1200-B769-F5D2-2FE2FB688F39}"/>
              </a:ext>
            </a:extLst>
          </p:cNvPr>
          <p:cNvSpPr>
            <a:spLocks noGrp="1"/>
          </p:cNvSpPr>
          <p:nvPr>
            <p:ph idx="1"/>
          </p:nvPr>
        </p:nvSpPr>
        <p:spPr>
          <a:xfrm>
            <a:off x="457200" y="1214438"/>
            <a:ext cx="8258175" cy="4911725"/>
          </a:xfrm>
        </p:spPr>
        <p:txBody>
          <a:bodyPr/>
          <a:lstStyle/>
          <a:p>
            <a:pPr eaLnBrk="1" hangingPunct="1"/>
            <a:r>
              <a:rPr lang="bg-BG" altLang="en-US" b="1">
                <a:latin typeface="Times New Roman" panose="02020603050405020304" pitchFamily="18" charset="0"/>
                <a:cs typeface="Times New Roman" panose="02020603050405020304" pitchFamily="18" charset="0"/>
              </a:rPr>
              <a:t>Движение на научна организация на труда</a:t>
            </a:r>
            <a:endParaRPr lang="bg-BG" altLang="en-US">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bg-BG" altLang="en-US" i="1">
                <a:latin typeface="Times New Roman" panose="02020603050405020304" pitchFamily="18" charset="0"/>
                <a:cs typeface="Times New Roman" panose="02020603050405020304" pitchFamily="18" charset="0"/>
              </a:rPr>
              <a:t>Възникването на науката за управление </a:t>
            </a:r>
            <a:r>
              <a:rPr lang="bg-BG" altLang="en-US">
                <a:latin typeface="Times New Roman" panose="02020603050405020304" pitchFamily="18" charset="0"/>
                <a:cs typeface="Times New Roman" panose="02020603050405020304" pitchFamily="18" charset="0"/>
              </a:rPr>
              <a:t>на стопанството се свързва с името на американският  инженер-изследовател </a:t>
            </a:r>
            <a:r>
              <a:rPr lang="bg-BG" altLang="en-US" b="1">
                <a:latin typeface="Times New Roman" panose="02020603050405020304" pitchFamily="18" charset="0"/>
                <a:cs typeface="Times New Roman" panose="02020603050405020304" pitchFamily="18" charset="0"/>
              </a:rPr>
              <a:t>Фредерик Уинслоу Тейлър </a:t>
            </a:r>
            <a:r>
              <a:rPr lang="bg-BG" altLang="en-US">
                <a:latin typeface="Times New Roman" panose="02020603050405020304" pitchFamily="18" charset="0"/>
                <a:cs typeface="Times New Roman" panose="02020603050405020304" pitchFamily="18" charset="0"/>
              </a:rPr>
              <a:t>/1856-1915/. Самият Тейлър счита за основоположник на научните основи на управлението Хенри Таун/”Инженерът като икономист”/.</a:t>
            </a:r>
          </a:p>
        </p:txBody>
      </p:sp>
      <p:sp>
        <p:nvSpPr>
          <p:cNvPr id="7172" name="Slide Number Placeholder 3">
            <a:extLst>
              <a:ext uri="{FF2B5EF4-FFF2-40B4-BE49-F238E27FC236}">
                <a16:creationId xmlns:a16="http://schemas.microsoft.com/office/drawing/2014/main" id="{F78260BC-2402-4B36-B722-326DEFB2704F}"/>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BDA6AE56-5F52-4213-995E-6A804A937601}" type="slidenum">
              <a:rPr lang="bg-BG" altLang="en-US" sz="1200">
                <a:solidFill>
                  <a:srgbClr val="898989"/>
                </a:solidFill>
              </a:rPr>
              <a:pPr algn="r" eaLnBrk="1" hangingPunct="1">
                <a:spcBef>
                  <a:spcPct val="0"/>
                </a:spcBef>
                <a:buFontTx/>
                <a:buNone/>
              </a:pPr>
              <a:t>5</a:t>
            </a:fld>
            <a:endParaRPr lang="bg-BG"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DCD5BD33-8E3B-F6C0-AC33-E3DBBA3690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CA260D3-D92B-4D0E-A581-48474F3DE650}" type="slidenum">
              <a:rPr lang="bg-BG" altLang="en-US" sz="1200">
                <a:solidFill>
                  <a:srgbClr val="898989"/>
                </a:solidFill>
              </a:rPr>
              <a:pPr>
                <a:spcBef>
                  <a:spcPct val="0"/>
                </a:spcBef>
                <a:buFontTx/>
                <a:buNone/>
              </a:pPr>
              <a:t>6</a:t>
            </a:fld>
            <a:endParaRPr lang="bg-BG" altLang="en-US" sz="1200">
              <a:solidFill>
                <a:srgbClr val="898989"/>
              </a:solidFill>
            </a:endParaRPr>
          </a:p>
        </p:txBody>
      </p:sp>
      <p:sp>
        <p:nvSpPr>
          <p:cNvPr id="3" name="Content Placeholder 2">
            <a:extLst>
              <a:ext uri="{FF2B5EF4-FFF2-40B4-BE49-F238E27FC236}">
                <a16:creationId xmlns:a16="http://schemas.microsoft.com/office/drawing/2014/main" id="{C98F3920-30D4-CDEC-CD9A-56B0F1552F63}"/>
              </a:ext>
            </a:extLst>
          </p:cNvPr>
          <p:cNvSpPr>
            <a:spLocks noGrp="1"/>
          </p:cNvSpPr>
          <p:nvPr>
            <p:ph idx="1"/>
          </p:nvPr>
        </p:nvSpPr>
        <p:spPr>
          <a:xfrm>
            <a:off x="457200" y="1143000"/>
            <a:ext cx="8258175" cy="4983163"/>
          </a:xfrm>
        </p:spPr>
        <p:txBody>
          <a:bodyPr rtlCol="0">
            <a:normAutofit fontScale="85000" lnSpcReduction="10000"/>
          </a:bodyPr>
          <a:lstStyle/>
          <a:p>
            <a:pPr algn="just" eaLnBrk="1" fontAlgn="auto" hangingPunct="1">
              <a:spcAft>
                <a:spcPts val="0"/>
              </a:spcAft>
              <a:defRPr/>
            </a:pPr>
            <a:r>
              <a:rPr lang="bg-BG" dirty="0">
                <a:latin typeface="Times New Roman" pitchFamily="18" charset="0"/>
                <a:cs typeface="Times New Roman" pitchFamily="18" charset="0"/>
              </a:rPr>
              <a:t>В </a:t>
            </a:r>
            <a:r>
              <a:rPr lang="bg-BG" b="1" dirty="0">
                <a:latin typeface="Times New Roman" pitchFamily="18" charset="0"/>
                <a:cs typeface="Times New Roman" pitchFamily="18" charset="0"/>
              </a:rPr>
              <a:t>“Управление на предприятието”, </a:t>
            </a:r>
            <a:r>
              <a:rPr lang="bg-BG" dirty="0">
                <a:latin typeface="Times New Roman" pitchFamily="18" charset="0"/>
                <a:cs typeface="Times New Roman" pitchFamily="18" charset="0"/>
              </a:rPr>
              <a:t>обобщавайки своя опит Тейлър обосновава принципа, който счита за основен сред другите формулирани от него принципи - той се заключава в това, че високата работна заплата осигурява евтина продукция. Този свой принцип той разглежда с друг формулиран от него принцип “подходящ човек за подходяща работа”., т. е. той не препоръчва да се заплаща висока работна заплата на специалист, който извършва работа , изискваща по-ниска квалификация.Други основополагащи  принципи на научното управление, разработени от Тейлър в другите му произведения, са :</a:t>
            </a:r>
          </a:p>
        </p:txBody>
      </p:sp>
      <p:sp>
        <p:nvSpPr>
          <p:cNvPr id="8196" name="Slide Number Placeholder 3">
            <a:extLst>
              <a:ext uri="{FF2B5EF4-FFF2-40B4-BE49-F238E27FC236}">
                <a16:creationId xmlns:a16="http://schemas.microsoft.com/office/drawing/2014/main" id="{716A2BC1-6DAB-D925-03E3-5C9643C17A49}"/>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66BE61FE-C3FD-406E-A095-E39A16403B54}" type="slidenum">
              <a:rPr lang="bg-BG" altLang="en-US" sz="1200">
                <a:solidFill>
                  <a:srgbClr val="898989"/>
                </a:solidFill>
              </a:rPr>
              <a:pPr algn="r" eaLnBrk="1" hangingPunct="1">
                <a:spcBef>
                  <a:spcPct val="0"/>
                </a:spcBef>
                <a:buFontTx/>
                <a:buNone/>
              </a:pPr>
              <a:t>6</a:t>
            </a:fld>
            <a:endParaRPr lang="bg-BG" altLang="en-US" sz="120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292F4026-0117-99BF-4477-A09B3BAD468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D4683B-0C57-4183-8D3F-9C96C10DD3FA}" type="slidenum">
              <a:rPr lang="bg-BG" altLang="en-US" sz="1200">
                <a:solidFill>
                  <a:srgbClr val="898989"/>
                </a:solidFill>
              </a:rPr>
              <a:pPr>
                <a:spcBef>
                  <a:spcPct val="0"/>
                </a:spcBef>
                <a:buFontTx/>
                <a:buNone/>
              </a:pPr>
              <a:t>7</a:t>
            </a:fld>
            <a:endParaRPr lang="bg-BG" altLang="en-US" sz="1200">
              <a:solidFill>
                <a:srgbClr val="898989"/>
              </a:solidFill>
            </a:endParaRPr>
          </a:p>
        </p:txBody>
      </p:sp>
      <p:sp>
        <p:nvSpPr>
          <p:cNvPr id="3" name="Content Placeholder 2">
            <a:extLst>
              <a:ext uri="{FF2B5EF4-FFF2-40B4-BE49-F238E27FC236}">
                <a16:creationId xmlns:a16="http://schemas.microsoft.com/office/drawing/2014/main" id="{B930E216-42CC-A4EE-C35F-41D1398A80D4}"/>
              </a:ext>
            </a:extLst>
          </p:cNvPr>
          <p:cNvSpPr>
            <a:spLocks noGrp="1"/>
          </p:cNvSpPr>
          <p:nvPr>
            <p:ph idx="1"/>
          </p:nvPr>
        </p:nvSpPr>
        <p:spPr>
          <a:xfrm>
            <a:off x="457200" y="1143000"/>
            <a:ext cx="8258175" cy="4983163"/>
          </a:xfrm>
        </p:spPr>
        <p:txBody>
          <a:bodyPr rtlCol="0">
            <a:normAutofit fontScale="92500"/>
          </a:bodyPr>
          <a:lstStyle/>
          <a:p>
            <a:pPr algn="just" eaLnBrk="1">
              <a:spcAft>
                <a:spcPts val="0"/>
              </a:spcAft>
              <a:defRPr/>
            </a:pPr>
            <a:r>
              <a:rPr lang="bg-BG" dirty="0">
                <a:latin typeface="Times New Roman" pitchFamily="18" charset="0"/>
                <a:cs typeface="Times New Roman" pitchFamily="18" charset="0"/>
              </a:rPr>
              <a:t>Работната заплата трябва да се плаща на човека, а не на заеманото място;</a:t>
            </a:r>
          </a:p>
          <a:p>
            <a:pPr algn="just" eaLnBrk="1">
              <a:spcAft>
                <a:spcPts val="0"/>
              </a:spcAft>
              <a:defRPr/>
            </a:pPr>
            <a:r>
              <a:rPr lang="bg-BG" dirty="0">
                <a:latin typeface="Times New Roman" pitchFamily="18" charset="0"/>
                <a:cs typeface="Times New Roman" pitchFamily="18" charset="0"/>
              </a:rPr>
              <a:t>Установяването на разценките трябва да бъде основано на точни знания, а не догадки;</a:t>
            </a:r>
          </a:p>
          <a:p>
            <a:pPr algn="just" eaLnBrk="1">
              <a:spcAft>
                <a:spcPts val="0"/>
              </a:spcAft>
              <a:defRPr/>
            </a:pPr>
            <a:r>
              <a:rPr lang="bg-BG" dirty="0">
                <a:latin typeface="Times New Roman" pitchFamily="18" charset="0"/>
                <a:cs typeface="Times New Roman" pitchFamily="18" charset="0"/>
              </a:rPr>
              <a:t>Разценките основани на точни знания, да са еднообразни и справедливи;</a:t>
            </a:r>
          </a:p>
          <a:p>
            <a:pPr algn="just" eaLnBrk="1">
              <a:spcAft>
                <a:spcPts val="0"/>
              </a:spcAft>
              <a:defRPr/>
            </a:pPr>
            <a:r>
              <a:rPr lang="bg-BG" dirty="0">
                <a:latin typeface="Times New Roman" pitchFamily="18" charset="0"/>
                <a:cs typeface="Times New Roman" pitchFamily="18" charset="0"/>
              </a:rPr>
              <a:t>Благодарение на такива разценки работниците да получават по-висока заплата, а това ще унищожи причините за умишлено забавяне в работата.</a:t>
            </a:r>
          </a:p>
          <a:p>
            <a:pPr eaLnBrk="1" fontAlgn="auto" hangingPunct="1">
              <a:spcAft>
                <a:spcPts val="0"/>
              </a:spcAft>
              <a:defRPr/>
            </a:pPr>
            <a:endParaRPr lang="bg-BG" dirty="0"/>
          </a:p>
        </p:txBody>
      </p:sp>
      <p:sp>
        <p:nvSpPr>
          <p:cNvPr id="9220" name="Slide Number Placeholder 3">
            <a:extLst>
              <a:ext uri="{FF2B5EF4-FFF2-40B4-BE49-F238E27FC236}">
                <a16:creationId xmlns:a16="http://schemas.microsoft.com/office/drawing/2014/main" id="{D87EEB4B-034E-A364-FDF1-FA068A487105}"/>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44BDD129-1DC6-4DB3-80F5-A4CEB8A26490}" type="slidenum">
              <a:rPr lang="bg-BG" altLang="en-US" sz="1200">
                <a:solidFill>
                  <a:srgbClr val="898989"/>
                </a:solidFill>
              </a:rPr>
              <a:pPr algn="r" eaLnBrk="1" hangingPunct="1">
                <a:spcBef>
                  <a:spcPct val="0"/>
                </a:spcBef>
                <a:buFontTx/>
                <a:buNone/>
              </a:pPr>
              <a:t>7</a:t>
            </a:fld>
            <a:endParaRPr lang="bg-BG" altLang="en-US" sz="120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5269F3CC-6CB5-A873-3865-462D823679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84D1F-4857-46FB-B981-E374984AF521}" type="slidenum">
              <a:rPr lang="bg-BG" altLang="en-US" sz="1200">
                <a:solidFill>
                  <a:srgbClr val="898989"/>
                </a:solidFill>
              </a:rPr>
              <a:pPr>
                <a:spcBef>
                  <a:spcPct val="0"/>
                </a:spcBef>
                <a:buFontTx/>
                <a:buNone/>
              </a:pPr>
              <a:t>8</a:t>
            </a:fld>
            <a:endParaRPr lang="bg-BG" altLang="en-US" sz="1200">
              <a:solidFill>
                <a:srgbClr val="898989"/>
              </a:solidFill>
            </a:endParaRPr>
          </a:p>
        </p:txBody>
      </p:sp>
      <p:sp>
        <p:nvSpPr>
          <p:cNvPr id="10243" name="Content Placeholder 2">
            <a:extLst>
              <a:ext uri="{FF2B5EF4-FFF2-40B4-BE49-F238E27FC236}">
                <a16:creationId xmlns:a16="http://schemas.microsoft.com/office/drawing/2014/main" id="{04A0378B-75F0-30F7-EA00-DC343AC81C96}"/>
              </a:ext>
            </a:extLst>
          </p:cNvPr>
          <p:cNvSpPr>
            <a:spLocks noGrp="1"/>
          </p:cNvSpPr>
          <p:nvPr>
            <p:ph idx="1"/>
          </p:nvPr>
        </p:nvSpPr>
        <p:spPr>
          <a:xfrm>
            <a:off x="457200" y="1071563"/>
            <a:ext cx="8329613" cy="5054600"/>
          </a:xfrm>
        </p:spPr>
        <p:txBody>
          <a:bodyPr/>
          <a:lstStyle/>
          <a:p>
            <a:pPr algn="just" eaLnBrk="1" hangingPunct="1"/>
            <a:r>
              <a:rPr lang="bg-BG" altLang="en-US">
                <a:latin typeface="Times New Roman" panose="02020603050405020304" pitchFamily="18" charset="0"/>
                <a:cs typeface="Times New Roman" panose="02020603050405020304" pitchFamily="18" charset="0"/>
              </a:rPr>
              <a:t>Един от най-важните приноси на Тейлър за развитието на науката за управление е, че той въвежда редица научни методи за изследване на живия труд - статически, математически и др., сред които особено значение за вникване в същността на тейлъровата доктрина има методът на </a:t>
            </a:r>
            <a:r>
              <a:rPr lang="bg-BG" altLang="en-US" i="1">
                <a:latin typeface="Times New Roman" panose="02020603050405020304" pitchFamily="18" charset="0"/>
                <a:cs typeface="Times New Roman" panose="02020603050405020304" pitchFamily="18" charset="0"/>
              </a:rPr>
              <a:t>хронометражът</a:t>
            </a:r>
            <a:r>
              <a:rPr lang="bg-BG" altLang="en-US">
                <a:latin typeface="Times New Roman" panose="02020603050405020304" pitchFamily="18" charset="0"/>
                <a:cs typeface="Times New Roman" panose="02020603050405020304" pitchFamily="18" charset="0"/>
              </a:rPr>
              <a:t>.</a:t>
            </a:r>
          </a:p>
        </p:txBody>
      </p:sp>
      <p:sp>
        <p:nvSpPr>
          <p:cNvPr id="10244" name="Slide Number Placeholder 3">
            <a:extLst>
              <a:ext uri="{FF2B5EF4-FFF2-40B4-BE49-F238E27FC236}">
                <a16:creationId xmlns:a16="http://schemas.microsoft.com/office/drawing/2014/main" id="{C18D478C-D225-4708-EE5C-B96E360354CC}"/>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90D16477-5CD7-46F9-872B-EC568253B4D0}" type="slidenum">
              <a:rPr lang="bg-BG" altLang="en-US" sz="1200">
                <a:solidFill>
                  <a:srgbClr val="898989"/>
                </a:solidFill>
              </a:rPr>
              <a:pPr algn="r" eaLnBrk="1" hangingPunct="1">
                <a:spcBef>
                  <a:spcPct val="0"/>
                </a:spcBef>
                <a:buFontTx/>
                <a:buNone/>
              </a:pPr>
              <a:t>8</a:t>
            </a:fld>
            <a:endParaRPr lang="bg-BG"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D7015B47-98D8-6BFF-BE31-95D2E4D51E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E61BF3-7533-4C82-BA39-9CECF57A0CCC}" type="slidenum">
              <a:rPr lang="bg-BG" altLang="en-US" sz="1200">
                <a:solidFill>
                  <a:srgbClr val="898989"/>
                </a:solidFill>
              </a:rPr>
              <a:pPr>
                <a:spcBef>
                  <a:spcPct val="0"/>
                </a:spcBef>
                <a:buFontTx/>
                <a:buNone/>
              </a:pPr>
              <a:t>9</a:t>
            </a:fld>
            <a:endParaRPr lang="bg-BG" altLang="en-US" sz="1200">
              <a:solidFill>
                <a:srgbClr val="898989"/>
              </a:solidFill>
            </a:endParaRPr>
          </a:p>
        </p:txBody>
      </p:sp>
      <p:sp>
        <p:nvSpPr>
          <p:cNvPr id="11267" name="Content Placeholder 2">
            <a:extLst>
              <a:ext uri="{FF2B5EF4-FFF2-40B4-BE49-F238E27FC236}">
                <a16:creationId xmlns:a16="http://schemas.microsoft.com/office/drawing/2014/main" id="{EEF9D7DB-E68C-239D-70F0-02114EAEF4A6}"/>
              </a:ext>
            </a:extLst>
          </p:cNvPr>
          <p:cNvSpPr>
            <a:spLocks noGrp="1"/>
          </p:cNvSpPr>
          <p:nvPr>
            <p:ph idx="1"/>
          </p:nvPr>
        </p:nvSpPr>
        <p:spPr>
          <a:xfrm>
            <a:off x="457200" y="928688"/>
            <a:ext cx="8329613" cy="5197475"/>
          </a:xfrm>
        </p:spPr>
        <p:txBody>
          <a:bodyPr/>
          <a:lstStyle/>
          <a:p>
            <a:pPr algn="just" eaLnBrk="1" hangingPunct="1"/>
            <a:r>
              <a:rPr lang="bg-BG" altLang="en-US">
                <a:latin typeface="Times New Roman" panose="02020603050405020304" pitchFamily="18" charset="0"/>
                <a:cs typeface="Times New Roman" panose="02020603050405020304" pitchFamily="18" charset="0"/>
              </a:rPr>
              <a:t>Виден представител на движението за научна организация на труда по времето на Тейлър в САЩ е </a:t>
            </a:r>
            <a:r>
              <a:rPr lang="bg-BG" altLang="en-US" b="1">
                <a:latin typeface="Times New Roman" panose="02020603050405020304" pitchFamily="18" charset="0"/>
                <a:cs typeface="Times New Roman" panose="02020603050405020304" pitchFamily="18" charset="0"/>
              </a:rPr>
              <a:t>Харингтон Емерсон </a:t>
            </a:r>
            <a:r>
              <a:rPr lang="bg-BG" altLang="en-US">
                <a:latin typeface="Times New Roman" panose="02020603050405020304" pitchFamily="18" charset="0"/>
                <a:cs typeface="Times New Roman" panose="02020603050405020304" pitchFamily="18" charset="0"/>
              </a:rPr>
              <a:t>, който извършва редица икономически и технико-икономически изследвания. Той въвежда в редица фирми сделната заплата и реорганизира управлението в около 200 предприятия. Емерсън е убеден в предимствата на линейната система на управление.</a:t>
            </a:r>
          </a:p>
          <a:p>
            <a:pPr eaLnBrk="1" hangingPunct="1"/>
            <a:endParaRPr lang="bg-BG" altLang="en-US"/>
          </a:p>
        </p:txBody>
      </p:sp>
      <p:sp>
        <p:nvSpPr>
          <p:cNvPr id="11268" name="Slide Number Placeholder 3">
            <a:extLst>
              <a:ext uri="{FF2B5EF4-FFF2-40B4-BE49-F238E27FC236}">
                <a16:creationId xmlns:a16="http://schemas.microsoft.com/office/drawing/2014/main" id="{49E64FFB-A195-F080-1BE5-1D32A5463991}"/>
              </a:ext>
            </a:extLst>
          </p:cNvPr>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AE0AA040-1607-47C7-BCF4-9E98715BBC20}" type="slidenum">
              <a:rPr lang="bg-BG" altLang="en-US" sz="1200">
                <a:solidFill>
                  <a:srgbClr val="898989"/>
                </a:solidFill>
              </a:rPr>
              <a:pPr algn="r" eaLnBrk="1" hangingPunct="1">
                <a:spcBef>
                  <a:spcPct val="0"/>
                </a:spcBef>
                <a:buFontTx/>
                <a:buNone/>
              </a:pPr>
              <a:t>9</a:t>
            </a:fld>
            <a:endParaRPr lang="bg-BG"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3E6DAB51B8F43866F0743E0EE41DD" ma:contentTypeVersion="4" ma:contentTypeDescription="Create a new document." ma:contentTypeScope="" ma:versionID="cca41ead4a9240394b33a1a7b04f220b">
  <xsd:schema xmlns:xsd="http://www.w3.org/2001/XMLSchema" xmlns:xs="http://www.w3.org/2001/XMLSchema" xmlns:p="http://schemas.microsoft.com/office/2006/metadata/properties" xmlns:ns2="f7ff9893-cbf3-494b-bdd9-96c0170228da" targetNamespace="http://schemas.microsoft.com/office/2006/metadata/properties" ma:root="true" ma:fieldsID="4299fe261181b89186835fe6d2e141a7"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F282ED-9AF8-4CD3-9749-0E37D4F8128C}"/>
</file>

<file path=customXml/itemProps2.xml><?xml version="1.0" encoding="utf-8"?>
<ds:datastoreItem xmlns:ds="http://schemas.openxmlformats.org/officeDocument/2006/customXml" ds:itemID="{FBB0EE65-F4AE-4F69-907F-1D20B6F2D26E}">
  <ds:schemaRefs>
    <ds:schemaRef ds:uri="http://schemas.microsoft.com/sharepoint/v3/contenttype/forms"/>
  </ds:schemaRefs>
</ds:datastoreItem>
</file>

<file path=customXml/itemProps3.xml><?xml version="1.0" encoding="utf-8"?>
<ds:datastoreItem xmlns:ds="http://schemas.openxmlformats.org/officeDocument/2006/customXml" ds:itemID="{C4D9DCCA-A078-4DEB-A21F-4F640D6C3A5A}"/>
</file>

<file path=docProps/app.xml><?xml version="1.0" encoding="utf-8"?>
<Properties xmlns="http://schemas.openxmlformats.org/officeDocument/2006/extended-properties" xmlns:vt="http://schemas.openxmlformats.org/officeDocument/2006/docPropsVTypes">
  <TotalTime>89</TotalTime>
  <Words>1886</Words>
  <Application>Microsoft Office PowerPoint</Application>
  <PresentationFormat>Презентация на цял екран (4:3)</PresentationFormat>
  <Paragraphs>109</Paragraphs>
  <Slides>30</Slides>
  <Notes>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30</vt:i4>
      </vt:variant>
    </vt:vector>
  </HeadingPairs>
  <TitlesOfParts>
    <vt:vector size="31" baseType="lpstr">
      <vt:lpstr>Office Theme</vt:lpstr>
      <vt:lpstr>Историческо развитие на науката за мениджмънта</vt:lpstr>
      <vt:lpstr>Презентация на PowerPoint</vt:lpstr>
      <vt:lpstr>Същност и характеристика на процеса по формирането на науката за управление.....</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Движение за човешки отношения </vt:lpstr>
      <vt:lpstr>Презентация на PowerPoint</vt:lpstr>
      <vt:lpstr>Презентация на PowerPoint</vt:lpstr>
      <vt:lpstr>Презентация на PowerPoint</vt:lpstr>
      <vt:lpstr>Съвременен етап </vt:lpstr>
      <vt:lpstr>Презентация на PowerPoint</vt:lpstr>
      <vt:lpstr>2. Управлението като информационен процес и като социална дейност.</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3. Исторически обособили се школи и направления.</vt:lpstr>
      <vt:lpstr>Презентация на PowerPoint</vt:lpstr>
      <vt:lpstr>Презентация на PowerPoint</vt:lpstr>
      <vt:lpstr>Презентация на PowerPoint</vt:lpstr>
      <vt:lpstr>Презентация на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Dobrin-PC</dc:creator>
  <cp:lastModifiedBy>доц. д-р Добрин Ганчев</cp:lastModifiedBy>
  <cp:revision>27</cp:revision>
  <dcterms:created xsi:type="dcterms:W3CDTF">2021-01-05T08:58:52Z</dcterms:created>
  <dcterms:modified xsi:type="dcterms:W3CDTF">2024-04-29T17:54:54Z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