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7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11963" cy="9939338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B231CF1-3FC4-4759-9AE2-3DB6F3C8CB6D}"/>
    <pc:docChg chg="sldOrd">
      <pc:chgData name="" userId="" providerId="" clId="Web-{AB231CF1-3FC4-4759-9AE2-3DB6F3C8CB6D}" dt="2023-07-17T14:39:11.943" v="0"/>
      <pc:docMkLst>
        <pc:docMk/>
      </pc:docMkLst>
      <pc:sldChg chg="ord">
        <pc:chgData name="" userId="" providerId="" clId="Web-{AB231CF1-3FC4-4759-9AE2-3DB6F3C8CB6D}" dt="2023-07-17T14:39:11.943" v="0"/>
        <pc:sldMkLst>
          <pc:docMk/>
          <pc:sldMk cId="0" sldId="257"/>
        </pc:sldMkLst>
      </pc:sldChg>
    </pc:docChg>
  </pc:docChgLst>
  <pc:docChgLst>
    <pc:chgData name="доц. д-р Добрин Ганчев" userId="S::dobrin@tugab.bg::a4a41665-196f-4705-8140-885bff7866aa" providerId="AD" clId="Web-{C0BD2003-41AB-41B9-B9AB-2B142752727C}"/>
    <pc:docChg chg="modSld">
      <pc:chgData name="доц. д-р Добрин Ганчев" userId="S::dobrin@tugab.bg::a4a41665-196f-4705-8140-885bff7866aa" providerId="AD" clId="Web-{C0BD2003-41AB-41B9-B9AB-2B142752727C}" dt="2022-03-22T07:26:36.321" v="3" actId="20577"/>
      <pc:docMkLst>
        <pc:docMk/>
      </pc:docMkLst>
      <pc:sldChg chg="modSp">
        <pc:chgData name="доц. д-р Добрин Ганчев" userId="S::dobrin@tugab.bg::a4a41665-196f-4705-8140-885bff7866aa" providerId="AD" clId="Web-{C0BD2003-41AB-41B9-B9AB-2B142752727C}" dt="2022-03-22T06:48:55.964" v="0" actId="1076"/>
        <pc:sldMkLst>
          <pc:docMk/>
          <pc:sldMk cId="0" sldId="271"/>
        </pc:sldMkLst>
        <pc:spChg chg="mod">
          <ac:chgData name="доц. д-р Добрин Ганчев" userId="S::dobrin@tugab.bg::a4a41665-196f-4705-8140-885bff7866aa" providerId="AD" clId="Web-{C0BD2003-41AB-41B9-B9AB-2B142752727C}" dt="2022-03-22T06:48:55.964" v="0" actId="1076"/>
          <ac:spMkLst>
            <pc:docMk/>
            <pc:sldMk cId="0" sldId="271"/>
            <ac:spMk id="20484" creationId="{420F727D-5119-4BA4-A063-B8CBF15E644D}"/>
          </ac:spMkLst>
        </pc:spChg>
      </pc:sldChg>
      <pc:sldChg chg="modSp">
        <pc:chgData name="доц. д-р Добрин Ганчев" userId="S::dobrin@tugab.bg::a4a41665-196f-4705-8140-885bff7866aa" providerId="AD" clId="Web-{C0BD2003-41AB-41B9-B9AB-2B142752727C}" dt="2022-03-22T07:26:36.321" v="3" actId="20577"/>
        <pc:sldMkLst>
          <pc:docMk/>
          <pc:sldMk cId="0" sldId="276"/>
        </pc:sldMkLst>
        <pc:spChg chg="mod">
          <ac:chgData name="доц. д-р Добрин Ганчев" userId="S::dobrin@tugab.bg::a4a41665-196f-4705-8140-885bff7866aa" providerId="AD" clId="Web-{C0BD2003-41AB-41B9-B9AB-2B142752727C}" dt="2022-03-22T07:26:36.321" v="3" actId="20577"/>
          <ac:spMkLst>
            <pc:docMk/>
            <pc:sldMk cId="0" sldId="276"/>
            <ac:spMk id="22532" creationId="{888C2064-3810-4857-B4D9-C57F89A09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789B52F-E0A3-4127-AD6E-63F4A38720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6067E3B-95D4-4F7F-A17F-E152C999F9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0B5F4CA-F753-403A-81BB-B088ED15AF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3F13B52-A182-4ECC-9926-D059813789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/>
              <a:t>Click to edit Master text styles</a:t>
            </a:r>
          </a:p>
          <a:p>
            <a:pPr lvl="1"/>
            <a:r>
              <a:rPr lang="bg-BG" noProof="0"/>
              <a:t>Second level</a:t>
            </a:r>
          </a:p>
          <a:p>
            <a:pPr lvl="2"/>
            <a:r>
              <a:rPr lang="bg-BG" noProof="0"/>
              <a:t>Third level</a:t>
            </a:r>
          </a:p>
          <a:p>
            <a:pPr lvl="3"/>
            <a:r>
              <a:rPr lang="bg-BG" noProof="0"/>
              <a:t>Fourth level</a:t>
            </a:r>
          </a:p>
          <a:p>
            <a:pPr lvl="4"/>
            <a:r>
              <a:rPr lang="bg-BG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567B804-33C8-4860-AE99-9EE8A4DCBA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FA64F93-A3E9-4B6A-9EDE-851F37396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0863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5806-8997-495B-9E31-F30991CFD519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EEB735-9AE5-4952-8A25-1344CBDE8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0E651B-F44E-4D5F-B12E-A25522D46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31FD1F-F9DC-426F-AC4F-D9C942563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9B97A-CEFB-44AC-BCB6-29A1B317F3A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67658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CFE381-3D68-4B8F-B5A2-00B3D5DDB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9284D6-F281-4199-8C34-4E9879777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F21E5B-BA66-4326-AB5D-B6580A74F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8DAAB-1B88-4B37-B8C5-9FBBFF9934A5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8782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CC875F-E0C5-4BCB-BCCC-EF92EDD66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5ED39E-AD5B-4F32-836C-149C0BDBE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51BCF6-B00E-4EBB-B515-24963D52C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37A18-69A3-499A-8207-FB7B01FBCC09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729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30933D-7C0D-4BFE-9861-AB98567AC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EF2DC8-9551-43A7-9E35-1D8B57BA7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7C52AA-385A-4492-80D6-DFDD22CE28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0E7D5-9FBF-4123-BF5E-0C5F78A52832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505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883454-A901-47C4-814A-AC5C5D00C9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66EE56-99E8-40CF-8BFC-5F685AE8C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B2B4E4-B95E-4D57-A2C2-1EC9B8CAA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A947A-7210-4197-B547-ADCEA3DC562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98567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9FC01-493B-469D-B3F4-9B41F9C66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A9F10-52D0-4FC5-A87A-23462D7A4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59CE9-A141-4854-B80F-483E42EC3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3C36E-CC47-4B66-A37B-58A1631CB88B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8680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ACE33C-5FB8-4836-9A27-9D7160FE8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48579C-18E9-4913-9F1D-549539BBC0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B0C92B-92F2-4B78-B7EE-CAF9D32A4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BBEA3-9066-42B3-8092-AC3B467B7E55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5863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56E35C-9101-45C2-918C-3601F86CE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409692-CF84-4EBF-B930-9B128EFD6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6DC57E-257C-4894-8C4A-8C8966DE5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C61A6-B992-4CB8-B977-043E74B50341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6295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FCF715-07DC-45E0-B16B-59D93237E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A004B9-33C8-439A-AC94-A506F04C1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5E1238-96A0-4EAB-9B25-D61A7EDBF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7A56F-06A6-4DC0-99B0-2765568702D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8217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56A8F-5BF9-4C55-8067-E5678BFFB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72A4-DEA7-4D26-A4A9-B879AF73D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700D-0CCC-4887-9693-E6C5841A7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FFE12-05B4-49D9-908A-2996C056FA4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74954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11EB7-EF47-4229-BB4D-F8EAB5E69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B232F-83FA-4434-A880-697E262E9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427E8-4342-4886-89A4-A304B259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79B3-3529-42AB-859F-3DEA4CFBFAB2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1597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EABBEF-B06F-429F-9CD1-559DB6F92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AAD9BE9-7B0B-4320-88C9-9A0B8F28A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text styles</a:t>
            </a:r>
          </a:p>
          <a:p>
            <a:pPr lvl="1"/>
            <a:r>
              <a:rPr lang="bg-BG" altLang="bg-BG"/>
              <a:t>Second level</a:t>
            </a:r>
          </a:p>
          <a:p>
            <a:pPr lvl="2"/>
            <a:r>
              <a:rPr lang="bg-BG" altLang="bg-BG"/>
              <a:t>Third level</a:t>
            </a:r>
          </a:p>
          <a:p>
            <a:pPr lvl="3"/>
            <a:r>
              <a:rPr lang="bg-BG" altLang="bg-BG"/>
              <a:t>Fourth level</a:t>
            </a:r>
          </a:p>
          <a:p>
            <a:pPr lvl="4"/>
            <a:r>
              <a:rPr lang="bg-BG" altLang="bg-BG"/>
              <a:t>Fifth level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4B8FA13-42C7-4118-B9B6-4369C7A4EF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8D78F16-AC90-4EFD-8F2D-3A6CE196F2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D33E9B26-96D8-46A6-A5C3-C9DC94AAE2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38901E-6F1E-4268-B6F6-DE82EB9CF234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4570E29-C17C-43BB-B3F9-DAA6D1F9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DF8C55-F217-4762-A526-77AACCDD5858}" type="slidenum">
              <a:rPr lang="bg-BG" altLang="bg-BG"/>
              <a:pPr eaLnBrk="1" hangingPunct="1"/>
              <a:t>1</a:t>
            </a:fld>
            <a:endParaRPr lang="bg-BG" altLang="bg-BG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ABFF6B-E5DC-4A44-B7C2-F16EA92DF9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052513"/>
            <a:ext cx="7772400" cy="1470025"/>
          </a:xfrm>
        </p:spPr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ТЕМА ПЕТА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EC22180-50E2-462B-826E-FD999F85AD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6400800" cy="1752600"/>
          </a:xfrm>
        </p:spPr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ПЕРСОНАЛ И ПРОИЗВОДИТЕЛНОСТ НА ТРУДА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A7A0C48-5F0A-4DF3-B645-664BCFC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8171D8-E95E-455F-89D1-DFAC686C5870}" type="slidenum">
              <a:rPr lang="bg-BG" altLang="bg-BG"/>
              <a:pPr eaLnBrk="1" hangingPunct="1"/>
              <a:t>10</a:t>
            </a:fld>
            <a:endParaRPr lang="bg-BG" altLang="bg-BG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9726CD2-EB21-4D62-BFB4-38F2A274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18487" cy="55054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а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Работници – към тази категория се отнасят всички, които със своя физически труд привежда в действие машините, съоръженията и оборудването. В тази категория се включват работници, изпълняващи технологични операции и работници обслужващи производствени процеси;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б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 Специалисти – това е тази част от персонала, която се занимава с техническо, икономическо, юридическо, организационно и друго осигуряване на дейността на предприятието. Съставът на тази категория е твърде разнообразен и включва инженери, икономисти, юристи, администратори и т. н.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в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 Ръководни кадри – в тази категория се включва част от персонала, която осъществява ръководните функции – стратегическо и оперативно управление на дейността на предприятието.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6254C2F-6E48-4B91-85AB-A3C084A4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EF37F-EB2A-4DBF-98BA-74995726656D}" type="slidenum">
              <a:rPr lang="bg-BG" altLang="bg-BG"/>
              <a:pPr eaLnBrk="1" hangingPunct="1"/>
              <a:t>11</a:t>
            </a:fld>
            <a:endParaRPr lang="bg-BG" altLang="bg-BG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CABD090-2E26-4175-9E95-81341ABBE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218487" cy="1930400"/>
          </a:xfrm>
        </p:spPr>
        <p:txBody>
          <a:bodyPr/>
          <a:lstStyle/>
          <a:p>
            <a:pPr algn="just" eaLnBrk="1" hangingPunct="1"/>
            <a:r>
              <a:rPr lang="bg-BG" altLang="bg-BG" sz="2400">
                <a:latin typeface="Times New Roman" panose="02020603050405020304" pitchFamily="18" charset="0"/>
              </a:rPr>
              <a:t>г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 помощен (обслужващ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 персонал – зает с изпълнението на обслужващи функции – машинопис, деловодство, телефонни услуги и др.</a:t>
            </a:r>
            <a:br>
              <a:rPr lang="bg-BG" altLang="bg-BG" sz="2400">
                <a:latin typeface="Times New Roman" panose="02020603050405020304" pitchFamily="18" charset="0"/>
              </a:rPr>
            </a:br>
            <a:r>
              <a:rPr lang="bg-BG" altLang="bg-BG" sz="2400">
                <a:latin typeface="Times New Roman" panose="02020603050405020304" pitchFamily="18" charset="0"/>
              </a:rPr>
              <a:t>д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 охрана – заета с опазването на имуществото на предприятието.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567CC42-01F6-4A12-9321-0C15B96D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92375"/>
            <a:ext cx="8064500" cy="3878263"/>
          </a:xfrm>
        </p:spPr>
        <p:txBody>
          <a:bodyPr/>
          <a:lstStyle/>
          <a:p>
            <a:pPr algn="just" eaLnBrk="1" hangingPunct="1"/>
            <a:r>
              <a:rPr lang="bg-BG" altLang="bg-BG" sz="2400" i="1">
                <a:latin typeface="Times New Roman" panose="02020603050405020304" pitchFamily="18" charset="0"/>
              </a:rPr>
              <a:t>Професионалното разделение на труда</a:t>
            </a:r>
            <a:r>
              <a:rPr lang="bg-BG" altLang="bg-BG" sz="2400">
                <a:latin typeface="Times New Roman" panose="02020603050405020304" pitchFamily="18" charset="0"/>
              </a:rPr>
              <a:t> се осъществява в рамките на изпълнението на отделна функция и се изразява в обособяването на отделни професии и специалности. </a:t>
            </a:r>
          </a:p>
          <a:p>
            <a:pPr algn="just" eaLnBrk="1" hangingPunct="1"/>
            <a:r>
              <a:rPr lang="bg-BG" altLang="bg-BG" sz="2400" i="1">
                <a:latin typeface="Times New Roman" panose="02020603050405020304" pitchFamily="18" charset="0"/>
              </a:rPr>
              <a:t>Квалификационното разделение на труда</a:t>
            </a:r>
            <a:r>
              <a:rPr lang="bg-BG" altLang="bg-BG" sz="2400">
                <a:latin typeface="Times New Roman" panose="02020603050405020304" pitchFamily="18" charset="0"/>
              </a:rPr>
              <a:t> е в рамките на обособена професия или специалност и характеризира персонала в качествено отношение.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0471415-B63C-40C7-9378-83A1ED01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68CFFE-624E-4E3B-A135-06DE4893FDA5}" type="slidenum">
              <a:rPr lang="bg-BG" altLang="bg-BG"/>
              <a:pPr eaLnBrk="1" hangingPunct="1"/>
              <a:t>12</a:t>
            </a:fld>
            <a:endParaRPr lang="bg-BG" altLang="bg-BG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22AB344-882B-45CE-8737-631EB2F16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400" b="1">
                <a:latin typeface="Times New Roman" panose="02020603050405020304" pitchFamily="18" charset="0"/>
              </a:rPr>
              <a:t>ПОКАЗАТЕЛИ ЗА ИЗПОЛЗВАНЕ НА РАБОТНАТА СИЛА</a:t>
            </a:r>
            <a:r>
              <a:rPr lang="bg-BG" altLang="bg-BG" sz="4000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6B9DCF6-AD9B-4C29-82AE-33765A451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bg-BG" altLang="bg-BG" sz="2400">
                <a:latin typeface="Times New Roman" panose="02020603050405020304" pitchFamily="18" charset="0"/>
              </a:rPr>
              <a:t>Изменение на числеността на персонала.</a:t>
            </a:r>
            <a:r>
              <a:rPr lang="ru-RU" altLang="bg-BG" sz="2400">
                <a:latin typeface="Times New Roman" panose="02020603050405020304" pitchFamily="18" charset="0"/>
              </a:rPr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Дава възможност да се измери степента на използването на заетите въз основата на произведената и продадената продукция. Изчислява се по формулата:</a:t>
            </a:r>
          </a:p>
          <a:p>
            <a:pPr marL="609600" indent="-609600" algn="ctr" eaLnBrk="1" hangingPunct="1">
              <a:buFontTx/>
              <a:buNone/>
            </a:pPr>
            <a:r>
              <a:rPr lang="bg-BG" altLang="bg-BG" sz="2000">
                <a:latin typeface="Times New Roman" panose="02020603050405020304" pitchFamily="18" charset="0"/>
              </a:rPr>
              <a:t>БЗ=БЗ0-БЗт.*Кр</a:t>
            </a:r>
            <a:r>
              <a:rPr lang="bg-BG" altLang="bg-BG" sz="2800"/>
              <a:t>, </a:t>
            </a:r>
          </a:p>
          <a:p>
            <a:pPr marL="609600" indent="-609600" algn="just" eaLnBrk="1" hangingPunct="1"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БЗ  – изменение в числеността на персонала  за периода;</a:t>
            </a:r>
          </a:p>
          <a:p>
            <a:pPr marL="609600" indent="-609600" algn="just" eaLnBrk="1" hangingPunct="1"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БЗ0, БЗпл – брой на заетите през отчетния и текущия периоди;</a:t>
            </a:r>
          </a:p>
          <a:p>
            <a:pPr marL="609600" indent="-609600" algn="just" eaLnBrk="1" hangingPunct="1"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Кр – коефициент на изпълнение на плана за реализация на произведените стоки.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46B764AA-64DD-4C02-8B2B-2956B763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FF548F-FF64-451E-9906-064D5AA924E6}" type="slidenum">
              <a:rPr lang="bg-BG" altLang="bg-BG"/>
              <a:pPr eaLnBrk="1" hangingPunct="1"/>
              <a:t>13</a:t>
            </a:fld>
            <a:endParaRPr lang="bg-BG" altLang="bg-BG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1131F162-EDA4-416D-B1BA-0B09C9CFE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 b="1">
                <a:latin typeface="Times New Roman" panose="02020603050405020304" pitchFamily="18" charset="0"/>
              </a:rPr>
              <a:t>ПОКАЗАТЕЛИ ЗА ИЗПОЛЗВАНЕ НА РАБОТНАТА СИЛА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9AA5A498-D5ED-4919-9B19-B68FB69E5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2"/>
            </a:pPr>
            <a:r>
              <a:rPr lang="bg-BG" altLang="bg-BG" sz="2400">
                <a:latin typeface="Times New Roman" panose="02020603050405020304" pitchFamily="18" charset="0"/>
              </a:rPr>
              <a:t>Коефициент на сменност. Характеризира средния брой смени на които работи персонала на предприятието. Изчислява се по формулата:</a:t>
            </a:r>
          </a:p>
          <a:p>
            <a:pPr marL="609600" indent="-609600" algn="ctr" eaLnBrk="1" hangingPunct="1">
              <a:buClr>
                <a:schemeClr val="tx1"/>
              </a:buClr>
              <a:buFontTx/>
              <a:buNone/>
            </a:pPr>
            <a:endParaRPr lang="bg-BG" altLang="bg-BG" sz="2400">
              <a:latin typeface="Times New Roman" panose="02020603050405020304" pitchFamily="18" charset="0"/>
            </a:endParaRPr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C60D4BBD-6F3C-4086-8A36-A30C5AA5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93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1100">
                <a:cs typeface="Times New Roman" panose="02020603050405020304" pitchFamily="18" charset="0"/>
              </a:rPr>
              <a:t>                                     </a:t>
            </a:r>
            <a:endParaRPr lang="bg-BG" altLang="bg-BG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D8D02CE3-1F15-49AF-A037-94C3FFC35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068638"/>
          <a:ext cx="41036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393700" progId="Equation.3">
                  <p:embed/>
                </p:oleObj>
              </mc:Choice>
              <mc:Fallback>
                <p:oleObj name="Equation" r:id="rId2" imgW="1905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410368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>
            <a:extLst>
              <a:ext uri="{FF2B5EF4-FFF2-40B4-BE49-F238E27FC236}">
                <a16:creationId xmlns:a16="http://schemas.microsoft.com/office/drawing/2014/main" id="{CED95C40-D43C-481A-9EAF-05963980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25900"/>
            <a:ext cx="4679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bg-BG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</a:t>
            </a:r>
            <a:r>
              <a:rPr lang="bg-BG" altLang="bg-BG" sz="2000" baseline="-30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І</a:t>
            </a:r>
            <a:r>
              <a:rPr lang="bg-BG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,Р</a:t>
            </a:r>
            <a:r>
              <a:rPr lang="bg-BG" altLang="bg-BG" sz="2000" baseline="-30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ІІ</a:t>
            </a:r>
            <a:r>
              <a:rPr lang="bg-BG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, Р</a:t>
            </a:r>
            <a:r>
              <a:rPr lang="bg-BG" altLang="bg-BG" sz="2000" baseline="-30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ІІІ</a:t>
            </a:r>
            <a:r>
              <a:rPr lang="ru-RU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bg-BG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работещи, съответно на една, две и три смени;</a:t>
            </a:r>
          </a:p>
          <a:p>
            <a:pPr algn="just" eaLnBrk="1" hangingPunct="1"/>
            <a:r>
              <a:rPr lang="bg-BG" altLang="bg-BG" sz="20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 – общ брой на работещите.</a:t>
            </a:r>
          </a:p>
          <a:p>
            <a:pPr algn="just" eaLnBrk="1" hangingPunct="1"/>
            <a:endParaRPr lang="bg-BG" altLang="bg-BG" sz="2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bg-BG" altLang="bg-BG" sz="2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1B36795A-5A8A-4C6F-AB0D-D3FF4457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495675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835" imgH="139518" progId="Equation.3">
                  <p:embed/>
                </p:oleObj>
              </mc:Choice>
              <mc:Fallback>
                <p:oleObj name="Equation" r:id="rId4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95675"/>
                        <a:ext cx="123825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B453E35D-9931-4405-B37F-3E943B63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11FA82-5C1A-4F66-A64B-35DC9F7A3C14}" type="slidenum">
              <a:rPr lang="bg-BG" altLang="bg-BG"/>
              <a:pPr eaLnBrk="1" hangingPunct="1"/>
              <a:t>14</a:t>
            </a:fld>
            <a:endParaRPr lang="bg-BG" altLang="bg-BG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7299D0E-8CF0-4A9D-A3D0-F1B43FA4A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400" b="1">
                <a:latin typeface="Times New Roman" panose="02020603050405020304" pitchFamily="18" charset="0"/>
              </a:rPr>
              <a:t>СЪЩНОСТ И ЗНАЧЕНИЕ НА ПРОИЗВОДИТЕЛНОСТТА НА ТРУДА</a:t>
            </a:r>
            <a:r>
              <a:rPr lang="bg-BG" altLang="bg-BG" sz="4000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20F727D-5119-4BA4-A063-B8CBF15E6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232" y="16002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Съществуват следните разширени виждания за </a:t>
            </a:r>
            <a:r>
              <a:rPr lang="ru-RU" altLang="bg-BG" sz="2400" i="1">
                <a:latin typeface="Times New Roman" panose="02020603050405020304" pitchFamily="18" charset="0"/>
              </a:rPr>
              <a:t>производителността на труда</a:t>
            </a:r>
            <a:r>
              <a:rPr lang="ru-RU" altLang="bg-BG" sz="2400">
                <a:latin typeface="Times New Roman" panose="02020603050405020304" pitchFamily="18" charset="0"/>
              </a:rPr>
              <a:t>:</a:t>
            </a:r>
            <a:endParaRPr lang="ru-RU" altLang="bg-BG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400" b="1">
                <a:latin typeface="Times New Roman" panose="02020603050405020304" pitchFamily="18" charset="0"/>
              </a:rPr>
              <a:t>Производителността на труда </a:t>
            </a:r>
            <a:r>
              <a:rPr lang="ru-RU" altLang="bg-BG" sz="2400">
                <a:latin typeface="Times New Roman" panose="02020603050405020304" pitchFamily="18" charset="0"/>
              </a:rPr>
              <a:t>е степен на резултатност, продуктивност, както на </a:t>
            </a:r>
            <a:r>
              <a:rPr lang="bg-BG" altLang="bg-BG" sz="2400">
                <a:latin typeface="Times New Roman" panose="02020603050405020304" pitchFamily="18" charset="0"/>
              </a:rPr>
              <a:t>“</a:t>
            </a:r>
            <a:r>
              <a:rPr lang="ru-RU" altLang="bg-BG" sz="2400">
                <a:latin typeface="Times New Roman" panose="02020603050405020304" pitchFamily="18" charset="0"/>
              </a:rPr>
              <a:t>живия”, така и на </a:t>
            </a:r>
            <a:r>
              <a:rPr lang="bg-BG" altLang="bg-BG" sz="2400">
                <a:latin typeface="Times New Roman" panose="02020603050405020304" pitchFamily="18" charset="0"/>
              </a:rPr>
              <a:t>“</a:t>
            </a:r>
            <a:r>
              <a:rPr lang="ru-RU" altLang="bg-BG" sz="2400">
                <a:latin typeface="Times New Roman" panose="02020603050405020304" pitchFamily="18" charset="0"/>
              </a:rPr>
              <a:t>овеществения” труд;</a:t>
            </a:r>
            <a:endParaRPr lang="ru-RU" altLang="bg-BG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400" b="1">
                <a:latin typeface="Times New Roman" panose="02020603050405020304" pitchFamily="18" charset="0"/>
              </a:rPr>
              <a:t>Производителността на труда </a:t>
            </a:r>
            <a:r>
              <a:rPr lang="ru-RU" altLang="bg-BG" sz="2400">
                <a:latin typeface="Times New Roman" panose="02020603050405020304" pitchFamily="18" charset="0"/>
              </a:rPr>
              <a:t>е съотношение между продуктите или услугите и изразходвания за тяхното създаване </a:t>
            </a:r>
            <a:r>
              <a:rPr lang="bg-BG" altLang="bg-BG" sz="2400">
                <a:latin typeface="Times New Roman" panose="02020603050405020304" pitchFamily="18" charset="0"/>
              </a:rPr>
              <a:t>“</a:t>
            </a:r>
            <a:r>
              <a:rPr lang="ru-RU" altLang="bg-BG" sz="2400">
                <a:latin typeface="Times New Roman" panose="02020603050405020304" pitchFamily="18" charset="0"/>
              </a:rPr>
              <a:t>жив” и </a:t>
            </a:r>
            <a:r>
              <a:rPr lang="bg-BG" altLang="bg-BG" sz="2400">
                <a:latin typeface="Times New Roman" panose="02020603050405020304" pitchFamily="18" charset="0"/>
              </a:rPr>
              <a:t>“</a:t>
            </a:r>
            <a:r>
              <a:rPr lang="ru-RU" altLang="bg-BG" sz="2400">
                <a:latin typeface="Times New Roman" panose="02020603050405020304" pitchFamily="18" charset="0"/>
              </a:rPr>
              <a:t>овеществен” труд;</a:t>
            </a:r>
            <a:endParaRPr lang="en-US" altLang="bg-BG" sz="24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400" i="1">
                <a:latin typeface="Times New Roman" panose="02020603050405020304" pitchFamily="18" charset="0"/>
              </a:rPr>
              <a:t>Производителността на труда</a:t>
            </a:r>
            <a:r>
              <a:rPr lang="bg-BG" altLang="bg-BG" sz="2400">
                <a:latin typeface="Times New Roman" panose="02020603050405020304" pitchFamily="18" charset="0"/>
              </a:rPr>
              <a:t>,</a:t>
            </a:r>
            <a:r>
              <a:rPr lang="ru-RU" altLang="bg-BG" sz="2400">
                <a:latin typeface="Times New Roman" panose="02020603050405020304" pitchFamily="18" charset="0"/>
              </a:rPr>
              <a:t> най-общо</a:t>
            </a:r>
            <a:r>
              <a:rPr lang="bg-BG" altLang="bg-BG" sz="2400">
                <a:latin typeface="Times New Roman" panose="02020603050405020304" pitchFamily="18" charset="0"/>
              </a:rPr>
              <a:t> казано,</a:t>
            </a:r>
            <a:r>
              <a:rPr lang="ru-RU" altLang="bg-BG" sz="2400">
                <a:latin typeface="Times New Roman" panose="02020603050405020304" pitchFamily="18" charset="0"/>
              </a:rPr>
              <a:t> е степен на полезна резултативност на труда, намираща израз в съотношението между полезните продукти на труда с неизменно или повишаващо се качество и използваните за тяхното получаване човешки ресурси (в количествен и качествен аспект). </a:t>
            </a:r>
            <a:endParaRPr lang="en-GB" altLang="bg-BG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ru-RU" altLang="bg-BG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>
            <a:extLst>
              <a:ext uri="{FF2B5EF4-FFF2-40B4-BE49-F238E27FC236}">
                <a16:creationId xmlns:a16="http://schemas.microsoft.com/office/drawing/2014/main" id="{0379A306-2A3C-4673-8346-3DBA2F03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B8B363-AC8E-408D-952C-2B52133D36B9}" type="slidenum">
              <a:rPr lang="bg-BG" altLang="bg-BG"/>
              <a:pPr eaLnBrk="1" hangingPunct="1"/>
              <a:t>15</a:t>
            </a:fld>
            <a:endParaRPr lang="bg-BG" altLang="bg-BG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01C549C-8E56-4512-A1CE-3BF70FE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1143000"/>
          </a:xfrm>
        </p:spPr>
        <p:txBody>
          <a:bodyPr/>
          <a:lstStyle/>
          <a:p>
            <a:pPr algn="just" eaLnBrk="1" hangingPunct="1"/>
            <a:r>
              <a:rPr lang="ru-RU" altLang="bg-BG" sz="3200">
                <a:latin typeface="Times New Roman" panose="02020603050405020304" pitchFamily="18" charset="0"/>
              </a:rPr>
              <a:t>Представлява количествена характеристика за резултатите от вложения човешки труд.</a:t>
            </a:r>
            <a:r>
              <a:rPr lang="bg-BG" altLang="bg-BG" sz="4000"/>
              <a:t> 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30347131-23B4-4387-B569-DADAEC08E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altLang="bg-BG" sz="2800">
                <a:latin typeface="Times New Roman" panose="02020603050405020304" pitchFamily="18" charset="0"/>
              </a:rPr>
              <a:t>Производителността на труда представлява </a:t>
            </a:r>
            <a:r>
              <a:rPr lang="bg-BG" altLang="bg-BG" sz="2800">
                <a:latin typeface="Times New Roman" panose="02020603050405020304" pitchFamily="18" charset="0"/>
              </a:rPr>
              <a:t>отношение на количеството произведена продукция към изразходвания ресурс на труд:</a:t>
            </a:r>
            <a:endParaRPr lang="en-US" altLang="bg-BG" sz="280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bg-BG" sz="280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bg-BG" altLang="bg-BG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04D9D663-7E59-48EE-A886-AB64F78F7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429000"/>
          <a:ext cx="2736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355446" progId="Equation.3">
                  <p:embed/>
                </p:oleObj>
              </mc:Choice>
              <mc:Fallback>
                <p:oleObj name="Equation" r:id="rId2" imgW="1079032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29000"/>
                        <a:ext cx="27368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CE5753EB-702C-4A92-A7C9-6B8F4C24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B94A85-3EF7-4C1E-9DAC-16555936CEDA}" type="slidenum">
              <a:rPr lang="bg-BG" altLang="bg-BG"/>
              <a:pPr eaLnBrk="1" hangingPunct="1"/>
              <a:t>16</a:t>
            </a:fld>
            <a:endParaRPr lang="bg-BG" altLang="bg-BG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7F26045-A486-469B-900E-60A37E0F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bg-BG" altLang="bg-BG" sz="2400" b="1">
                <a:latin typeface="Times New Roman" panose="02020603050405020304" pitchFamily="18" charset="0"/>
              </a:rPr>
              <a:t>МЕТОДИ И ПОКАЗАТЕЛИ ЗА ИЗМЕРВАНЕ НА ПРОИЗВОДИТЕЛНОСТТА НА ТРУДА;</a:t>
            </a:r>
            <a:br>
              <a:rPr lang="bg-BG" altLang="bg-BG" sz="2400" b="1">
                <a:latin typeface="Times New Roman" panose="02020603050405020304" pitchFamily="18" charset="0"/>
              </a:rPr>
            </a:br>
            <a:endParaRPr lang="bg-BG" altLang="bg-BG" sz="2400" b="1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E601ABB-64A4-44A3-BB71-6CD3EBD55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Съществуват три метода за оценяване на производителността – стойностен, натурален и трудов.</a:t>
            </a:r>
            <a:endParaRPr lang="en-US" altLang="bg-BG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При </a:t>
            </a:r>
            <a:r>
              <a:rPr lang="bg-BG" altLang="bg-BG" i="1">
                <a:latin typeface="Times New Roman" panose="02020603050405020304" pitchFamily="18" charset="0"/>
              </a:rPr>
              <a:t>стойностния метод</a:t>
            </a:r>
            <a:r>
              <a:rPr lang="bg-BG" altLang="bg-BG">
                <a:latin typeface="Times New Roman" panose="02020603050405020304" pitchFamily="18" charset="0"/>
              </a:rPr>
              <a:t> произво</a:t>
            </a:r>
            <a:r>
              <a:rPr lang="en-US" altLang="bg-BG">
                <a:latin typeface="Times New Roman" panose="02020603050405020304" pitchFamily="18" charset="0"/>
              </a:rPr>
              <a:t>-</a:t>
            </a:r>
            <a:r>
              <a:rPr lang="bg-BG" altLang="bg-BG">
                <a:latin typeface="Times New Roman" panose="02020603050405020304" pitchFamily="18" charset="0"/>
              </a:rPr>
              <a:t>дителността на труда се измерва посредством цените на произведената и реализирана продукция и услуги съпоставени със средносписъчния състав на персонала в предприятието.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B9F5D42D-9527-4120-8DC6-6C7C71B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AB167E-2C03-446B-AED8-203E9E61C0D6}" type="slidenum">
              <a:rPr lang="bg-BG" altLang="bg-BG"/>
              <a:pPr eaLnBrk="1" hangingPunct="1"/>
              <a:t>17</a:t>
            </a:fld>
            <a:endParaRPr lang="bg-BG" altLang="bg-BG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D1CC6930-56CC-4548-B59F-8DD32F23B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bg-BG" altLang="bg-BG" sz="2800">
                <a:latin typeface="Times New Roman" panose="02020603050405020304" pitchFamily="18" charset="0"/>
              </a:rPr>
              <a:t>Използва се следната формула: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86B5DE90-8FCF-44F6-AE75-8656785A0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bg-BG" altLang="bg-BG"/>
              <a:t>.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53DA9B8B-51B5-4FA6-B92A-C851A99F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bg-BG" altLang="bg-BG"/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7F86B995-0734-4151-9F8E-D9E441ACE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989138"/>
          <a:ext cx="36004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685800" progId="Equation.3">
                  <p:embed/>
                </p:oleObj>
              </mc:Choice>
              <mc:Fallback>
                <p:oleObj name="Equation" r:id="rId2" imgW="17272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89138"/>
                        <a:ext cx="360045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>
            <a:extLst>
              <a:ext uri="{FF2B5EF4-FFF2-40B4-BE49-F238E27FC236}">
                <a16:creationId xmlns:a16="http://schemas.microsoft.com/office/drawing/2014/main" id="{DE7F4468-F228-4E12-9CC1-50D5600F90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8675" y="3500438"/>
            <a:ext cx="69119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където:</a:t>
            </a:r>
          </a:p>
          <a:p>
            <a:pPr eaLnBrk="1" hangingPunct="1"/>
            <a:endParaRPr lang="bg-BG" altLang="bg-BG" sz="2000">
              <a:latin typeface="Times New Roman" panose="02020603050405020304" pitchFamily="18" charset="0"/>
            </a:endParaRPr>
          </a:p>
          <a:p>
            <a:pPr eaLnBrk="1" hangingPunct="1"/>
            <a:endParaRPr lang="bg-BG" altLang="bg-BG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ОПП – Обща промишлена продукция;</a:t>
            </a:r>
          </a:p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П – Персонал на предприятието;</a:t>
            </a:r>
          </a:p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Qi – </a:t>
            </a:r>
            <a:r>
              <a:rPr lang="ru-RU" altLang="bg-BG" sz="2000">
                <a:latin typeface="Times New Roman" panose="02020603050405020304" pitchFamily="18" charset="0"/>
              </a:rPr>
              <a:t> </a:t>
            </a:r>
            <a:r>
              <a:rPr lang="bg-BG" altLang="bg-BG" sz="2000">
                <a:latin typeface="Times New Roman" panose="02020603050405020304" pitchFamily="18" charset="0"/>
              </a:rPr>
              <a:t>количество от i</a:t>
            </a:r>
            <a:r>
              <a:rPr lang="ru-RU" altLang="bg-BG" sz="2000">
                <a:latin typeface="Times New Roman" panose="02020603050405020304" pitchFamily="18" charset="0"/>
              </a:rPr>
              <a:t>-</a:t>
            </a:r>
            <a:r>
              <a:rPr lang="bg-BG" altLang="bg-BG" sz="2000">
                <a:latin typeface="Times New Roman" panose="02020603050405020304" pitchFamily="18" charset="0"/>
              </a:rPr>
              <a:t>тия продукт;</a:t>
            </a:r>
          </a:p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Pi</a:t>
            </a:r>
            <a:r>
              <a:rPr lang="ru-RU" altLang="bg-BG" sz="2000">
                <a:latin typeface="Times New Roman" panose="02020603050405020304" pitchFamily="18" charset="0"/>
              </a:rPr>
              <a:t>  – </a:t>
            </a:r>
            <a:r>
              <a:rPr lang="bg-BG" altLang="bg-BG" sz="2000">
                <a:latin typeface="Times New Roman" panose="02020603050405020304" pitchFamily="18" charset="0"/>
              </a:rPr>
              <a:t>цена на i</a:t>
            </a:r>
            <a:r>
              <a:rPr lang="ru-RU" altLang="bg-BG" sz="2000">
                <a:latin typeface="Times New Roman" panose="02020603050405020304" pitchFamily="18" charset="0"/>
              </a:rPr>
              <a:t>-</a:t>
            </a:r>
            <a:r>
              <a:rPr lang="bg-BG" altLang="bg-BG" sz="2000">
                <a:latin typeface="Times New Roman" panose="02020603050405020304" pitchFamily="18" charset="0"/>
              </a:rPr>
              <a:t>тия продукт;</a:t>
            </a:r>
          </a:p>
          <a:p>
            <a:pPr eaLnBrk="1" hangingPunct="1"/>
            <a:r>
              <a:rPr lang="bg-BG" altLang="bg-BG" sz="2000">
                <a:latin typeface="Times New Roman" panose="02020603050405020304" pitchFamily="18" charset="0"/>
              </a:rPr>
              <a:t>РВ – разход на работно време за производството на продукцията.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520E5FD-D0C7-4F3B-979D-9F44263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F411BB-E8B5-4D9B-A7BE-717159A13E1D}" type="slidenum">
              <a:rPr lang="bg-BG" altLang="bg-BG"/>
              <a:pPr eaLnBrk="1" hangingPunct="1"/>
              <a:t>18</a:t>
            </a:fld>
            <a:endParaRPr lang="bg-BG" altLang="bg-BG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74F4751F-8461-4780-B17A-29E0AC595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800">
                <a:latin typeface="Times New Roman" panose="02020603050405020304" pitchFamily="18" charset="0"/>
              </a:rPr>
              <a:t>Методи за измерване на</a:t>
            </a:r>
            <a:r>
              <a:rPr lang="bg-BG" altLang="bg-BG" sz="2800"/>
              <a:t> </a:t>
            </a:r>
            <a:r>
              <a:rPr lang="bg-BG" altLang="bg-BG" sz="2800">
                <a:latin typeface="Times New Roman" panose="02020603050405020304" pitchFamily="18" charset="0"/>
              </a:rPr>
              <a:t>производителността</a:t>
            </a:r>
            <a:r>
              <a:rPr lang="bg-BG" altLang="bg-BG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888C2064-3810-4857-B4D9-C57F89A096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 sz="2400" i="1" dirty="0">
                <a:latin typeface="Times New Roman"/>
                <a:cs typeface="Times New Roman"/>
              </a:rPr>
              <a:t>Трудовият метод</a:t>
            </a:r>
            <a:r>
              <a:rPr lang="bg-BG" altLang="bg-BG" sz="2400" dirty="0">
                <a:latin typeface="Times New Roman"/>
                <a:cs typeface="Times New Roman"/>
              </a:rPr>
              <a:t> измерва продукцията от гледна точка на нейната трудоемкост, т. е. в постоянни </a:t>
            </a:r>
            <a:r>
              <a:rPr lang="bg-BG" altLang="bg-BG" sz="2400" dirty="0" err="1">
                <a:latin typeface="Times New Roman"/>
                <a:cs typeface="Times New Roman"/>
              </a:rPr>
              <a:t>нормочасове</a:t>
            </a:r>
            <a:r>
              <a:rPr lang="bg-BG" altLang="bg-BG" sz="2400" dirty="0">
                <a:latin typeface="Times New Roman"/>
                <a:cs typeface="Times New Roman"/>
              </a:rPr>
              <a:t> и човекочасове. За да се приложи този метод, е необходимо да бъдат разработени и обосновани нормативи за разход на труд. В съвременните условия той намира ограничено приложение.</a:t>
            </a:r>
            <a:endParaRPr lang="bg-BG" altLang="bg-BG" sz="2400" i="1" dirty="0">
              <a:latin typeface="Times New Roman"/>
              <a:cs typeface="Times New Roman"/>
            </a:endParaRP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A296562C-43B2-42BC-B618-E00E8B4543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 sz="2400" i="1">
                <a:latin typeface="Times New Roman" panose="02020603050405020304" pitchFamily="18" charset="0"/>
              </a:rPr>
              <a:t>Натуралният метод</a:t>
            </a:r>
            <a:r>
              <a:rPr lang="bg-BG" altLang="bg-BG" sz="2400">
                <a:latin typeface="Times New Roman" panose="02020603050405020304" pitchFamily="18" charset="0"/>
              </a:rPr>
              <a:t> е един най-точните методи за измерване на производителността. Продукцията се измерва в бройки, килограми, метри, литри и т. н. Особено подходящ е за производства, където продукцията е еднородна – електроенергия, топлоенергия, въглища и др.; </a:t>
            </a:r>
          </a:p>
          <a:p>
            <a:pPr eaLnBrk="1" hangingPunct="1">
              <a:lnSpc>
                <a:spcPct val="90000"/>
              </a:lnSpc>
            </a:pPr>
            <a:endParaRPr lang="bg-BG" altLang="bg-BG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375E9949-C3DB-4C4A-88C3-ED80F306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ADD0D-4416-4CCE-90B7-4E28EC0696FB}" type="slidenum">
              <a:rPr lang="bg-BG" altLang="bg-BG"/>
              <a:pPr eaLnBrk="1" hangingPunct="1"/>
              <a:t>19</a:t>
            </a:fld>
            <a:endParaRPr lang="bg-BG" altLang="bg-BG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22E0E4BD-F575-4F36-8EEA-87BBE9913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218487" cy="2649537"/>
          </a:xfrm>
        </p:spPr>
        <p:txBody>
          <a:bodyPr/>
          <a:lstStyle/>
          <a:p>
            <a:pPr algn="just" eaLnBrk="1" hangingPunct="1"/>
            <a:r>
              <a:rPr lang="bg-BG" altLang="bg-BG" sz="2400">
                <a:latin typeface="Times New Roman" panose="02020603050405020304" pitchFamily="18" charset="0"/>
              </a:rPr>
              <a:t>В зависимост от равнището, на което се измерва производителността на труда, различаваме:</a:t>
            </a:r>
            <a:br>
              <a:rPr lang="bg-BG" altLang="bg-BG" sz="2400">
                <a:latin typeface="Times New Roman" panose="02020603050405020304" pitchFamily="18" charset="0"/>
              </a:rPr>
            </a:br>
            <a:r>
              <a:rPr lang="bg-BG" altLang="bg-BG" sz="2400">
                <a:latin typeface="Times New Roman" panose="02020603050405020304" pitchFamily="18" charset="0"/>
              </a:rPr>
              <a:t>- на национално равнище – обществена производителност на труда;</a:t>
            </a:r>
            <a:br>
              <a:rPr lang="bg-BG" altLang="bg-BG" sz="2400">
                <a:latin typeface="Times New Roman" panose="02020603050405020304" pitchFamily="18" charset="0"/>
              </a:rPr>
            </a:br>
            <a:r>
              <a:rPr lang="bg-BG" altLang="bg-BG" sz="2400">
                <a:latin typeface="Times New Roman" panose="02020603050405020304" pitchFamily="18" charset="0"/>
              </a:rPr>
              <a:t>-на ниво отрасъл (сектор) – отраслова или секторна производителност на труда;</a:t>
            </a:r>
            <a:br>
              <a:rPr lang="bg-BG" altLang="bg-BG" sz="2400">
                <a:latin typeface="Times New Roman" panose="02020603050405020304" pitchFamily="18" charset="0"/>
              </a:rPr>
            </a:br>
            <a:r>
              <a:rPr lang="bg-BG" altLang="bg-BG" sz="2400">
                <a:latin typeface="Times New Roman" panose="02020603050405020304" pitchFamily="18" charset="0"/>
              </a:rPr>
              <a:t>-на ниво предприятие – индивидуална производителност на труда.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28734590-7EB2-445E-B665-7420FFC14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213100"/>
            <a:ext cx="8280400" cy="2941638"/>
          </a:xfrm>
        </p:spPr>
        <p:txBody>
          <a:bodyPr/>
          <a:lstStyle/>
          <a:p>
            <a:pPr algn="just" eaLnBrk="1" hangingPunct="1"/>
            <a:r>
              <a:rPr lang="bg-BG" altLang="bg-BG" sz="2400" i="1">
                <a:latin typeface="Times New Roman" panose="02020603050405020304" pitchFamily="18" charset="0"/>
              </a:rPr>
              <a:t>Обществената производителност</a:t>
            </a:r>
            <a:r>
              <a:rPr lang="bg-BG" altLang="bg-BG" sz="2400">
                <a:latin typeface="Times New Roman" panose="02020603050405020304" pitchFamily="18" charset="0"/>
              </a:rPr>
              <a:t> на труда се измерва като отношение на произведения Брутен вътрешен продукт (БВП) за периода към броя на заетите в страната. 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FC98E815-339B-46D4-BB88-884877CD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bg-BG" altLang="bg-BG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475C967F-6E1F-4190-8C34-4C559D737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4535488"/>
          <a:ext cx="17605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393480" progId="Equation.3">
                  <p:embed/>
                </p:oleObj>
              </mc:Choice>
              <mc:Fallback>
                <p:oleObj name="Equation" r:id="rId2" imgW="711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535488"/>
                        <a:ext cx="1760538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94F69781-AB10-4B5E-BDD9-62A1A13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61FC52-1819-4BF2-80A7-5EF19CD0033A}" type="slidenum">
              <a:rPr lang="bg-BG" altLang="bg-BG"/>
              <a:pPr eaLnBrk="1" hangingPunct="1"/>
              <a:t>2</a:t>
            </a:fld>
            <a:endParaRPr lang="bg-BG" altLang="bg-BG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461F65F-A668-42B1-B49B-60A365E0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570037"/>
          </a:xfrm>
        </p:spPr>
        <p:txBody>
          <a:bodyPr/>
          <a:lstStyle/>
          <a:p>
            <a:pPr marL="838200" indent="-838200" algn="l" eaLnBrk="1" hangingPunct="1"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ЗНАЧЕНИЕ НА ЧОВЕШКИЯ ФАКТОР ЗА ДЕЙНОСТТА НА ПРЕДПРИЯТИЕТО. СЪСТАВ, СТРУКТУРА И ЧИСЛЕНОСТ </a:t>
            </a:r>
            <a:br>
              <a:rPr lang="bg-BG" altLang="bg-BG" sz="1800" b="1">
                <a:latin typeface="Times New Roman" panose="02020603050405020304" pitchFamily="18" charset="0"/>
              </a:rPr>
            </a:br>
            <a:r>
              <a:rPr lang="bg-BG" altLang="bg-BG" sz="1800" b="1">
                <a:latin typeface="Times New Roman" panose="02020603050405020304" pitchFamily="18" charset="0"/>
              </a:rPr>
              <a:t>НА РАБОТНАТА СИЛА</a:t>
            </a:r>
            <a:r>
              <a:rPr lang="bg-BG" altLang="bg-BG" sz="2400" b="1">
                <a:latin typeface="Times New Roman" panose="02020603050405020304" pitchFamily="18" charset="0"/>
              </a:rPr>
              <a:t>;</a:t>
            </a:r>
            <a:br>
              <a:rPr lang="bg-BG" altLang="bg-BG" sz="2400" b="1">
                <a:latin typeface="Times New Roman" panose="02020603050405020304" pitchFamily="18" charset="0"/>
              </a:rPr>
            </a:br>
            <a:endParaRPr lang="bg-BG" altLang="bg-BG" sz="2400" b="1">
              <a:latin typeface="Times New Roman" panose="02020603050405020304" pitchFamily="18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CA4E1A7-6B32-42A9-9E54-A788F3282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14525"/>
            <a:ext cx="8218488" cy="4211638"/>
          </a:xfrm>
        </p:spPr>
        <p:txBody>
          <a:bodyPr/>
          <a:lstStyle/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Целта на управлението на персонала е да осъществи поредица от дейности за привличане, назначаване, обучение и квалификация на индивидите и да хармонизира интересите им с тези на фирмата. Необходимо е да се отбележи, че съществува голямо разнообразие от термини за обозначаване на заетите лица – работна сила, трудови ресурси, персонал, човешки ресурси.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187FE374-EECA-4314-B402-B3C46F7F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3A2A36-874B-4672-80B9-DB4DE6C5B20D}" type="slidenum">
              <a:rPr lang="bg-BG" altLang="bg-BG"/>
              <a:pPr eaLnBrk="1" hangingPunct="1"/>
              <a:t>20</a:t>
            </a:fld>
            <a:endParaRPr lang="bg-BG" altLang="bg-BG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6E6E5CF-DA54-4217-BAD1-8E0F8CBB0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785937"/>
          </a:xfrm>
        </p:spPr>
        <p:txBody>
          <a:bodyPr/>
          <a:lstStyle/>
          <a:p>
            <a:pPr algn="just" eaLnBrk="1" hangingPunct="1"/>
            <a:r>
              <a:rPr lang="bg-BG" altLang="bg-BG" sz="2400">
                <a:latin typeface="Times New Roman" panose="02020603050405020304" pitchFamily="18" charset="0"/>
              </a:rPr>
              <a:t>При отчитане </a:t>
            </a:r>
            <a:r>
              <a:rPr lang="bg-BG" altLang="bg-BG" sz="2400" i="1">
                <a:latin typeface="Times New Roman" panose="02020603050405020304" pitchFamily="18" charset="0"/>
              </a:rPr>
              <a:t>производителността на труда на равнище сектор (отрасъл)</a:t>
            </a:r>
            <a:r>
              <a:rPr lang="bg-BG" altLang="bg-BG" sz="4000" i="1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могат да се използват показатели за обема на произведената продукция, създадената добавена стойност, а с известни уговорки БВП И БНП.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DDC50376-5C15-454C-A0F6-3061F992D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93963"/>
            <a:ext cx="8147050" cy="3632200"/>
          </a:xfrm>
        </p:spPr>
        <p:txBody>
          <a:bodyPr/>
          <a:lstStyle/>
          <a:p>
            <a:pPr algn="just" eaLnBrk="1" hangingPunct="1"/>
            <a:r>
              <a:rPr lang="bg-BG" altLang="bg-BG" sz="2400">
                <a:latin typeface="Times New Roman" panose="02020603050405020304" pitchFamily="18" charset="0"/>
              </a:rPr>
              <a:t>В рамките на отделното предприятие равнището на </a:t>
            </a:r>
            <a:r>
              <a:rPr lang="bg-BG" altLang="bg-BG" sz="2400" i="1">
                <a:latin typeface="Times New Roman" panose="02020603050405020304" pitchFamily="18" charset="0"/>
              </a:rPr>
              <a:t>индивидуалната производителност на труда </a:t>
            </a:r>
            <a:r>
              <a:rPr lang="bg-BG" altLang="bg-BG" sz="2400">
                <a:latin typeface="Times New Roman" panose="02020603050405020304" pitchFamily="18" charset="0"/>
              </a:rPr>
              <a:t>се определя, като се съпостави произведената продукция (ОПП</a:t>
            </a:r>
            <a:r>
              <a:rPr lang="ru-RU" altLang="bg-BG" sz="2400">
                <a:latin typeface="Times New Roman" panose="02020603050405020304" pitchFamily="18" charset="0"/>
              </a:rPr>
              <a:t>) </a:t>
            </a:r>
            <a:r>
              <a:rPr lang="bg-BG" altLang="bg-BG" sz="2400">
                <a:latin typeface="Times New Roman" panose="02020603050405020304" pitchFamily="18" charset="0"/>
              </a:rPr>
              <a:t>към броя на заетите в предприятието(П) или към разходите на работно време за съответния период (РВ</a:t>
            </a:r>
            <a:r>
              <a:rPr lang="ru-RU" altLang="bg-BG" sz="2400">
                <a:latin typeface="Times New Roman" panose="02020603050405020304" pitchFamily="18" charset="0"/>
              </a:rPr>
              <a:t>)</a:t>
            </a:r>
            <a:r>
              <a:rPr lang="bg-BG" altLang="bg-BG" sz="24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180CA196-03BB-4131-9B8D-8FE33B2CB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bg-BG" altLang="bg-BG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9ECB3F13-61BC-4ECB-9EDD-E86E15F7E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24400"/>
          <a:ext cx="24495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380835" progId="Equation.3">
                  <p:embed/>
                </p:oleObj>
              </mc:Choice>
              <mc:Fallback>
                <p:oleObj name="Equation" r:id="rId2" imgW="799753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24400"/>
                        <a:ext cx="2449512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>
            <a:extLst>
              <a:ext uri="{FF2B5EF4-FFF2-40B4-BE49-F238E27FC236}">
                <a16:creationId xmlns:a16="http://schemas.microsoft.com/office/drawing/2014/main" id="{2BC43F87-700C-4DBD-A1C5-FCBD7378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B1604F-8EF7-4937-9D37-9FE5AA02EC8D}" type="slidenum">
              <a:rPr lang="bg-BG" altLang="bg-BG"/>
              <a:pPr eaLnBrk="1" hangingPunct="1"/>
              <a:t>21</a:t>
            </a:fld>
            <a:endParaRPr lang="bg-BG" altLang="bg-BG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C8D27FE-DFBB-4662-83B1-CE0D82898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800225"/>
          </a:xfrm>
        </p:spPr>
        <p:txBody>
          <a:bodyPr/>
          <a:lstStyle/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За отчитане на равнището на производителността на труда се използва индексният метод. Динамиката на производителността на труда се оценява с индекси като отношение между равнищата за два периода: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A7EC8CE-4F23-4EAB-914B-68D3440E2A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5038"/>
            <a:ext cx="4043363" cy="3921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altLang="bg-BG" sz="900"/>
              <a:t>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bg-BG" altLang="bg-BG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E81D12-019F-43C8-B443-AE32E658649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05038"/>
            <a:ext cx="3884613" cy="39211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където: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Пт0 – равнище на производителността на труда през отчетния период;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Пт1 – равнище на производителността на труда през текущия период.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F5B86B45-B0FC-4288-92B1-1979F60C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bg-BG" altLang="bg-BG"/>
          </a:p>
        </p:txBody>
      </p:sp>
      <p:graphicFrame>
        <p:nvGraphicFramePr>
          <p:cNvPr id="6146" name="Object 7">
            <a:extLst>
              <a:ext uri="{FF2B5EF4-FFF2-40B4-BE49-F238E27FC236}">
                <a16:creationId xmlns:a16="http://schemas.microsoft.com/office/drawing/2014/main" id="{AFC57B05-8996-421A-81E9-0305B1566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24175"/>
          <a:ext cx="29527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457200" progId="Equation.3">
                  <p:embed/>
                </p:oleObj>
              </mc:Choice>
              <mc:Fallback>
                <p:oleObj name="Equation" r:id="rId2" imgW="1168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29527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D0E9FA0-A269-442C-BAD9-FE6E469F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0A3651-1DE3-40C4-BAA7-D3384A473E73}" type="slidenum">
              <a:rPr lang="bg-BG" altLang="bg-BG"/>
              <a:pPr eaLnBrk="1" hangingPunct="1"/>
              <a:t>22</a:t>
            </a:fld>
            <a:endParaRPr lang="bg-BG" altLang="bg-BG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9FB5637-C892-43AC-A3B1-A7935CB82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2400" b="1">
                <a:latin typeface="Times New Roman" panose="02020603050405020304" pitchFamily="18" charset="0"/>
              </a:rPr>
              <a:t>ФАКТОРИ, ВЛИЯЕЩИ НА ПРОИЗВОДИТЕЛНОСТТА НА ТРУДА</a:t>
            </a:r>
            <a:r>
              <a:rPr lang="bg-BG" altLang="bg-BG" sz="4000"/>
              <a:t>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DB2E359-131E-46B6-8F1F-D9E67848D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algn="just" eaLnBrk="1" hangingPunct="1">
              <a:lnSpc>
                <a:spcPct val="80000"/>
              </a:lnSpc>
            </a:pPr>
            <a:r>
              <a:rPr lang="ru-RU" altLang="bg-BG" sz="2800" b="1">
                <a:latin typeface="Times New Roman" panose="02020603050405020304" pitchFamily="18" charset="0"/>
              </a:rPr>
              <a:t>Външни фактори</a:t>
            </a:r>
            <a:r>
              <a:rPr lang="ru-RU" altLang="bg-BG" sz="2800" b="1" i="1">
                <a:latin typeface="Times New Roman" panose="02020603050405020304" pitchFamily="18" charset="0"/>
              </a:rPr>
              <a:t> </a:t>
            </a:r>
            <a:r>
              <a:rPr lang="ru-RU" altLang="bg-BG" sz="2800">
                <a:latin typeface="Times New Roman" panose="02020603050405020304" pitchFamily="18" charset="0"/>
              </a:rPr>
              <a:t>– това са такива причини за изменение на производителността на труда, които идват от околната среда на системата;</a:t>
            </a:r>
          </a:p>
          <a:p>
            <a:pPr marL="812800" indent="-812800" algn="just" eaLnBrk="1" hangingPunct="1">
              <a:lnSpc>
                <a:spcPct val="80000"/>
              </a:lnSpc>
            </a:pPr>
            <a:r>
              <a:rPr lang="ru-RU" altLang="bg-BG" sz="2800" b="1">
                <a:latin typeface="Times New Roman" panose="02020603050405020304" pitchFamily="18" charset="0"/>
              </a:rPr>
              <a:t>Вътрешни фактори </a:t>
            </a:r>
            <a:r>
              <a:rPr lang="bg-BG" altLang="bg-BG" sz="2800">
                <a:latin typeface="Times New Roman" panose="02020603050405020304" pitchFamily="18" charset="0"/>
              </a:rPr>
              <a:t>–</a:t>
            </a:r>
            <a:r>
              <a:rPr lang="ru-RU" altLang="bg-BG" sz="2800">
                <a:latin typeface="Times New Roman" panose="02020603050405020304" pitchFamily="18" charset="0"/>
              </a:rPr>
              <a:t> в повечето случаи са управляеми фактори и са свързани с особеностите на самата система – усилията на отделните индивиди, тяхната квалификация и мо</a:t>
            </a:r>
            <a:r>
              <a:rPr lang="bg-BG" altLang="bg-BG" sz="2800">
                <a:latin typeface="Times New Roman" panose="02020603050405020304" pitchFamily="18" charset="0"/>
              </a:rPr>
              <a:t>­</a:t>
            </a:r>
            <a:r>
              <a:rPr lang="ru-RU" altLang="bg-BG" sz="2800">
                <a:latin typeface="Times New Roman" panose="02020603050405020304" pitchFamily="18" charset="0"/>
              </a:rPr>
              <a:t>тивация, равнището на техника, технология, организация, спецификата на произвежданите продукти или услуги, структурата на системата и на заетия персонал и т. н.</a:t>
            </a:r>
            <a:endParaRPr lang="bg-BG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6BDF646-5399-4E0C-B151-7773DC2D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4A524-91E3-4FD9-B872-6EACBB639265}" type="slidenum">
              <a:rPr lang="bg-BG" altLang="bg-BG"/>
              <a:pPr eaLnBrk="1" hangingPunct="1"/>
              <a:t>3</a:t>
            </a:fld>
            <a:endParaRPr lang="bg-BG" altLang="bg-BG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8BA0909-FE92-4717-A1A7-AA46EB056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84A2B2D-B050-495D-A05B-EA8D9815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ЗНАЧЕНИЕ НА ЧОВЕШКИЯ ФАКТОР ЗА ДЕЙНОСТТА НА ПРЕДПРИЯТИЕТО. СЪСТАВ, СТРУКТУРА И ЧИСЛЕНОСТ </a:t>
            </a:r>
            <a:br>
              <a:rPr lang="bg-BG" altLang="bg-BG" sz="1800" b="1">
                <a:latin typeface="Times New Roman" panose="02020603050405020304" pitchFamily="18" charset="0"/>
              </a:rPr>
            </a:br>
            <a:r>
              <a:rPr lang="bg-BG" altLang="bg-BG" sz="1800" b="1">
                <a:latin typeface="Times New Roman" panose="02020603050405020304" pitchFamily="18" charset="0"/>
              </a:rPr>
              <a:t>НА РАБОТНАТА СИЛА;</a:t>
            </a:r>
          </a:p>
          <a:p>
            <a:pPr marL="609600" indent="-609600" algn="just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ПОКАЗАТЕЛИ ЗА ИЗПОЛЗВАНЕ НА РАБОТНАТА СИЛА;</a:t>
            </a:r>
          </a:p>
          <a:p>
            <a:pPr marL="609600" indent="-609600" algn="just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СЪЩНОСТ И ЗНАЧЕНИЕ НА ПРОИЗВОДИТЕЛНОСТТА НА ТРУДА;</a:t>
            </a:r>
          </a:p>
          <a:p>
            <a:pPr marL="609600" indent="-609600" algn="just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МЕТОДИ И ПОКАЗАТЕЛИ ЗА ИЗМЕРВАНЕ НА ПРОИЗВОДИТЕЛНОСТТА НА ТРУДА;</a:t>
            </a:r>
          </a:p>
          <a:p>
            <a:pPr marL="609600" indent="-609600" algn="just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1800" b="1">
                <a:latin typeface="Times New Roman" panose="02020603050405020304" pitchFamily="18" charset="0"/>
              </a:rPr>
              <a:t>ФАКТОРИ, ВЛИЯЕЩИ НА ПРОИЗВОДИТЕЛНОСТТА НА ТРУДА</a:t>
            </a:r>
            <a:r>
              <a:rPr lang="bg-BG" altLang="bg-BG"/>
              <a:t>  </a:t>
            </a:r>
            <a:r>
              <a:rPr lang="bg-BG" altLang="bg-BG" sz="1800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F50B9FE-F4EB-4C2C-8016-3E88EACE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8694BB-27D5-4A06-9A49-BB5ADD214567}" type="slidenum">
              <a:rPr lang="bg-BG" altLang="bg-BG"/>
              <a:pPr eaLnBrk="1" hangingPunct="1"/>
              <a:t>4</a:t>
            </a:fld>
            <a:endParaRPr lang="bg-BG" altLang="bg-BG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61C4277-F88F-4BE1-B84A-25ED779F7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Работна сила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3C90702-CD2C-43B7-A364-6D3833AC1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Обозначаваме съвкупността от физически и духовни сили на индивидите, тяхната способност за извършване на определена трудова дейност. Работната сила по-скоро отразява качествените страни и характеризира “квалификационното състояние на персонала</a:t>
            </a:r>
            <a:r>
              <a:rPr lang="bg-BG" altLang="bg-BG"/>
              <a:t>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583F71C-420C-4AF6-8221-B61B252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17137-7908-4BA6-82FE-E12822E2A318}" type="slidenum">
              <a:rPr lang="bg-BG" altLang="bg-BG"/>
              <a:pPr eaLnBrk="1" hangingPunct="1"/>
              <a:t>5</a:t>
            </a:fld>
            <a:endParaRPr lang="bg-BG" altLang="bg-BG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BC1F85-0846-4C24-8748-AF8B7BB35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Трудови ресурси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8053861-592D-488E-9110-1DA45889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Използва се  за обозначаване на населението от дадена страна, район или област, което се намира в трудоспособна възраст и притежава потенциални качества за трудова дейност. Тя представлява съвкупност от икономически, социални и демографски признаци. Формира се под въздействието на демографски фактори, на материалното благосъстояние и културното равнище на индивидите.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704B5A63-5470-4941-8BDB-E434EBE8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1E6C9D-EF6E-4EA3-843C-D9059089935E}" type="slidenum">
              <a:rPr lang="bg-BG" altLang="bg-BG"/>
              <a:pPr eaLnBrk="1" hangingPunct="1"/>
              <a:t>6</a:t>
            </a:fld>
            <a:endParaRPr lang="bg-BG" altLang="bg-BG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8E3AE8D-50A2-4CC6-8817-37C9C450E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3600">
                <a:latin typeface="Times New Roman" panose="02020603050405020304" pitchFamily="18" charset="0"/>
              </a:rPr>
              <a:t>Мениджмънтът на човешките ресурси</a:t>
            </a:r>
            <a:r>
              <a:rPr lang="bg-BG" altLang="bg-BG"/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2709AB1-1221-47C2-9A45-18EAB303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/>
              <a:t> </a:t>
            </a:r>
            <a:r>
              <a:rPr lang="bg-BG" altLang="bg-BG" sz="2800">
                <a:latin typeface="Times New Roman" panose="02020603050405020304" pitchFamily="18" charset="0"/>
              </a:rPr>
              <a:t>Занимава се с най-общите постановки, принципи и методи на управление на човешкия фактор в стратегически аспект. </a:t>
            </a:r>
            <a:r>
              <a:rPr lang="bg-BG" altLang="bg-BG">
                <a:latin typeface="Times New Roman" panose="02020603050405020304" pitchFamily="18" charset="0"/>
              </a:rPr>
              <a:t>Ориентиран е към най-висшите управленски равнища, засягащи стратегическото мислене, корпоративната култура и мисията на фирмата. С тази функция са натоварени топ-мениджърите.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184BA873-6BAC-46B1-9523-945B473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AF0757-2262-44C8-B2F9-38B2E29D5260}" type="slidenum">
              <a:rPr lang="bg-BG" altLang="bg-BG"/>
              <a:pPr eaLnBrk="1" hangingPunct="1"/>
              <a:t>7</a:t>
            </a:fld>
            <a:endParaRPr lang="bg-BG" altLang="bg-BG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8C4E4A-DE59-4663-BC04-D95EA0FF9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/>
              <a:t> </a:t>
            </a:r>
            <a:r>
              <a:rPr lang="bg-BG" altLang="bg-BG" sz="4000">
                <a:latin typeface="Times New Roman" panose="02020603050405020304" pitchFamily="18" charset="0"/>
              </a:rPr>
              <a:t>Мениджмънтът на персонала</a:t>
            </a:r>
            <a:r>
              <a:rPr lang="bg-BG" altLang="bg-BG"/>
              <a:t>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3006FBC-7AED-4475-B0D0-22E1FCDA8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Отделя изключително внимание на тактическите проблеми на човешкия фактор в предприятието.</a:t>
            </a:r>
            <a:r>
              <a:rPr lang="bg-BG" altLang="bg-BG"/>
              <a:t> </a:t>
            </a:r>
            <a:r>
              <a:rPr lang="bg-BG" altLang="bg-BG">
                <a:latin typeface="Times New Roman" panose="02020603050405020304" pitchFamily="18" charset="0"/>
              </a:rPr>
              <a:t>Основна функция на това управление, тъй като самият икономически процес е непосредствено следствие от дейността на хората; неговата ефективност зависи от това, как работят хората, които го осъществяват.</a:t>
            </a:r>
            <a:r>
              <a:rPr lang="bg-BG" altLang="bg-BG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A9F93D1-9D17-44D9-8E3B-B5088D00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5005BC-D9D4-4261-86FB-FED68F74EE46}" type="slidenum">
              <a:rPr lang="bg-BG" altLang="bg-BG"/>
              <a:pPr eaLnBrk="1" hangingPunct="1"/>
              <a:t>8</a:t>
            </a:fld>
            <a:endParaRPr lang="bg-BG" altLang="bg-BG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44919F8-9950-41BD-978B-3251A30B1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3200">
                <a:latin typeface="Times New Roman" panose="02020603050405020304" pitchFamily="18" charset="0"/>
              </a:rPr>
              <a:t>Разделението на труда се появява в три форми: общо, единично и частно.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CECFD72-2B30-425A-9409-0499F7B93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 sz="2800" i="1">
                <a:latin typeface="Times New Roman" panose="02020603050405020304" pitchFamily="18" charset="0"/>
              </a:rPr>
              <a:t>Общото разделение</a:t>
            </a:r>
            <a:r>
              <a:rPr lang="bg-BG" altLang="bg-BG" sz="2800">
                <a:latin typeface="Times New Roman" panose="02020603050405020304" pitchFamily="18" charset="0"/>
              </a:rPr>
              <a:t> на труда характеризира процеса на обособяване на различните видове дейности в мащаба на цялото общество; 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 i="1">
                <a:latin typeface="Times New Roman" panose="02020603050405020304" pitchFamily="18" charset="0"/>
              </a:rPr>
              <a:t>Частното разделение</a:t>
            </a:r>
            <a:r>
              <a:rPr lang="bg-BG" altLang="bg-BG" sz="2800">
                <a:latin typeface="Times New Roman" panose="02020603050405020304" pitchFamily="18" charset="0"/>
              </a:rPr>
              <a:t> на труда характеризира процеса на обособяване на различните видове трудова дейност в рамките на даден отрасъл;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 i="1">
                <a:latin typeface="Times New Roman" panose="02020603050405020304" pitchFamily="18" charset="0"/>
              </a:rPr>
              <a:t>Единичното разделение</a:t>
            </a:r>
            <a:r>
              <a:rPr lang="bg-BG" altLang="bg-BG" sz="2800">
                <a:latin typeface="Times New Roman" panose="02020603050405020304" pitchFamily="18" charset="0"/>
              </a:rPr>
              <a:t> на труда характеризира процеса на обособяване на отделни, раз­нородни дейности в отделното предприятие, а също така и обособяването на отделните структурни звена в организационните единици</a:t>
            </a:r>
            <a:r>
              <a:rPr lang="bg-BG" altLang="bg-BG" sz="280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D034B0E-EC50-4AF5-9B2F-02D7983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F89EF2-D815-4D9D-957E-F84E4CE4AD62}" type="slidenum">
              <a:rPr lang="bg-BG" altLang="bg-BG"/>
              <a:pPr eaLnBrk="1" hangingPunct="1"/>
              <a:t>9</a:t>
            </a:fld>
            <a:endParaRPr lang="bg-BG" altLang="bg-BG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CDA0197-1340-48C4-AC7C-341921A64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2400">
                <a:latin typeface="Times New Roman" panose="02020603050405020304" pitchFamily="18" charset="0"/>
              </a:rPr>
              <a:t>В рамките на предприятието единичното разделение на труда се появява в три нови форми. Обособяването в тези три форми характеризира състава на работната сила.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88EF628-7EE9-41F7-B857-BC33C05E6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 sz="2800" i="1">
                <a:latin typeface="Times New Roman" panose="02020603050405020304" pitchFamily="18" charset="0"/>
              </a:rPr>
              <a:t>Функционалното разделение на труда</a:t>
            </a:r>
            <a:r>
              <a:rPr lang="bg-BG" altLang="bg-BG" sz="2800">
                <a:latin typeface="Times New Roman" panose="02020603050405020304" pitchFamily="18" charset="0"/>
              </a:rPr>
              <a:t> намира израз в обособяването на отделни категории персонал в зависимост от изпълняваните функции по техническата подготовка на производството, по непосредственото въздействие върху предметите на труда, по икономическото, организационното и административно обслужване, ръководство и т. н. Категориите персонал, изразяващи състава на трудовите ресурси и работната сила са следните</a:t>
            </a:r>
            <a:r>
              <a:rPr lang="en-US" altLang="bg-BG" sz="2800">
                <a:latin typeface="Times New Roman" panose="02020603050405020304" pitchFamily="18" charset="0"/>
              </a:rPr>
              <a:t>:</a:t>
            </a:r>
            <a:r>
              <a:rPr lang="bg-BG" altLang="bg-BG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09c1fb1e475793539fd63650d9cdb6b9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20f4fd7fdb2e700b497a3c912dea05d5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C47AE4-B118-41F1-9353-E8A35A2CA0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C6FFDC-4329-4ED0-BA7F-632CEF40D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5C8886-CE21-4184-BA5A-E064F438F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9893-cbf3-494b-bdd9-96c017022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1375</Words>
  <Application>Microsoft Office PowerPoint</Application>
  <PresentationFormat>Презентация на цял екран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3" baseType="lpstr">
      <vt:lpstr>Default Design</vt:lpstr>
      <vt:lpstr>ТЕМА ПЕТА</vt:lpstr>
      <vt:lpstr>ЗНАЧЕНИЕ НА ЧОВЕШКИЯ ФАКТОР ЗА ДЕЙНОСТТА НА ПРЕДПРИЯТИЕТО. СЪСТАВ, СТРУКТУРА И ЧИСЛЕНОСТ  НА РАБОТНАТА СИЛА; </vt:lpstr>
      <vt:lpstr>Съдържание</vt:lpstr>
      <vt:lpstr>Работна сила</vt:lpstr>
      <vt:lpstr>Трудови ресурси</vt:lpstr>
      <vt:lpstr>Мениджмънтът на човешките ресурси </vt:lpstr>
      <vt:lpstr> Мениджмънтът на персонала </vt:lpstr>
      <vt:lpstr>Разделението на труда се появява в три форми: общо, единично и частно.</vt:lpstr>
      <vt:lpstr>В рамките на предприятието единичното разделение на труда се появява в три нови форми. Обособяването в тези три форми характеризира състава на работната сила.</vt:lpstr>
      <vt:lpstr>Презентация на PowerPoint</vt:lpstr>
      <vt:lpstr>г) помощен (обслужващ) персонал – зает с изпълнението на обслужващи функции – машинопис, деловодство, телефонни услуги и др. д) охрана – заета с опазването на имуществото на предприятието.</vt:lpstr>
      <vt:lpstr>ПОКАЗАТЕЛИ ЗА ИЗПОЛЗВАНЕ НА РАБОТНАТА СИЛА </vt:lpstr>
      <vt:lpstr>ПОКАЗАТЕЛИ ЗА ИЗПОЛЗВАНЕ НА РАБОТНАТА СИЛА</vt:lpstr>
      <vt:lpstr>СЪЩНОСТ И ЗНАЧЕНИЕ НА ПРОИЗВОДИТЕЛНОСТТА НА ТРУДА </vt:lpstr>
      <vt:lpstr>Представлява количествена характеристика за резултатите от вложения човешки труд. </vt:lpstr>
      <vt:lpstr>МЕТОДИ И ПОКАЗАТЕЛИ ЗА ИЗМЕРВАНЕ НА ПРОИЗВОДИТЕЛНОСТТА НА ТРУДА; </vt:lpstr>
      <vt:lpstr>Използва се следната формула:</vt:lpstr>
      <vt:lpstr>Методи за измерване на производителността </vt:lpstr>
      <vt:lpstr>В зависимост от равнището, на което се измерва производителността на труда, различаваме: - на национално равнище – обществена производителност на труда; -на ниво отрасъл (сектор) – отраслова или секторна производителност на труда; -на ниво предприятие – индивидуална производителност на труда.</vt:lpstr>
      <vt:lpstr>При отчитане производителността на труда на равнище сектор (отрасъл) могат да се използват показатели за обема на произведената продукция, създадената добавена стойност, а с известни уговорки БВП И БНП.</vt:lpstr>
      <vt:lpstr>За отчитане на равнището на производителността на труда се използва индексният метод. Динамиката на производителността на труда се оценява с индекси като отношение между равнищата за два периода:</vt:lpstr>
      <vt:lpstr>ФАКТОРИ, ВЛИЯЕЩИ НА ПРОИЗВОДИТЕЛНОСТТА НА ТРУДА </vt:lpstr>
    </vt:vector>
  </TitlesOfParts>
  <Company>TUGAB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UserSX</dc:creator>
  <cp:lastModifiedBy>Dobrin-PC</cp:lastModifiedBy>
  <cp:revision>41</cp:revision>
  <dcterms:created xsi:type="dcterms:W3CDTF">2009-04-11T19:12:37Z</dcterms:created>
  <dcterms:modified xsi:type="dcterms:W3CDTF">2024-05-27T05:57:10Z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