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35"/>
  </p:notesMasterIdLst>
  <p:sldIdLst>
    <p:sldId id="275" r:id="rId5"/>
    <p:sldId id="273" r:id="rId6"/>
    <p:sldId id="257" r:id="rId7"/>
    <p:sldId id="258" r:id="rId8"/>
    <p:sldId id="259" r:id="rId9"/>
    <p:sldId id="260" r:id="rId10"/>
    <p:sldId id="261" r:id="rId11"/>
    <p:sldId id="274" r:id="rId12"/>
    <p:sldId id="262" r:id="rId13"/>
    <p:sldId id="290" r:id="rId14"/>
    <p:sldId id="291" r:id="rId15"/>
    <p:sldId id="277" r:id="rId16"/>
    <p:sldId id="263" r:id="rId17"/>
    <p:sldId id="279" r:id="rId18"/>
    <p:sldId id="281" r:id="rId19"/>
    <p:sldId id="288" r:id="rId20"/>
    <p:sldId id="283" r:id="rId21"/>
    <p:sldId id="285" r:id="rId22"/>
    <p:sldId id="287" r:id="rId23"/>
    <p:sldId id="293" r:id="rId24"/>
    <p:sldId id="294" r:id="rId25"/>
    <p:sldId id="295" r:id="rId26"/>
    <p:sldId id="296" r:id="rId27"/>
    <p:sldId id="264" r:id="rId28"/>
    <p:sldId id="265" r:id="rId29"/>
    <p:sldId id="266" r:id="rId30"/>
    <p:sldId id="267" r:id="rId31"/>
    <p:sldId id="292" r:id="rId32"/>
    <p:sldId id="271" r:id="rId33"/>
    <p:sldId id="272" r:id="rId34"/>
  </p:sldIdLst>
  <p:sldSz cx="9144000" cy="6858000" type="screen4x3"/>
  <p:notesSz cx="6858000" cy="9144000"/>
  <p:defaultTextStyle>
    <a:defPPr>
      <a:defRPr lang="bg-BG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0AF7D-5B27-7DA8-78D4-E520885A1623}" v="2" dt="2024-05-13T07:29:55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Карагяур (22272122)" userId="S::f22272122@students.tugab.bg::86f6c756-4e12-4950-84f3-cc616831067d" providerId="AD" clId="Web-{E0B0AF7D-5B27-7DA8-78D4-E520885A1623}"/>
    <pc:docChg chg="addSld delSld">
      <pc:chgData name="Иван Карагяур (22272122)" userId="S::f22272122@students.tugab.bg::86f6c756-4e12-4950-84f3-cc616831067d" providerId="AD" clId="Web-{E0B0AF7D-5B27-7DA8-78D4-E520885A1623}" dt="2024-05-13T07:29:55.163" v="1"/>
      <pc:docMkLst>
        <pc:docMk/>
      </pc:docMkLst>
      <pc:sldChg chg="new del">
        <pc:chgData name="Иван Карагяур (22272122)" userId="S::f22272122@students.tugab.bg::86f6c756-4e12-4950-84f3-cc616831067d" providerId="AD" clId="Web-{E0B0AF7D-5B27-7DA8-78D4-E520885A1623}" dt="2024-05-13T07:29:55.163" v="1"/>
        <pc:sldMkLst>
          <pc:docMk/>
          <pc:sldMk cId="1502029839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4D18A1E-CA28-56AB-CBA4-FB95B4C271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1257CAF-BA39-FDDD-DBE6-8DCA05C4255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D4F49E1-D040-66A2-93D0-CEF3DAF7047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94A6D348-4127-E0D1-308A-2034590A85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noProof="0"/>
              <a:t>Click to edit Master text styles</a:t>
            </a:r>
          </a:p>
          <a:p>
            <a:pPr lvl="1"/>
            <a:r>
              <a:rPr lang="bg-BG" noProof="0"/>
              <a:t>Second level</a:t>
            </a:r>
          </a:p>
          <a:p>
            <a:pPr lvl="2"/>
            <a:r>
              <a:rPr lang="bg-BG" noProof="0"/>
              <a:t>Third level</a:t>
            </a:r>
          </a:p>
          <a:p>
            <a:pPr lvl="3"/>
            <a:r>
              <a:rPr lang="bg-BG" noProof="0"/>
              <a:t>Fourth level</a:t>
            </a:r>
          </a:p>
          <a:p>
            <a:pPr lvl="4"/>
            <a:r>
              <a:rPr lang="bg-BG" noProof="0"/>
              <a:t>Fifth level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54C341ED-4B1E-2E59-5A2D-F0CD9C83D9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76387B26-4BC7-F43B-2257-375A7C0386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8490A2F-8B5E-4CB7-8555-CA7DB78A5294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8C029B4B-91C2-4E40-2920-71A8E82564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1B4C7164-896F-8DAA-855B-EBD720164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A231E35B-DE3B-DED5-11AE-B3A4D5E5A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2489E42-5E92-445F-9DFE-807A5DF6815D}" type="slidenum">
              <a:rPr lang="bg-BG" altLang="en-US"/>
              <a:pPr>
                <a:spcBef>
                  <a:spcPct val="0"/>
                </a:spcBef>
              </a:pPr>
              <a:t>7</a:t>
            </a:fld>
            <a:endParaRPr lang="bg-BG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49284B4-48B2-AE14-2605-6C19B9B57D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54EF02-4803-2249-9D52-7A5282BE75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586AC6B-7EE7-86C5-1BFD-DB9EB90DC2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CB94C-718E-4117-97C7-2E89D9B09065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19134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32C4B9-63CE-02D1-157A-6C0154EB5D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DE2138-58AD-CB8C-3B24-87EFD4536D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2119F2-2112-C8EC-4CCA-E2D90275A6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8BA4B6-C081-4F2D-B2F4-DEBDF70B80ED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187739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A53FFED-F91D-7F00-3653-E353C1E2B2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744C81-8C05-B7AB-79B3-C48AAF8FAD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01BC8D8-7616-4476-E1D3-6234B1303C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81E170-BA8D-4189-A3F7-BA29D6980975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532083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3570B6-A722-B95F-C3FA-9E042DA6C9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C91FF-0FB2-D052-F21F-1355F49DF3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5B19F0-A637-3CA6-920E-4B874BFE8F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58226D-A4A5-4CA8-901E-6485032B94F6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957323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ED8C0B-400F-E16B-04C7-65CB79BC02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27B9677-ABF8-CFCB-5B55-D353A6C941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BE05453-7546-352C-E81D-3E0388EA07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F4423-6D9B-48D0-BC57-E5129A250919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37037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8E998D-899C-1A73-6B12-D3DD2279B7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85815C-8C04-6AB5-9D58-5ED8C011E0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8E22AF8-FF2C-7036-29AB-265A249C60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D17B4D-1D76-4045-B407-C749A817957C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131743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7AF78B-9159-F649-8B90-C7E41936F1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8693F56-722D-871B-56E2-EF5256B914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BE343F-0DF0-AF07-59B5-A72C507A76B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E7EC0-9934-42B3-BDFB-540FDC40B408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91450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F672E1-5223-0BC0-E87C-1A01E9B167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47DF52-FB31-AB30-CCB2-50B355E9BE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DB2EEC-33FC-CD7D-ECDE-FEA4C0BE72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C6A45-E8DA-4389-810D-F3744D23DC84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2863454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AE21F3-E003-31BA-5FE5-7A81970A97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E785826-1C7A-66FD-F82D-A554A15D28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5C9A8DF-8724-E342-678D-A0FAB615D1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DF3F3-FA44-4410-A355-9143285FEA7F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09108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12CDA18E-83D8-05F2-2579-9F07A14855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995656-B39B-83FD-5935-6EB8F085C9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7BBE004-BAB0-B709-467B-CE948E0A26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A752D1-09C5-4F46-9F12-576EE9BF01FD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171938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E20100-6709-631D-1FA5-96ABD4FBF4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26CD196-C851-5833-5B8A-3DD812EF6F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E48816-248A-028C-75B3-5055134E53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79642-418E-4E7F-915A-74ED63545A70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15568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2C3C62-413E-AEDE-1E3C-E8CDF9ECFAF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F64E3-157C-4D88-2F46-AB74635E9F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0B9155-4E29-5637-838F-31D108626C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1A5AD-2AA4-47DA-8C6C-E5E08CDF3F46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865380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7D0E05-6DCF-7758-7D8A-77DC3064D9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F1B66C-7C2E-16A1-58B6-D51CCA8606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296CC7-666F-7968-EECC-0E81F43D64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5A438-6BFA-41DF-9DE7-64259C6F1C7B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  <p:extLst>
      <p:ext uri="{BB962C8B-B14F-4D97-AF65-F5344CB8AC3E}">
        <p14:creationId xmlns:p14="http://schemas.microsoft.com/office/powerpoint/2010/main" val="348511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C590662-4C58-E3CC-F335-122D1DB8D8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58CDE57-E462-9668-6311-BF27DB383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bg-BG" altLang="en-US"/>
              <a:t>Click to edit Master text styles</a:t>
            </a:r>
          </a:p>
          <a:p>
            <a:pPr lvl="1"/>
            <a:r>
              <a:rPr lang="bg-BG" altLang="en-US"/>
              <a:t>Second level</a:t>
            </a:r>
          </a:p>
          <a:p>
            <a:pPr lvl="2"/>
            <a:r>
              <a:rPr lang="bg-BG" altLang="en-US"/>
              <a:t>Third level</a:t>
            </a:r>
          </a:p>
          <a:p>
            <a:pPr lvl="3"/>
            <a:r>
              <a:rPr lang="bg-BG" altLang="en-US"/>
              <a:t>Fourth level</a:t>
            </a:r>
          </a:p>
          <a:p>
            <a:pPr lvl="4"/>
            <a:r>
              <a:rPr lang="bg-BG" altLang="en-US"/>
              <a:t>Fifth level</a:t>
            </a:r>
          </a:p>
        </p:txBody>
      </p:sp>
      <p:sp>
        <p:nvSpPr>
          <p:cNvPr id="61444" name="Rectangle 4">
            <a:extLst>
              <a:ext uri="{FF2B5EF4-FFF2-40B4-BE49-F238E27FC236}">
                <a16:creationId xmlns:a16="http://schemas.microsoft.com/office/drawing/2014/main" id="{E7FDFDB8-CE3D-FF22-21C0-B0FA7B448C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1445" name="Rectangle 5">
            <a:extLst>
              <a:ext uri="{FF2B5EF4-FFF2-40B4-BE49-F238E27FC236}">
                <a16:creationId xmlns:a16="http://schemas.microsoft.com/office/drawing/2014/main" id="{074FE2F6-C81F-10FA-C773-FB264E26A2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bg-BG"/>
          </a:p>
        </p:txBody>
      </p:sp>
      <p:sp>
        <p:nvSpPr>
          <p:cNvPr id="61446" name="Rectangle 6">
            <a:extLst>
              <a:ext uri="{FF2B5EF4-FFF2-40B4-BE49-F238E27FC236}">
                <a16:creationId xmlns:a16="http://schemas.microsoft.com/office/drawing/2014/main" id="{E5964F56-05A8-92A2-8554-F8B9551ED8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6ACE4C18-90EC-4AAA-879D-CDFF40BE2F6F}" type="slidenum">
              <a:rPr lang="bg-BG" altLang="en-US"/>
              <a:pPr>
                <a:defRPr/>
              </a:pPr>
              <a:t>‹#›</a:t>
            </a:fld>
            <a:endParaRPr lang="bg-B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>
            <a:extLst>
              <a:ext uri="{FF2B5EF4-FFF2-40B4-BE49-F238E27FC236}">
                <a16:creationId xmlns:a16="http://schemas.microsoft.com/office/drawing/2014/main" id="{6D259183-B2D6-156E-5211-1556C80A3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B187F7-95AD-4827-BD34-124D8CE7AB9A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bg-BG" altLang="en-US" sz="1400"/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23104E37-CA9C-4341-038C-C39E7F24D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3225800"/>
          </a:xfrm>
        </p:spPr>
        <p:txBody>
          <a:bodyPr/>
          <a:lstStyle/>
          <a:p>
            <a:pPr eaLnBrk="1" hangingPunct="1"/>
            <a:r>
              <a:rPr lang="bg-BG" altLang="en-US" sz="4000" b="1">
                <a:latin typeface="All Times New Roman" pitchFamily="18" charset="0"/>
              </a:rPr>
              <a:t>ОРГАНИЗАЦИОННО</a:t>
            </a:r>
            <a:r>
              <a:rPr lang="ru-RU" altLang="en-US" sz="4000" b="1">
                <a:latin typeface="All Times New Roman" pitchFamily="18" charset="0"/>
              </a:rPr>
              <a:t> </a:t>
            </a:r>
            <a:r>
              <a:rPr lang="bg-BG" altLang="en-US" sz="4000" b="1">
                <a:latin typeface="All Times New Roman" pitchFamily="18" charset="0"/>
              </a:rPr>
              <a:t>-</a:t>
            </a:r>
            <a:r>
              <a:rPr lang="ru-RU" altLang="en-US" sz="4000" b="1">
                <a:latin typeface="All Times New Roman" pitchFamily="18" charset="0"/>
              </a:rPr>
              <a:t> </a:t>
            </a:r>
            <a:r>
              <a:rPr lang="bg-BG" altLang="en-US" sz="4000" b="1">
                <a:latin typeface="All Times New Roman" pitchFamily="18" charset="0"/>
              </a:rPr>
              <a:t>ПРАВНИ ФОРМИ ЗА ИЗВЪРШВАНЕ НА СТОПАНСКА ДЕЙНОСТ. ВИДОВЕ ТЪРГОВЦИ</a:t>
            </a:r>
            <a:br>
              <a:rPr lang="bg-BG" altLang="en-US" sz="4000" b="1">
                <a:latin typeface="All Times New Roman" pitchFamily="18" charset="0"/>
              </a:rPr>
            </a:br>
            <a:endParaRPr lang="bg-BG" altLang="en-US" sz="4000" b="1">
              <a:latin typeface="All Times New Roman" pitchFamily="18" charset="0"/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0A6D86F4-8D05-B374-0CA3-BF3D308B9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3860800"/>
            <a:ext cx="8075613" cy="22653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bg-BG" altLang="en-US" sz="3600" b="1">
                <a:latin typeface="All Times New Roman" pitchFamily="18" charset="0"/>
              </a:rPr>
              <a:t>ТЕМА ПЪРВА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35C0814-3179-3D8D-09CD-C24B20B75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bg-BG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ТЪРГОВЕЦ </a:t>
            </a:r>
            <a:r>
              <a:rPr lang="ru-RU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bg-BG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ПУБЛИЧНО ПРЕДПРИЯТИЕ</a:t>
            </a:r>
            <a:endParaRPr lang="bg-BG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926455E2-A247-2480-44FE-06FD8B16B1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търговските дружества с над 50 на сто държавно</a:t>
            </a:r>
            <a:r>
              <a:rPr lang="bg-BG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или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общинско участие в капитала или в които държавата</a:t>
            </a:r>
            <a:r>
              <a:rPr lang="bg-BG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общината по друг начин упражнява доминиращо влияние;</a:t>
            </a:r>
            <a:endParaRPr lang="bg-BG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9FB5A34B-7B6B-51D5-1888-8DB98A9F0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981D12A-36E5-4CE2-BB87-4E672336A436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bg-BG" altLang="en-U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D8B7C02-2E24-E7F4-61F6-B98A628B9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01050" cy="1011237"/>
          </a:xfrm>
        </p:spPr>
        <p:txBody>
          <a:bodyPr/>
          <a:lstStyle/>
          <a:p>
            <a:r>
              <a:rPr lang="bg-BG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ТЪРГОВЕЦ </a:t>
            </a:r>
            <a:r>
              <a:rPr lang="ru-RU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bg-BG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ПУБЛИЧНО ПРЕДПРИЯТИЕ</a:t>
            </a:r>
            <a:endParaRPr lang="bg-BG" altLang="en-US" sz="280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91F0F5F-C56A-FDFB-BB13-F702B67749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5875"/>
            <a:ext cx="8329613" cy="4840288"/>
          </a:xfrm>
        </p:spPr>
        <p:txBody>
          <a:bodyPr/>
          <a:lstStyle/>
          <a:p>
            <a:pPr algn="just"/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дъщерните дружества на търговските дружества</a:t>
            </a:r>
            <a:r>
              <a:rPr lang="bg-BG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които са публични, както</a:t>
            </a: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и предприятията по </a:t>
            </a:r>
            <a:r>
              <a:rPr lang="bg-BG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по дефиниция държавни</a:t>
            </a: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ако чрез тях държавата</a:t>
            </a:r>
            <a:r>
              <a:rPr lang="bg-BG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респективно </a:t>
            </a: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общината контролира повече от 50 на сто от дяловете</a:t>
            </a:r>
            <a:r>
              <a:rPr lang="bg-BG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акциите с право на глас или по друг начин упражнява доминиращо влияние;</a:t>
            </a:r>
            <a:endParaRPr lang="bg-BG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държавните предприятия, създадени със специални закони на основание </a:t>
            </a:r>
            <a:r>
              <a:rPr lang="bg-BG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Търговския закон.</a:t>
            </a:r>
            <a:endParaRPr lang="bg-BG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bg-BG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A8E5FE0B-BFB3-BF07-2499-BF0DF622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bg-BG" altLang="en-US" sz="140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>
            <a:extLst>
              <a:ext uri="{FF2B5EF4-FFF2-40B4-BE49-F238E27FC236}">
                <a16:creationId xmlns:a16="http://schemas.microsoft.com/office/drawing/2014/main" id="{4196E351-287E-E5F6-1456-75224BEE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57527F-C9E7-400C-960C-0A3F7E92B257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bg-BG" altLang="en-US" sz="14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09FB3DA1-BF0B-DCC4-9E76-435B1C85E6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3200" b="1">
                <a:latin typeface="All Times New Roman" pitchFamily="18" charset="0"/>
              </a:rPr>
              <a:t>ТЪРГОВСКИ ДРУЖЕСТВА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A7EC5528-3290-CAF5-6AE5-41DFDE4D6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bg-BG" altLang="en-US" sz="2400">
                <a:latin typeface="Times New Roman" panose="02020603050405020304" pitchFamily="18" charset="0"/>
              </a:rPr>
              <a:t>Търговското дружество е вид търговец. Търговският закон го определя като обединение на две и повече лица (учредители) за извършване на търговски сделки с общи средства.</a:t>
            </a:r>
          </a:p>
          <a:p>
            <a:pPr algn="just" eaLnBrk="1" hangingPunct="1">
              <a:lnSpc>
                <a:spcPct val="90000"/>
              </a:lnSpc>
            </a:pPr>
            <a:r>
              <a:rPr lang="bg-BG" altLang="en-US" sz="2400">
                <a:latin typeface="Times New Roman" panose="02020603050405020304" pitchFamily="18" charset="0"/>
              </a:rPr>
              <a:t>Учредителите на търговското дружество сключват помежду си договор, наречен дружествен или учредителен. Ролята на такъв договор при акционерните дружества играе уставът. Учредителният договор (уставът) регламентира организацията на търговското дружество и правоотношенията в него. Законодателството изисква минимално необходимото му съдържание, а извън него могат да се добавят и различни уговорки.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C5980244-567F-26A7-6E2E-56CDFEFFD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7A4C352-D422-456A-B644-B90C74150B5C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bg-BG" altLang="en-US" sz="14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64DAF949-23F9-FDCB-A5D6-0837DAC803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800" b="1">
                <a:latin typeface="All Times New Roman" pitchFamily="18" charset="0"/>
              </a:rPr>
              <a:t>ТЪРГОВСКИ ДРУЖЕСТВА</a:t>
            </a:r>
            <a:r>
              <a:rPr lang="bg-BG" altLang="en-US"/>
              <a:t> 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76F2C2C4-140D-0BF3-94B0-90A3A64A83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bg-BG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Събирателно дружество (СД);</a:t>
            </a:r>
          </a:p>
          <a:p>
            <a:pPr eaLnBrk="1" hangingPunct="1"/>
            <a:r>
              <a:rPr lang="bg-BG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Командитно дружество(КД);</a:t>
            </a:r>
          </a:p>
          <a:p>
            <a:pPr eaLnBrk="1" hangingPunct="1"/>
            <a:r>
              <a:rPr lang="bg-BG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Дружество с ограничена отговорност(ООД);</a:t>
            </a:r>
          </a:p>
          <a:p>
            <a:pPr eaLnBrk="1" hangingPunct="1"/>
            <a:r>
              <a:rPr lang="bg-BG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Акционерно дружество(АД);</a:t>
            </a:r>
          </a:p>
          <a:p>
            <a:pPr eaLnBrk="1" hangingPunct="1"/>
            <a:r>
              <a:rPr lang="bg-BG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Командитно дружество с акции (КДА);</a:t>
            </a:r>
          </a:p>
          <a:p>
            <a:pPr eaLnBrk="1" hangingPunct="1"/>
            <a:r>
              <a:rPr lang="bg-BG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Дружество с променлив капитал ( ДПК)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>
            <a:extLst>
              <a:ext uri="{FF2B5EF4-FFF2-40B4-BE49-F238E27FC236}">
                <a16:creationId xmlns:a16="http://schemas.microsoft.com/office/drawing/2014/main" id="{6CF19DE8-BC36-9DC9-9DAE-828CF691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444CCA-40B8-4132-AEF5-97C0F57BC56D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bg-BG" altLang="en-US" sz="14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EFE24566-AF07-85FA-154C-0EE251ED3C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4000" b="1">
                <a:latin typeface="Times New Roman" panose="02020603050405020304" pitchFamily="18" charset="0"/>
              </a:rPr>
              <a:t>Събирателно дружество (СД)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7E99937E-E7C6-8836-E1EA-C3190EA290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</a:rPr>
              <a:t>Събирателното дружество се образува от две или повече лица за извършване на търговски сделки под обща фирма. То е персонално дружество. В него могат да участват както физически, така и юридически лица (търговски дружества). Събирателното дружество възниква на основата на сключен дружествен договор.</a:t>
            </a:r>
            <a:r>
              <a:rPr lang="bg-BG" altLang="en-US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id="{16C9954F-77A1-2BEA-3172-91E019DDC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298295F-F3E6-4568-A402-B9C7CB9A2659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bg-BG" altLang="en-US" sz="14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1F8E56CB-F9C6-2582-EA7A-B0E858C1CA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4000" b="1">
                <a:latin typeface="All Times New Roman" pitchFamily="18" charset="0"/>
              </a:rPr>
              <a:t>Командитно дружество(КД)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3844B49D-83A2-49BF-A308-45E9A0F56B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bg-BG" altLang="en-US">
                <a:latin typeface="Times New Roman" panose="02020603050405020304" pitchFamily="18" charset="0"/>
              </a:rPr>
              <a:t>Командитното дружество се образува с договор между две или повече лица за извършване на дейност под обща фирма, като един или повече от съдружниците са солидарно и неограничено отговорни за задълженията на дружеството, а останалите са отговорни до размера на уговорената вноска.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52651D75-9EAB-442A-2793-7D235B05B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450D6B-6872-4310-8799-ED9B72984521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bg-BG" altLang="en-US" sz="140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AA3BA4A-98E6-5DA4-3B4A-E3EB212FFF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147050" cy="4929188"/>
          </a:xfrm>
        </p:spPr>
        <p:txBody>
          <a:bodyPr/>
          <a:lstStyle/>
          <a:p>
            <a:pPr algn="just" eaLnBrk="1" hangingPunct="1"/>
            <a:r>
              <a:rPr lang="bg-BG" altLang="en-US">
                <a:latin typeface="Times New Roman" panose="02020603050405020304" pitchFamily="18" charset="0"/>
              </a:rPr>
              <a:t>Следователно правните признаци на това дружество, с изключение на условието на двата вида съдружници, съвпадат с тези на събирателното дружество. Не съществуват ограничения нито по отношение на участниците – те могат да бъдат, както физически, така и юридически лица или пък по отношение на техния нацио-нален произход. </a:t>
            </a:r>
          </a:p>
          <a:p>
            <a:pPr eaLnBrk="1" hangingPunct="1"/>
            <a:endParaRPr lang="bg-BG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>
            <a:extLst>
              <a:ext uri="{FF2B5EF4-FFF2-40B4-BE49-F238E27FC236}">
                <a16:creationId xmlns:a16="http://schemas.microsoft.com/office/drawing/2014/main" id="{76638B12-A68D-679D-1F5D-A49106D5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4A7902-7A89-4FBE-8C0D-71F2828DAAF3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bg-BG" altLang="en-US" sz="14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EFB14B8D-5AFE-059B-7E39-3118D16D8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3200" b="1">
                <a:latin typeface="All Times New Roman" pitchFamily="18" charset="0"/>
              </a:rPr>
              <a:t>Дружество с ограничена отговорност(ООД)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FD3226B1-04D9-ED36-0AE5-3EA0A3167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Дружеството с ограничена отговорност (ООД) може да се образува от едно или повече лица, които отговарят за задълженията си с дяловата вноска в капитала. ООД е капиталово дружество (макар в известна степен да се изисква лично участие на съдружниците). Дружественият договор се съставя в писмена форма. Когато едно лице създава дружество с ограничена отговорност, се съставя учредителен акт. Капиталът на дружеството се формира от вноски на съдружниците и не може да по-малък от 2 лв</a:t>
            </a:r>
            <a:r>
              <a:rPr lang="bg-BG" altLang="en-US" sz="2800">
                <a:latin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>
            <a:extLst>
              <a:ext uri="{FF2B5EF4-FFF2-40B4-BE49-F238E27FC236}">
                <a16:creationId xmlns:a16="http://schemas.microsoft.com/office/drawing/2014/main" id="{6764F3CC-D639-7FB3-5B89-F309AE65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5FAEA43-0C4F-447F-AC29-C388EE687F9C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bg-BG" altLang="en-US" sz="14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8D7C2A90-5E2C-6C71-E4FB-5B3908548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838200" indent="-838200" eaLnBrk="1" hangingPunct="1"/>
            <a:r>
              <a:rPr lang="bg-BG" altLang="en-US" sz="4000" b="1">
                <a:latin typeface="Times New Roman" panose="02020603050405020304" pitchFamily="18" charset="0"/>
              </a:rPr>
              <a:t>Акционерно дружество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998E05F6-423D-F31F-1F0E-002B8C3A92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bg-BG" altLang="en-US" sz="2800">
                <a:latin typeface="Times New Roman" panose="02020603050405020304" pitchFamily="18" charset="0"/>
              </a:rPr>
              <a:t>Акционерно дружество (АД) се образува от едно или повече физически и юридически лица.Същественото, което отличава това дружество от останалите е, че неговия капитал е разделен в акции с еднаква номинална стойност. Акционерно дружество се учредява на </a:t>
            </a:r>
            <a:r>
              <a:rPr lang="bg-BG" altLang="en-US" sz="2800" b="1">
                <a:latin typeface="Times New Roman" panose="02020603050405020304" pitchFamily="18" charset="0"/>
              </a:rPr>
              <a:t>учредително събрание</a:t>
            </a:r>
            <a:r>
              <a:rPr lang="bg-BG" altLang="en-US" sz="2800">
                <a:latin typeface="Times New Roman" panose="02020603050405020304" pitchFamily="18" charset="0"/>
              </a:rPr>
              <a:t>, на което присъстват всички лица, които записват акции. </a:t>
            </a:r>
          </a:p>
          <a:p>
            <a:pPr algn="just" eaLnBrk="1" hangingPunct="1">
              <a:lnSpc>
                <a:spcPct val="80000"/>
              </a:lnSpc>
            </a:pPr>
            <a:r>
              <a:rPr lang="bg-BG" altLang="en-US" sz="2800">
                <a:latin typeface="Times New Roman" panose="02020603050405020304" pitchFamily="18" charset="0"/>
              </a:rPr>
              <a:t>Акционерното дружество трябва да събере капитал на стойност не по-малка от 50 хил. лв., за да може да се регистрира. Минималната номинална стойност на една акция е един лев.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>
            <a:extLst>
              <a:ext uri="{FF2B5EF4-FFF2-40B4-BE49-F238E27FC236}">
                <a16:creationId xmlns:a16="http://schemas.microsoft.com/office/drawing/2014/main" id="{EFFA79D9-E21C-FEA7-C870-951164ED1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6D7A16-3ACE-45D5-9E90-E71DA6FEF2ED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bg-BG" altLang="en-US" sz="14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90FCF021-5D33-3EAE-CD57-9D63E2AC7E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b="1">
                <a:latin typeface="Times New Roman" panose="02020603050405020304" pitchFamily="18" charset="0"/>
              </a:rPr>
              <a:t>Командитно дружество с акции</a:t>
            </a:r>
            <a:r>
              <a:rPr lang="bg-BG" altLang="en-US"/>
              <a:t> 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277CB47D-FD06-4010-CEB5-91F3D91293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bg-BG" altLang="en-US">
                <a:latin typeface="Times New Roman" panose="02020603050405020304" pitchFamily="18" charset="0"/>
              </a:rPr>
              <a:t>Командитно дружество с акции (КДА) се създава от най-малко един неограничено отговорен съдружник и поне трима ограничено отговорни съдружници. За разлика от КД, в командитното дружество с акции за вноските на ограничено отговорните съдружници се издават акции. Те се набират с подписка.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>
            <a:extLst>
              <a:ext uri="{FF2B5EF4-FFF2-40B4-BE49-F238E27FC236}">
                <a16:creationId xmlns:a16="http://schemas.microsoft.com/office/drawing/2014/main" id="{7F017104-C111-8EFA-059D-7481006C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B5136B-2C31-433F-AA49-E7AF28C9073C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bg-BG" altLang="en-US" sz="14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8E18869-BFF6-C673-829D-877F36F0D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b="1">
                <a:latin typeface="Times New Roman" panose="02020603050405020304" pitchFamily="18" charset="0"/>
              </a:rPr>
              <a:t>СЪДЪРЖАНИЕ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99D421FF-9527-2D3E-31D9-EF272B0A2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ru-RU" altLang="en-US" sz="2800" b="1">
                <a:latin typeface="All Times New Roman" pitchFamily="18" charset="0"/>
              </a:rPr>
              <a:t>СЪЩНОСТ НА ПРЕДПРИЯТИЕТО</a:t>
            </a:r>
            <a:r>
              <a:rPr lang="bg-BG" altLang="en-US" sz="2800" b="1">
                <a:latin typeface="All Times New Roman" pitchFamily="18" charset="0"/>
              </a:rPr>
              <a:t>;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bg-BG" altLang="en-US" sz="2800" b="1">
                <a:latin typeface="All Times New Roman" pitchFamily="18" charset="0"/>
              </a:rPr>
              <a:t>ПРАВНИ ФОРМИ ЗА ИЗВЪРШВАНЕ НА СТОПАНСКА ДЕЙНОСТ;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bg-BG" altLang="en-US" sz="2800" b="1">
                <a:latin typeface="Times New Roman" panose="02020603050405020304" pitchFamily="18" charset="0"/>
              </a:rPr>
              <a:t>НЕСЪСТОЯТЕЛНОСТ И ЛИКВИДАЦИЯ НА ТЪРГОВЦИТЕ;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bg-BG" altLang="en-US" sz="2800" b="1">
                <a:latin typeface="Times New Roman" panose="02020603050405020304" pitchFamily="18" charset="0"/>
              </a:rPr>
              <a:t>ИЗБОР НА ПРАВНА ФОРМА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BC4D20D-815A-6270-A503-029EE5A6C1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07950" y="80963"/>
            <a:ext cx="8229600" cy="1463675"/>
          </a:xfrm>
        </p:spPr>
        <p:txBody>
          <a:bodyPr/>
          <a:lstStyle/>
          <a:p>
            <a:r>
              <a:rPr lang="bg-BG" alt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Дружество с променлив капитал</a:t>
            </a:r>
            <a:endParaRPr lang="bg-BG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D3B56808-91BF-F209-F687-2C5F415D05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bg-BG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Те са една модерна  форма за съчетаване на предприемаческите възможности и насърчаване на икономическата активност на гражданите и останалите стопански субекти. То се учредява от едно или повече физически или юридически лица. Дружеството отговаря с цялото си имущество пред кредиторите. </a:t>
            </a: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F62072B7-7AC3-4875-8653-573B53BDA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9A1993-AE69-4C55-8FB0-4F330BF0305E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bg-BG" altLang="en-US" sz="1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1C5BCE4E-0D3B-782F-3251-3DF8DD682B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71500"/>
            <a:ext cx="8186738" cy="5554663"/>
          </a:xfrm>
        </p:spPr>
        <p:txBody>
          <a:bodyPr/>
          <a:lstStyle/>
          <a:p>
            <a:pPr algn="just"/>
            <a:r>
              <a:rPr lang="bg-BG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Дружество с променлив капитал може да е само малко или средно предприятие съгласно правните норми, заложени в Закона за малките и средните предприятия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а именно </a:t>
            </a:r>
            <a:r>
              <a:rPr lang="bg-BG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само предприятие, което има средносписъчен брой на персонала, по-малък от 50 души, и годишен оборот, който не превишава 4 000 000 лв., и/или стойност на активите, която не превишава 4 000 000 лв.</a:t>
            </a:r>
          </a:p>
          <a:p>
            <a:endParaRPr lang="bg-BG" altLang="en-US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933AC3B8-342D-AA41-09BF-1C901FEC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168FC9-B27D-49EF-8B65-F383200A6733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bg-BG" altLang="en-US" sz="1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>
            <a:extLst>
              <a:ext uri="{FF2B5EF4-FFF2-40B4-BE49-F238E27FC236}">
                <a16:creationId xmlns:a16="http://schemas.microsoft.com/office/drawing/2014/main" id="{B1908D6B-437E-2F1C-5CBF-5C59208A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E24BFB-93F4-4412-8160-49FEC3A90EB4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bg-BG" altLang="en-US" sz="1400"/>
          </a:p>
        </p:txBody>
      </p:sp>
      <p:sp>
        <p:nvSpPr>
          <p:cNvPr id="25603" name="Title 1">
            <a:extLst>
              <a:ext uri="{FF2B5EF4-FFF2-40B4-BE49-F238E27FC236}">
                <a16:creationId xmlns:a16="http://schemas.microsoft.com/office/drawing/2014/main" id="{1098E104-5E74-C67F-6763-5902A2CB83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85813"/>
            <a:ext cx="8115300" cy="5340350"/>
          </a:xfrm>
        </p:spPr>
        <p:txBody>
          <a:bodyPr/>
          <a:lstStyle/>
          <a:p>
            <a:pPr algn="just">
              <a:buFontTx/>
              <a:buNone/>
            </a:pPr>
            <a:r>
              <a:rPr lang="bg-BG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Капиталът на дружеството е променлив и не подлежи на вписване в търговския регистър на Агенцията по вписванията. С решение на редовното годишно общо събрание за разглеждане на финансовия отчет, се установява размерът на капитала при приключване на финансовата година и неговото изменение.</a:t>
            </a:r>
          </a:p>
          <a:p>
            <a:endParaRPr lang="bg-BG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>
            <a:extLst>
              <a:ext uri="{FF2B5EF4-FFF2-40B4-BE49-F238E27FC236}">
                <a16:creationId xmlns:a16="http://schemas.microsoft.com/office/drawing/2014/main" id="{64DC0A8C-68A4-9F7D-C94E-CB88515B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045343-AAD1-40DA-94BD-F7B913F0C92B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bg-BG" altLang="en-US" sz="1400"/>
          </a:p>
        </p:txBody>
      </p:sp>
      <p:sp>
        <p:nvSpPr>
          <p:cNvPr id="26627" name="Title 1">
            <a:extLst>
              <a:ext uri="{FF2B5EF4-FFF2-40B4-BE49-F238E27FC236}">
                <a16:creationId xmlns:a16="http://schemas.microsoft.com/office/drawing/2014/main" id="{7824438D-6927-BF4F-9AE7-E0ECB718BD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714375"/>
            <a:ext cx="8115300" cy="5411788"/>
          </a:xfrm>
        </p:spPr>
        <p:txBody>
          <a:bodyPr/>
          <a:lstStyle/>
          <a:p>
            <a:pPr algn="just"/>
            <a:r>
              <a:rPr lang="bg-BG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Дружеството с променлив капитал /ДПК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bg-BG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е хибридна форма между персонално и капиталово търговско дружество. Капиталът се разпределя в дялове като минималният размер на един дял може да бъде 0.01лв. За разлика от другите правни форми (ООД, АД), капиталът на ДПК няма да се обявява в Търговския регистър и Регистъра на юридическите лица с нестопанска цел, а ще се установява в края на финансовата година с приемането на годишния финансов отчет.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F02D941-F534-3EDE-6785-86933C31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173F050-FB17-4E50-82E1-91FF602EA427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bg-BG" altLang="en-US" sz="14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7917269B-644D-1119-7AB6-A6512A4D2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800" b="1">
                <a:latin typeface="All Times New Roman" pitchFamily="18" charset="0"/>
              </a:rPr>
              <a:t>Обединения на търговски дружества</a:t>
            </a:r>
            <a:r>
              <a:rPr lang="bg-BG" altLang="en-US"/>
              <a:t> 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7F9E34F6-21D8-CAF1-12E1-AF10475445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bg-BG" altLang="en-US" b="1" i="1">
                <a:latin typeface="All Times New Roman" pitchFamily="18" charset="0"/>
              </a:rPr>
              <a:t>Консорциум</a:t>
            </a:r>
            <a:r>
              <a:rPr lang="bg-BG" altLang="en-US" b="1">
                <a:latin typeface="All Times New Roman" pitchFamily="18" charset="0"/>
              </a:rPr>
              <a:t> </a:t>
            </a:r>
            <a:r>
              <a:rPr lang="bg-BG" altLang="en-US">
                <a:latin typeface="All Times New Roman" pitchFamily="18" charset="0"/>
              </a:rPr>
              <a:t>– договорно обединение на търговци за осъществяване на определена дейност.</a:t>
            </a:r>
            <a:r>
              <a:rPr lang="bg-BG" altLang="en-US"/>
              <a:t>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>
            <a:extLst>
              <a:ext uri="{FF2B5EF4-FFF2-40B4-BE49-F238E27FC236}">
                <a16:creationId xmlns:a16="http://schemas.microsoft.com/office/drawing/2014/main" id="{42E42217-3CE7-DE03-46B3-DA86E553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0A7469-8021-4204-99D1-C01EB6B87DF7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bg-BG" altLang="en-US" sz="14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63187439-12BB-0FF0-0F86-A24465B70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800" b="1">
                <a:latin typeface="All Times New Roman" pitchFamily="18" charset="0"/>
              </a:rPr>
              <a:t>Обединения на търговски дружества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2F900F32-7D4D-4F66-3500-D6507F9B7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bg-BG" altLang="en-US" b="1" i="1">
                <a:latin typeface="Times New Roman" panose="02020603050405020304" pitchFamily="18" charset="0"/>
              </a:rPr>
              <a:t>Холдинг</a:t>
            </a:r>
            <a:r>
              <a:rPr lang="bg-BG" altLang="en-US">
                <a:latin typeface="Times New Roman" panose="02020603050405020304" pitchFamily="18" charset="0"/>
              </a:rPr>
              <a:t> – акционерно дружество, командитно дружество с акции или дружество с ограничена отговорност, което има за цел да участва под каквато и да е форма  в други дружества или в тяхното управление, с или без да извършва собствена производствена или търговска дейност.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>
            <a:extLst>
              <a:ext uri="{FF2B5EF4-FFF2-40B4-BE49-F238E27FC236}">
                <a16:creationId xmlns:a16="http://schemas.microsoft.com/office/drawing/2014/main" id="{5AD6D617-F38B-8943-2E57-C31CB1D41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EA3B6D-A046-4124-8A39-F2321737D8B0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bg-BG" altLang="en-US" sz="14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8855A9B6-C13E-C332-D093-F432A2C196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3600" b="1">
                <a:latin typeface="Times New Roman" panose="02020603050405020304" pitchFamily="18" charset="0"/>
              </a:rPr>
              <a:t>Кооперация</a:t>
            </a:r>
            <a:endParaRPr lang="bg-BG" altLang="en-US" sz="3600">
              <a:latin typeface="Times New Roman" panose="02020603050405020304" pitchFamily="18" charset="0"/>
            </a:endParaRP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71B856CC-8B64-1C52-49B4-C89E9D4F5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u-RU" altLang="en-US">
                <a:latin typeface="Times New Roman" panose="02020603050405020304" pitchFamily="18" charset="0"/>
              </a:rPr>
              <a:t>доброволно сдружение на дребни собственици, които чрез взаимопомощ и сътрудничество извършват стопанска и друга дейност за задоволяване на интересите си;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>
                <a:latin typeface="Times New Roman" panose="02020603050405020304" pitchFamily="18" charset="0"/>
              </a:rPr>
              <a:t>Учред</a:t>
            </a:r>
            <a:r>
              <a:rPr lang="bg-BG" altLang="en-US">
                <a:latin typeface="Times New Roman" panose="02020603050405020304" pitchFamily="18" charset="0"/>
              </a:rPr>
              <a:t>ява се от</a:t>
            </a:r>
            <a:r>
              <a:rPr lang="en-US" altLang="en-US">
                <a:latin typeface="Times New Roman" panose="02020603050405020304" pitchFamily="18" charset="0"/>
              </a:rPr>
              <a:t> най-малко седем дееспособни физически лица, които вземат решение на учредително събрание. Учредителното събрание приема устав и избира управителен съвет и контролен съвет. </a:t>
            </a:r>
            <a:endParaRPr lang="bg-BG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>
            <a:extLst>
              <a:ext uri="{FF2B5EF4-FFF2-40B4-BE49-F238E27FC236}">
                <a16:creationId xmlns:a16="http://schemas.microsoft.com/office/drawing/2014/main" id="{BECE8E9A-BAB8-0347-B04C-481DD963B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8DBE9B-3BB4-4D75-94BE-3271B0A5E731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bg-BG" altLang="en-US" sz="14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6DA97D3-1942-9CC5-579B-297F22BD6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3200" b="1">
                <a:latin typeface="Times New Roman" panose="02020603050405020304" pitchFamily="18" charset="0"/>
              </a:rPr>
              <a:t>3.3НЕСЪСТОЯТЕЛНОСТ И ЛИКВИДАЦИЯ НА ТЪРГОВЦИТЕ</a:t>
            </a:r>
            <a:r>
              <a:rPr lang="bg-BG" altLang="en-US"/>
              <a:t> </a:t>
            </a:r>
          </a:p>
        </p:txBody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D3B10E91-C8C6-895F-5029-6831D00708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ru-RU" altLang="en-US">
                <a:latin typeface="Times New Roman" panose="02020603050405020304" pitchFamily="18" charset="0"/>
              </a:rPr>
              <a:t>Целта на производството по несъстоятелност е да бъде осигурено справедливо удовлетворяване на кредиторите и да се даде възможност за оздра­вя­ване предприятието на длъжника</a:t>
            </a:r>
            <a:r>
              <a:rPr lang="en-US" altLang="en-US">
                <a:latin typeface="Times New Roman" panose="02020603050405020304" pitchFamily="18" charset="0"/>
              </a:rPr>
              <a:t>,</a:t>
            </a:r>
            <a:r>
              <a:rPr lang="ru-RU" altLang="en-US">
                <a:latin typeface="Times New Roman" panose="02020603050405020304" pitchFamily="18" charset="0"/>
              </a:rPr>
              <a:t> като се отчитат </a:t>
            </a:r>
            <a:r>
              <a:rPr lang="en-US" altLang="en-US">
                <a:latin typeface="Times New Roman" panose="02020603050405020304" pitchFamily="18" charset="0"/>
              </a:rPr>
              <a:t>интересите освен на кредиторите, също така и на длъжника и неговите работници</a:t>
            </a:r>
            <a:r>
              <a:rPr lang="bg-BG" altLang="en-US">
                <a:latin typeface="Times New Roman" panose="02020603050405020304" pitchFamily="18" charset="0"/>
              </a:rPr>
              <a:t>;</a:t>
            </a:r>
            <a:r>
              <a:rPr lang="bg-BG" altLang="en-US"/>
              <a:t>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D19FF11F-1295-53F1-F683-D0F9B018A7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043863" cy="796925"/>
          </a:xfrm>
        </p:spPr>
        <p:txBody>
          <a:bodyPr/>
          <a:lstStyle/>
          <a:p>
            <a:r>
              <a:rPr lang="bg-BG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Стопански субекти, </a:t>
            </a:r>
            <a:r>
              <a:rPr lang="ru-RU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ново</a:t>
            </a:r>
            <a:r>
              <a:rPr lang="bg-BG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регистирани в Търговския регистър </a:t>
            </a:r>
            <a:br>
              <a:rPr lang="bg-BG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bg-BG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в периода  2008 г. -  20</a:t>
            </a:r>
            <a:r>
              <a:rPr lang="ru-RU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bg-BG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г.</a:t>
            </a:r>
            <a:endParaRPr lang="bg-BG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F0F93DD-F5FA-3C5A-1BBB-BEAE431FA2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14438"/>
          <a:ext cx="8329613" cy="5145087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03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40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 </a:t>
                      </a:r>
                      <a:endParaRPr kumimoji="0" lang="bg-BG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 </a:t>
                      </a:r>
                      <a:endParaRPr kumimoji="0" lang="bg-BG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2008</a:t>
                      </a:r>
                      <a:endParaRPr kumimoji="0" lang="bg-BG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2009</a:t>
                      </a:r>
                      <a:endParaRPr kumimoji="0" lang="bg-BG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2010</a:t>
                      </a:r>
                      <a:endParaRPr kumimoji="0" lang="bg-BG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2011</a:t>
                      </a:r>
                      <a:endParaRPr kumimoji="0" lang="bg-BG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2012</a:t>
                      </a:r>
                      <a:endParaRPr kumimoji="0" lang="bg-BG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2013</a:t>
                      </a:r>
                      <a:endParaRPr kumimoji="0" lang="bg-BG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2014</a:t>
                      </a:r>
                      <a:endParaRPr kumimoji="0" lang="bg-BG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2015</a:t>
                      </a:r>
                      <a:endParaRPr kumimoji="0" lang="bg-BG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2016</a:t>
                      </a:r>
                      <a:endParaRPr kumimoji="0" lang="bg-BG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2017</a:t>
                      </a:r>
                      <a:endParaRPr kumimoji="0" lang="bg-BG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2018</a:t>
                      </a:r>
                      <a:endParaRPr kumimoji="0" lang="bg-BG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2019</a:t>
                      </a:r>
                      <a:endParaRPr kumimoji="0" lang="bg-BG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0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№ по ред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 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 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Общо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ЕТ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147827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45505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92705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86418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30742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6038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3973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3762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3166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2647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2152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1559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426494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СД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1221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1205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2416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2937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1169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9041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КД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25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243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3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ООД(вкл. ЕООД)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80441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74910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75829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69852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54381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43549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39554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46057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50256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49630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45683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32519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662661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АД(вкл. ЕАД)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1721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1604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1117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890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465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392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462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495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407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3407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189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4409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КДА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Кооперация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546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580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387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382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245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96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43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18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14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2340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1199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Публично предприятие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22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33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 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 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131797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123830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172518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160507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87131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50194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44000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50332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53943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52729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51288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34286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1105235</a:t>
                      </a:r>
                      <a:endParaRPr kumimoji="0" lang="bg-BG" sz="1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44450" marR="44450" marT="0" marB="0" anchor="b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3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1941" name="Slide Number Placeholder 3">
            <a:extLst>
              <a:ext uri="{FF2B5EF4-FFF2-40B4-BE49-F238E27FC236}">
                <a16:creationId xmlns:a16="http://schemas.microsoft.com/office/drawing/2014/main" id="{AB595067-5C2D-BC26-4766-6849B0A5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735A5DD-A5AA-4D46-9144-F186829B9945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bg-BG" alt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>
            <a:extLst>
              <a:ext uri="{FF2B5EF4-FFF2-40B4-BE49-F238E27FC236}">
                <a16:creationId xmlns:a16="http://schemas.microsoft.com/office/drawing/2014/main" id="{53FC1EB0-C963-FFFC-F274-ABAA3B16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A5FBDC7-32A4-4596-8110-39A7F34F3588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bg-BG" altLang="en-US" sz="14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39515AE7-F9C6-E7A4-793C-3BC0B9005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540750" cy="1143000"/>
          </a:xfrm>
        </p:spPr>
        <p:txBody>
          <a:bodyPr/>
          <a:lstStyle/>
          <a:p>
            <a:pPr eaLnBrk="1" hangingPunct="1"/>
            <a:r>
              <a:rPr lang="bg-BG" altLang="en-US" sz="2800" b="1">
                <a:latin typeface="Times New Roman" panose="02020603050405020304" pitchFamily="18" charset="0"/>
              </a:rPr>
              <a:t>1.4 ИЗБОР НА ПРАВНА ФОРМА</a:t>
            </a:r>
            <a:r>
              <a:rPr lang="bg-BG" altLang="en-US"/>
              <a:t> </a:t>
            </a:r>
          </a:p>
        </p:txBody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A45FA88A-6D5D-985C-A077-9F00B7D574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5025" y="1600200"/>
            <a:ext cx="4041775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Най-важният въпрос, който стои пред икономическите агенти е оптималния избор на правна форма</a:t>
            </a:r>
            <a:r>
              <a:rPr lang="bg-BG" altLang="en-US" sz="2800">
                <a:latin typeface="Times New Roman" panose="02020603050405020304" pitchFamily="18" charset="0"/>
              </a:rPr>
              <a:t>;</a:t>
            </a:r>
            <a:r>
              <a:rPr lang="en-US" altLang="en-US" sz="2800"/>
              <a:t> </a:t>
            </a:r>
            <a:endParaRPr lang="bg-BG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>
                <a:latin typeface="Times New Roman" panose="02020603050405020304" pitchFamily="18" charset="0"/>
              </a:rPr>
              <a:t>Правилното разрешаване на този проблем предопределя и по-нататъшните стъпки на предприемачите</a:t>
            </a:r>
            <a:endParaRPr lang="bg-BG" altLang="en-US" sz="2800">
              <a:latin typeface="Times New Roman" panose="02020603050405020304" pitchFamily="18" charset="0"/>
            </a:endParaRPr>
          </a:p>
        </p:txBody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941BA83E-DD1D-1836-C815-5128BEB29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38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96AABCD9-CB97-DC01-F3C4-49E84090F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52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0C5A1ACA-4FD8-E2F5-8204-A089ECAC9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12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2776" name="Picture 10">
            <a:extLst>
              <a:ext uri="{FF2B5EF4-FFF2-40B4-BE49-F238E27FC236}">
                <a16:creationId xmlns:a16="http://schemas.microsoft.com/office/drawing/2014/main" id="{977A6221-56F8-6F5B-E4F0-80E627DCAB1B}"/>
              </a:ext>
            </a:extLst>
          </p:cNvPr>
          <p:cNvPicPr>
            <a:picLocks noGrp="1" noChangeAspect="1" noChangeArrowheads="1"/>
          </p:cNvPicPr>
          <p:nvPr>
            <p:ph type="ch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50875" y="3030538"/>
            <a:ext cx="3654425" cy="1665287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>
            <a:extLst>
              <a:ext uri="{FF2B5EF4-FFF2-40B4-BE49-F238E27FC236}">
                <a16:creationId xmlns:a16="http://schemas.microsoft.com/office/drawing/2014/main" id="{9E724528-E7E9-F830-ACB6-16DA86D13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EE16C2-4B59-41EC-B512-BC273A6D134E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bg-BG" altLang="en-US" sz="14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90BA2EEA-601E-267F-AEE7-0BF22AA9E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147050" cy="852487"/>
          </a:xfrm>
        </p:spPr>
        <p:txBody>
          <a:bodyPr/>
          <a:lstStyle/>
          <a:p>
            <a:pPr eaLnBrk="1" hangingPunct="1"/>
            <a:r>
              <a:rPr lang="bg-BG" altLang="en-US" sz="2800" b="1">
                <a:latin typeface="All Times New Roman" pitchFamily="18" charset="0"/>
              </a:rPr>
              <a:t>1.1</a:t>
            </a:r>
            <a:r>
              <a:rPr lang="en-US" altLang="en-US" sz="2800" b="1">
                <a:latin typeface="All Times New Roman" pitchFamily="18" charset="0"/>
              </a:rPr>
              <a:t>. </a:t>
            </a:r>
            <a:r>
              <a:rPr lang="ru-RU" altLang="en-US" sz="2800" b="1">
                <a:latin typeface="All Times New Roman" pitchFamily="18" charset="0"/>
              </a:rPr>
              <a:t>СЪЩНОСТ НА ПРЕДПРИЯТИЕТО</a:t>
            </a:r>
            <a:endParaRPr lang="bg-BG" altLang="en-US" sz="2800" b="1">
              <a:latin typeface="All Times New Roman" pitchFamily="18" charset="0"/>
            </a:endParaRP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58E03E8-8C56-D111-F2D0-9E7399A4D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bg-BG" altLang="en-US">
                <a:latin typeface="All Times New Roman" pitchFamily="18" charset="0"/>
              </a:rPr>
              <a:t>Цялата съвкупност от права, задължения и фактически отношения се третират от търговския закон като обособено имущество, което може да се разглежда отделно от останалото имущество на търговеца и като такова то може да бъде предмет на сделки в своята цялост;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>
            <a:extLst>
              <a:ext uri="{FF2B5EF4-FFF2-40B4-BE49-F238E27FC236}">
                <a16:creationId xmlns:a16="http://schemas.microsoft.com/office/drawing/2014/main" id="{673174FC-D3BD-76FF-0C7B-07A4DB9B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C37005-AA85-47FD-B638-BFD36CFAA619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bg-BG" altLang="en-US" sz="1400"/>
          </a:p>
        </p:txBody>
      </p:sp>
      <p:sp>
        <p:nvSpPr>
          <p:cNvPr id="33795" name="Rectangle 4">
            <a:extLst>
              <a:ext uri="{FF2B5EF4-FFF2-40B4-BE49-F238E27FC236}">
                <a16:creationId xmlns:a16="http://schemas.microsoft.com/office/drawing/2014/main" id="{EC6E14D6-A5D6-2EB2-177E-969FFEF35C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510587" cy="1325563"/>
          </a:xfrm>
        </p:spPr>
        <p:txBody>
          <a:bodyPr/>
          <a:lstStyle/>
          <a:p>
            <a:pPr eaLnBrk="1" hangingPunct="1"/>
            <a:r>
              <a:rPr lang="bg-BG" altLang="en-US" sz="4000">
                <a:latin typeface="Times New Roman" panose="02020603050405020304" pitchFamily="18" charset="0"/>
              </a:rPr>
              <a:t>Благодаря за</a:t>
            </a:r>
            <a:br>
              <a:rPr lang="bg-BG" altLang="en-US" sz="4000">
                <a:latin typeface="Times New Roman" panose="02020603050405020304" pitchFamily="18" charset="0"/>
              </a:rPr>
            </a:br>
            <a:r>
              <a:rPr lang="bg-BG" altLang="en-US" sz="4000">
                <a:latin typeface="Times New Roman" panose="02020603050405020304" pitchFamily="18" charset="0"/>
              </a:rPr>
              <a:t>вниманието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>
            <a:extLst>
              <a:ext uri="{FF2B5EF4-FFF2-40B4-BE49-F238E27FC236}">
                <a16:creationId xmlns:a16="http://schemas.microsoft.com/office/drawing/2014/main" id="{9CEE3947-60FA-2663-36FC-F13BB382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EDA328-304B-417F-83F9-E5879160C266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bg-BG" altLang="en-US" sz="1400"/>
          </a:p>
        </p:txBody>
      </p:sp>
      <p:sp>
        <p:nvSpPr>
          <p:cNvPr id="6147" name="Rectangle 10">
            <a:extLst>
              <a:ext uri="{FF2B5EF4-FFF2-40B4-BE49-F238E27FC236}">
                <a16:creationId xmlns:a16="http://schemas.microsoft.com/office/drawing/2014/main" id="{0FAFC473-5D89-8AF3-48DC-9333B1C51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bg-BG" altLang="en-US">
                <a:latin typeface="All Times New Roman" pitchFamily="18" charset="0"/>
              </a:rPr>
              <a:t>понятието </a:t>
            </a:r>
            <a:r>
              <a:rPr lang="bg-BG" altLang="en-US" i="1">
                <a:latin typeface="All Times New Roman" pitchFamily="18" charset="0"/>
              </a:rPr>
              <a:t>фирма</a:t>
            </a:r>
            <a:endParaRPr lang="bg-BG" altLang="en-US">
              <a:latin typeface="All Times New Roman" pitchFamily="18" charset="0"/>
            </a:endParaRPr>
          </a:p>
        </p:txBody>
      </p:sp>
      <p:sp>
        <p:nvSpPr>
          <p:cNvPr id="6148" name="Rectangle 11">
            <a:extLst>
              <a:ext uri="{FF2B5EF4-FFF2-40B4-BE49-F238E27FC236}">
                <a16:creationId xmlns:a16="http://schemas.microsoft.com/office/drawing/2014/main" id="{E54F2168-5456-5DA3-D79E-AE6C676019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bg-BG" altLang="en-US" sz="2800">
                <a:latin typeface="All Times New Roman" pitchFamily="18" charset="0"/>
              </a:rPr>
              <a:t>наименованието, под което търговецът извършва своята дейност. Всяка фирма освен предписаното от закона необходимо съдържание може да включва означение за предмета на дейност, участващите лица, както и свободно избрана добавка. Фирмата трябва да отговаря на истината, да не въвежда в заблуждение и да не накърнява обществения ред и морал. Тя трябва да бъде задължително изписана на бъл</a:t>
            </a:r>
            <a:r>
              <a:rPr lang="ru-RU" altLang="en-US" sz="2800">
                <a:latin typeface="All Times New Roman" pitchFamily="18" charset="0"/>
              </a:rPr>
              <a:t>­</a:t>
            </a:r>
            <a:r>
              <a:rPr lang="bg-BG" altLang="en-US" sz="2800">
                <a:latin typeface="All Times New Roman" pitchFamily="18" charset="0"/>
              </a:rPr>
              <a:t>гарски език, като съществува правна възможност тя да бъде допълнително изписана на чужд език</a:t>
            </a:r>
            <a:r>
              <a:rPr lang="bg-BG" altLang="en-US" sz="280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1699CA58-229D-9B18-3A6B-363B4ACC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C5FFB1-3BC6-4AF1-9C55-1041045101CB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bg-BG" altLang="en-US" sz="14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B6015363-3392-7178-5BB8-D8C6E989D3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>
                <a:latin typeface="All Times New Roman" pitchFamily="18" charset="0"/>
              </a:rPr>
              <a:t>понятието</a:t>
            </a:r>
            <a:r>
              <a:rPr lang="bg-BG" altLang="en-US" i="1">
                <a:latin typeface="All Times New Roman" pitchFamily="18" charset="0"/>
              </a:rPr>
              <a:t> предприятие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D37E3874-2C0D-C325-0D88-B754EADD1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bg-BG" altLang="en-US" sz="2800">
                <a:latin typeface="All Times New Roman" pitchFamily="18" charset="0"/>
              </a:rPr>
              <a:t>Организационната форма, под която търговеца извършва своята дейност;</a:t>
            </a:r>
          </a:p>
          <a:p>
            <a:pPr eaLnBrk="1" hangingPunct="1"/>
            <a:r>
              <a:rPr lang="bg-BG" altLang="en-US" sz="2800">
                <a:latin typeface="All Times New Roman" pitchFamily="18" charset="0"/>
              </a:rPr>
              <a:t>Могат да бъдат класифицирани по различни критерии, по-важните от които са: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bg-BG" altLang="en-US" sz="2800">
                <a:latin typeface="All Times New Roman" pitchFamily="18" charset="0"/>
              </a:rPr>
              <a:t>отраслова принадлежност;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bg-BG" altLang="en-US" sz="2800">
                <a:latin typeface="All Times New Roman" pitchFamily="18" charset="0"/>
              </a:rPr>
              <a:t>форма на собственост и произход на капиталите;</a:t>
            </a:r>
          </a:p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bg-BG" altLang="en-US" sz="2800">
                <a:latin typeface="All Times New Roman" pitchFamily="18" charset="0"/>
              </a:rPr>
              <a:t>размер.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>
            <a:extLst>
              <a:ext uri="{FF2B5EF4-FFF2-40B4-BE49-F238E27FC236}">
                <a16:creationId xmlns:a16="http://schemas.microsoft.com/office/drawing/2014/main" id="{859E1911-B2B6-AE8C-BABB-1680558CA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9680F6-BF27-4E2E-8838-27A0303A4408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bg-BG" altLang="en-US" sz="14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7C103B69-0D5D-9BBF-50F7-F9F24AAAC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800" b="1">
                <a:latin typeface="All Times New Roman" pitchFamily="18" charset="0"/>
              </a:rPr>
              <a:t>1.2</a:t>
            </a:r>
            <a:r>
              <a:rPr lang="ru-RU" altLang="en-US" sz="2800" b="1">
                <a:latin typeface="All Times New Roman" pitchFamily="18" charset="0"/>
              </a:rPr>
              <a:t>.</a:t>
            </a:r>
            <a:r>
              <a:rPr lang="bg-BG" altLang="en-US" sz="2800" b="1">
                <a:latin typeface="All Times New Roman" pitchFamily="18" charset="0"/>
              </a:rPr>
              <a:t> ПРАВНИ ФОРМИ ЗА ИЗВЪРШВАНЕ НА СТОПАНСКА ДЕЙНОСТ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B8A493BE-EF66-DA75-3B50-1A027558C8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bg-BG" altLang="en-US" sz="2800" b="1">
                <a:latin typeface="All Times New Roman" pitchFamily="18" charset="0"/>
              </a:rPr>
              <a:t>Едноличен търговец или търговец </a:t>
            </a:r>
            <a:r>
              <a:rPr lang="ru-RU" altLang="en-US" sz="2800" b="1">
                <a:latin typeface="All Times New Roman" pitchFamily="18" charset="0"/>
              </a:rPr>
              <a:t>–</a:t>
            </a:r>
            <a:r>
              <a:rPr lang="bg-BG" altLang="en-US" sz="2800" b="1">
                <a:latin typeface="All Times New Roman" pitchFamily="18" charset="0"/>
              </a:rPr>
              <a:t> физическо лице;</a:t>
            </a:r>
          </a:p>
          <a:p>
            <a:pPr eaLnBrk="1" hangingPunct="1"/>
            <a:r>
              <a:rPr lang="bg-BG" altLang="en-US" sz="2800" b="1">
                <a:latin typeface="All Times New Roman" pitchFamily="18" charset="0"/>
              </a:rPr>
              <a:t>Търговец - публично предприятие;</a:t>
            </a:r>
            <a:r>
              <a:rPr lang="bg-BG" altLang="en-US" sz="2800">
                <a:latin typeface="All Times New Roman" pitchFamily="18" charset="0"/>
              </a:rPr>
              <a:t> </a:t>
            </a:r>
          </a:p>
          <a:p>
            <a:pPr eaLnBrk="1" hangingPunct="1"/>
            <a:r>
              <a:rPr lang="bg-BG" altLang="en-US" sz="2800" b="1">
                <a:latin typeface="All Times New Roman" pitchFamily="18" charset="0"/>
              </a:rPr>
              <a:t>Търговски дружества;</a:t>
            </a:r>
          </a:p>
          <a:p>
            <a:pPr eaLnBrk="1" hangingPunct="1"/>
            <a:r>
              <a:rPr lang="bg-BG" altLang="en-US" sz="2800" b="1">
                <a:latin typeface="All Times New Roman" pitchFamily="18" charset="0"/>
              </a:rPr>
              <a:t>Обединения на търговски дружества.</a:t>
            </a:r>
            <a:r>
              <a:rPr lang="bg-BG" altLang="en-US" sz="2800">
                <a:latin typeface="All Times New Roman" pitchFamily="18" charset="0"/>
              </a:rPr>
              <a:t> </a:t>
            </a:r>
          </a:p>
          <a:p>
            <a:pPr eaLnBrk="1" hangingPunct="1"/>
            <a:r>
              <a:rPr lang="bg-BG" altLang="en-US" sz="2800" b="1">
                <a:latin typeface="All Times New Roman" pitchFamily="18" charset="0"/>
              </a:rPr>
              <a:t>Кооперация;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84C0976D-B46D-291A-F164-862C93C2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6BD1BE-6BA0-4A4C-B958-C2D2595A6D30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bg-BG" altLang="en-US" sz="14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D8932B27-1E68-CDA1-F0B4-01AD64785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800" b="1">
                <a:latin typeface="Times New Roman" panose="02020603050405020304" pitchFamily="18" charset="0"/>
              </a:rPr>
              <a:t>ЕДНОЛИЧЕН ТЪРГОВЕЦ</a:t>
            </a:r>
            <a:r>
              <a:rPr lang="bg-BG" altLang="en-US" b="1"/>
              <a:t> </a:t>
            </a:r>
            <a:endParaRPr lang="bg-BG" altLang="en-US"/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9D9CFF2-BE9C-7119-D6B9-A816D29AFA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Tx/>
              <a:buNone/>
            </a:pPr>
            <a:r>
              <a:rPr lang="bg-BG" altLang="en-US" sz="2800">
                <a:latin typeface="Times New Roman" panose="02020603050405020304" pitchFamily="18" charset="0"/>
              </a:rPr>
              <a:t>Като едноличен търговец може да се регистрира всяко дееспособно физическо лице с постоянен адрес в страната. Едно лице може да регистрира само една фирма на едноличен търговец. Не може да бъде търговец лице</a:t>
            </a:r>
          </a:p>
          <a:p>
            <a:pPr algn="just" eaLnBrk="1" hangingPunct="1"/>
            <a:r>
              <a:rPr lang="bg-BG" altLang="en-US" sz="2800">
                <a:latin typeface="Times New Roman" panose="02020603050405020304" pitchFamily="18" charset="0"/>
              </a:rPr>
              <a:t>изпаднало в производство за обявяване в несъстоятелност; </a:t>
            </a:r>
          </a:p>
          <a:p>
            <a:pPr algn="just" eaLnBrk="1" hangingPunct="1"/>
            <a:r>
              <a:rPr lang="bg-BG" altLang="en-US" sz="2800">
                <a:latin typeface="Times New Roman" panose="02020603050405020304" pitchFamily="18" charset="0"/>
              </a:rPr>
              <a:t>невъзстановен в правата си несъстоятелен;</a:t>
            </a:r>
          </a:p>
          <a:p>
            <a:pPr algn="just" eaLnBrk="1" hangingPunct="1"/>
            <a:r>
              <a:rPr lang="bg-BG" altLang="en-US" sz="2800">
                <a:latin typeface="Times New Roman" panose="02020603050405020304" pitchFamily="18" charset="0"/>
              </a:rPr>
              <a:t> осъдено за банкрут;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D37C760E-49E4-D711-2BDC-C77E96D2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603921-98AB-4FA7-BD77-7F49AF852B4A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bg-BG" altLang="en-US" sz="1400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4A20359C-9BB9-0AA4-C4C0-5B60A83B3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549275"/>
            <a:ext cx="7859713" cy="557688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bg-BG" altLang="en-US" sz="2800">
                <a:latin typeface="Times New Roman" panose="02020603050405020304" pitchFamily="18" charset="0"/>
              </a:rPr>
              <a:t>е било управител, член на управителен или контролен орган на дружество, прекратено поради несъстоятелност през последните две години, предхождащи датата на решението за обявяване на несъстоятелността, ако са останали</a:t>
            </a:r>
            <a:r>
              <a:rPr lang="ru-RU" altLang="en-US" sz="2800">
                <a:latin typeface="Times New Roman" panose="02020603050405020304" pitchFamily="18" charset="0"/>
              </a:rPr>
              <a:t> </a:t>
            </a:r>
            <a:r>
              <a:rPr lang="bg-BG" altLang="en-US" sz="2800">
                <a:latin typeface="Times New Roman" panose="02020603050405020304" pitchFamily="18" charset="0"/>
              </a:rPr>
              <a:t>неудовлетворени кредитори; </a:t>
            </a:r>
          </a:p>
          <a:p>
            <a:pPr algn="just" eaLnBrk="1" hangingPunct="1">
              <a:lnSpc>
                <a:spcPct val="90000"/>
              </a:lnSpc>
            </a:pPr>
            <a:r>
              <a:rPr lang="bg-BG" altLang="en-US" sz="2800">
                <a:latin typeface="Times New Roman" panose="02020603050405020304" pitchFamily="18" charset="0"/>
              </a:rPr>
              <a:t>е било управител, член на управителен или контролен орган на дружество, за което е било установено с влязло в сила наказателно постановление неизпълнение на задължения по създаване и съхраняване на определените му нива</a:t>
            </a:r>
            <a:r>
              <a:rPr lang="ru-RU" altLang="en-US" sz="2800">
                <a:latin typeface="Times New Roman" panose="02020603050405020304" pitchFamily="18" charset="0"/>
              </a:rPr>
              <a:t> </a:t>
            </a:r>
            <a:r>
              <a:rPr lang="bg-BG" altLang="en-US" sz="2800">
                <a:latin typeface="Times New Roman" panose="02020603050405020304" pitchFamily="18" charset="0"/>
              </a:rPr>
              <a:t>от запаси по Закона за запасите от нефт и нефтопродукти.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AA464304-D7C2-AAE4-CA38-3B77BC59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2EF2D62-AE69-4A57-B916-EC1A66D993B6}" type="slidenum">
              <a:rPr lang="bg-BG" altLang="en-US" sz="140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bg-BG" altLang="en-US" sz="14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05B57F73-C093-420B-6D05-C88CCF61EE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bg-BG" altLang="en-US" sz="2800" b="1">
                <a:latin typeface="All Times New Roman" pitchFamily="18" charset="0"/>
              </a:rPr>
              <a:t>ТЪРГОВЕЦ </a:t>
            </a:r>
            <a:r>
              <a:rPr lang="ru-RU" altLang="en-US" sz="2800" b="1">
                <a:latin typeface="All Times New Roman" pitchFamily="18" charset="0"/>
              </a:rPr>
              <a:t>–</a:t>
            </a:r>
            <a:r>
              <a:rPr lang="bg-BG" altLang="en-US" sz="2800" b="1">
                <a:latin typeface="All Times New Roman" pitchFamily="18" charset="0"/>
              </a:rPr>
              <a:t> ПУБЛИЧНО ПРЕДПРИЯТИЕ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79A70ECD-B6A5-5F80-9575-EC9FD7A62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1500" y="1214438"/>
            <a:ext cx="8143875" cy="5143500"/>
          </a:xfrm>
        </p:spPr>
        <p:txBody>
          <a:bodyPr/>
          <a:lstStyle/>
          <a:p>
            <a:pPr algn="just"/>
            <a:r>
              <a:rPr lang="bg-BG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Правният мир на този вид търговци в условията на пълноправно членство в Европейския съюз намери своето решение  с приемането на Закона за публичните предприятия през 2019 г. Той </a:t>
            </a:r>
            <a:r>
              <a:rPr lang="ru-RU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урежда начина за определяне и публично оповестяване на държавната политика в областта на публичните предприятия, въвеждането на стандарти за добро корпоративно управление на публичните предприятия, както и задълженията за оповестяване и прозрачност на дейността на публичните предприятия и органите им за управление.  </a:t>
            </a:r>
            <a:r>
              <a:rPr lang="bg-BG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В тази  категорията влизат: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7F3E6DAB51B8F43866F0743E0EE41DD" ma:contentTypeVersion="4" ma:contentTypeDescription="Създаване на нов документ" ma:contentTypeScope="" ma:versionID="09c1fb1e475793539fd63650d9cdb6b9">
  <xsd:schema xmlns:xsd="http://www.w3.org/2001/XMLSchema" xmlns:xs="http://www.w3.org/2001/XMLSchema" xmlns:p="http://schemas.microsoft.com/office/2006/metadata/properties" xmlns:ns2="f7ff9893-cbf3-494b-bdd9-96c0170228da" targetNamespace="http://schemas.microsoft.com/office/2006/metadata/properties" ma:root="true" ma:fieldsID="20f4fd7fdb2e700b497a3c912dea05d5" ns2:_="">
    <xsd:import namespace="f7ff9893-cbf3-494b-bdd9-96c017022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ff9893-cbf3-494b-bdd9-96c017022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AA48CA-A02F-4EFD-BEC9-18AF82A991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6B91D5-979E-4490-AB3F-87AC5007AD9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6461984-E458-4141-9A01-7A0104F23BCA}">
  <ds:schemaRefs>
    <ds:schemaRef ds:uri="f7ff9893-cbf3-494b-bdd9-96c0170228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30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Default Design</vt:lpstr>
      <vt:lpstr>ОРГАНИЗАЦИОННО - ПРАВНИ ФОРМИ ЗА ИЗВЪРШВАНЕ НА СТОПАНСКА ДЕЙНОСТ. ВИДОВЕ ТЪРГОВЦИ </vt:lpstr>
      <vt:lpstr>СЪДЪРЖАНИЕ</vt:lpstr>
      <vt:lpstr>1.1. СЪЩНОСТ НА ПРЕДПРИЯТИЕТО</vt:lpstr>
      <vt:lpstr>понятието фирма</vt:lpstr>
      <vt:lpstr>понятието предприятие</vt:lpstr>
      <vt:lpstr>1.2. ПРАВНИ ФОРМИ ЗА ИЗВЪРШВАНЕ НА СТОПАНСКА ДЕЙНОСТ</vt:lpstr>
      <vt:lpstr>ЕДНОЛИЧЕН ТЪРГОВЕЦ </vt:lpstr>
      <vt:lpstr>PowerPoint Presentation</vt:lpstr>
      <vt:lpstr>ТЪРГОВЕЦ – ПУБЛИЧНО ПРЕДПРИЯТИЕ</vt:lpstr>
      <vt:lpstr>ТЪРГОВЕЦ – ПУБЛИЧНО ПРЕДПРИЯТИЕ</vt:lpstr>
      <vt:lpstr>ТЪРГОВЕЦ – ПУБЛИЧНО ПРЕДПРИЯТИЕ</vt:lpstr>
      <vt:lpstr>ТЪРГОВСКИ ДРУЖЕСТВА</vt:lpstr>
      <vt:lpstr>ТЪРГОВСКИ ДРУЖЕСТВА </vt:lpstr>
      <vt:lpstr>Събирателно дружество (СД)</vt:lpstr>
      <vt:lpstr>Командитно дружество(КД)</vt:lpstr>
      <vt:lpstr>PowerPoint Presentation</vt:lpstr>
      <vt:lpstr>Дружество с ограничена отговорност(ООД)</vt:lpstr>
      <vt:lpstr>Акционерно дружество</vt:lpstr>
      <vt:lpstr>Командитно дружество с акции </vt:lpstr>
      <vt:lpstr>Дружество с променлив капитал</vt:lpstr>
      <vt:lpstr>PowerPoint Presentation</vt:lpstr>
      <vt:lpstr>PowerPoint Presentation</vt:lpstr>
      <vt:lpstr>PowerPoint Presentation</vt:lpstr>
      <vt:lpstr>Обединения на търговски дружества </vt:lpstr>
      <vt:lpstr>Обединения на търговски дружества</vt:lpstr>
      <vt:lpstr>Кооперация</vt:lpstr>
      <vt:lpstr>3.3НЕСЪСТОЯТЕЛНОСТ И ЛИКВИДАЦИЯ НА ТЪРГОВЦИТЕ </vt:lpstr>
      <vt:lpstr>Стопански субекти, новорегистирани в Търговския регистър  в периода  2008 г. -  2019 г.</vt:lpstr>
      <vt:lpstr>1.4 ИЗБОР НА ПРАВНА ФОРМА </vt:lpstr>
      <vt:lpstr>Благодаря за вниманието</vt:lpstr>
    </vt:vector>
  </TitlesOfParts>
  <Company>TUGAB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Глава първа</dc:title>
  <dc:creator>UserSX</dc:creator>
  <cp:revision>1</cp:revision>
  <dcterms:created xsi:type="dcterms:W3CDTF">2009-03-05T17:08:58Z</dcterms:created>
  <dcterms:modified xsi:type="dcterms:W3CDTF">2024-05-13T07:30:02Z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0x01010027F3E6DAB51B8F43866F0743E0EE41DD</vt:lpwstr>
  </property>
</Properties>
</file>