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3"/>
  </p:sldMasterIdLst>
  <p:notesMasterIdLst>
    <p:notesMasterId r:id="rId33"/>
  </p:notesMasterIdLst>
  <p:handoutMasterIdLst>
    <p:handoutMasterId r:id="rId34"/>
  </p:handoutMasterIdLst>
  <p:sldIdLst>
    <p:sldId id="256" r:id="rId4"/>
    <p:sldId id="257" r:id="rId5"/>
    <p:sldId id="281" r:id="rId6"/>
    <p:sldId id="258" r:id="rId7"/>
    <p:sldId id="259" r:id="rId8"/>
    <p:sldId id="280" r:id="rId9"/>
    <p:sldId id="260" r:id="rId10"/>
    <p:sldId id="261" r:id="rId11"/>
    <p:sldId id="262" r:id="rId12"/>
    <p:sldId id="279"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82" r:id="rId26"/>
    <p:sldId id="283" r:id="rId27"/>
    <p:sldId id="275" r:id="rId28"/>
    <p:sldId id="276" r:id="rId29"/>
    <p:sldId id="284" r:id="rId30"/>
    <p:sldId id="277" r:id="rId31"/>
    <p:sldId id="278" r:id="rId32"/>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72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ustomXml" Target="../customXml/item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91C283-5045-4209-984B-C5551AC4859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bg-BG"/>
          </a:p>
        </p:txBody>
      </p:sp>
      <p:sp>
        <p:nvSpPr>
          <p:cNvPr id="39939" name="Rectangle 3">
            <a:extLst>
              <a:ext uri="{FF2B5EF4-FFF2-40B4-BE49-F238E27FC236}">
                <a16:creationId xmlns:a16="http://schemas.microsoft.com/office/drawing/2014/main" id="{09325E5F-E00D-45AF-BC95-97D97D414417}"/>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bg-BG"/>
          </a:p>
        </p:txBody>
      </p:sp>
      <p:sp>
        <p:nvSpPr>
          <p:cNvPr id="39940" name="Rectangle 4">
            <a:extLst>
              <a:ext uri="{FF2B5EF4-FFF2-40B4-BE49-F238E27FC236}">
                <a16:creationId xmlns:a16="http://schemas.microsoft.com/office/drawing/2014/main" id="{FDAE2D4A-C240-446F-BE2B-4ECE1554B9A8}"/>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bg-BG"/>
          </a:p>
        </p:txBody>
      </p:sp>
      <p:sp>
        <p:nvSpPr>
          <p:cNvPr id="39941" name="Rectangle 5">
            <a:extLst>
              <a:ext uri="{FF2B5EF4-FFF2-40B4-BE49-F238E27FC236}">
                <a16:creationId xmlns:a16="http://schemas.microsoft.com/office/drawing/2014/main" id="{639C32D0-16AA-40AA-8A03-97DFD2D331BB}"/>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A22CF0-7100-4EA7-9152-00D7071E7DF2}" type="slidenum">
              <a:rPr lang="bg-BG" altLang="bg-BG"/>
              <a:pPr/>
              <a:t>‹#›</a:t>
            </a:fld>
            <a:endParaRPr lang="bg-BG" altLang="bg-BG"/>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68B4BF-D073-4C37-BF65-89B0FC75204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bg-BG"/>
          </a:p>
        </p:txBody>
      </p:sp>
      <p:sp>
        <p:nvSpPr>
          <p:cNvPr id="3" name="Date Placeholder 2">
            <a:extLst>
              <a:ext uri="{FF2B5EF4-FFF2-40B4-BE49-F238E27FC236}">
                <a16:creationId xmlns:a16="http://schemas.microsoft.com/office/drawing/2014/main" id="{32D2A7CD-2260-4EEE-925A-4B9CC1D741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2D1D8319-6310-4D98-8DE9-F381FC9C2D55}" type="datetimeFigureOut">
              <a:rPr lang="bg-BG"/>
              <a:pPr>
                <a:defRPr/>
              </a:pPr>
              <a:t>14.2.2022 г.</a:t>
            </a:fld>
            <a:endParaRPr lang="bg-BG"/>
          </a:p>
        </p:txBody>
      </p:sp>
      <p:sp>
        <p:nvSpPr>
          <p:cNvPr id="4" name="Slide Image Placeholder 3">
            <a:extLst>
              <a:ext uri="{FF2B5EF4-FFF2-40B4-BE49-F238E27FC236}">
                <a16:creationId xmlns:a16="http://schemas.microsoft.com/office/drawing/2014/main" id="{36040546-7075-43D5-BCDC-588F543890D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bg-BG" noProof="0"/>
          </a:p>
        </p:txBody>
      </p:sp>
      <p:sp>
        <p:nvSpPr>
          <p:cNvPr id="5" name="Notes Placeholder 4">
            <a:extLst>
              <a:ext uri="{FF2B5EF4-FFF2-40B4-BE49-F238E27FC236}">
                <a16:creationId xmlns:a16="http://schemas.microsoft.com/office/drawing/2014/main" id="{66D0D1D1-9C93-4F02-AAA9-432BE2B1855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bg-BG" noProof="0"/>
          </a:p>
        </p:txBody>
      </p:sp>
      <p:sp>
        <p:nvSpPr>
          <p:cNvPr id="6" name="Footer Placeholder 5">
            <a:extLst>
              <a:ext uri="{FF2B5EF4-FFF2-40B4-BE49-F238E27FC236}">
                <a16:creationId xmlns:a16="http://schemas.microsoft.com/office/drawing/2014/main" id="{D98579FB-ADA4-4B49-9B6D-7D2E254B622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bg-BG"/>
          </a:p>
        </p:txBody>
      </p:sp>
      <p:sp>
        <p:nvSpPr>
          <p:cNvPr id="7" name="Slide Number Placeholder 6">
            <a:extLst>
              <a:ext uri="{FF2B5EF4-FFF2-40B4-BE49-F238E27FC236}">
                <a16:creationId xmlns:a16="http://schemas.microsoft.com/office/drawing/2014/main" id="{1282F436-33DF-405D-B92E-1C4792A94E9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5B28265-88B8-40CC-9D6A-6FB8D145A3A4}" type="slidenum">
              <a:rPr lang="bg-BG" altLang="bg-BG"/>
              <a:pPr/>
              <a:t>‹#›</a:t>
            </a:fld>
            <a:endParaRPr lang="bg-BG" altLang="bg-BG"/>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1DDBFB2-F661-41DC-879D-04C779986538}"/>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34A82AED-3B99-46C9-85A3-247307D8CF3C}"/>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CB87AB34-FB18-4375-828E-C6883022625C}"/>
              </a:ext>
            </a:extLst>
          </p:cNvPr>
          <p:cNvSpPr>
            <a:spLocks noGrp="1"/>
          </p:cNvSpPr>
          <p:nvPr>
            <p:ph type="sldNum" sz="quarter" idx="12"/>
          </p:nvPr>
        </p:nvSpPr>
        <p:spPr/>
        <p:txBody>
          <a:bodyPr/>
          <a:lstStyle>
            <a:lvl1pPr>
              <a:defRPr/>
            </a:lvl1pPr>
          </a:lstStyle>
          <a:p>
            <a:fld id="{CC3BFE36-72C3-4E4D-8856-17BDC18E5A09}" type="slidenum">
              <a:rPr lang="bg-BG" altLang="bg-BG"/>
              <a:pPr/>
              <a:t>‹#›</a:t>
            </a:fld>
            <a:endParaRPr lang="bg-BG" altLang="bg-BG"/>
          </a:p>
        </p:txBody>
      </p:sp>
    </p:spTree>
    <p:extLst>
      <p:ext uri="{BB962C8B-B14F-4D97-AF65-F5344CB8AC3E}">
        <p14:creationId xmlns:p14="http://schemas.microsoft.com/office/powerpoint/2010/main" val="86292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8AF4D-CEA5-49B5-A86F-C3F3E614287B}"/>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B9CA36AB-4C79-4577-B14E-88E7B6240290}"/>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8EFE7A7D-7C9F-404F-B44A-30C56D4B1DC2}"/>
              </a:ext>
            </a:extLst>
          </p:cNvPr>
          <p:cNvSpPr>
            <a:spLocks noGrp="1"/>
          </p:cNvSpPr>
          <p:nvPr>
            <p:ph type="sldNum" sz="quarter" idx="12"/>
          </p:nvPr>
        </p:nvSpPr>
        <p:spPr/>
        <p:txBody>
          <a:bodyPr/>
          <a:lstStyle>
            <a:lvl1pPr>
              <a:defRPr/>
            </a:lvl1pPr>
          </a:lstStyle>
          <a:p>
            <a:fld id="{39866C00-5FF6-45E7-8132-80EB9C923A0E}" type="slidenum">
              <a:rPr lang="bg-BG" altLang="bg-BG"/>
              <a:pPr/>
              <a:t>‹#›</a:t>
            </a:fld>
            <a:endParaRPr lang="bg-BG" altLang="bg-BG"/>
          </a:p>
        </p:txBody>
      </p:sp>
    </p:spTree>
    <p:extLst>
      <p:ext uri="{BB962C8B-B14F-4D97-AF65-F5344CB8AC3E}">
        <p14:creationId xmlns:p14="http://schemas.microsoft.com/office/powerpoint/2010/main" val="371588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5BFE2-B029-464D-BA09-ACAE542E5F37}"/>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4C6D8D40-078E-4450-879D-AA45CD07EC4C}"/>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02CD6608-3CBB-4126-B802-4C8D78C36483}"/>
              </a:ext>
            </a:extLst>
          </p:cNvPr>
          <p:cNvSpPr>
            <a:spLocks noGrp="1"/>
          </p:cNvSpPr>
          <p:nvPr>
            <p:ph type="sldNum" sz="quarter" idx="12"/>
          </p:nvPr>
        </p:nvSpPr>
        <p:spPr/>
        <p:txBody>
          <a:bodyPr/>
          <a:lstStyle>
            <a:lvl1pPr>
              <a:defRPr/>
            </a:lvl1pPr>
          </a:lstStyle>
          <a:p>
            <a:fld id="{2745AD57-C660-4010-970A-1AC215AE6F24}" type="slidenum">
              <a:rPr lang="bg-BG" altLang="bg-BG"/>
              <a:pPr/>
              <a:t>‹#›</a:t>
            </a:fld>
            <a:endParaRPr lang="bg-BG" altLang="bg-BG"/>
          </a:p>
        </p:txBody>
      </p:sp>
    </p:spTree>
    <p:extLst>
      <p:ext uri="{BB962C8B-B14F-4D97-AF65-F5344CB8AC3E}">
        <p14:creationId xmlns:p14="http://schemas.microsoft.com/office/powerpoint/2010/main" val="191691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DABB1-1AED-4E12-B16E-EA89540AB9A7}"/>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9DB7C3F2-F394-43C5-A5A4-D6F5705608D6}"/>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3791E71D-2371-4109-AB35-5F0419F5BAB4}"/>
              </a:ext>
            </a:extLst>
          </p:cNvPr>
          <p:cNvSpPr>
            <a:spLocks noGrp="1"/>
          </p:cNvSpPr>
          <p:nvPr>
            <p:ph type="sldNum" sz="quarter" idx="12"/>
          </p:nvPr>
        </p:nvSpPr>
        <p:spPr/>
        <p:txBody>
          <a:bodyPr/>
          <a:lstStyle>
            <a:lvl1pPr>
              <a:defRPr/>
            </a:lvl1pPr>
          </a:lstStyle>
          <a:p>
            <a:fld id="{5F1B859D-3B0C-4056-9282-47C019E7AAA2}" type="slidenum">
              <a:rPr lang="bg-BG" altLang="bg-BG"/>
              <a:pPr/>
              <a:t>‹#›</a:t>
            </a:fld>
            <a:endParaRPr lang="bg-BG" altLang="bg-BG"/>
          </a:p>
        </p:txBody>
      </p:sp>
    </p:spTree>
    <p:extLst>
      <p:ext uri="{BB962C8B-B14F-4D97-AF65-F5344CB8AC3E}">
        <p14:creationId xmlns:p14="http://schemas.microsoft.com/office/powerpoint/2010/main" val="231602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2D8C0-096E-4B1B-8303-C52616EF43D0}"/>
              </a:ext>
            </a:extLst>
          </p:cNvPr>
          <p:cNvSpPr>
            <a:spLocks noGrp="1"/>
          </p:cNvSpPr>
          <p:nvPr>
            <p:ph type="dt" sz="half" idx="10"/>
          </p:nvPr>
        </p:nvSpPr>
        <p:spPr/>
        <p:txBody>
          <a:bodyPr/>
          <a:lstStyle>
            <a:lvl1pPr>
              <a:defRPr/>
            </a:lvl1pPr>
          </a:lstStyle>
          <a:p>
            <a:pPr>
              <a:defRPr/>
            </a:pPr>
            <a:endParaRPr lang="bg-BG"/>
          </a:p>
        </p:txBody>
      </p:sp>
      <p:sp>
        <p:nvSpPr>
          <p:cNvPr id="5" name="Footer Placeholder 4">
            <a:extLst>
              <a:ext uri="{FF2B5EF4-FFF2-40B4-BE49-F238E27FC236}">
                <a16:creationId xmlns:a16="http://schemas.microsoft.com/office/drawing/2014/main" id="{58A771EE-78FF-4935-960E-405CD3FA1703}"/>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F396CEB3-4A7B-4E40-88D1-C9ABE7CAB5FF}"/>
              </a:ext>
            </a:extLst>
          </p:cNvPr>
          <p:cNvSpPr>
            <a:spLocks noGrp="1"/>
          </p:cNvSpPr>
          <p:nvPr>
            <p:ph type="sldNum" sz="quarter" idx="12"/>
          </p:nvPr>
        </p:nvSpPr>
        <p:spPr/>
        <p:txBody>
          <a:bodyPr/>
          <a:lstStyle>
            <a:lvl1pPr>
              <a:defRPr/>
            </a:lvl1pPr>
          </a:lstStyle>
          <a:p>
            <a:fld id="{BA233C31-0722-40A0-80A1-FC40FA3BC159}" type="slidenum">
              <a:rPr lang="bg-BG" altLang="bg-BG"/>
              <a:pPr/>
              <a:t>‹#›</a:t>
            </a:fld>
            <a:endParaRPr lang="bg-BG" altLang="bg-BG"/>
          </a:p>
        </p:txBody>
      </p:sp>
    </p:spTree>
    <p:extLst>
      <p:ext uri="{BB962C8B-B14F-4D97-AF65-F5344CB8AC3E}">
        <p14:creationId xmlns:p14="http://schemas.microsoft.com/office/powerpoint/2010/main" val="222078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2F1C7A1-C1F5-4817-9A7E-4F945BB41C17}"/>
              </a:ext>
            </a:extLst>
          </p:cNvPr>
          <p:cNvSpPr>
            <a:spLocks noGrp="1"/>
          </p:cNvSpPr>
          <p:nvPr>
            <p:ph type="dt" sz="half" idx="10"/>
          </p:nvPr>
        </p:nvSpPr>
        <p:spPr/>
        <p:txBody>
          <a:bodyPr/>
          <a:lstStyle>
            <a:lvl1pPr>
              <a:defRPr/>
            </a:lvl1pPr>
          </a:lstStyle>
          <a:p>
            <a:pPr>
              <a:defRPr/>
            </a:pPr>
            <a:endParaRPr lang="bg-BG"/>
          </a:p>
        </p:txBody>
      </p:sp>
      <p:sp>
        <p:nvSpPr>
          <p:cNvPr id="6" name="Footer Placeholder 4">
            <a:extLst>
              <a:ext uri="{FF2B5EF4-FFF2-40B4-BE49-F238E27FC236}">
                <a16:creationId xmlns:a16="http://schemas.microsoft.com/office/drawing/2014/main" id="{433E406B-5A07-41FB-9341-38DB01D9CE2E}"/>
              </a:ext>
            </a:extLst>
          </p:cNvPr>
          <p:cNvSpPr>
            <a:spLocks noGrp="1"/>
          </p:cNvSpPr>
          <p:nvPr>
            <p:ph type="ftr" sz="quarter" idx="11"/>
          </p:nvPr>
        </p:nvSpPr>
        <p:spPr/>
        <p:txBody>
          <a:bodyPr/>
          <a:lstStyle>
            <a:lvl1pPr>
              <a:defRPr/>
            </a:lvl1pPr>
          </a:lstStyle>
          <a:p>
            <a:pPr>
              <a:defRPr/>
            </a:pPr>
            <a:endParaRPr lang="bg-BG"/>
          </a:p>
        </p:txBody>
      </p:sp>
      <p:sp>
        <p:nvSpPr>
          <p:cNvPr id="7" name="Slide Number Placeholder 5">
            <a:extLst>
              <a:ext uri="{FF2B5EF4-FFF2-40B4-BE49-F238E27FC236}">
                <a16:creationId xmlns:a16="http://schemas.microsoft.com/office/drawing/2014/main" id="{D407970F-D5FF-4924-B792-CBE19D29B312}"/>
              </a:ext>
            </a:extLst>
          </p:cNvPr>
          <p:cNvSpPr>
            <a:spLocks noGrp="1"/>
          </p:cNvSpPr>
          <p:nvPr>
            <p:ph type="sldNum" sz="quarter" idx="12"/>
          </p:nvPr>
        </p:nvSpPr>
        <p:spPr/>
        <p:txBody>
          <a:bodyPr/>
          <a:lstStyle>
            <a:lvl1pPr>
              <a:defRPr/>
            </a:lvl1pPr>
          </a:lstStyle>
          <a:p>
            <a:fld id="{0D763D72-2EE2-47D7-937C-F3DA8D1BD038}" type="slidenum">
              <a:rPr lang="bg-BG" altLang="bg-BG"/>
              <a:pPr/>
              <a:t>‹#›</a:t>
            </a:fld>
            <a:endParaRPr lang="bg-BG" altLang="bg-BG"/>
          </a:p>
        </p:txBody>
      </p:sp>
    </p:spTree>
    <p:extLst>
      <p:ext uri="{BB962C8B-B14F-4D97-AF65-F5344CB8AC3E}">
        <p14:creationId xmlns:p14="http://schemas.microsoft.com/office/powerpoint/2010/main" val="60093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728428A-51DF-4CDE-8F08-2FA17598A354}"/>
              </a:ext>
            </a:extLst>
          </p:cNvPr>
          <p:cNvSpPr>
            <a:spLocks noGrp="1"/>
          </p:cNvSpPr>
          <p:nvPr>
            <p:ph type="dt" sz="half" idx="10"/>
          </p:nvPr>
        </p:nvSpPr>
        <p:spPr/>
        <p:txBody>
          <a:bodyPr/>
          <a:lstStyle>
            <a:lvl1pPr>
              <a:defRPr/>
            </a:lvl1pPr>
          </a:lstStyle>
          <a:p>
            <a:pPr>
              <a:defRPr/>
            </a:pPr>
            <a:endParaRPr lang="bg-BG"/>
          </a:p>
        </p:txBody>
      </p:sp>
      <p:sp>
        <p:nvSpPr>
          <p:cNvPr id="8" name="Footer Placeholder 4">
            <a:extLst>
              <a:ext uri="{FF2B5EF4-FFF2-40B4-BE49-F238E27FC236}">
                <a16:creationId xmlns:a16="http://schemas.microsoft.com/office/drawing/2014/main" id="{339CF936-F8AE-49E3-A5D9-C26B9E4A95EA}"/>
              </a:ext>
            </a:extLst>
          </p:cNvPr>
          <p:cNvSpPr>
            <a:spLocks noGrp="1"/>
          </p:cNvSpPr>
          <p:nvPr>
            <p:ph type="ftr" sz="quarter" idx="11"/>
          </p:nvPr>
        </p:nvSpPr>
        <p:spPr/>
        <p:txBody>
          <a:bodyPr/>
          <a:lstStyle>
            <a:lvl1pPr>
              <a:defRPr/>
            </a:lvl1pPr>
          </a:lstStyle>
          <a:p>
            <a:pPr>
              <a:defRPr/>
            </a:pPr>
            <a:endParaRPr lang="bg-BG"/>
          </a:p>
        </p:txBody>
      </p:sp>
      <p:sp>
        <p:nvSpPr>
          <p:cNvPr id="9" name="Slide Number Placeholder 5">
            <a:extLst>
              <a:ext uri="{FF2B5EF4-FFF2-40B4-BE49-F238E27FC236}">
                <a16:creationId xmlns:a16="http://schemas.microsoft.com/office/drawing/2014/main" id="{51086B08-9E55-4153-A31A-5AFC27D40F0F}"/>
              </a:ext>
            </a:extLst>
          </p:cNvPr>
          <p:cNvSpPr>
            <a:spLocks noGrp="1"/>
          </p:cNvSpPr>
          <p:nvPr>
            <p:ph type="sldNum" sz="quarter" idx="12"/>
          </p:nvPr>
        </p:nvSpPr>
        <p:spPr/>
        <p:txBody>
          <a:bodyPr/>
          <a:lstStyle>
            <a:lvl1pPr>
              <a:defRPr/>
            </a:lvl1pPr>
          </a:lstStyle>
          <a:p>
            <a:fld id="{B10AFF16-AD24-4948-9318-9EA9E65C107B}" type="slidenum">
              <a:rPr lang="bg-BG" altLang="bg-BG"/>
              <a:pPr/>
              <a:t>‹#›</a:t>
            </a:fld>
            <a:endParaRPr lang="bg-BG" altLang="bg-BG"/>
          </a:p>
        </p:txBody>
      </p:sp>
    </p:spTree>
    <p:extLst>
      <p:ext uri="{BB962C8B-B14F-4D97-AF65-F5344CB8AC3E}">
        <p14:creationId xmlns:p14="http://schemas.microsoft.com/office/powerpoint/2010/main" val="347529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23A5B4F-559F-4C0D-A884-D03D849F3AA8}"/>
              </a:ext>
            </a:extLst>
          </p:cNvPr>
          <p:cNvSpPr>
            <a:spLocks noGrp="1"/>
          </p:cNvSpPr>
          <p:nvPr>
            <p:ph type="dt" sz="half" idx="10"/>
          </p:nvPr>
        </p:nvSpPr>
        <p:spPr/>
        <p:txBody>
          <a:bodyPr/>
          <a:lstStyle>
            <a:lvl1pPr>
              <a:defRPr/>
            </a:lvl1pPr>
          </a:lstStyle>
          <a:p>
            <a:pPr>
              <a:defRPr/>
            </a:pPr>
            <a:endParaRPr lang="bg-BG"/>
          </a:p>
        </p:txBody>
      </p:sp>
      <p:sp>
        <p:nvSpPr>
          <p:cNvPr id="4" name="Footer Placeholder 4">
            <a:extLst>
              <a:ext uri="{FF2B5EF4-FFF2-40B4-BE49-F238E27FC236}">
                <a16:creationId xmlns:a16="http://schemas.microsoft.com/office/drawing/2014/main" id="{1EA7F1B3-DAE6-41FD-8A60-347DB81C7105}"/>
              </a:ext>
            </a:extLst>
          </p:cNvPr>
          <p:cNvSpPr>
            <a:spLocks noGrp="1"/>
          </p:cNvSpPr>
          <p:nvPr>
            <p:ph type="ftr" sz="quarter" idx="11"/>
          </p:nvPr>
        </p:nvSpPr>
        <p:spPr/>
        <p:txBody>
          <a:bodyPr/>
          <a:lstStyle>
            <a:lvl1pPr>
              <a:defRPr/>
            </a:lvl1pPr>
          </a:lstStyle>
          <a:p>
            <a:pPr>
              <a:defRPr/>
            </a:pPr>
            <a:endParaRPr lang="bg-BG"/>
          </a:p>
        </p:txBody>
      </p:sp>
      <p:sp>
        <p:nvSpPr>
          <p:cNvPr id="5" name="Slide Number Placeholder 5">
            <a:extLst>
              <a:ext uri="{FF2B5EF4-FFF2-40B4-BE49-F238E27FC236}">
                <a16:creationId xmlns:a16="http://schemas.microsoft.com/office/drawing/2014/main" id="{6B059F72-AE5F-43D2-B11E-6612C14D299A}"/>
              </a:ext>
            </a:extLst>
          </p:cNvPr>
          <p:cNvSpPr>
            <a:spLocks noGrp="1"/>
          </p:cNvSpPr>
          <p:nvPr>
            <p:ph type="sldNum" sz="quarter" idx="12"/>
          </p:nvPr>
        </p:nvSpPr>
        <p:spPr/>
        <p:txBody>
          <a:bodyPr/>
          <a:lstStyle>
            <a:lvl1pPr>
              <a:defRPr/>
            </a:lvl1pPr>
          </a:lstStyle>
          <a:p>
            <a:fld id="{E1A4B354-AEA9-4D8D-9933-3D42646CD1CF}" type="slidenum">
              <a:rPr lang="bg-BG" altLang="bg-BG"/>
              <a:pPr/>
              <a:t>‹#›</a:t>
            </a:fld>
            <a:endParaRPr lang="bg-BG" altLang="bg-BG"/>
          </a:p>
        </p:txBody>
      </p:sp>
    </p:spTree>
    <p:extLst>
      <p:ext uri="{BB962C8B-B14F-4D97-AF65-F5344CB8AC3E}">
        <p14:creationId xmlns:p14="http://schemas.microsoft.com/office/powerpoint/2010/main" val="119727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1082F4B-F5A4-40D8-98DB-B67594FE5088}"/>
              </a:ext>
            </a:extLst>
          </p:cNvPr>
          <p:cNvSpPr>
            <a:spLocks noGrp="1"/>
          </p:cNvSpPr>
          <p:nvPr>
            <p:ph type="dt" sz="half" idx="10"/>
          </p:nvPr>
        </p:nvSpPr>
        <p:spPr/>
        <p:txBody>
          <a:bodyPr/>
          <a:lstStyle>
            <a:lvl1pPr>
              <a:defRPr/>
            </a:lvl1pPr>
          </a:lstStyle>
          <a:p>
            <a:pPr>
              <a:defRPr/>
            </a:pPr>
            <a:endParaRPr lang="bg-BG"/>
          </a:p>
        </p:txBody>
      </p:sp>
      <p:sp>
        <p:nvSpPr>
          <p:cNvPr id="3" name="Footer Placeholder 4">
            <a:extLst>
              <a:ext uri="{FF2B5EF4-FFF2-40B4-BE49-F238E27FC236}">
                <a16:creationId xmlns:a16="http://schemas.microsoft.com/office/drawing/2014/main" id="{7C16BD05-31D6-4775-B4CC-D65D92B9E239}"/>
              </a:ext>
            </a:extLst>
          </p:cNvPr>
          <p:cNvSpPr>
            <a:spLocks noGrp="1"/>
          </p:cNvSpPr>
          <p:nvPr>
            <p:ph type="ftr" sz="quarter" idx="11"/>
          </p:nvPr>
        </p:nvSpPr>
        <p:spPr/>
        <p:txBody>
          <a:bodyPr/>
          <a:lstStyle>
            <a:lvl1pPr>
              <a:defRPr/>
            </a:lvl1pPr>
          </a:lstStyle>
          <a:p>
            <a:pPr>
              <a:defRPr/>
            </a:pPr>
            <a:endParaRPr lang="bg-BG"/>
          </a:p>
        </p:txBody>
      </p:sp>
      <p:sp>
        <p:nvSpPr>
          <p:cNvPr id="4" name="Slide Number Placeholder 5">
            <a:extLst>
              <a:ext uri="{FF2B5EF4-FFF2-40B4-BE49-F238E27FC236}">
                <a16:creationId xmlns:a16="http://schemas.microsoft.com/office/drawing/2014/main" id="{BB6E18AA-B047-4DBF-9435-735F191FC8EB}"/>
              </a:ext>
            </a:extLst>
          </p:cNvPr>
          <p:cNvSpPr>
            <a:spLocks noGrp="1"/>
          </p:cNvSpPr>
          <p:nvPr>
            <p:ph type="sldNum" sz="quarter" idx="12"/>
          </p:nvPr>
        </p:nvSpPr>
        <p:spPr/>
        <p:txBody>
          <a:bodyPr/>
          <a:lstStyle>
            <a:lvl1pPr>
              <a:defRPr/>
            </a:lvl1pPr>
          </a:lstStyle>
          <a:p>
            <a:fld id="{7650C015-87BB-42FA-A8EF-B84A84D6F145}" type="slidenum">
              <a:rPr lang="bg-BG" altLang="bg-BG"/>
              <a:pPr/>
              <a:t>‹#›</a:t>
            </a:fld>
            <a:endParaRPr lang="bg-BG" altLang="bg-BG"/>
          </a:p>
        </p:txBody>
      </p:sp>
    </p:spTree>
    <p:extLst>
      <p:ext uri="{BB962C8B-B14F-4D97-AF65-F5344CB8AC3E}">
        <p14:creationId xmlns:p14="http://schemas.microsoft.com/office/powerpoint/2010/main" val="267357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2D18C38-3642-4B4F-B4C4-9DBA48A74CC8}"/>
              </a:ext>
            </a:extLst>
          </p:cNvPr>
          <p:cNvSpPr>
            <a:spLocks noGrp="1"/>
          </p:cNvSpPr>
          <p:nvPr>
            <p:ph type="dt" sz="half" idx="10"/>
          </p:nvPr>
        </p:nvSpPr>
        <p:spPr/>
        <p:txBody>
          <a:bodyPr/>
          <a:lstStyle>
            <a:lvl1pPr>
              <a:defRPr/>
            </a:lvl1pPr>
          </a:lstStyle>
          <a:p>
            <a:pPr>
              <a:defRPr/>
            </a:pPr>
            <a:endParaRPr lang="bg-BG"/>
          </a:p>
        </p:txBody>
      </p:sp>
      <p:sp>
        <p:nvSpPr>
          <p:cNvPr id="6" name="Footer Placeholder 4">
            <a:extLst>
              <a:ext uri="{FF2B5EF4-FFF2-40B4-BE49-F238E27FC236}">
                <a16:creationId xmlns:a16="http://schemas.microsoft.com/office/drawing/2014/main" id="{601014BC-5821-459B-A94F-41F87E9AACB2}"/>
              </a:ext>
            </a:extLst>
          </p:cNvPr>
          <p:cNvSpPr>
            <a:spLocks noGrp="1"/>
          </p:cNvSpPr>
          <p:nvPr>
            <p:ph type="ftr" sz="quarter" idx="11"/>
          </p:nvPr>
        </p:nvSpPr>
        <p:spPr/>
        <p:txBody>
          <a:bodyPr/>
          <a:lstStyle>
            <a:lvl1pPr>
              <a:defRPr/>
            </a:lvl1pPr>
          </a:lstStyle>
          <a:p>
            <a:pPr>
              <a:defRPr/>
            </a:pPr>
            <a:endParaRPr lang="bg-BG"/>
          </a:p>
        </p:txBody>
      </p:sp>
      <p:sp>
        <p:nvSpPr>
          <p:cNvPr id="7" name="Slide Number Placeholder 5">
            <a:extLst>
              <a:ext uri="{FF2B5EF4-FFF2-40B4-BE49-F238E27FC236}">
                <a16:creationId xmlns:a16="http://schemas.microsoft.com/office/drawing/2014/main" id="{E7FED813-88A0-46CB-A9D5-FDB19AB06894}"/>
              </a:ext>
            </a:extLst>
          </p:cNvPr>
          <p:cNvSpPr>
            <a:spLocks noGrp="1"/>
          </p:cNvSpPr>
          <p:nvPr>
            <p:ph type="sldNum" sz="quarter" idx="12"/>
          </p:nvPr>
        </p:nvSpPr>
        <p:spPr/>
        <p:txBody>
          <a:bodyPr/>
          <a:lstStyle>
            <a:lvl1pPr>
              <a:defRPr/>
            </a:lvl1pPr>
          </a:lstStyle>
          <a:p>
            <a:fld id="{E7B5D6E8-9A31-4B9F-9590-D2EB33E74FE4}" type="slidenum">
              <a:rPr lang="bg-BG" altLang="bg-BG"/>
              <a:pPr/>
              <a:t>‹#›</a:t>
            </a:fld>
            <a:endParaRPr lang="bg-BG" altLang="bg-BG"/>
          </a:p>
        </p:txBody>
      </p:sp>
    </p:spTree>
    <p:extLst>
      <p:ext uri="{BB962C8B-B14F-4D97-AF65-F5344CB8AC3E}">
        <p14:creationId xmlns:p14="http://schemas.microsoft.com/office/powerpoint/2010/main" val="281422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6791668-4A02-4EC1-94D4-34BC472E1AB4}"/>
              </a:ext>
            </a:extLst>
          </p:cNvPr>
          <p:cNvSpPr>
            <a:spLocks noGrp="1"/>
          </p:cNvSpPr>
          <p:nvPr>
            <p:ph type="dt" sz="half" idx="10"/>
          </p:nvPr>
        </p:nvSpPr>
        <p:spPr/>
        <p:txBody>
          <a:bodyPr/>
          <a:lstStyle>
            <a:lvl1pPr>
              <a:defRPr/>
            </a:lvl1pPr>
          </a:lstStyle>
          <a:p>
            <a:pPr>
              <a:defRPr/>
            </a:pPr>
            <a:endParaRPr lang="bg-BG"/>
          </a:p>
        </p:txBody>
      </p:sp>
      <p:sp>
        <p:nvSpPr>
          <p:cNvPr id="6" name="Footer Placeholder 4">
            <a:extLst>
              <a:ext uri="{FF2B5EF4-FFF2-40B4-BE49-F238E27FC236}">
                <a16:creationId xmlns:a16="http://schemas.microsoft.com/office/drawing/2014/main" id="{4BE94390-6D3A-4D6E-8202-BB6FC67EE46F}"/>
              </a:ext>
            </a:extLst>
          </p:cNvPr>
          <p:cNvSpPr>
            <a:spLocks noGrp="1"/>
          </p:cNvSpPr>
          <p:nvPr>
            <p:ph type="ftr" sz="quarter" idx="11"/>
          </p:nvPr>
        </p:nvSpPr>
        <p:spPr/>
        <p:txBody>
          <a:bodyPr/>
          <a:lstStyle>
            <a:lvl1pPr>
              <a:defRPr/>
            </a:lvl1pPr>
          </a:lstStyle>
          <a:p>
            <a:pPr>
              <a:defRPr/>
            </a:pPr>
            <a:endParaRPr lang="bg-BG"/>
          </a:p>
        </p:txBody>
      </p:sp>
      <p:sp>
        <p:nvSpPr>
          <p:cNvPr id="7" name="Slide Number Placeholder 5">
            <a:extLst>
              <a:ext uri="{FF2B5EF4-FFF2-40B4-BE49-F238E27FC236}">
                <a16:creationId xmlns:a16="http://schemas.microsoft.com/office/drawing/2014/main" id="{D1B699D2-614B-438E-8010-3AD5DDF4DC41}"/>
              </a:ext>
            </a:extLst>
          </p:cNvPr>
          <p:cNvSpPr>
            <a:spLocks noGrp="1"/>
          </p:cNvSpPr>
          <p:nvPr>
            <p:ph type="sldNum" sz="quarter" idx="12"/>
          </p:nvPr>
        </p:nvSpPr>
        <p:spPr/>
        <p:txBody>
          <a:bodyPr/>
          <a:lstStyle>
            <a:lvl1pPr>
              <a:defRPr/>
            </a:lvl1pPr>
          </a:lstStyle>
          <a:p>
            <a:fld id="{365BC9AC-9817-4F4B-85D5-DE46CC4D20A7}" type="slidenum">
              <a:rPr lang="bg-BG" altLang="bg-BG"/>
              <a:pPr/>
              <a:t>‹#›</a:t>
            </a:fld>
            <a:endParaRPr lang="bg-BG" altLang="bg-BG"/>
          </a:p>
        </p:txBody>
      </p:sp>
    </p:spTree>
    <p:extLst>
      <p:ext uri="{BB962C8B-B14F-4D97-AF65-F5344CB8AC3E}">
        <p14:creationId xmlns:p14="http://schemas.microsoft.com/office/powerpoint/2010/main" val="49506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Placeholder 1">
            <a:extLst>
              <a:ext uri="{FF2B5EF4-FFF2-40B4-BE49-F238E27FC236}">
                <a16:creationId xmlns:a16="http://schemas.microsoft.com/office/drawing/2014/main" id="{28E36CF5-6064-46C1-8503-94C343AA91C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bg-BG"/>
              <a:t>Click to edit Master title style</a:t>
            </a:r>
          </a:p>
        </p:txBody>
      </p:sp>
      <p:sp>
        <p:nvSpPr>
          <p:cNvPr id="8195" name="Text Placeholder 2">
            <a:extLst>
              <a:ext uri="{FF2B5EF4-FFF2-40B4-BE49-F238E27FC236}">
                <a16:creationId xmlns:a16="http://schemas.microsoft.com/office/drawing/2014/main" id="{0F809A2E-BCDC-4B2F-AB29-EE2F4B3F086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bg-BG"/>
              <a:t>Click to edit Master text styles</a:t>
            </a:r>
          </a:p>
          <a:p>
            <a:pPr lvl="1"/>
            <a:r>
              <a:rPr lang="en-US" altLang="bg-BG"/>
              <a:t>Second level</a:t>
            </a:r>
          </a:p>
          <a:p>
            <a:pPr lvl="2"/>
            <a:r>
              <a:rPr lang="en-US" altLang="bg-BG"/>
              <a:t>Third level</a:t>
            </a:r>
          </a:p>
          <a:p>
            <a:pPr lvl="3"/>
            <a:r>
              <a:rPr lang="en-US" altLang="bg-BG"/>
              <a:t>Fourth level</a:t>
            </a:r>
          </a:p>
          <a:p>
            <a:pPr lvl="4"/>
            <a:r>
              <a:rPr lang="en-US" altLang="bg-BG"/>
              <a:t>Fifth level</a:t>
            </a:r>
          </a:p>
        </p:txBody>
      </p:sp>
      <p:sp>
        <p:nvSpPr>
          <p:cNvPr id="4" name="Date Placeholder 3">
            <a:extLst>
              <a:ext uri="{FF2B5EF4-FFF2-40B4-BE49-F238E27FC236}">
                <a16:creationId xmlns:a16="http://schemas.microsoft.com/office/drawing/2014/main" id="{C8BA9F65-53BD-4C5D-B887-FF4F021F240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endParaRPr lang="bg-BG"/>
          </a:p>
        </p:txBody>
      </p:sp>
      <p:sp>
        <p:nvSpPr>
          <p:cNvPr id="5" name="Footer Placeholder 4">
            <a:extLst>
              <a:ext uri="{FF2B5EF4-FFF2-40B4-BE49-F238E27FC236}">
                <a16:creationId xmlns:a16="http://schemas.microsoft.com/office/drawing/2014/main" id="{8DB51F41-350F-41AC-80F0-1C79D1E8355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bg-BG"/>
          </a:p>
        </p:txBody>
      </p:sp>
      <p:sp>
        <p:nvSpPr>
          <p:cNvPr id="6" name="Slide Number Placeholder 5">
            <a:extLst>
              <a:ext uri="{FF2B5EF4-FFF2-40B4-BE49-F238E27FC236}">
                <a16:creationId xmlns:a16="http://schemas.microsoft.com/office/drawing/2014/main" id="{982056E7-ACAC-47A5-B036-F176E387340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2418148C-DFA3-445F-9816-BE01D694834C}" type="slidenum">
              <a:rPr lang="bg-BG" altLang="bg-BG"/>
              <a:pPr/>
              <a:t>‹#›</a:t>
            </a:fld>
            <a:endParaRPr lang="bg-BG" altLang="bg-BG"/>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11.bin"/><Relationship Id="rId4" Type="http://schemas.openxmlformats.org/officeDocument/2006/relationships/image" Target="../media/image7.wmf"/><Relationship Id="rId9"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C7B4BE2-48F2-491E-9BE4-C092FE11E075}"/>
              </a:ext>
            </a:extLst>
          </p:cNvPr>
          <p:cNvSpPr>
            <a:spLocks noGrp="1" noChangeArrowheads="1"/>
          </p:cNvSpPr>
          <p:nvPr>
            <p:ph type="ctrTitle"/>
          </p:nvPr>
        </p:nvSpPr>
        <p:spPr/>
        <p:txBody>
          <a:bodyPr/>
          <a:lstStyle/>
          <a:p>
            <a:pPr eaLnBrk="1" hangingPunct="1"/>
            <a:r>
              <a:rPr lang="bg-BG" altLang="bg-BG" b="1">
                <a:latin typeface="Times New Roman" panose="02020603050405020304" pitchFamily="18" charset="0"/>
              </a:rPr>
              <a:t>ТЕМА</a:t>
            </a:r>
          </a:p>
        </p:txBody>
      </p:sp>
      <p:sp>
        <p:nvSpPr>
          <p:cNvPr id="9219" name="Rectangle 3">
            <a:extLst>
              <a:ext uri="{FF2B5EF4-FFF2-40B4-BE49-F238E27FC236}">
                <a16:creationId xmlns:a16="http://schemas.microsoft.com/office/drawing/2014/main" id="{9F2840F0-0D2E-4BA2-8D56-46B0E2E90C19}"/>
              </a:ext>
            </a:extLst>
          </p:cNvPr>
          <p:cNvSpPr>
            <a:spLocks noGrp="1" noChangeArrowheads="1"/>
          </p:cNvSpPr>
          <p:nvPr>
            <p:ph type="subTitle" idx="1"/>
          </p:nvPr>
        </p:nvSpPr>
        <p:spPr/>
        <p:txBody>
          <a:bodyPr/>
          <a:lstStyle/>
          <a:p>
            <a:pPr eaLnBrk="1" hangingPunct="1"/>
            <a:r>
              <a:rPr lang="bg-BG" altLang="bg-BG" b="1">
                <a:solidFill>
                  <a:schemeClr val="tx1"/>
                </a:solidFill>
                <a:latin typeface="Times New Roman" panose="02020603050405020304" pitchFamily="18" charset="0"/>
              </a:rPr>
              <a:t>ИНОВАЦИИ И ИНВЕСТИЦИОНЕН ПРОЦЕС</a:t>
            </a:r>
          </a:p>
          <a:p>
            <a:pPr eaLnBrk="1" hangingPunct="1"/>
            <a:endParaRPr lang="bg-BG" altLang="bg-BG">
              <a:solidFill>
                <a:schemeClr val="tx1"/>
              </a:solidFill>
            </a:endParaRPr>
          </a:p>
        </p:txBody>
      </p:sp>
      <p:sp>
        <p:nvSpPr>
          <p:cNvPr id="4" name="Slide Number Placeholder 3">
            <a:extLst>
              <a:ext uri="{FF2B5EF4-FFF2-40B4-BE49-F238E27FC236}">
                <a16:creationId xmlns:a16="http://schemas.microsoft.com/office/drawing/2014/main" id="{5F106D94-067F-4EC1-BFAE-5884DE0686B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0B3719-94DB-4320-B115-E171699D7258}" type="slidenum">
              <a:rPr lang="bg-BG" altLang="bg-BG">
                <a:solidFill>
                  <a:srgbClr val="898989"/>
                </a:solidFill>
              </a:rPr>
              <a:pPr eaLnBrk="1" hangingPunct="1"/>
              <a:t>1</a:t>
            </a:fld>
            <a:endParaRPr lang="bg-BG" altLang="bg-BG">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AD4ACB87-9B55-4B35-A15B-2BFC734DC3D1}"/>
              </a:ext>
            </a:extLst>
          </p:cNvPr>
          <p:cNvSpPr>
            <a:spLocks noGrp="1"/>
          </p:cNvSpPr>
          <p:nvPr>
            <p:ph type="body" idx="1"/>
          </p:nvPr>
        </p:nvSpPr>
        <p:spPr>
          <a:xfrm>
            <a:off x="457200" y="981075"/>
            <a:ext cx="8291513" cy="5145088"/>
          </a:xfrm>
        </p:spPr>
        <p:txBody>
          <a:bodyPr/>
          <a:lstStyle/>
          <a:p>
            <a:pPr algn="just" eaLnBrk="1" hangingPunct="1"/>
            <a:r>
              <a:rPr lang="bg-BG" altLang="bg-BG" i="1">
                <a:latin typeface="Times New Roman" panose="02020603050405020304" pitchFamily="18" charset="0"/>
              </a:rPr>
              <a:t>Инвестиционната дейност</a:t>
            </a:r>
            <a:r>
              <a:rPr lang="bg-BG" altLang="bg-BG">
                <a:latin typeface="Times New Roman" panose="02020603050405020304" pitchFamily="18" charset="0"/>
              </a:rPr>
              <a:t> представлява по своята същност влагане на парични средства с цел придобиване на различни видове активи.</a:t>
            </a:r>
          </a:p>
        </p:txBody>
      </p:sp>
      <p:sp>
        <p:nvSpPr>
          <p:cNvPr id="3" name="Slide Number Placeholder 2">
            <a:extLst>
              <a:ext uri="{FF2B5EF4-FFF2-40B4-BE49-F238E27FC236}">
                <a16:creationId xmlns:a16="http://schemas.microsoft.com/office/drawing/2014/main" id="{4EC21C76-37C5-4869-BBE3-05511A1A507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FBA2F9-059E-417F-9B81-4ABFE58E6493}" type="slidenum">
              <a:rPr lang="bg-BG" altLang="bg-BG">
                <a:solidFill>
                  <a:srgbClr val="898989"/>
                </a:solidFill>
              </a:rPr>
              <a:pPr eaLnBrk="1" hangingPunct="1"/>
              <a:t>10</a:t>
            </a:fld>
            <a:endParaRPr lang="bg-BG" altLang="bg-BG">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BF063B4-B23B-4887-9F8E-2C63B202F84C}"/>
              </a:ext>
            </a:extLst>
          </p:cNvPr>
          <p:cNvSpPr>
            <a:spLocks noGrp="1" noChangeArrowheads="1"/>
          </p:cNvSpPr>
          <p:nvPr>
            <p:ph type="title"/>
          </p:nvPr>
        </p:nvSpPr>
        <p:spPr/>
        <p:txBody>
          <a:bodyPr/>
          <a:lstStyle/>
          <a:p>
            <a:pPr eaLnBrk="1" hangingPunct="1"/>
            <a:r>
              <a:rPr lang="bg-BG" altLang="bg-BG">
                <a:latin typeface="Times New Roman" panose="02020603050405020304" pitchFamily="18" charset="0"/>
              </a:rPr>
              <a:t>Инвестиции</a:t>
            </a:r>
          </a:p>
        </p:txBody>
      </p:sp>
      <p:sp>
        <p:nvSpPr>
          <p:cNvPr id="19459" name="Rectangle 3">
            <a:extLst>
              <a:ext uri="{FF2B5EF4-FFF2-40B4-BE49-F238E27FC236}">
                <a16:creationId xmlns:a16="http://schemas.microsoft.com/office/drawing/2014/main" id="{33F0CDA9-7D5F-44F5-A353-784592B694D8}"/>
              </a:ext>
            </a:extLst>
          </p:cNvPr>
          <p:cNvSpPr>
            <a:spLocks noGrp="1" noChangeArrowheads="1"/>
          </p:cNvSpPr>
          <p:nvPr>
            <p:ph idx="1"/>
          </p:nvPr>
        </p:nvSpPr>
        <p:spPr/>
        <p:txBody>
          <a:bodyPr/>
          <a:lstStyle/>
          <a:p>
            <a:pPr algn="just" eaLnBrk="1" hangingPunct="1"/>
            <a:r>
              <a:rPr lang="bg-BG" altLang="bg-BG">
                <a:latin typeface="Times New Roman" panose="02020603050405020304" pitchFamily="18" charset="0"/>
              </a:rPr>
              <a:t>Понятието </a:t>
            </a:r>
            <a:r>
              <a:rPr lang="bg-BG" altLang="bg-BG" i="1">
                <a:latin typeface="Times New Roman" panose="02020603050405020304" pitchFamily="18" charset="0"/>
              </a:rPr>
              <a:t>инвестиция</a:t>
            </a:r>
            <a:r>
              <a:rPr lang="bg-BG" altLang="bg-BG">
                <a:latin typeface="Times New Roman" panose="02020603050405020304" pitchFamily="18" charset="0"/>
              </a:rPr>
              <a:t> има по-широко значение, тъй като освен паричните средства се включват и други ресурси – интелектуални, трудови, технически и технологични. </a:t>
            </a:r>
          </a:p>
        </p:txBody>
      </p:sp>
      <p:sp>
        <p:nvSpPr>
          <p:cNvPr id="4" name="Slide Number Placeholder 3">
            <a:extLst>
              <a:ext uri="{FF2B5EF4-FFF2-40B4-BE49-F238E27FC236}">
                <a16:creationId xmlns:a16="http://schemas.microsoft.com/office/drawing/2014/main" id="{BF5E82C2-A500-4A71-843C-C90647C05A2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2A78A5-60D7-4F67-A5A8-3F978C9B8641}" type="slidenum">
              <a:rPr lang="bg-BG" altLang="bg-BG">
                <a:solidFill>
                  <a:srgbClr val="898989"/>
                </a:solidFill>
              </a:rPr>
              <a:pPr eaLnBrk="1" hangingPunct="1"/>
              <a:t>11</a:t>
            </a:fld>
            <a:endParaRPr lang="bg-BG" altLang="bg-BG">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D0599F3-6DCD-4814-A9DA-7673D8451C49}"/>
              </a:ext>
            </a:extLst>
          </p:cNvPr>
          <p:cNvSpPr>
            <a:spLocks noGrp="1" noChangeArrowheads="1"/>
          </p:cNvSpPr>
          <p:nvPr>
            <p:ph type="title"/>
          </p:nvPr>
        </p:nvSpPr>
        <p:spPr/>
        <p:txBody>
          <a:bodyPr/>
          <a:lstStyle/>
          <a:p>
            <a:pPr eaLnBrk="1" hangingPunct="1"/>
            <a:r>
              <a:rPr lang="bg-BG" altLang="bg-BG" i="1">
                <a:latin typeface="Times New Roman" panose="02020603050405020304" pitchFamily="18" charset="0"/>
              </a:rPr>
              <a:t>инвестиции</a:t>
            </a:r>
          </a:p>
        </p:txBody>
      </p:sp>
      <p:sp>
        <p:nvSpPr>
          <p:cNvPr id="20483" name="Rectangle 3">
            <a:extLst>
              <a:ext uri="{FF2B5EF4-FFF2-40B4-BE49-F238E27FC236}">
                <a16:creationId xmlns:a16="http://schemas.microsoft.com/office/drawing/2014/main" id="{A3F76173-E174-4B43-842A-B358BB2BC893}"/>
              </a:ext>
            </a:extLst>
          </p:cNvPr>
          <p:cNvSpPr>
            <a:spLocks noGrp="1" noChangeArrowheads="1"/>
          </p:cNvSpPr>
          <p:nvPr>
            <p:ph idx="1"/>
          </p:nvPr>
        </p:nvSpPr>
        <p:spPr/>
        <p:txBody>
          <a:bodyPr/>
          <a:lstStyle/>
          <a:p>
            <a:pPr algn="just" eaLnBrk="1" hangingPunct="1"/>
            <a:r>
              <a:rPr lang="bg-BG" altLang="bg-BG">
                <a:latin typeface="Times New Roman" panose="02020603050405020304" pitchFamily="18" charset="0"/>
              </a:rPr>
              <a:t>притежаван от предприятието актив с цел увеличаване на собствения капитал чрез разпределения /в т.ч. дивиденти, ренти, приходи от авторски права /, лихви или чрез придобиване на стопанска изгода за инвестиращото предприятие” .</a:t>
            </a:r>
          </a:p>
        </p:txBody>
      </p:sp>
      <p:sp>
        <p:nvSpPr>
          <p:cNvPr id="4" name="Slide Number Placeholder 3">
            <a:extLst>
              <a:ext uri="{FF2B5EF4-FFF2-40B4-BE49-F238E27FC236}">
                <a16:creationId xmlns:a16="http://schemas.microsoft.com/office/drawing/2014/main" id="{8C6D6BCA-5CFB-41E2-A4ED-D24B4BE27E9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73D1A8-2F5B-4A26-908C-5283D81F2BF4}" type="slidenum">
              <a:rPr lang="bg-BG" altLang="bg-BG">
                <a:solidFill>
                  <a:srgbClr val="898989"/>
                </a:solidFill>
              </a:rPr>
              <a:pPr eaLnBrk="1" hangingPunct="1"/>
              <a:t>12</a:t>
            </a:fld>
            <a:endParaRPr lang="bg-BG" altLang="bg-BG">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77F0B79-C23D-4ADD-92EA-7585FC2968DE}"/>
              </a:ext>
            </a:extLst>
          </p:cNvPr>
          <p:cNvSpPr>
            <a:spLocks noGrp="1" noChangeArrowheads="1"/>
          </p:cNvSpPr>
          <p:nvPr>
            <p:ph type="title"/>
          </p:nvPr>
        </p:nvSpPr>
        <p:spPr/>
        <p:txBody>
          <a:bodyPr/>
          <a:lstStyle/>
          <a:p>
            <a:pPr eaLnBrk="1" hangingPunct="1"/>
            <a:r>
              <a:rPr lang="bg-BG" altLang="bg-BG" sz="2800" b="1">
                <a:latin typeface="Times New Roman" panose="02020603050405020304" pitchFamily="18" charset="0"/>
              </a:rPr>
              <a:t>Основните участници </a:t>
            </a:r>
            <a:r>
              <a:rPr lang="bg-BG" altLang="bg-BG" sz="2800">
                <a:latin typeface="Times New Roman" panose="02020603050405020304" pitchFamily="18" charset="0"/>
              </a:rPr>
              <a:t>в инвестиционния процес могат да бъдат класифицирани в три големи групи:</a:t>
            </a:r>
          </a:p>
        </p:txBody>
      </p:sp>
      <p:sp>
        <p:nvSpPr>
          <p:cNvPr id="21507" name="Rectangle 3">
            <a:extLst>
              <a:ext uri="{FF2B5EF4-FFF2-40B4-BE49-F238E27FC236}">
                <a16:creationId xmlns:a16="http://schemas.microsoft.com/office/drawing/2014/main" id="{3842E2DF-C7F5-4A05-9FB8-C895F6CA4714}"/>
              </a:ext>
            </a:extLst>
          </p:cNvPr>
          <p:cNvSpPr>
            <a:spLocks noGrp="1" noChangeArrowheads="1"/>
          </p:cNvSpPr>
          <p:nvPr>
            <p:ph idx="1"/>
          </p:nvPr>
        </p:nvSpPr>
        <p:spPr/>
        <p:txBody>
          <a:bodyPr/>
          <a:lstStyle/>
          <a:p>
            <a:pPr algn="just" eaLnBrk="1" hangingPunct="1"/>
            <a:r>
              <a:rPr lang="bg-BG" altLang="bg-BG" sz="2800" b="1">
                <a:latin typeface="Times New Roman" panose="02020603050405020304" pitchFamily="18" charset="0"/>
              </a:rPr>
              <a:t>Първа група</a:t>
            </a:r>
            <a:r>
              <a:rPr lang="bg-BG" altLang="bg-BG" sz="2800">
                <a:latin typeface="Times New Roman" panose="02020603050405020304" pitchFamily="18" charset="0"/>
              </a:rPr>
              <a:t> – централни и местни органи на изпълнителната власт, (правителство и общини);</a:t>
            </a:r>
          </a:p>
          <a:p>
            <a:pPr algn="just" eaLnBrk="1" hangingPunct="1"/>
            <a:r>
              <a:rPr lang="bg-BG" altLang="bg-BG" sz="2800" b="1">
                <a:latin typeface="Times New Roman" panose="02020603050405020304" pitchFamily="18" charset="0"/>
              </a:rPr>
              <a:t>Втора група</a:t>
            </a:r>
            <a:r>
              <a:rPr lang="bg-BG" altLang="bg-BG" sz="2800">
                <a:latin typeface="Times New Roman" panose="02020603050405020304" pitchFamily="18" charset="0"/>
              </a:rPr>
              <a:t> – предприятия и други субекти извършващи самостоятелна стопанска дейност;</a:t>
            </a:r>
          </a:p>
          <a:p>
            <a:pPr algn="just" eaLnBrk="1" hangingPunct="1"/>
            <a:r>
              <a:rPr lang="bg-BG" altLang="bg-BG" sz="2800" b="1">
                <a:latin typeface="Times New Roman" panose="02020603050405020304" pitchFamily="18" charset="0"/>
              </a:rPr>
              <a:t>Трета група</a:t>
            </a:r>
            <a:r>
              <a:rPr lang="bg-BG" altLang="bg-BG" sz="2800">
                <a:latin typeface="Times New Roman" panose="02020603050405020304" pitchFamily="18" charset="0"/>
              </a:rPr>
              <a:t> – граждани, които осъществяват собствена дейност и упражняват самостоятелна инициатива.</a:t>
            </a:r>
          </a:p>
        </p:txBody>
      </p:sp>
      <p:sp>
        <p:nvSpPr>
          <p:cNvPr id="4" name="Slide Number Placeholder 3">
            <a:extLst>
              <a:ext uri="{FF2B5EF4-FFF2-40B4-BE49-F238E27FC236}">
                <a16:creationId xmlns:a16="http://schemas.microsoft.com/office/drawing/2014/main" id="{84FB8E6A-CEC7-4A5F-978C-2AE816AEDC1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1FEE77-A628-42DC-AF5F-41ED4B88968C}" type="slidenum">
              <a:rPr lang="bg-BG" altLang="bg-BG">
                <a:solidFill>
                  <a:srgbClr val="898989"/>
                </a:solidFill>
              </a:rPr>
              <a:pPr eaLnBrk="1" hangingPunct="1"/>
              <a:t>13</a:t>
            </a:fld>
            <a:endParaRPr lang="bg-BG" altLang="bg-BG">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F9490B1-A548-455B-9303-9CEDF0254DA5}"/>
              </a:ext>
            </a:extLst>
          </p:cNvPr>
          <p:cNvSpPr>
            <a:spLocks noGrp="1" noChangeArrowheads="1"/>
          </p:cNvSpPr>
          <p:nvPr>
            <p:ph type="title"/>
          </p:nvPr>
        </p:nvSpPr>
        <p:spPr/>
        <p:txBody>
          <a:bodyPr rtlCol="0">
            <a:normAutofit fontScale="90000"/>
          </a:bodyPr>
          <a:lstStyle/>
          <a:p>
            <a:pPr algn="just" eaLnBrk="1" fontAlgn="auto" hangingPunct="1">
              <a:spcAft>
                <a:spcPts val="0"/>
              </a:spcAft>
              <a:defRPr/>
            </a:pPr>
            <a:r>
              <a:rPr lang="bg-BG" sz="3200" b="1">
                <a:latin typeface="Times New Roman" pitchFamily="18" charset="0"/>
              </a:rPr>
              <a:t>ИКОНОМИЧЕСКА ОЦЕНКА НА ИНВЕСТИЦИИТЕ</a:t>
            </a:r>
            <a:r>
              <a:rPr lang="bg-BG" sz="3200">
                <a:latin typeface="Times New Roman" pitchFamily="18" charset="0"/>
              </a:rPr>
              <a:t>.</a:t>
            </a:r>
            <a:r>
              <a:rPr lang="bg-BG" sz="4000"/>
              <a:t> </a:t>
            </a:r>
          </a:p>
        </p:txBody>
      </p:sp>
      <p:sp>
        <p:nvSpPr>
          <p:cNvPr id="22531" name="Rectangle 3">
            <a:extLst>
              <a:ext uri="{FF2B5EF4-FFF2-40B4-BE49-F238E27FC236}">
                <a16:creationId xmlns:a16="http://schemas.microsoft.com/office/drawing/2014/main" id="{FC1AAD20-3366-4B95-9F95-93932957E3C2}"/>
              </a:ext>
            </a:extLst>
          </p:cNvPr>
          <p:cNvSpPr>
            <a:spLocks noGrp="1" noChangeArrowheads="1"/>
          </p:cNvSpPr>
          <p:nvPr>
            <p:ph idx="1"/>
          </p:nvPr>
        </p:nvSpPr>
        <p:spPr/>
        <p:txBody>
          <a:bodyPr/>
          <a:lstStyle/>
          <a:p>
            <a:pPr algn="just" eaLnBrk="1" hangingPunct="1">
              <a:buFont typeface="Wingdings" panose="05000000000000000000" pitchFamily="2" charset="2"/>
              <a:buNone/>
            </a:pPr>
            <a:r>
              <a:rPr lang="bg-BG" altLang="bg-BG">
                <a:latin typeface="Times New Roman" panose="02020603050405020304" pitchFamily="18" charset="0"/>
              </a:rPr>
              <a:t>Стойностната оценка на инвестициите обхваща преди всичко ефективността на извършените от предприятието инвестиционни вложения. В тази връзка могат да се използват различни показатели – печалба на предприятието, рентабилност на база собствен капитал, рентабилност на база инвестиционни разходи и др.</a:t>
            </a:r>
            <a:r>
              <a:rPr lang="bg-BG" altLang="bg-BG"/>
              <a:t> </a:t>
            </a:r>
          </a:p>
        </p:txBody>
      </p:sp>
      <p:sp>
        <p:nvSpPr>
          <p:cNvPr id="4" name="Slide Number Placeholder 3">
            <a:extLst>
              <a:ext uri="{FF2B5EF4-FFF2-40B4-BE49-F238E27FC236}">
                <a16:creationId xmlns:a16="http://schemas.microsoft.com/office/drawing/2014/main" id="{E5FBBF72-A0EF-47F7-9C8B-D6920F0AF21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78941F-237F-4583-9918-EE287EE7DAE9}" type="slidenum">
              <a:rPr lang="bg-BG" altLang="bg-BG">
                <a:solidFill>
                  <a:srgbClr val="898989"/>
                </a:solidFill>
              </a:rPr>
              <a:pPr eaLnBrk="1" hangingPunct="1"/>
              <a:t>14</a:t>
            </a:fld>
            <a:endParaRPr lang="bg-BG" altLang="bg-BG">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A965D94-8830-4799-8F43-1CC000FA79AE}"/>
              </a:ext>
            </a:extLst>
          </p:cNvPr>
          <p:cNvSpPr>
            <a:spLocks noGrp="1" noChangeArrowheads="1"/>
          </p:cNvSpPr>
          <p:nvPr>
            <p:ph type="title"/>
          </p:nvPr>
        </p:nvSpPr>
        <p:spPr/>
        <p:txBody>
          <a:bodyPr/>
          <a:lstStyle/>
          <a:p>
            <a:pPr eaLnBrk="1" hangingPunct="1"/>
            <a:r>
              <a:rPr lang="bg-BG" altLang="bg-BG" b="1">
                <a:latin typeface="Times New Roman" panose="02020603050405020304" pitchFamily="18" charset="0"/>
              </a:rPr>
              <a:t>Метод на собствения капитал</a:t>
            </a:r>
            <a:r>
              <a:rPr lang="bg-BG" altLang="bg-BG"/>
              <a:t> </a:t>
            </a:r>
          </a:p>
        </p:txBody>
      </p:sp>
      <p:sp>
        <p:nvSpPr>
          <p:cNvPr id="23555" name="Rectangle 3">
            <a:extLst>
              <a:ext uri="{FF2B5EF4-FFF2-40B4-BE49-F238E27FC236}">
                <a16:creationId xmlns:a16="http://schemas.microsoft.com/office/drawing/2014/main" id="{51B60B70-09CD-42AD-B698-9E78603E16B8}"/>
              </a:ext>
            </a:extLst>
          </p:cNvPr>
          <p:cNvSpPr>
            <a:spLocks noGrp="1" noChangeArrowheads="1"/>
          </p:cNvSpPr>
          <p:nvPr>
            <p:ph idx="1"/>
          </p:nvPr>
        </p:nvSpPr>
        <p:spPr/>
        <p:txBody>
          <a:bodyPr/>
          <a:lstStyle/>
          <a:p>
            <a:pPr algn="just" eaLnBrk="1" hangingPunct="1"/>
            <a:r>
              <a:rPr lang="bg-BG" altLang="bg-BG">
                <a:latin typeface="Times New Roman" panose="02020603050405020304" pitchFamily="18" charset="0"/>
              </a:rPr>
              <a:t>Според него инвестицията първоначално се вписва по нейната себестойност, а балансовата сума се увеличава или намалява, за да се признае делът на инвеститора в печалбите и в загубите на предприятието след датата на придобиването му. </a:t>
            </a:r>
          </a:p>
        </p:txBody>
      </p:sp>
      <p:sp>
        <p:nvSpPr>
          <p:cNvPr id="4" name="Slide Number Placeholder 3">
            <a:extLst>
              <a:ext uri="{FF2B5EF4-FFF2-40B4-BE49-F238E27FC236}">
                <a16:creationId xmlns:a16="http://schemas.microsoft.com/office/drawing/2014/main" id="{DAFC7183-58FD-484E-892C-58883A65EE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051A7C-11CF-49C0-A550-7215580DF7FE}" type="slidenum">
              <a:rPr lang="bg-BG" altLang="bg-BG">
                <a:solidFill>
                  <a:srgbClr val="898989"/>
                </a:solidFill>
              </a:rPr>
              <a:pPr eaLnBrk="1" hangingPunct="1"/>
              <a:t>15</a:t>
            </a:fld>
            <a:endParaRPr lang="bg-BG" altLang="bg-BG">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731B3FB-40B2-4A0E-AD46-EA387BABC017}"/>
              </a:ext>
            </a:extLst>
          </p:cNvPr>
          <p:cNvSpPr>
            <a:spLocks noGrp="1" noChangeArrowheads="1"/>
          </p:cNvSpPr>
          <p:nvPr>
            <p:ph type="title"/>
          </p:nvPr>
        </p:nvSpPr>
        <p:spPr/>
        <p:txBody>
          <a:bodyPr/>
          <a:lstStyle/>
          <a:p>
            <a:pPr eaLnBrk="1" hangingPunct="1"/>
            <a:r>
              <a:rPr lang="bg-BG" altLang="bg-BG" sz="3200" b="1">
                <a:latin typeface="Times New Roman" panose="02020603050405020304" pitchFamily="18" charset="0"/>
              </a:rPr>
              <a:t>Себестойностен метод</a:t>
            </a:r>
            <a:r>
              <a:rPr lang="bg-BG" altLang="bg-BG"/>
              <a:t> </a:t>
            </a:r>
          </a:p>
        </p:txBody>
      </p:sp>
      <p:sp>
        <p:nvSpPr>
          <p:cNvPr id="24579" name="Rectangle 3">
            <a:extLst>
              <a:ext uri="{FF2B5EF4-FFF2-40B4-BE49-F238E27FC236}">
                <a16:creationId xmlns:a16="http://schemas.microsoft.com/office/drawing/2014/main" id="{9BAD1688-029E-451B-AEAD-5FB5AE11BE83}"/>
              </a:ext>
            </a:extLst>
          </p:cNvPr>
          <p:cNvSpPr>
            <a:spLocks noGrp="1" noChangeArrowheads="1"/>
          </p:cNvSpPr>
          <p:nvPr>
            <p:ph idx="1"/>
          </p:nvPr>
        </p:nvSpPr>
        <p:spPr/>
        <p:txBody>
          <a:bodyPr/>
          <a:lstStyle/>
          <a:p>
            <a:pPr algn="just" eaLnBrk="1" hangingPunct="1"/>
            <a:r>
              <a:rPr lang="bg-BG" altLang="bg-BG" sz="2800">
                <a:latin typeface="Times New Roman" panose="02020603050405020304" pitchFamily="18" charset="0"/>
              </a:rPr>
              <a:t>Инвеститорът признава доход само дотолкова, доколкото получава дял при разпределението на акумулираната нетна печалба на предприятието, в което е инвестирано, възникнала след датата на придобиването на дела от инвеститора. Всеки доход от разпределение, пре­вишаващ тази печалба, се третира като възвръщане на инвестицията и се отчита като намаление на себестойността на инвестицията . </a:t>
            </a:r>
          </a:p>
        </p:txBody>
      </p:sp>
      <p:sp>
        <p:nvSpPr>
          <p:cNvPr id="4" name="Slide Number Placeholder 3">
            <a:extLst>
              <a:ext uri="{FF2B5EF4-FFF2-40B4-BE49-F238E27FC236}">
                <a16:creationId xmlns:a16="http://schemas.microsoft.com/office/drawing/2014/main" id="{9CB31D15-8187-4DEB-9764-A0D5D08322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71CE02-4920-47E9-A04B-823AFEAE46CE}" type="slidenum">
              <a:rPr lang="bg-BG" altLang="bg-BG">
                <a:solidFill>
                  <a:srgbClr val="898989"/>
                </a:solidFill>
              </a:rPr>
              <a:pPr eaLnBrk="1" hangingPunct="1"/>
              <a:t>16</a:t>
            </a:fld>
            <a:endParaRPr lang="bg-BG" altLang="bg-BG">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E78348C-63F5-4DFC-9600-0EC30D7F8548}"/>
              </a:ext>
            </a:extLst>
          </p:cNvPr>
          <p:cNvSpPr>
            <a:spLocks noGrp="1" noChangeArrowheads="1"/>
          </p:cNvSpPr>
          <p:nvPr>
            <p:ph type="title"/>
          </p:nvPr>
        </p:nvSpPr>
        <p:spPr>
          <a:xfrm>
            <a:off x="457200" y="274638"/>
            <a:ext cx="8218488" cy="1498600"/>
          </a:xfrm>
        </p:spPr>
        <p:txBody>
          <a:bodyPr rtlCol="0">
            <a:normAutofit fontScale="90000"/>
          </a:bodyPr>
          <a:lstStyle/>
          <a:p>
            <a:pPr algn="just" eaLnBrk="1" fontAlgn="auto" hangingPunct="1">
              <a:spcAft>
                <a:spcPts val="0"/>
              </a:spcAft>
              <a:defRPr/>
            </a:pPr>
            <a:r>
              <a:rPr lang="bg-BG" sz="3200" b="1">
                <a:latin typeface="Times New Roman" pitchFamily="18" charset="0"/>
              </a:rPr>
              <a:t>От особено значение за оценяване на ефективността на инвестициите е факторът време.</a:t>
            </a:r>
            <a:r>
              <a:rPr lang="bg-BG" sz="4000"/>
              <a:t> </a:t>
            </a:r>
          </a:p>
        </p:txBody>
      </p:sp>
      <p:sp>
        <p:nvSpPr>
          <p:cNvPr id="25603" name="Rectangle 3">
            <a:extLst>
              <a:ext uri="{FF2B5EF4-FFF2-40B4-BE49-F238E27FC236}">
                <a16:creationId xmlns:a16="http://schemas.microsoft.com/office/drawing/2014/main" id="{D6CDCC8A-9A0B-490C-A7C2-3928FAA2BE68}"/>
              </a:ext>
            </a:extLst>
          </p:cNvPr>
          <p:cNvSpPr>
            <a:spLocks noGrp="1" noChangeArrowheads="1"/>
          </p:cNvSpPr>
          <p:nvPr>
            <p:ph idx="1"/>
          </p:nvPr>
        </p:nvSpPr>
        <p:spPr>
          <a:xfrm>
            <a:off x="755650" y="2062163"/>
            <a:ext cx="7859713" cy="4071937"/>
          </a:xfrm>
        </p:spPr>
        <p:txBody>
          <a:bodyPr/>
          <a:lstStyle/>
          <a:p>
            <a:pPr algn="just" eaLnBrk="1" hangingPunct="1"/>
            <a:r>
              <a:rPr lang="bg-BG" altLang="bg-BG" sz="2800">
                <a:latin typeface="Times New Roman" panose="02020603050405020304" pitchFamily="18" charset="0"/>
              </a:rPr>
              <a:t>Съществува максимата, че дадена парична сума е толкова по ценна, колкото по-рано се придобие притежание над нея. Вложената в настоящия момент парична сума се очаква да нарасне в бъдещето и обратно, настоящата стойност на една очаквана в бъдеще парична сума – намалява. </a:t>
            </a:r>
          </a:p>
        </p:txBody>
      </p:sp>
      <p:sp>
        <p:nvSpPr>
          <p:cNvPr id="4" name="Slide Number Placeholder 3">
            <a:extLst>
              <a:ext uri="{FF2B5EF4-FFF2-40B4-BE49-F238E27FC236}">
                <a16:creationId xmlns:a16="http://schemas.microsoft.com/office/drawing/2014/main" id="{418A1B55-AAFE-4362-9431-DA0A078C8D5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0D0FA7-B6CF-4524-A454-D36DF320E017}" type="slidenum">
              <a:rPr lang="bg-BG" altLang="bg-BG">
                <a:solidFill>
                  <a:srgbClr val="898989"/>
                </a:solidFill>
              </a:rPr>
              <a:pPr eaLnBrk="1" hangingPunct="1"/>
              <a:t>17</a:t>
            </a:fld>
            <a:endParaRPr lang="bg-BG" altLang="bg-BG">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38B62F78-C207-4718-B6F4-870DDADD0752}"/>
              </a:ext>
            </a:extLst>
          </p:cNvPr>
          <p:cNvSpPr>
            <a:spLocks noGrp="1" noChangeArrowheads="1"/>
          </p:cNvSpPr>
          <p:nvPr>
            <p:ph type="title"/>
          </p:nvPr>
        </p:nvSpPr>
        <p:spPr/>
        <p:txBody>
          <a:bodyPr/>
          <a:lstStyle/>
          <a:p>
            <a:pPr algn="l" eaLnBrk="1" hangingPunct="1"/>
            <a:r>
              <a:rPr lang="bg-BG" altLang="bg-BG" sz="2800" b="1">
                <a:latin typeface="Times New Roman" panose="02020603050405020304" pitchFamily="18" charset="0"/>
              </a:rPr>
              <a:t>МЕТОДИ ЗА ОЦЕНКА НА ИНВЕСТИЦИОННИТЕ ПРОЕКТИ</a:t>
            </a:r>
          </a:p>
        </p:txBody>
      </p:sp>
      <p:sp>
        <p:nvSpPr>
          <p:cNvPr id="1028" name="Rectangle 3">
            <a:extLst>
              <a:ext uri="{FF2B5EF4-FFF2-40B4-BE49-F238E27FC236}">
                <a16:creationId xmlns:a16="http://schemas.microsoft.com/office/drawing/2014/main" id="{C374BC4F-6961-4A45-A91D-FC8E0BC40ED4}"/>
              </a:ext>
            </a:extLst>
          </p:cNvPr>
          <p:cNvSpPr>
            <a:spLocks noGrp="1" noChangeArrowheads="1"/>
          </p:cNvSpPr>
          <p:nvPr>
            <p:ph idx="1"/>
          </p:nvPr>
        </p:nvSpPr>
        <p:spPr/>
        <p:txBody>
          <a:bodyPr/>
          <a:lstStyle/>
          <a:p>
            <a:pPr algn="just" eaLnBrk="1" hangingPunct="1"/>
            <a:r>
              <a:rPr lang="bg-BG" altLang="bg-BG" sz="2400">
                <a:latin typeface="Times New Roman" panose="02020603050405020304" pitchFamily="18" charset="0"/>
              </a:rPr>
              <a:t>Към</a:t>
            </a:r>
            <a:r>
              <a:rPr lang="bg-BG" altLang="bg-BG" sz="2400" b="1">
                <a:latin typeface="Times New Roman" panose="02020603050405020304" pitchFamily="18" charset="0"/>
              </a:rPr>
              <a:t> първата група </a:t>
            </a:r>
            <a:r>
              <a:rPr lang="bg-BG" altLang="bg-BG" sz="2400">
                <a:latin typeface="Times New Roman" panose="02020603050405020304" pitchFamily="18" charset="0"/>
              </a:rPr>
              <a:t>методи (</a:t>
            </a:r>
            <a:r>
              <a:rPr lang="bg-BG" altLang="bg-BG" sz="2400" b="1">
                <a:latin typeface="Times New Roman" panose="02020603050405020304" pitchFamily="18" charset="0"/>
              </a:rPr>
              <a:t>динамични</a:t>
            </a:r>
            <a:r>
              <a:rPr lang="bg-BG" altLang="bg-BG" sz="2400">
                <a:latin typeface="Times New Roman" panose="02020603050405020304" pitchFamily="18" charset="0"/>
              </a:rPr>
              <a:t> методи), използващи дисконтирането на паричните потоци, се отнасят: </a:t>
            </a:r>
          </a:p>
          <a:p>
            <a:pPr algn="just" eaLnBrk="1" hangingPunct="1">
              <a:buFont typeface="Wingdings" panose="05000000000000000000" pitchFamily="2" charset="2"/>
              <a:buNone/>
            </a:pPr>
            <a:r>
              <a:rPr lang="bg-BG" altLang="bg-BG" sz="2800" b="1">
                <a:latin typeface="Times New Roman" panose="02020603050405020304" pitchFamily="18" charset="0"/>
              </a:rPr>
              <a:t>А)</a:t>
            </a:r>
            <a:r>
              <a:rPr lang="bg-BG" altLang="bg-BG" b="1"/>
              <a:t> </a:t>
            </a:r>
            <a:r>
              <a:rPr lang="bg-BG" altLang="bg-BG" sz="2800" b="1">
                <a:latin typeface="Times New Roman" panose="02020603050405020304" pitchFamily="18" charset="0"/>
              </a:rPr>
              <a:t>Метод ”Нетна сегашна стойност” (Net Present Value);</a:t>
            </a:r>
          </a:p>
          <a:p>
            <a:pPr eaLnBrk="1" hangingPunct="1">
              <a:buFont typeface="Wingdings" panose="05000000000000000000" pitchFamily="2" charset="2"/>
              <a:buNone/>
            </a:pPr>
            <a:r>
              <a:rPr lang="bg-BG" altLang="bg-BG" sz="2800">
                <a:latin typeface="Times New Roman" panose="02020603050405020304" pitchFamily="18" charset="0"/>
              </a:rPr>
              <a:t>        НСС=НС – Ир;</a:t>
            </a:r>
          </a:p>
          <a:p>
            <a:pPr eaLnBrk="1" hangingPunct="1">
              <a:buFont typeface="Wingdings" panose="05000000000000000000" pitchFamily="2" charset="2"/>
              <a:buNone/>
            </a:pPr>
            <a:endParaRPr lang="bg-BG" altLang="bg-BG" sz="2800">
              <a:latin typeface="Times New Roman" panose="02020603050405020304" pitchFamily="18" charset="0"/>
            </a:endParaRPr>
          </a:p>
        </p:txBody>
      </p:sp>
      <p:sp>
        <p:nvSpPr>
          <p:cNvPr id="1029" name="Rectangle 5">
            <a:extLst>
              <a:ext uri="{FF2B5EF4-FFF2-40B4-BE49-F238E27FC236}">
                <a16:creationId xmlns:a16="http://schemas.microsoft.com/office/drawing/2014/main" id="{5B9ECC66-2730-4821-8BB3-BE4D4B27947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sp>
        <p:nvSpPr>
          <p:cNvPr id="1030" name="Rectangle 7">
            <a:extLst>
              <a:ext uri="{FF2B5EF4-FFF2-40B4-BE49-F238E27FC236}">
                <a16:creationId xmlns:a16="http://schemas.microsoft.com/office/drawing/2014/main" id="{DA9F0423-B5F2-44DE-8B15-08D64376DCE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sp>
        <p:nvSpPr>
          <p:cNvPr id="1031" name="Rectangle 9">
            <a:extLst>
              <a:ext uri="{FF2B5EF4-FFF2-40B4-BE49-F238E27FC236}">
                <a16:creationId xmlns:a16="http://schemas.microsoft.com/office/drawing/2014/main" id="{BE13F47E-FAFB-48F2-96B0-6022F4232A0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sp>
        <p:nvSpPr>
          <p:cNvPr id="1032" name="Rectangle 11">
            <a:extLst>
              <a:ext uri="{FF2B5EF4-FFF2-40B4-BE49-F238E27FC236}">
                <a16:creationId xmlns:a16="http://schemas.microsoft.com/office/drawing/2014/main" id="{191BE10C-87B4-4E91-A9A2-8E7DB3AF7D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graphicFrame>
        <p:nvGraphicFramePr>
          <p:cNvPr id="1026" name="Object 10">
            <a:extLst>
              <a:ext uri="{FF2B5EF4-FFF2-40B4-BE49-F238E27FC236}">
                <a16:creationId xmlns:a16="http://schemas.microsoft.com/office/drawing/2014/main" id="{BC0A4627-DBE2-4E79-AD9C-29C2CFBFD36B}"/>
              </a:ext>
            </a:extLst>
          </p:cNvPr>
          <p:cNvGraphicFramePr>
            <a:graphicFrameLocks noChangeAspect="1"/>
          </p:cNvGraphicFramePr>
          <p:nvPr/>
        </p:nvGraphicFramePr>
        <p:xfrm>
          <a:off x="1116013" y="4724400"/>
          <a:ext cx="4248150" cy="982663"/>
        </p:xfrm>
        <a:graphic>
          <a:graphicData uri="http://schemas.openxmlformats.org/presentationml/2006/ole">
            <mc:AlternateContent xmlns:mc="http://schemas.openxmlformats.org/markup-compatibility/2006">
              <mc:Choice xmlns:v="urn:schemas-microsoft-com:vml" Requires="v">
                <p:oleObj spid="_x0000_s1034" name="Equation" r:id="rId3" imgW="2145369" imgH="495085" progId="Equation.3">
                  <p:embed/>
                </p:oleObj>
              </mc:Choice>
              <mc:Fallback>
                <p:oleObj name="Equation" r:id="rId3" imgW="2145369" imgH="49508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724400"/>
                        <a:ext cx="4248150"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a:extLst>
              <a:ext uri="{FF2B5EF4-FFF2-40B4-BE49-F238E27FC236}">
                <a16:creationId xmlns:a16="http://schemas.microsoft.com/office/drawing/2014/main" id="{560F0C9E-7D1A-4C3F-9716-272FB864F3D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667684-DE93-4F22-A17A-3BF71FAE88DA}" type="slidenum">
              <a:rPr lang="bg-BG" altLang="bg-BG">
                <a:solidFill>
                  <a:srgbClr val="898989"/>
                </a:solidFill>
              </a:rPr>
              <a:pPr eaLnBrk="1" hangingPunct="1"/>
              <a:t>18</a:t>
            </a:fld>
            <a:endParaRPr lang="bg-BG" altLang="bg-BG">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CCDC1F0-27C8-4115-B15E-598843CA1CFC}"/>
              </a:ext>
            </a:extLst>
          </p:cNvPr>
          <p:cNvSpPr>
            <a:spLocks noGrp="1" noChangeArrowheads="1"/>
          </p:cNvSpPr>
          <p:nvPr>
            <p:ph type="title"/>
          </p:nvPr>
        </p:nvSpPr>
        <p:spPr/>
        <p:txBody>
          <a:bodyPr/>
          <a:lstStyle/>
          <a:p>
            <a:pPr algn="l" eaLnBrk="1" hangingPunct="1"/>
            <a:r>
              <a:rPr lang="bg-BG" altLang="bg-BG" sz="2800" b="1">
                <a:latin typeface="Times New Roman" panose="02020603050405020304" pitchFamily="18" charset="0"/>
              </a:rPr>
              <a:t>МЕТОДИ ЗА ОЦЕНКА НА ИНВЕСТИЦИОННИТЕ ПРОЕКТИ</a:t>
            </a:r>
          </a:p>
        </p:txBody>
      </p:sp>
      <p:sp>
        <p:nvSpPr>
          <p:cNvPr id="26627" name="Rectangle 3">
            <a:extLst>
              <a:ext uri="{FF2B5EF4-FFF2-40B4-BE49-F238E27FC236}">
                <a16:creationId xmlns:a16="http://schemas.microsoft.com/office/drawing/2014/main" id="{FF077F51-7B80-49E9-94C4-031773074DCD}"/>
              </a:ext>
            </a:extLst>
          </p:cNvPr>
          <p:cNvSpPr>
            <a:spLocks noGrp="1" noChangeArrowheads="1"/>
          </p:cNvSpPr>
          <p:nvPr>
            <p:ph idx="1"/>
          </p:nvPr>
        </p:nvSpPr>
        <p:spPr/>
        <p:txBody>
          <a:bodyPr/>
          <a:lstStyle/>
          <a:p>
            <a:pPr algn="just" eaLnBrk="1" hangingPunct="1"/>
            <a:r>
              <a:rPr lang="bg-BG" altLang="bg-BG" sz="2800">
                <a:latin typeface="Times New Roman" panose="02020603050405020304" pitchFamily="18" charset="0"/>
              </a:rPr>
              <a:t>Един проект се смята за финансово привлекателен, ако нетната настояща стойност е положителна величина. В случаите, когато нетната съвременна стойност е отрицателно число, проектът не се реализира</a:t>
            </a:r>
          </a:p>
          <a:p>
            <a:pPr algn="just" eaLnBrk="1" hangingPunct="1"/>
            <a:r>
              <a:rPr lang="bg-BG" altLang="bg-BG" sz="2800">
                <a:latin typeface="Times New Roman" panose="02020603050405020304" pitchFamily="18" charset="0"/>
              </a:rPr>
              <a:t>Ако оценяваме няколко алтернативни инвестиционни проекти със сходни параметри, то ще бъде реализиран този проект, чиято нетна настояща стойност е най-висока.</a:t>
            </a:r>
          </a:p>
        </p:txBody>
      </p:sp>
      <p:sp>
        <p:nvSpPr>
          <p:cNvPr id="4" name="Slide Number Placeholder 3">
            <a:extLst>
              <a:ext uri="{FF2B5EF4-FFF2-40B4-BE49-F238E27FC236}">
                <a16:creationId xmlns:a16="http://schemas.microsoft.com/office/drawing/2014/main" id="{34DC557C-78FD-4C6F-9224-41372164204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5804D6-8E4B-4E7D-9FB0-4F9CCCC735A9}" type="slidenum">
              <a:rPr lang="bg-BG" altLang="bg-BG">
                <a:solidFill>
                  <a:srgbClr val="898989"/>
                </a:solidFill>
              </a:rPr>
              <a:pPr eaLnBrk="1" hangingPunct="1"/>
              <a:t>19</a:t>
            </a:fld>
            <a:endParaRPr lang="bg-BG" altLang="bg-BG">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98EED2B-7782-4C55-A67B-776A8A5C9B5C}"/>
              </a:ext>
            </a:extLst>
          </p:cNvPr>
          <p:cNvSpPr>
            <a:spLocks noGrp="1" noChangeArrowheads="1"/>
          </p:cNvSpPr>
          <p:nvPr>
            <p:ph type="title"/>
          </p:nvPr>
        </p:nvSpPr>
        <p:spPr/>
        <p:txBody>
          <a:bodyPr/>
          <a:lstStyle/>
          <a:p>
            <a:pPr eaLnBrk="1" hangingPunct="1"/>
            <a:r>
              <a:rPr lang="bg-BG" altLang="bg-BG" sz="4000" b="1">
                <a:latin typeface="Times New Roman" panose="02020603050405020304" pitchFamily="18" charset="0"/>
              </a:rPr>
              <a:t>СЪДЪРЖАНИЕ</a:t>
            </a:r>
          </a:p>
        </p:txBody>
      </p:sp>
      <p:sp>
        <p:nvSpPr>
          <p:cNvPr id="10243" name="Rectangle 3">
            <a:extLst>
              <a:ext uri="{FF2B5EF4-FFF2-40B4-BE49-F238E27FC236}">
                <a16:creationId xmlns:a16="http://schemas.microsoft.com/office/drawing/2014/main" id="{3AC18032-9A55-4CE1-8199-760953AC3CF4}"/>
              </a:ext>
            </a:extLst>
          </p:cNvPr>
          <p:cNvSpPr>
            <a:spLocks noGrp="1" noChangeArrowheads="1"/>
          </p:cNvSpPr>
          <p:nvPr>
            <p:ph idx="1"/>
          </p:nvPr>
        </p:nvSpPr>
        <p:spPr/>
        <p:txBody>
          <a:bodyPr/>
          <a:lstStyle/>
          <a:p>
            <a:pPr eaLnBrk="1" hangingPunct="1"/>
            <a:r>
              <a:rPr lang="bg-BG" altLang="bg-BG" sz="2400" b="1">
                <a:latin typeface="Times New Roman" panose="02020603050405020304" pitchFamily="18" charset="0"/>
              </a:rPr>
              <a:t>СЪЩНОСТ НА ИНОВАЦИИТЕ</a:t>
            </a:r>
            <a:r>
              <a:rPr lang="bg-BG" altLang="bg-BG" sz="2400">
                <a:latin typeface="Times New Roman" panose="02020603050405020304" pitchFamily="18" charset="0"/>
              </a:rPr>
              <a:t> ;</a:t>
            </a:r>
          </a:p>
          <a:p>
            <a:pPr eaLnBrk="1" hangingPunct="1"/>
            <a:r>
              <a:rPr lang="bg-BG" altLang="bg-BG" sz="2400" b="1">
                <a:latin typeface="Times New Roman" panose="02020603050405020304" pitchFamily="18" charset="0"/>
              </a:rPr>
              <a:t>КЛАСИФИКАЦИЯ НА ИНОВАЦИИТЕ;</a:t>
            </a:r>
            <a:r>
              <a:rPr lang="bg-BG" altLang="bg-BG" sz="2400"/>
              <a:t> </a:t>
            </a:r>
            <a:endParaRPr lang="bg-BG" altLang="bg-BG" sz="2400">
              <a:latin typeface="Times New Roman" panose="02020603050405020304" pitchFamily="18" charset="0"/>
            </a:endParaRPr>
          </a:p>
          <a:p>
            <a:pPr algn="just" eaLnBrk="1" hangingPunct="1"/>
            <a:r>
              <a:rPr lang="bg-BG" altLang="bg-BG" sz="2400" b="1">
                <a:latin typeface="Times New Roman" panose="02020603050405020304" pitchFamily="18" charset="0"/>
              </a:rPr>
              <a:t>ХАРАКТЕРИСТИКА НА ИНВЕСТИЦИИТЕ;</a:t>
            </a:r>
          </a:p>
          <a:p>
            <a:pPr algn="just" eaLnBrk="1" hangingPunct="1"/>
            <a:r>
              <a:rPr lang="bg-BG" altLang="bg-BG" sz="2400" b="1">
                <a:latin typeface="Times New Roman" panose="02020603050405020304" pitchFamily="18" charset="0"/>
              </a:rPr>
              <a:t>ИКОНОМИЧЕСКА ОЦЕНКА НА ИНВЕСТИЦИИТЕ;</a:t>
            </a:r>
          </a:p>
          <a:p>
            <a:pPr algn="just" eaLnBrk="1" hangingPunct="1"/>
            <a:r>
              <a:rPr lang="bg-BG" altLang="bg-BG" sz="2400"/>
              <a:t> </a:t>
            </a:r>
            <a:r>
              <a:rPr lang="bg-BG" altLang="bg-BG" sz="2400">
                <a:latin typeface="Times New Roman" panose="02020603050405020304" pitchFamily="18" charset="0"/>
              </a:rPr>
              <a:t> </a:t>
            </a:r>
            <a:r>
              <a:rPr lang="bg-BG" altLang="bg-BG" sz="2400" b="1">
                <a:latin typeface="Times New Roman" panose="02020603050405020304" pitchFamily="18" charset="0"/>
              </a:rPr>
              <a:t>МЕТОДИ ЗА ОЦЕНКА НА ИНВЕСТИЦИОННИТЕ ПРОЕКТИ</a:t>
            </a:r>
            <a:r>
              <a:rPr lang="bg-BG" altLang="bg-BG" sz="2400"/>
              <a:t> </a:t>
            </a:r>
          </a:p>
        </p:txBody>
      </p:sp>
      <p:sp>
        <p:nvSpPr>
          <p:cNvPr id="4" name="Slide Number Placeholder 3">
            <a:extLst>
              <a:ext uri="{FF2B5EF4-FFF2-40B4-BE49-F238E27FC236}">
                <a16:creationId xmlns:a16="http://schemas.microsoft.com/office/drawing/2014/main" id="{6BE1AB06-9CD6-49DE-B9E5-BE249FE4E95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441F15-97EA-4212-BAB8-55A4C72DDAC6}" type="slidenum">
              <a:rPr lang="bg-BG" altLang="bg-BG">
                <a:solidFill>
                  <a:srgbClr val="898989"/>
                </a:solidFill>
              </a:rPr>
              <a:pPr eaLnBrk="1" hangingPunct="1"/>
              <a:t>2</a:t>
            </a:fld>
            <a:endParaRPr lang="bg-BG" altLang="bg-BG">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B35111A4-D0C2-4BAE-B623-4F999D9D42C4}"/>
              </a:ext>
            </a:extLst>
          </p:cNvPr>
          <p:cNvSpPr>
            <a:spLocks noGrp="1" noChangeArrowheads="1"/>
          </p:cNvSpPr>
          <p:nvPr>
            <p:ph idx="1"/>
          </p:nvPr>
        </p:nvSpPr>
        <p:spPr>
          <a:xfrm>
            <a:off x="468313" y="549275"/>
            <a:ext cx="8218487" cy="5576888"/>
          </a:xfrm>
        </p:spPr>
        <p:txBody>
          <a:bodyPr/>
          <a:lstStyle/>
          <a:p>
            <a:pPr algn="just" eaLnBrk="1" hangingPunct="1">
              <a:lnSpc>
                <a:spcPct val="90000"/>
              </a:lnSpc>
            </a:pPr>
            <a:r>
              <a:rPr lang="bg-BG" altLang="bg-BG" sz="2400" b="1">
                <a:latin typeface="Times New Roman" panose="02020603050405020304" pitchFamily="18" charset="0"/>
              </a:rPr>
              <a:t>Б)Метод “Вътрешна норма на възвръщаемост” (Internal rate of return) </a:t>
            </a:r>
          </a:p>
          <a:p>
            <a:pPr eaLnBrk="1" hangingPunct="1">
              <a:lnSpc>
                <a:spcPct val="90000"/>
              </a:lnSpc>
              <a:buFont typeface="Wingdings" panose="05000000000000000000" pitchFamily="2" charset="2"/>
              <a:buNone/>
            </a:pPr>
            <a:endParaRPr lang="bg-BG" altLang="bg-BG" sz="2400" b="1">
              <a:latin typeface="Times New Roman" panose="02020603050405020304" pitchFamily="18" charset="0"/>
            </a:endParaRPr>
          </a:p>
          <a:p>
            <a:pPr algn="just" eaLnBrk="1" hangingPunct="1">
              <a:lnSpc>
                <a:spcPct val="90000"/>
              </a:lnSpc>
              <a:buFont typeface="Wingdings" panose="05000000000000000000" pitchFamily="2" charset="2"/>
              <a:buNone/>
            </a:pPr>
            <a:r>
              <a:rPr lang="bg-BG" altLang="bg-BG" sz="2800">
                <a:latin typeface="Times New Roman" panose="02020603050405020304" pitchFamily="18" charset="0"/>
              </a:rPr>
              <a:t>Състои се в намирането на онази условна норма на дисконтиране, която изравнява сумата на всички дисконтирани отрицателни и положителни парични потоци. Преимуществата на даден инвестиционен проект могат да се оценят след изчисляването на минималната норма на възвръщаемост, от която акционерите могат да направят съответните изводи за увеличаване на богатството на фирмата. </a:t>
            </a:r>
          </a:p>
          <a:p>
            <a:pPr eaLnBrk="1" hangingPunct="1">
              <a:lnSpc>
                <a:spcPct val="90000"/>
              </a:lnSpc>
              <a:buFont typeface="Wingdings" panose="05000000000000000000" pitchFamily="2" charset="2"/>
              <a:buNone/>
            </a:pPr>
            <a:endParaRPr lang="bg-BG" altLang="bg-BG" sz="2800">
              <a:latin typeface="Times New Roman" panose="02020603050405020304" pitchFamily="18" charset="0"/>
            </a:endParaRPr>
          </a:p>
          <a:p>
            <a:pPr eaLnBrk="1" hangingPunct="1">
              <a:lnSpc>
                <a:spcPct val="90000"/>
              </a:lnSpc>
              <a:buFont typeface="Wingdings" panose="05000000000000000000" pitchFamily="2" charset="2"/>
              <a:buNone/>
            </a:pPr>
            <a:endParaRPr lang="bg-BG" altLang="bg-BG" sz="2400">
              <a:latin typeface="Times New Roman" panose="02020603050405020304" pitchFamily="18" charset="0"/>
            </a:endParaRPr>
          </a:p>
          <a:p>
            <a:pPr eaLnBrk="1" hangingPunct="1">
              <a:lnSpc>
                <a:spcPct val="90000"/>
              </a:lnSpc>
              <a:buFont typeface="Wingdings" panose="05000000000000000000" pitchFamily="2" charset="2"/>
              <a:buNone/>
            </a:pPr>
            <a:endParaRPr lang="bg-BG" altLang="bg-BG" sz="2400">
              <a:latin typeface="Times New Roman" panose="02020603050405020304" pitchFamily="18" charset="0"/>
            </a:endParaRPr>
          </a:p>
          <a:p>
            <a:pPr eaLnBrk="1" hangingPunct="1">
              <a:lnSpc>
                <a:spcPct val="90000"/>
              </a:lnSpc>
              <a:buFont typeface="Wingdings" panose="05000000000000000000" pitchFamily="2" charset="2"/>
              <a:buNone/>
            </a:pPr>
            <a:endParaRPr lang="bg-BG" altLang="bg-BG" sz="2400">
              <a:latin typeface="Times New Roman" panose="02020603050405020304" pitchFamily="18" charset="0"/>
            </a:endParaRPr>
          </a:p>
          <a:p>
            <a:pPr eaLnBrk="1" hangingPunct="1">
              <a:lnSpc>
                <a:spcPct val="90000"/>
              </a:lnSpc>
              <a:buFont typeface="Wingdings" panose="05000000000000000000" pitchFamily="2" charset="2"/>
              <a:buNone/>
            </a:pPr>
            <a:endParaRPr lang="bg-BG" altLang="bg-BG" sz="2400"/>
          </a:p>
        </p:txBody>
      </p:sp>
      <p:sp>
        <p:nvSpPr>
          <p:cNvPr id="27651" name="Rectangle 5">
            <a:extLst>
              <a:ext uri="{FF2B5EF4-FFF2-40B4-BE49-F238E27FC236}">
                <a16:creationId xmlns:a16="http://schemas.microsoft.com/office/drawing/2014/main" id="{E08C5E20-4629-44B0-A765-F0E2F70A47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sp>
        <p:nvSpPr>
          <p:cNvPr id="27652" name="Rectangle 7">
            <a:extLst>
              <a:ext uri="{FF2B5EF4-FFF2-40B4-BE49-F238E27FC236}">
                <a16:creationId xmlns:a16="http://schemas.microsoft.com/office/drawing/2014/main" id="{FF71015B-4793-4A28-9859-0BE50765C4A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sp>
        <p:nvSpPr>
          <p:cNvPr id="27653" name="Rectangle 9">
            <a:extLst>
              <a:ext uri="{FF2B5EF4-FFF2-40B4-BE49-F238E27FC236}">
                <a16:creationId xmlns:a16="http://schemas.microsoft.com/office/drawing/2014/main" id="{6C34B087-F381-4061-AF47-9E9FBEECB7E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sp>
        <p:nvSpPr>
          <p:cNvPr id="27654" name="Rectangle 11">
            <a:extLst>
              <a:ext uri="{FF2B5EF4-FFF2-40B4-BE49-F238E27FC236}">
                <a16:creationId xmlns:a16="http://schemas.microsoft.com/office/drawing/2014/main" id="{48DBB936-39C9-4D8B-8E86-D608EF1A713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sp>
        <p:nvSpPr>
          <p:cNvPr id="7" name="Slide Number Placeholder 6">
            <a:extLst>
              <a:ext uri="{FF2B5EF4-FFF2-40B4-BE49-F238E27FC236}">
                <a16:creationId xmlns:a16="http://schemas.microsoft.com/office/drawing/2014/main" id="{2986752F-C0A8-4B0C-B09B-50A19F16D75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7DABC5-D2C1-4CB4-AD26-00286B6DF9DF}" type="slidenum">
              <a:rPr lang="bg-BG" altLang="bg-BG">
                <a:solidFill>
                  <a:srgbClr val="898989"/>
                </a:solidFill>
              </a:rPr>
              <a:pPr eaLnBrk="1" hangingPunct="1"/>
              <a:t>20</a:t>
            </a:fld>
            <a:endParaRPr lang="bg-BG" altLang="bg-BG">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id="{B37F3AE6-7476-4060-BA0F-FCB8302F62F7}"/>
              </a:ext>
            </a:extLst>
          </p:cNvPr>
          <p:cNvSpPr>
            <a:spLocks noGrp="1" noChangeArrowheads="1"/>
          </p:cNvSpPr>
          <p:nvPr>
            <p:ph type="title"/>
          </p:nvPr>
        </p:nvSpPr>
        <p:spPr/>
        <p:txBody>
          <a:bodyPr>
            <a:normAutofit fontScale="90000"/>
          </a:bodyPr>
          <a:lstStyle/>
          <a:p>
            <a:pPr eaLnBrk="1" hangingPunct="1">
              <a:defRPr/>
            </a:pPr>
            <a:r>
              <a:rPr lang="bg-BG" sz="2000" b="1">
                <a:latin typeface="Times New Roman" pitchFamily="18" charset="0"/>
              </a:rPr>
              <a:t>Б)Метод “Вътрешна норма на възвръщаемост” (Internal rate of return) </a:t>
            </a:r>
            <a:br>
              <a:rPr lang="bg-BG" sz="2000" b="1">
                <a:latin typeface="Times New Roman" pitchFamily="18" charset="0"/>
              </a:rPr>
            </a:br>
            <a:r>
              <a:rPr lang="bg-BG" sz="2200">
                <a:latin typeface="Times New Roman" pitchFamily="18" charset="0"/>
              </a:rPr>
              <a:t>Определя се по формулата:</a:t>
            </a:r>
            <a:br>
              <a:rPr lang="bg-BG" sz="2200">
                <a:latin typeface="Times New Roman" pitchFamily="18" charset="0"/>
              </a:rPr>
            </a:br>
            <a:r>
              <a:rPr lang="bg-BG" sz="2200">
                <a:latin typeface="Times New Roman" pitchFamily="18" charset="0"/>
              </a:rPr>
              <a:t>ННСпр- ННСир = 0</a:t>
            </a:r>
          </a:p>
        </p:txBody>
      </p:sp>
      <p:graphicFrame>
        <p:nvGraphicFramePr>
          <p:cNvPr id="2050" name="Object 7">
            <a:extLst>
              <a:ext uri="{FF2B5EF4-FFF2-40B4-BE49-F238E27FC236}">
                <a16:creationId xmlns:a16="http://schemas.microsoft.com/office/drawing/2014/main" id="{B9625161-F5CB-4A3E-9EA6-79925B4811CC}"/>
              </a:ext>
            </a:extLst>
          </p:cNvPr>
          <p:cNvGraphicFramePr>
            <a:graphicFrameLocks noChangeAspect="1"/>
          </p:cNvGraphicFramePr>
          <p:nvPr>
            <p:ph sz="half" idx="4294967295"/>
          </p:nvPr>
        </p:nvGraphicFramePr>
        <p:xfrm>
          <a:off x="1187450" y="3244850"/>
          <a:ext cx="2232025" cy="950913"/>
        </p:xfrm>
        <a:graphic>
          <a:graphicData uri="http://schemas.openxmlformats.org/presentationml/2006/ole">
            <mc:AlternateContent xmlns:mc="http://schemas.openxmlformats.org/markup-compatibility/2006">
              <mc:Choice xmlns:v="urn:schemas-microsoft-com:vml" Requires="v">
                <p:oleObj spid="_x0000_s2057" name="Equation" r:id="rId3" imgW="1459866" imgH="622030" progId="Equation.3">
                  <p:embed/>
                </p:oleObj>
              </mc:Choice>
              <mc:Fallback>
                <p:oleObj name="Equation" r:id="rId3" imgW="1459866" imgH="62203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244850"/>
                        <a:ext cx="2232025" cy="950913"/>
                      </a:xfrm>
                      <a:prstGeom prst="rect">
                        <a:avLst/>
                      </a:prstGeom>
                    </p:spPr>
                  </p:pic>
                </p:oleObj>
              </mc:Fallback>
            </mc:AlternateContent>
          </a:graphicData>
        </a:graphic>
      </p:graphicFrame>
      <p:sp>
        <p:nvSpPr>
          <p:cNvPr id="2053" name="Rectangle 8">
            <a:extLst>
              <a:ext uri="{FF2B5EF4-FFF2-40B4-BE49-F238E27FC236}">
                <a16:creationId xmlns:a16="http://schemas.microsoft.com/office/drawing/2014/main" id="{9A4516A7-ACEF-4ED5-9420-489C42EDD7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sp>
        <p:nvSpPr>
          <p:cNvPr id="2054" name="Rectangle 9">
            <a:extLst>
              <a:ext uri="{FF2B5EF4-FFF2-40B4-BE49-F238E27FC236}">
                <a16:creationId xmlns:a16="http://schemas.microsoft.com/office/drawing/2014/main" id="{8160A316-372B-47E8-A80D-97C038B470D7}"/>
              </a:ext>
            </a:extLst>
          </p:cNvPr>
          <p:cNvSpPr>
            <a:spLocks noChangeArrowheads="1"/>
          </p:cNvSpPr>
          <p:nvPr/>
        </p:nvSpPr>
        <p:spPr bwMode="auto">
          <a:xfrm>
            <a:off x="827088" y="1773238"/>
            <a:ext cx="28082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bg-BG" altLang="bg-BG">
                <a:latin typeface="Times New Roman" panose="02020603050405020304" pitchFamily="18" charset="0"/>
              </a:rPr>
              <a:t>Нетна настояща стойност на приходните парични потоци</a:t>
            </a:r>
          </a:p>
        </p:txBody>
      </p:sp>
      <p:sp>
        <p:nvSpPr>
          <p:cNvPr id="2055" name="Rectangle 11">
            <a:extLst>
              <a:ext uri="{FF2B5EF4-FFF2-40B4-BE49-F238E27FC236}">
                <a16:creationId xmlns:a16="http://schemas.microsoft.com/office/drawing/2014/main" id="{2EE44249-54B2-4774-BC04-5E55A97FA882}"/>
              </a:ext>
            </a:extLst>
          </p:cNvPr>
          <p:cNvSpPr>
            <a:spLocks noChangeArrowheads="1"/>
          </p:cNvSpPr>
          <p:nvPr/>
        </p:nvSpPr>
        <p:spPr bwMode="auto">
          <a:xfrm>
            <a:off x="5003800" y="1916113"/>
            <a:ext cx="3024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None/>
            </a:pPr>
            <a:r>
              <a:rPr lang="bg-BG" altLang="bg-BG">
                <a:latin typeface="Times New Roman" panose="02020603050405020304" pitchFamily="18" charset="0"/>
              </a:rPr>
              <a:t>Нетна настояща стойност на разходните парични потоци </a:t>
            </a:r>
          </a:p>
        </p:txBody>
      </p:sp>
      <p:graphicFrame>
        <p:nvGraphicFramePr>
          <p:cNvPr id="2051" name="Object 13">
            <a:extLst>
              <a:ext uri="{FF2B5EF4-FFF2-40B4-BE49-F238E27FC236}">
                <a16:creationId xmlns:a16="http://schemas.microsoft.com/office/drawing/2014/main" id="{ACF6CC41-1D3E-48FA-9EA7-BB2AD5C15F00}"/>
              </a:ext>
            </a:extLst>
          </p:cNvPr>
          <p:cNvGraphicFramePr>
            <a:graphicFrameLocks noGrp="1" noChangeAspect="1"/>
          </p:cNvGraphicFramePr>
          <p:nvPr>
            <p:ph sz="half" idx="4294967295"/>
          </p:nvPr>
        </p:nvGraphicFramePr>
        <p:xfrm>
          <a:off x="5580063" y="3500438"/>
          <a:ext cx="2232025" cy="1020762"/>
        </p:xfrm>
        <a:graphic>
          <a:graphicData uri="http://schemas.openxmlformats.org/presentationml/2006/ole">
            <mc:AlternateContent xmlns:mc="http://schemas.openxmlformats.org/markup-compatibility/2006">
              <mc:Choice xmlns:v="urn:schemas-microsoft-com:vml" Requires="v">
                <p:oleObj spid="_x0000_s2058" name="Equation" r:id="rId5" imgW="1333440" imgH="609480" progId="Equation.3">
                  <p:embed/>
                </p:oleObj>
              </mc:Choice>
              <mc:Fallback>
                <p:oleObj name="Equation" r:id="rId5" imgW="1333440" imgH="609480" progId="Equation.3">
                  <p:embed/>
                  <p:pic>
                    <p:nvPicPr>
                      <p:cNvPr id="0"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3500438"/>
                        <a:ext cx="2232025"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B76330D7-8469-4542-92B6-688EE21E2E9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9554F4-A5E4-44DD-AC4A-16F2FBD6C172}" type="slidenum">
              <a:rPr lang="bg-BG" altLang="bg-BG">
                <a:solidFill>
                  <a:srgbClr val="898989"/>
                </a:solidFill>
              </a:rPr>
              <a:pPr eaLnBrk="1" hangingPunct="1"/>
              <a:t>21</a:t>
            </a:fld>
            <a:endParaRPr lang="bg-BG" altLang="bg-BG">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FE80B58F-8B38-49DF-A203-1AE73D44C726}"/>
              </a:ext>
            </a:extLst>
          </p:cNvPr>
          <p:cNvSpPr>
            <a:spLocks noGrp="1" noChangeArrowheads="1"/>
          </p:cNvSpPr>
          <p:nvPr>
            <p:ph type="title"/>
          </p:nvPr>
        </p:nvSpPr>
        <p:spPr/>
        <p:txBody>
          <a:bodyPr/>
          <a:lstStyle/>
          <a:p>
            <a:pPr eaLnBrk="1" hangingPunct="1"/>
            <a:r>
              <a:rPr lang="bg-BG" altLang="bg-BG" sz="2800" b="1">
                <a:latin typeface="Times New Roman" panose="02020603050405020304" pitchFamily="18" charset="0"/>
              </a:rPr>
              <a:t>В) Метод “Приходи-разходи” (Benefit-cost ratio)</a:t>
            </a:r>
          </a:p>
        </p:txBody>
      </p:sp>
      <p:sp>
        <p:nvSpPr>
          <p:cNvPr id="3076" name="Rectangle 9">
            <a:extLst>
              <a:ext uri="{FF2B5EF4-FFF2-40B4-BE49-F238E27FC236}">
                <a16:creationId xmlns:a16="http://schemas.microsoft.com/office/drawing/2014/main" id="{B7EE64AC-4CED-4E9F-90DD-8F6452823256}"/>
              </a:ext>
            </a:extLst>
          </p:cNvPr>
          <p:cNvSpPr>
            <a:spLocks noGrp="1" noChangeArrowheads="1"/>
          </p:cNvSpPr>
          <p:nvPr>
            <p:ph sz="half" idx="2"/>
          </p:nvPr>
        </p:nvSpPr>
        <p:spPr/>
        <p:txBody>
          <a:bodyPr/>
          <a:lstStyle/>
          <a:p>
            <a:pPr eaLnBrk="1" hangingPunct="1">
              <a:lnSpc>
                <a:spcPct val="80000"/>
              </a:lnSpc>
            </a:pPr>
            <a:endParaRPr lang="en-US" altLang="bg-BG" sz="2400">
              <a:latin typeface="Times New Roman" panose="02020603050405020304" pitchFamily="18" charset="0"/>
            </a:endParaRPr>
          </a:p>
        </p:txBody>
      </p:sp>
      <p:sp>
        <p:nvSpPr>
          <p:cNvPr id="3077" name="Rectangle 10">
            <a:extLst>
              <a:ext uri="{FF2B5EF4-FFF2-40B4-BE49-F238E27FC236}">
                <a16:creationId xmlns:a16="http://schemas.microsoft.com/office/drawing/2014/main" id="{DB6F4A2C-86F5-4163-993D-02219D7C4109}"/>
              </a:ext>
            </a:extLst>
          </p:cNvPr>
          <p:cNvSpPr>
            <a:spLocks noGrp="1" noChangeArrowheads="1"/>
          </p:cNvSpPr>
          <p:nvPr>
            <p:ph type="body" sz="half" idx="4294967295"/>
          </p:nvPr>
        </p:nvSpPr>
        <p:spPr>
          <a:xfrm>
            <a:off x="4643438" y="1700213"/>
            <a:ext cx="4038600" cy="4533900"/>
          </a:xfrm>
        </p:spPr>
        <p:txBody>
          <a:bodyPr/>
          <a:lstStyle/>
          <a:p>
            <a:pPr algn="just" eaLnBrk="1" hangingPunct="1">
              <a:lnSpc>
                <a:spcPct val="80000"/>
              </a:lnSpc>
              <a:buFont typeface="Arial" panose="020B0604020202020204" pitchFamily="34" charset="0"/>
              <a:buNone/>
            </a:pPr>
            <a:r>
              <a:rPr lang="bg-BG" altLang="bg-BG" sz="2400">
                <a:latin typeface="Times New Roman" panose="02020603050405020304" pitchFamily="18" charset="0"/>
              </a:rPr>
              <a:t>При него се извършва съпоставяне на дисконтираната сума на приходните парични потоци с дисконтираната сума на разходните парични потоци. Последните включват както инвестиционните разходи, така също и оперативните разходи. За да бъде проектът привлекателен, коефициентът трябва да бъде по-голям от единица</a:t>
            </a:r>
          </a:p>
        </p:txBody>
      </p:sp>
      <p:graphicFrame>
        <p:nvGraphicFramePr>
          <p:cNvPr id="3074" name="Object 8">
            <a:extLst>
              <a:ext uri="{FF2B5EF4-FFF2-40B4-BE49-F238E27FC236}">
                <a16:creationId xmlns:a16="http://schemas.microsoft.com/office/drawing/2014/main" id="{98C4A0BF-ABB4-45AF-8C7B-DCDC190CC9BA}"/>
              </a:ext>
            </a:extLst>
          </p:cNvPr>
          <p:cNvGraphicFramePr>
            <a:graphicFrameLocks noChangeAspect="1"/>
          </p:cNvGraphicFramePr>
          <p:nvPr/>
        </p:nvGraphicFramePr>
        <p:xfrm>
          <a:off x="611188" y="3213100"/>
          <a:ext cx="3671887" cy="939800"/>
        </p:xfrm>
        <a:graphic>
          <a:graphicData uri="http://schemas.openxmlformats.org/presentationml/2006/ole">
            <mc:AlternateContent xmlns:mc="http://schemas.openxmlformats.org/markup-compatibility/2006">
              <mc:Choice xmlns:v="urn:schemas-microsoft-com:vml" Requires="v">
                <p:oleObj spid="_x0000_s3079" name="Equation" r:id="rId3" imgW="1638000" imgH="419040" progId="Equation.3">
                  <p:embed/>
                </p:oleObj>
              </mc:Choice>
              <mc:Fallback>
                <p:oleObj name="Equation" r:id="rId3" imgW="1638000" imgH="4190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213100"/>
                        <a:ext cx="3671887"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lide Number Placeholder 5">
            <a:extLst>
              <a:ext uri="{FF2B5EF4-FFF2-40B4-BE49-F238E27FC236}">
                <a16:creationId xmlns:a16="http://schemas.microsoft.com/office/drawing/2014/main" id="{30991451-AF6A-41F2-8089-B0206C9A090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9D56AA-2334-4F2A-8C44-3F20C573980B}" type="slidenum">
              <a:rPr lang="bg-BG" altLang="bg-BG">
                <a:solidFill>
                  <a:srgbClr val="898989"/>
                </a:solidFill>
              </a:rPr>
              <a:pPr eaLnBrk="1" hangingPunct="1"/>
              <a:t>22</a:t>
            </a:fld>
            <a:endParaRPr lang="bg-BG" altLang="bg-BG">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a:extLst>
              <a:ext uri="{FF2B5EF4-FFF2-40B4-BE49-F238E27FC236}">
                <a16:creationId xmlns:a16="http://schemas.microsoft.com/office/drawing/2014/main" id="{874145DC-8D9C-40D8-A8FC-DC8B3FF4C4AF}"/>
              </a:ext>
            </a:extLst>
          </p:cNvPr>
          <p:cNvSpPr>
            <a:spLocks noGrp="1"/>
          </p:cNvSpPr>
          <p:nvPr>
            <p:ph type="title"/>
          </p:nvPr>
        </p:nvSpPr>
        <p:spPr/>
        <p:txBody>
          <a:bodyPr/>
          <a:lstStyle/>
          <a:p>
            <a:pPr algn="just" eaLnBrk="1" hangingPunct="1"/>
            <a:r>
              <a:rPr lang="bg-BG" altLang="bg-BG" sz="2800" b="1">
                <a:latin typeface="Times New Roman" panose="02020603050405020304" pitchFamily="18" charset="0"/>
              </a:rPr>
              <a:t>Г)АНЮИТЕТЕН МЕТОД (А</a:t>
            </a:r>
            <a:r>
              <a:rPr lang="en-US" altLang="bg-BG" sz="2800" b="1">
                <a:latin typeface="Times New Roman" panose="02020603050405020304" pitchFamily="18" charset="0"/>
              </a:rPr>
              <a:t>NNUITY </a:t>
            </a:r>
            <a:r>
              <a:rPr lang="bg-BG" altLang="bg-BG" sz="2800" b="1">
                <a:latin typeface="Times New Roman" panose="02020603050405020304" pitchFamily="18" charset="0"/>
              </a:rPr>
              <a:t>М</a:t>
            </a:r>
            <a:r>
              <a:rPr lang="en-US" altLang="bg-BG" sz="2800" b="1">
                <a:latin typeface="Times New Roman" panose="02020603050405020304" pitchFamily="18" charset="0"/>
              </a:rPr>
              <a:t>ETHOD</a:t>
            </a:r>
            <a:r>
              <a:rPr lang="bg-BG" altLang="bg-BG" sz="2800" b="1">
                <a:latin typeface="Times New Roman" panose="02020603050405020304" pitchFamily="18" charset="0"/>
              </a:rPr>
              <a:t>)</a:t>
            </a:r>
            <a:r>
              <a:rPr lang="bg-BG" altLang="bg-BG" sz="4000"/>
              <a:t> </a:t>
            </a:r>
          </a:p>
        </p:txBody>
      </p:sp>
      <p:sp>
        <p:nvSpPr>
          <p:cNvPr id="4103" name="Rectangle 4">
            <a:extLst>
              <a:ext uri="{FF2B5EF4-FFF2-40B4-BE49-F238E27FC236}">
                <a16:creationId xmlns:a16="http://schemas.microsoft.com/office/drawing/2014/main" id="{8B67B9F9-DD8B-48D6-AB32-00FAE93F883C}"/>
              </a:ext>
            </a:extLst>
          </p:cNvPr>
          <p:cNvSpPr>
            <a:spLocks noGrp="1"/>
          </p:cNvSpPr>
          <p:nvPr>
            <p:ph sz="half" idx="1"/>
          </p:nvPr>
        </p:nvSpPr>
        <p:spPr/>
        <p:txBody>
          <a:bodyPr/>
          <a:lstStyle/>
          <a:p>
            <a:pPr algn="just" eaLnBrk="1" hangingPunct="1"/>
            <a:r>
              <a:rPr lang="bg-BG" altLang="bg-BG" sz="2000">
                <a:latin typeface="Times New Roman" panose="02020603050405020304" pitchFamily="18" charset="0"/>
              </a:rPr>
              <a:t>При анюитетния метод се извършва сравнение на „разложената” на годишни дялове първоначална инвестиция  с нетните парични потоци, характерни за инвестиционния обект след въвеждането му в експлоатация. Ако нетните парични приходни  потоци са по-големи от  разложените на годишна база инвестиционни разходи, то проекта може да намери реализация в практиката. </a:t>
            </a:r>
          </a:p>
        </p:txBody>
      </p:sp>
      <p:sp>
        <p:nvSpPr>
          <p:cNvPr id="4104" name="Rectangle 5">
            <a:extLst>
              <a:ext uri="{FF2B5EF4-FFF2-40B4-BE49-F238E27FC236}">
                <a16:creationId xmlns:a16="http://schemas.microsoft.com/office/drawing/2014/main" id="{D0EE807D-F966-40F8-9002-B9AEA2DE16D5}"/>
              </a:ext>
            </a:extLst>
          </p:cNvPr>
          <p:cNvSpPr>
            <a:spLocks noGrp="1"/>
          </p:cNvSpPr>
          <p:nvPr>
            <p:ph sz="half" idx="2"/>
          </p:nvPr>
        </p:nvSpPr>
        <p:spPr/>
        <p:txBody>
          <a:bodyPr/>
          <a:lstStyle/>
          <a:p>
            <a:pPr eaLnBrk="1" hangingPunct="1">
              <a:buFont typeface="Times New Roman" panose="02020603050405020304" pitchFamily="18" charset="0"/>
              <a:buNone/>
            </a:pPr>
            <a:r>
              <a:rPr lang="bg-BG" altLang="bg-BG" sz="2400">
                <a:latin typeface="Times New Roman" panose="02020603050405020304" pitchFamily="18" charset="0"/>
              </a:rPr>
              <a:t>АМ=НПП – Ир</a:t>
            </a:r>
            <a:r>
              <a:rPr lang="bg-BG" altLang="bg-BG" sz="2400" baseline="-25000">
                <a:latin typeface="Times New Roman" panose="02020603050405020304" pitchFamily="18" charset="0"/>
              </a:rPr>
              <a:t>за година </a:t>
            </a:r>
            <a:r>
              <a:rPr lang="bg-BG" altLang="bg-BG" sz="2400">
                <a:latin typeface="Times New Roman" panose="02020603050405020304" pitchFamily="18" charset="0"/>
              </a:rPr>
              <a:t> &gt;</a:t>
            </a:r>
            <a:r>
              <a:rPr lang="bg-BG" altLang="bg-BG" sz="2400" baseline="-25000">
                <a:latin typeface="Times New Roman" panose="02020603050405020304" pitchFamily="18" charset="0"/>
              </a:rPr>
              <a:t> </a:t>
            </a:r>
            <a:r>
              <a:rPr lang="bg-BG" altLang="bg-BG" sz="2400">
                <a:latin typeface="Times New Roman" panose="02020603050405020304" pitchFamily="18" charset="0"/>
              </a:rPr>
              <a:t> 0,</a:t>
            </a:r>
            <a:r>
              <a:rPr lang="bg-BG" altLang="bg-BG"/>
              <a:t> </a:t>
            </a:r>
            <a:endParaRPr lang="bg-BG" altLang="bg-BG">
              <a:latin typeface="Arial" panose="020B0604020202020204" pitchFamily="34" charset="0"/>
            </a:endParaRPr>
          </a:p>
          <a:p>
            <a:pPr eaLnBrk="1" hangingPunct="1">
              <a:buFont typeface="Arial" panose="020B0604020202020204" pitchFamily="34" charset="0"/>
              <a:buNone/>
            </a:pPr>
            <a:r>
              <a:rPr lang="bg-BG" altLang="bg-BG">
                <a:latin typeface="Times New Roman" panose="02020603050405020304" pitchFamily="18" charset="0"/>
              </a:rPr>
              <a:t>където:</a:t>
            </a:r>
          </a:p>
          <a:p>
            <a:pPr algn="just" eaLnBrk="1" hangingPunct="1"/>
            <a:r>
              <a:rPr lang="bg-BG" altLang="bg-BG">
                <a:latin typeface="Times New Roman" panose="02020603050405020304" pitchFamily="18" charset="0"/>
              </a:rPr>
              <a:t>НПП  - нетен паричен поток;</a:t>
            </a:r>
          </a:p>
          <a:p>
            <a:pPr algn="just" eaLnBrk="1" hangingPunct="1"/>
            <a:r>
              <a:rPr lang="bg-BG" altLang="bg-BG">
                <a:latin typeface="Times New Roman" panose="02020603050405020304" pitchFamily="18" charset="0"/>
              </a:rPr>
              <a:t>Ир </a:t>
            </a:r>
            <a:r>
              <a:rPr lang="bg-BG" altLang="bg-BG" baseline="-25000">
                <a:latin typeface="Times New Roman" panose="02020603050405020304" pitchFamily="18" charset="0"/>
              </a:rPr>
              <a:t>за година</a:t>
            </a:r>
            <a:r>
              <a:rPr lang="bg-BG" altLang="bg-BG">
                <a:latin typeface="Times New Roman" panose="02020603050405020304" pitchFamily="18" charset="0"/>
              </a:rPr>
              <a:t>  - разложена на годишна база първоначална инвестиция. </a:t>
            </a:r>
          </a:p>
        </p:txBody>
      </p:sp>
      <p:sp>
        <p:nvSpPr>
          <p:cNvPr id="4105" name="Rectangle 7">
            <a:extLst>
              <a:ext uri="{FF2B5EF4-FFF2-40B4-BE49-F238E27FC236}">
                <a16:creationId xmlns:a16="http://schemas.microsoft.com/office/drawing/2014/main" id="{41C8F5B4-F1D2-4AFA-B67C-AAA2B4E929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graphicFrame>
        <p:nvGraphicFramePr>
          <p:cNvPr id="4098" name="Object 6">
            <a:extLst>
              <a:ext uri="{FF2B5EF4-FFF2-40B4-BE49-F238E27FC236}">
                <a16:creationId xmlns:a16="http://schemas.microsoft.com/office/drawing/2014/main" id="{E8F66B72-55E3-4E68-8490-8CA3E118C78C}"/>
              </a:ext>
            </a:extLst>
          </p:cNvPr>
          <p:cNvGraphicFramePr>
            <a:graphicFrameLocks noChangeAspect="1"/>
          </p:cNvGraphicFramePr>
          <p:nvPr/>
        </p:nvGraphicFramePr>
        <p:xfrm>
          <a:off x="0" y="0"/>
          <a:ext cx="152400" cy="152400"/>
        </p:xfrm>
        <a:graphic>
          <a:graphicData uri="http://schemas.openxmlformats.org/presentationml/2006/ole">
            <mc:AlternateContent xmlns:mc="http://schemas.openxmlformats.org/markup-compatibility/2006">
              <mc:Choice xmlns:v="urn:schemas-microsoft-com:vml" Requires="v">
                <p:oleObj spid="_x0000_s4110" name="Equation" r:id="rId3" imgW="126725" imgH="126725" progId="Equation.3">
                  <p:embed/>
                </p:oleObj>
              </mc:Choice>
              <mc:Fallback>
                <p:oleObj name="Equation" r:id="rId3" imgW="126725" imgH="12672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9">
            <a:extLst>
              <a:ext uri="{FF2B5EF4-FFF2-40B4-BE49-F238E27FC236}">
                <a16:creationId xmlns:a16="http://schemas.microsoft.com/office/drawing/2014/main" id="{2C49E246-6890-46F0-88DC-5AF9C74F332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graphicFrame>
        <p:nvGraphicFramePr>
          <p:cNvPr id="4099" name="Object 8">
            <a:extLst>
              <a:ext uri="{FF2B5EF4-FFF2-40B4-BE49-F238E27FC236}">
                <a16:creationId xmlns:a16="http://schemas.microsoft.com/office/drawing/2014/main" id="{ECFC7894-6461-42FC-BCB4-672759EE2220}"/>
              </a:ext>
            </a:extLst>
          </p:cNvPr>
          <p:cNvGraphicFramePr>
            <a:graphicFrameLocks noChangeAspect="1"/>
          </p:cNvGraphicFramePr>
          <p:nvPr/>
        </p:nvGraphicFramePr>
        <p:xfrm>
          <a:off x="0" y="0"/>
          <a:ext cx="152400" cy="152400"/>
        </p:xfrm>
        <a:graphic>
          <a:graphicData uri="http://schemas.openxmlformats.org/presentationml/2006/ole">
            <mc:AlternateContent xmlns:mc="http://schemas.openxmlformats.org/markup-compatibility/2006">
              <mc:Choice xmlns:v="urn:schemas-microsoft-com:vml" Requires="v">
                <p:oleObj spid="_x0000_s4111" name="Equation" r:id="rId5" imgW="126725" imgH="126725" progId="Equation.3">
                  <p:embed/>
                </p:oleObj>
              </mc:Choice>
              <mc:Fallback>
                <p:oleObj name="Equation" r:id="rId5" imgW="126725" imgH="12672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11">
            <a:extLst>
              <a:ext uri="{FF2B5EF4-FFF2-40B4-BE49-F238E27FC236}">
                <a16:creationId xmlns:a16="http://schemas.microsoft.com/office/drawing/2014/main" id="{0F0FC09F-3399-45A1-AE04-CEF74CC0C1C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graphicFrame>
        <p:nvGraphicFramePr>
          <p:cNvPr id="4100" name="Object 10">
            <a:extLst>
              <a:ext uri="{FF2B5EF4-FFF2-40B4-BE49-F238E27FC236}">
                <a16:creationId xmlns:a16="http://schemas.microsoft.com/office/drawing/2014/main" id="{FA42934E-AE48-4270-8A24-CD9A8E659065}"/>
              </a:ext>
            </a:extLst>
          </p:cNvPr>
          <p:cNvGraphicFramePr>
            <a:graphicFrameLocks noChangeAspect="1"/>
          </p:cNvGraphicFramePr>
          <p:nvPr/>
        </p:nvGraphicFramePr>
        <p:xfrm>
          <a:off x="0" y="0"/>
          <a:ext cx="152400" cy="152400"/>
        </p:xfrm>
        <a:graphic>
          <a:graphicData uri="http://schemas.openxmlformats.org/presentationml/2006/ole">
            <mc:AlternateContent xmlns:mc="http://schemas.openxmlformats.org/markup-compatibility/2006">
              <mc:Choice xmlns:v="urn:schemas-microsoft-com:vml" Requires="v">
                <p:oleObj spid="_x0000_s4112" name="Equation" r:id="rId6" imgW="126725" imgH="126725" progId="Equation.3">
                  <p:embed/>
                </p:oleObj>
              </mc:Choice>
              <mc:Fallback>
                <p:oleObj name="Equation" r:id="rId6" imgW="126725" imgH="12672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8" name="Rectangle 13">
            <a:extLst>
              <a:ext uri="{FF2B5EF4-FFF2-40B4-BE49-F238E27FC236}">
                <a16:creationId xmlns:a16="http://schemas.microsoft.com/office/drawing/2014/main" id="{EA0E7A89-BB01-446B-9392-5099B1A08B5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graphicFrame>
        <p:nvGraphicFramePr>
          <p:cNvPr id="4101" name="Object 12">
            <a:extLst>
              <a:ext uri="{FF2B5EF4-FFF2-40B4-BE49-F238E27FC236}">
                <a16:creationId xmlns:a16="http://schemas.microsoft.com/office/drawing/2014/main" id="{6FBA933E-D29A-483E-BB2E-CDFC7C1F6FF7}"/>
              </a:ext>
            </a:extLst>
          </p:cNvPr>
          <p:cNvGraphicFramePr>
            <a:graphicFrameLocks noChangeAspect="1"/>
          </p:cNvGraphicFramePr>
          <p:nvPr/>
        </p:nvGraphicFramePr>
        <p:xfrm>
          <a:off x="0" y="0"/>
          <a:ext cx="152400" cy="152400"/>
        </p:xfrm>
        <a:graphic>
          <a:graphicData uri="http://schemas.openxmlformats.org/presentationml/2006/ole">
            <mc:AlternateContent xmlns:mc="http://schemas.openxmlformats.org/markup-compatibility/2006">
              <mc:Choice xmlns:v="urn:schemas-microsoft-com:vml" Requires="v">
                <p:oleObj spid="_x0000_s4113" name="Equation" r:id="rId7" imgW="126725" imgH="126725" progId="Equation.3">
                  <p:embed/>
                </p:oleObj>
              </mc:Choice>
              <mc:Fallback>
                <p:oleObj name="Equation" r:id="rId7" imgW="126725" imgH="126725"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lide Number Placeholder 12">
            <a:extLst>
              <a:ext uri="{FF2B5EF4-FFF2-40B4-BE49-F238E27FC236}">
                <a16:creationId xmlns:a16="http://schemas.microsoft.com/office/drawing/2014/main" id="{F4C98D32-6CAF-475D-B735-07DEA84C21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EB0AC9-56AE-47A3-ABC5-BA8DF93CCFD9}" type="slidenum">
              <a:rPr lang="bg-BG" altLang="bg-BG">
                <a:solidFill>
                  <a:srgbClr val="898989"/>
                </a:solidFill>
              </a:rPr>
              <a:pPr eaLnBrk="1" hangingPunct="1"/>
              <a:t>23</a:t>
            </a:fld>
            <a:endParaRPr lang="bg-BG" altLang="bg-BG">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FDE2E23E-391F-442A-A067-CC4F1A4B7792}"/>
              </a:ext>
            </a:extLst>
          </p:cNvPr>
          <p:cNvSpPr>
            <a:spLocks noGrp="1"/>
          </p:cNvSpPr>
          <p:nvPr>
            <p:ph type="title"/>
          </p:nvPr>
        </p:nvSpPr>
        <p:spPr/>
        <p:txBody>
          <a:bodyPr/>
          <a:lstStyle/>
          <a:p>
            <a:pPr algn="just" eaLnBrk="1" hangingPunct="1"/>
            <a:r>
              <a:rPr lang="bg-BG" altLang="bg-BG" sz="2800" b="1">
                <a:latin typeface="Times New Roman" panose="02020603050405020304" pitchFamily="18" charset="0"/>
              </a:rPr>
              <a:t>АНЮИТЕТЕН МЕТОД (А</a:t>
            </a:r>
            <a:r>
              <a:rPr lang="en-US" altLang="bg-BG" sz="2800" b="1">
                <a:latin typeface="Times New Roman" panose="02020603050405020304" pitchFamily="18" charset="0"/>
              </a:rPr>
              <a:t>NNUITY </a:t>
            </a:r>
            <a:r>
              <a:rPr lang="bg-BG" altLang="bg-BG" sz="2800" b="1">
                <a:latin typeface="Times New Roman" panose="02020603050405020304" pitchFamily="18" charset="0"/>
              </a:rPr>
              <a:t>М</a:t>
            </a:r>
            <a:r>
              <a:rPr lang="en-US" altLang="bg-BG" sz="2800" b="1">
                <a:latin typeface="Times New Roman" panose="02020603050405020304" pitchFamily="18" charset="0"/>
              </a:rPr>
              <a:t>ETHOD</a:t>
            </a:r>
            <a:r>
              <a:rPr lang="bg-BG" altLang="bg-BG" sz="2800" b="1">
                <a:latin typeface="Times New Roman" panose="02020603050405020304" pitchFamily="18" charset="0"/>
              </a:rPr>
              <a:t>)</a:t>
            </a:r>
          </a:p>
        </p:txBody>
      </p:sp>
      <p:sp>
        <p:nvSpPr>
          <p:cNvPr id="5124" name="Rectangle 3">
            <a:extLst>
              <a:ext uri="{FF2B5EF4-FFF2-40B4-BE49-F238E27FC236}">
                <a16:creationId xmlns:a16="http://schemas.microsoft.com/office/drawing/2014/main" id="{FD6CE184-F340-4976-AF2B-8BCFBECFE26E}"/>
              </a:ext>
            </a:extLst>
          </p:cNvPr>
          <p:cNvSpPr>
            <a:spLocks noGrp="1"/>
          </p:cNvSpPr>
          <p:nvPr>
            <p:ph type="body" idx="1"/>
          </p:nvPr>
        </p:nvSpPr>
        <p:spPr>
          <a:xfrm>
            <a:off x="395288" y="1557338"/>
            <a:ext cx="8229600" cy="4525962"/>
          </a:xfrm>
        </p:spPr>
        <p:txBody>
          <a:bodyPr/>
          <a:lstStyle/>
          <a:p>
            <a:pPr algn="just" eaLnBrk="1" hangingPunct="1"/>
            <a:r>
              <a:rPr lang="bg-BG" altLang="bg-BG" sz="2800">
                <a:latin typeface="Times New Roman" panose="02020603050405020304" pitchFamily="18" charset="0"/>
              </a:rPr>
              <a:t>При „разлагането” на първоначалната инвестиция на  годишни  дялове съществена роля играе капиталовия фактор на възвращаемостта (КФВ), който е реципрочен на анюитетния фактор:</a:t>
            </a:r>
          </a:p>
          <a:p>
            <a:pPr algn="just" eaLnBrk="1" hangingPunct="1"/>
            <a:endParaRPr lang="bg-BG" altLang="bg-BG" sz="2800">
              <a:latin typeface="Times New Roman" panose="02020603050405020304" pitchFamily="18" charset="0"/>
            </a:endParaRPr>
          </a:p>
          <a:p>
            <a:pPr algn="just" eaLnBrk="1" hangingPunct="1">
              <a:buFont typeface="Arial" panose="020B0604020202020204" pitchFamily="34" charset="0"/>
              <a:buNone/>
            </a:pPr>
            <a:endParaRPr lang="bg-BG" altLang="bg-BG" sz="2800">
              <a:latin typeface="Times New Roman" panose="02020603050405020304" pitchFamily="18" charset="0"/>
            </a:endParaRPr>
          </a:p>
          <a:p>
            <a:pPr algn="just" eaLnBrk="1" hangingPunct="1">
              <a:buFont typeface="Arial" panose="020B0604020202020204" pitchFamily="34" charset="0"/>
              <a:buNone/>
            </a:pPr>
            <a:r>
              <a:rPr lang="bg-BG" altLang="bg-BG" sz="2800">
                <a:latin typeface="Times New Roman" panose="02020603050405020304" pitchFamily="18" charset="0"/>
              </a:rPr>
              <a:t>откъдето</a:t>
            </a:r>
          </a:p>
          <a:p>
            <a:pPr algn="ctr" eaLnBrk="1" hangingPunct="1">
              <a:buFont typeface="Arial" panose="020B0604020202020204" pitchFamily="34" charset="0"/>
              <a:buNone/>
            </a:pPr>
            <a:r>
              <a:rPr lang="bg-BG" altLang="bg-BG" sz="2800">
                <a:latin typeface="Times New Roman" panose="02020603050405020304" pitchFamily="18" charset="0"/>
              </a:rPr>
              <a:t>Ир</a:t>
            </a:r>
            <a:r>
              <a:rPr lang="bg-BG" altLang="bg-BG" sz="2800" baseline="-25000">
                <a:latin typeface="Times New Roman" panose="02020603050405020304" pitchFamily="18" charset="0"/>
              </a:rPr>
              <a:t>за година </a:t>
            </a:r>
            <a:r>
              <a:rPr lang="bg-BG" altLang="bg-BG" sz="2800">
                <a:latin typeface="Times New Roman" panose="02020603050405020304" pitchFamily="18" charset="0"/>
              </a:rPr>
              <a:t>=Ир</a:t>
            </a:r>
            <a:r>
              <a:rPr lang="en-US" altLang="bg-BG" sz="2800">
                <a:latin typeface="Times New Roman" panose="02020603050405020304" pitchFamily="18" charset="0"/>
              </a:rPr>
              <a:t>*</a:t>
            </a:r>
            <a:r>
              <a:rPr lang="bg-BG" altLang="bg-BG" sz="2800">
                <a:latin typeface="Times New Roman" panose="02020603050405020304" pitchFamily="18" charset="0"/>
              </a:rPr>
              <a:t>КФВ</a:t>
            </a:r>
          </a:p>
          <a:p>
            <a:pPr algn="just" eaLnBrk="1" hangingPunct="1"/>
            <a:endParaRPr lang="bg-BG" altLang="bg-BG">
              <a:latin typeface="Times New Roman" panose="02020603050405020304" pitchFamily="18" charset="0"/>
            </a:endParaRPr>
          </a:p>
        </p:txBody>
      </p:sp>
      <p:sp>
        <p:nvSpPr>
          <p:cNvPr id="5125" name="Rectangle 5">
            <a:extLst>
              <a:ext uri="{FF2B5EF4-FFF2-40B4-BE49-F238E27FC236}">
                <a16:creationId xmlns:a16="http://schemas.microsoft.com/office/drawing/2014/main" id="{225B70D6-0088-4B5F-B2B1-2F04123B3BD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graphicFrame>
        <p:nvGraphicFramePr>
          <p:cNvPr id="5122" name="Object 4">
            <a:extLst>
              <a:ext uri="{FF2B5EF4-FFF2-40B4-BE49-F238E27FC236}">
                <a16:creationId xmlns:a16="http://schemas.microsoft.com/office/drawing/2014/main" id="{92EC6628-A9A7-4E58-B9EA-EFBED448FF1F}"/>
              </a:ext>
            </a:extLst>
          </p:cNvPr>
          <p:cNvGraphicFramePr>
            <a:graphicFrameLocks noChangeAspect="1"/>
          </p:cNvGraphicFramePr>
          <p:nvPr/>
        </p:nvGraphicFramePr>
        <p:xfrm>
          <a:off x="3348038" y="3429000"/>
          <a:ext cx="1584325" cy="782638"/>
        </p:xfrm>
        <a:graphic>
          <a:graphicData uri="http://schemas.openxmlformats.org/presentationml/2006/ole">
            <mc:AlternateContent xmlns:mc="http://schemas.openxmlformats.org/markup-compatibility/2006">
              <mc:Choice xmlns:v="urn:schemas-microsoft-com:vml" Requires="v">
                <p:oleObj spid="_x0000_s5127" name="Equation" r:id="rId3" imgW="787058" imgH="393529" progId="Equation.3">
                  <p:embed/>
                </p:oleObj>
              </mc:Choice>
              <mc:Fallback>
                <p:oleObj name="Equation" r:id="rId3" imgW="787058"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429000"/>
                        <a:ext cx="1584325"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a:extLst>
              <a:ext uri="{FF2B5EF4-FFF2-40B4-BE49-F238E27FC236}">
                <a16:creationId xmlns:a16="http://schemas.microsoft.com/office/drawing/2014/main" id="{F0A27881-7620-404F-8451-9E65E414811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BFE189-2ED7-4E1E-A991-D100415AA89C}" type="slidenum">
              <a:rPr lang="bg-BG" altLang="bg-BG">
                <a:solidFill>
                  <a:srgbClr val="898989"/>
                </a:solidFill>
              </a:rPr>
              <a:pPr eaLnBrk="1" hangingPunct="1"/>
              <a:t>24</a:t>
            </a:fld>
            <a:endParaRPr lang="bg-BG" altLang="bg-BG">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66405BB-C193-4CAC-9D20-E132CBCF68A4}"/>
              </a:ext>
            </a:extLst>
          </p:cNvPr>
          <p:cNvSpPr>
            <a:spLocks noGrp="1" noChangeArrowheads="1"/>
          </p:cNvSpPr>
          <p:nvPr>
            <p:ph type="title"/>
          </p:nvPr>
        </p:nvSpPr>
        <p:spPr>
          <a:xfrm>
            <a:off x="395288" y="274638"/>
            <a:ext cx="8208962" cy="1785937"/>
          </a:xfrm>
        </p:spPr>
        <p:txBody>
          <a:bodyPr/>
          <a:lstStyle/>
          <a:p>
            <a:pPr algn="just" eaLnBrk="1" hangingPunct="1"/>
            <a:r>
              <a:rPr lang="bg-BG" altLang="bg-BG" sz="2800">
                <a:latin typeface="Times New Roman" panose="02020603050405020304" pitchFamily="18" charset="0"/>
              </a:rPr>
              <a:t>Към</a:t>
            </a:r>
            <a:r>
              <a:rPr lang="bg-BG" altLang="bg-BG" sz="2800" b="1">
                <a:latin typeface="Times New Roman" panose="02020603050405020304" pitchFamily="18" charset="0"/>
              </a:rPr>
              <a:t> втората група </a:t>
            </a:r>
            <a:r>
              <a:rPr lang="bg-BG" altLang="bg-BG" sz="2800">
                <a:latin typeface="Times New Roman" panose="02020603050405020304" pitchFamily="18" charset="0"/>
              </a:rPr>
              <a:t>методи (</a:t>
            </a:r>
            <a:r>
              <a:rPr lang="bg-BG" altLang="bg-BG" sz="2800" b="1">
                <a:latin typeface="Times New Roman" panose="02020603050405020304" pitchFamily="18" charset="0"/>
              </a:rPr>
              <a:t>статични</a:t>
            </a:r>
            <a:r>
              <a:rPr lang="bg-BG" altLang="bg-BG" sz="2800">
                <a:latin typeface="Times New Roman" panose="02020603050405020304" pitchFamily="18" charset="0"/>
              </a:rPr>
              <a:t> методи), неизползващи дисконтиране на паричните потоци се отнасят:</a:t>
            </a:r>
          </a:p>
        </p:txBody>
      </p:sp>
      <p:sp>
        <p:nvSpPr>
          <p:cNvPr id="28675" name="Rectangle 3">
            <a:extLst>
              <a:ext uri="{FF2B5EF4-FFF2-40B4-BE49-F238E27FC236}">
                <a16:creationId xmlns:a16="http://schemas.microsoft.com/office/drawing/2014/main" id="{9680917C-0DBF-4440-9522-4AD6298EE645}"/>
              </a:ext>
            </a:extLst>
          </p:cNvPr>
          <p:cNvSpPr>
            <a:spLocks noGrp="1" noChangeArrowheads="1"/>
          </p:cNvSpPr>
          <p:nvPr>
            <p:ph idx="1"/>
          </p:nvPr>
        </p:nvSpPr>
        <p:spPr>
          <a:xfrm>
            <a:off x="457200" y="2062163"/>
            <a:ext cx="8002588" cy="4071937"/>
          </a:xfrm>
        </p:spPr>
        <p:txBody>
          <a:bodyPr/>
          <a:lstStyle/>
          <a:p>
            <a:pPr algn="just" eaLnBrk="1" hangingPunct="1">
              <a:lnSpc>
                <a:spcPct val="90000"/>
              </a:lnSpc>
            </a:pPr>
            <a:r>
              <a:rPr lang="bg-BG" altLang="bg-BG" sz="2800" b="1">
                <a:latin typeface="Times New Roman" panose="02020603050405020304" pitchFamily="18" charset="0"/>
              </a:rPr>
              <a:t>А) Метод “Период на възвръщаемост” (Payback period)</a:t>
            </a:r>
          </a:p>
          <a:p>
            <a:pPr algn="just" eaLnBrk="1" hangingPunct="1">
              <a:lnSpc>
                <a:spcPct val="90000"/>
              </a:lnSpc>
              <a:buFont typeface="Wingdings" panose="05000000000000000000" pitchFamily="2" charset="2"/>
              <a:buNone/>
            </a:pPr>
            <a:r>
              <a:rPr lang="bg-BG" altLang="bg-BG" sz="2800">
                <a:latin typeface="Times New Roman" panose="02020603050405020304" pitchFamily="18" charset="0"/>
              </a:rPr>
              <a:t>Чрез този метод се определя периода, за който се възвръщат направените инвестиционни разходи. В практиката се прилага и една от разновидностите му – срок на откупуване на капиталните вложения. Показателят се получава като стойността на инвестиционните разходи се съпостави със средногодишния размер на печалбата.</a:t>
            </a:r>
          </a:p>
        </p:txBody>
      </p:sp>
      <p:sp>
        <p:nvSpPr>
          <p:cNvPr id="4" name="Slide Number Placeholder 3">
            <a:extLst>
              <a:ext uri="{FF2B5EF4-FFF2-40B4-BE49-F238E27FC236}">
                <a16:creationId xmlns:a16="http://schemas.microsoft.com/office/drawing/2014/main" id="{6EB931CC-B920-4240-95E4-A2505B67E5A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09219F-A16C-44EF-A4B1-12E2674E34A3}" type="slidenum">
              <a:rPr lang="bg-BG" altLang="bg-BG">
                <a:solidFill>
                  <a:srgbClr val="898989"/>
                </a:solidFill>
              </a:rPr>
              <a:pPr eaLnBrk="1" hangingPunct="1"/>
              <a:t>25</a:t>
            </a:fld>
            <a:endParaRPr lang="bg-BG" altLang="bg-BG">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4">
            <a:extLst>
              <a:ext uri="{FF2B5EF4-FFF2-40B4-BE49-F238E27FC236}">
                <a16:creationId xmlns:a16="http://schemas.microsoft.com/office/drawing/2014/main" id="{52C029CC-2C57-47E2-98B0-D4D03F4E5645}"/>
              </a:ext>
            </a:extLst>
          </p:cNvPr>
          <p:cNvSpPr>
            <a:spLocks noGrp="1" noChangeArrowheads="1"/>
          </p:cNvSpPr>
          <p:nvPr>
            <p:ph type="title"/>
          </p:nvPr>
        </p:nvSpPr>
        <p:spPr/>
        <p:txBody>
          <a:bodyPr/>
          <a:lstStyle/>
          <a:p>
            <a:pPr eaLnBrk="1" hangingPunct="1"/>
            <a:r>
              <a:rPr lang="bg-BG" altLang="bg-BG" sz="3200" b="1">
                <a:latin typeface="Times New Roman" panose="02020603050405020304" pitchFamily="18" charset="0"/>
              </a:rPr>
              <a:t>Метод “Период на възвръщаемост”</a:t>
            </a:r>
          </a:p>
        </p:txBody>
      </p:sp>
      <p:sp>
        <p:nvSpPr>
          <p:cNvPr id="6151" name="Rectangle 5">
            <a:extLst>
              <a:ext uri="{FF2B5EF4-FFF2-40B4-BE49-F238E27FC236}">
                <a16:creationId xmlns:a16="http://schemas.microsoft.com/office/drawing/2014/main" id="{508D2B41-9AC4-46D1-AC7B-1B500C5BEF16}"/>
              </a:ext>
            </a:extLst>
          </p:cNvPr>
          <p:cNvSpPr>
            <a:spLocks noGrp="1" noChangeArrowheads="1"/>
          </p:cNvSpPr>
          <p:nvPr>
            <p:ph sz="half" idx="1"/>
          </p:nvPr>
        </p:nvSpPr>
        <p:spPr/>
        <p:txBody>
          <a:bodyPr/>
          <a:lstStyle/>
          <a:p>
            <a:pPr eaLnBrk="1" hangingPunct="1"/>
            <a:r>
              <a:rPr lang="bg-BG" altLang="bg-BG">
                <a:latin typeface="Times New Roman" panose="02020603050405020304" pitchFamily="18" charset="0"/>
              </a:rPr>
              <a:t>Изчислява се по формулата:</a:t>
            </a:r>
          </a:p>
        </p:txBody>
      </p:sp>
      <p:sp>
        <p:nvSpPr>
          <p:cNvPr id="6152" name="Rectangle 6">
            <a:extLst>
              <a:ext uri="{FF2B5EF4-FFF2-40B4-BE49-F238E27FC236}">
                <a16:creationId xmlns:a16="http://schemas.microsoft.com/office/drawing/2014/main" id="{9B26A2AE-0E18-44E3-AE41-FF0F0D5C7B82}"/>
              </a:ext>
            </a:extLst>
          </p:cNvPr>
          <p:cNvSpPr>
            <a:spLocks noGrp="1" noChangeArrowheads="1"/>
          </p:cNvSpPr>
          <p:nvPr>
            <p:ph sz="half" idx="2"/>
          </p:nvPr>
        </p:nvSpPr>
        <p:spPr>
          <a:xfrm>
            <a:off x="4643438" y="1628775"/>
            <a:ext cx="4038600" cy="4525963"/>
          </a:xfrm>
        </p:spPr>
        <p:txBody>
          <a:bodyPr/>
          <a:lstStyle/>
          <a:p>
            <a:pPr eaLnBrk="1" hangingPunct="1"/>
            <a:r>
              <a:rPr lang="bg-BG" altLang="bg-BG" sz="1800">
                <a:latin typeface="Times New Roman" panose="02020603050405020304" pitchFamily="18" charset="0"/>
              </a:rPr>
              <a:t>В случаите, когато съществува повече от един вариант на инвестиционен проект, се прилага формулата за приведените разходи:</a:t>
            </a:r>
          </a:p>
        </p:txBody>
      </p:sp>
      <p:sp>
        <p:nvSpPr>
          <p:cNvPr id="6153" name="Rectangle 8">
            <a:extLst>
              <a:ext uri="{FF2B5EF4-FFF2-40B4-BE49-F238E27FC236}">
                <a16:creationId xmlns:a16="http://schemas.microsoft.com/office/drawing/2014/main" id="{DBD12C52-7067-45E1-9149-5374EB75C6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graphicFrame>
        <p:nvGraphicFramePr>
          <p:cNvPr id="6146" name="Object 7">
            <a:extLst>
              <a:ext uri="{FF2B5EF4-FFF2-40B4-BE49-F238E27FC236}">
                <a16:creationId xmlns:a16="http://schemas.microsoft.com/office/drawing/2014/main" id="{D81FCC22-F97A-4E0D-8204-A98BB476257A}"/>
              </a:ext>
            </a:extLst>
          </p:cNvPr>
          <p:cNvGraphicFramePr>
            <a:graphicFrameLocks noChangeAspect="1"/>
          </p:cNvGraphicFramePr>
          <p:nvPr/>
        </p:nvGraphicFramePr>
        <p:xfrm>
          <a:off x="971550" y="3141663"/>
          <a:ext cx="1800225" cy="1384300"/>
        </p:xfrm>
        <a:graphic>
          <a:graphicData uri="http://schemas.openxmlformats.org/presentationml/2006/ole">
            <mc:AlternateContent xmlns:mc="http://schemas.openxmlformats.org/markup-compatibility/2006">
              <mc:Choice xmlns:v="urn:schemas-microsoft-com:vml" Requires="v">
                <p:oleObj spid="_x0000_s6160" name="Equation" r:id="rId3" imgW="495085" imgH="380835" progId="Equation.3">
                  <p:embed/>
                </p:oleObj>
              </mc:Choice>
              <mc:Fallback>
                <p:oleObj name="Equation" r:id="rId3" imgW="495085" imgH="38083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141663"/>
                        <a:ext cx="1800225" cy="138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11">
            <a:extLst>
              <a:ext uri="{FF2B5EF4-FFF2-40B4-BE49-F238E27FC236}">
                <a16:creationId xmlns:a16="http://schemas.microsoft.com/office/drawing/2014/main" id="{69DC24D4-16A4-4A46-99DD-C346A696D95D}"/>
              </a:ext>
            </a:extLst>
          </p:cNvPr>
          <p:cNvGraphicFramePr>
            <a:graphicFrameLocks noChangeAspect="1"/>
          </p:cNvGraphicFramePr>
          <p:nvPr/>
        </p:nvGraphicFramePr>
        <p:xfrm>
          <a:off x="6732588" y="3429000"/>
          <a:ext cx="190500" cy="152400"/>
        </p:xfrm>
        <a:graphic>
          <a:graphicData uri="http://schemas.openxmlformats.org/presentationml/2006/ole">
            <mc:AlternateContent xmlns:mc="http://schemas.openxmlformats.org/markup-compatibility/2006">
              <mc:Choice xmlns:v="urn:schemas-microsoft-com:vml" Requires="v">
                <p:oleObj spid="_x0000_s6161" name="Equation" r:id="rId5" imgW="190417" imgH="152334" progId="Equation.3">
                  <p:embed/>
                </p:oleObj>
              </mc:Choice>
              <mc:Fallback>
                <p:oleObj name="Equation" r:id="rId5" imgW="190417" imgH="15233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3429000"/>
                        <a:ext cx="1905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0">
            <a:extLst>
              <a:ext uri="{FF2B5EF4-FFF2-40B4-BE49-F238E27FC236}">
                <a16:creationId xmlns:a16="http://schemas.microsoft.com/office/drawing/2014/main" id="{E7A10422-55B5-4BF3-B440-8D035CD7E4C4}"/>
              </a:ext>
            </a:extLst>
          </p:cNvPr>
          <p:cNvGraphicFramePr>
            <a:graphicFrameLocks noChangeAspect="1"/>
          </p:cNvGraphicFramePr>
          <p:nvPr/>
        </p:nvGraphicFramePr>
        <p:xfrm>
          <a:off x="0" y="3100388"/>
          <a:ext cx="114300" cy="200025"/>
        </p:xfrm>
        <a:graphic>
          <a:graphicData uri="http://schemas.openxmlformats.org/presentationml/2006/ole">
            <mc:AlternateContent xmlns:mc="http://schemas.openxmlformats.org/markup-compatibility/2006">
              <mc:Choice xmlns:v="urn:schemas-microsoft-com:vml" Requires="v">
                <p:oleObj spid="_x0000_s6162" name="Equation" r:id="rId7" imgW="114201" imgH="203024" progId="Equation.3">
                  <p:embed/>
                </p:oleObj>
              </mc:Choice>
              <mc:Fallback>
                <p:oleObj name="Equation" r:id="rId7" imgW="114201" imgH="20302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100388"/>
                        <a:ext cx="1143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9">
            <a:extLst>
              <a:ext uri="{FF2B5EF4-FFF2-40B4-BE49-F238E27FC236}">
                <a16:creationId xmlns:a16="http://schemas.microsoft.com/office/drawing/2014/main" id="{7E49D2D9-2CFE-4F7B-8AB3-4E68FCF11A6F}"/>
              </a:ext>
            </a:extLst>
          </p:cNvPr>
          <p:cNvGraphicFramePr>
            <a:graphicFrameLocks noChangeAspect="1"/>
          </p:cNvGraphicFramePr>
          <p:nvPr/>
        </p:nvGraphicFramePr>
        <p:xfrm>
          <a:off x="6732588" y="4221163"/>
          <a:ext cx="190500" cy="152400"/>
        </p:xfrm>
        <a:graphic>
          <a:graphicData uri="http://schemas.openxmlformats.org/presentationml/2006/ole">
            <mc:AlternateContent xmlns:mc="http://schemas.openxmlformats.org/markup-compatibility/2006">
              <mc:Choice xmlns:v="urn:schemas-microsoft-com:vml" Requires="v">
                <p:oleObj spid="_x0000_s6163" name="Equation" r:id="rId9" imgW="190417" imgH="152334" progId="Equation.3">
                  <p:embed/>
                </p:oleObj>
              </mc:Choice>
              <mc:Fallback>
                <p:oleObj name="Equation" r:id="rId9" imgW="190417" imgH="152334"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4221163"/>
                        <a:ext cx="1905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4" name="Rectangle 12">
            <a:extLst>
              <a:ext uri="{FF2B5EF4-FFF2-40B4-BE49-F238E27FC236}">
                <a16:creationId xmlns:a16="http://schemas.microsoft.com/office/drawing/2014/main" id="{AC7C14B2-4DC5-47B3-98A7-BFC707105516}"/>
              </a:ext>
            </a:extLst>
          </p:cNvPr>
          <p:cNvSpPr>
            <a:spLocks noChangeArrowheads="1"/>
          </p:cNvSpPr>
          <p:nvPr/>
        </p:nvSpPr>
        <p:spPr bwMode="auto">
          <a:xfrm>
            <a:off x="5335588" y="3313113"/>
            <a:ext cx="1270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a:cs typeface="Times New Roman" panose="02020603050405020304" pitchFamily="18" charset="0"/>
              </a:rPr>
              <a:t>Ир</a:t>
            </a:r>
            <a:r>
              <a:rPr lang="bg-BG" altLang="bg-BG" baseline="-30000">
                <a:cs typeface="Times New Roman" panose="02020603050405020304" pitchFamily="18" charset="0"/>
              </a:rPr>
              <a:t>i</a:t>
            </a:r>
            <a:r>
              <a:rPr lang="bg-BG" altLang="bg-BG">
                <a:cs typeface="Times New Roman" panose="02020603050405020304" pitchFamily="18" charset="0"/>
              </a:rPr>
              <a:t>+Т</a:t>
            </a:r>
            <a:r>
              <a:rPr lang="bg-BG" altLang="bg-BG" baseline="-30000">
                <a:cs typeface="Times New Roman" panose="02020603050405020304" pitchFamily="18" charset="0"/>
              </a:rPr>
              <a:t>н</a:t>
            </a:r>
            <a:r>
              <a:rPr lang="bg-BG" altLang="bg-BG">
                <a:cs typeface="Times New Roman" panose="02020603050405020304" pitchFamily="18" charset="0"/>
              </a:rPr>
              <a:t> . С</a:t>
            </a:r>
            <a:r>
              <a:rPr lang="bg-BG" altLang="bg-BG" baseline="-30000">
                <a:cs typeface="Times New Roman" panose="02020603050405020304" pitchFamily="18" charset="0"/>
              </a:rPr>
              <a:t>i</a:t>
            </a:r>
            <a:r>
              <a:rPr lang="bg-BG" altLang="bg-BG" sz="1200">
                <a:cs typeface="Times New Roman" panose="02020603050405020304" pitchFamily="18" charset="0"/>
              </a:rPr>
              <a:t> </a:t>
            </a:r>
            <a:endParaRPr lang="bg-BG" altLang="bg-BG"/>
          </a:p>
        </p:txBody>
      </p:sp>
      <p:sp>
        <p:nvSpPr>
          <p:cNvPr id="6155" name="Rectangle 13">
            <a:extLst>
              <a:ext uri="{FF2B5EF4-FFF2-40B4-BE49-F238E27FC236}">
                <a16:creationId xmlns:a16="http://schemas.microsoft.com/office/drawing/2014/main" id="{010418FB-FCD4-47A4-A861-EB5135A963C8}"/>
              </a:ext>
            </a:extLst>
          </p:cNvPr>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sp>
        <p:nvSpPr>
          <p:cNvPr id="6156" name="Rectangle 14">
            <a:extLst>
              <a:ext uri="{FF2B5EF4-FFF2-40B4-BE49-F238E27FC236}">
                <a16:creationId xmlns:a16="http://schemas.microsoft.com/office/drawing/2014/main" id="{CD64A7C7-86EE-436F-B7B3-27381CC5B350}"/>
              </a:ext>
            </a:extLst>
          </p:cNvPr>
          <p:cNvSpPr>
            <a:spLocks noChangeArrowheads="1"/>
          </p:cNvSpPr>
          <p:nvPr/>
        </p:nvSpPr>
        <p:spPr bwMode="auto">
          <a:xfrm>
            <a:off x="5318125" y="3887788"/>
            <a:ext cx="1419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1200">
                <a:cs typeface="Times New Roman" panose="02020603050405020304" pitchFamily="18" charset="0"/>
              </a:rPr>
              <a:t> </a:t>
            </a:r>
            <a:endParaRPr lang="bg-BG" altLang="bg-BG" sz="900"/>
          </a:p>
          <a:p>
            <a:pPr algn="ctr"/>
            <a:r>
              <a:rPr lang="bg-BG" altLang="bg-BG" sz="1200">
                <a:cs typeface="Times New Roman" panose="02020603050405020304" pitchFamily="18" charset="0"/>
              </a:rPr>
              <a:t>  </a:t>
            </a:r>
            <a:r>
              <a:rPr lang="bg-BG" altLang="bg-BG">
                <a:cs typeface="Times New Roman" panose="02020603050405020304" pitchFamily="18" charset="0"/>
              </a:rPr>
              <a:t>С</a:t>
            </a:r>
            <a:r>
              <a:rPr lang="bg-BG" altLang="bg-BG" baseline="-30000">
                <a:cs typeface="Times New Roman" panose="02020603050405020304" pitchFamily="18" charset="0"/>
              </a:rPr>
              <a:t>i</a:t>
            </a:r>
            <a:r>
              <a:rPr lang="bg-BG" altLang="bg-BG">
                <a:cs typeface="Times New Roman" panose="02020603050405020304" pitchFamily="18" charset="0"/>
              </a:rPr>
              <a:t> +Е</a:t>
            </a:r>
            <a:r>
              <a:rPr lang="bg-BG" altLang="bg-BG" baseline="-30000">
                <a:cs typeface="Times New Roman" panose="02020603050405020304" pitchFamily="18" charset="0"/>
              </a:rPr>
              <a:t>н </a:t>
            </a:r>
            <a:r>
              <a:rPr lang="bg-BG" altLang="bg-BG">
                <a:cs typeface="Times New Roman" panose="02020603050405020304" pitchFamily="18" charset="0"/>
              </a:rPr>
              <a:t>. Ир</a:t>
            </a:r>
            <a:r>
              <a:rPr lang="bg-BG" altLang="bg-BG" baseline="-30000">
                <a:cs typeface="Times New Roman" panose="02020603050405020304" pitchFamily="18" charset="0"/>
              </a:rPr>
              <a:t>i</a:t>
            </a:r>
            <a:r>
              <a:rPr lang="bg-BG" altLang="bg-BG">
                <a:cs typeface="Times New Roman" panose="02020603050405020304" pitchFamily="18" charset="0"/>
              </a:rPr>
              <a:t> </a:t>
            </a:r>
            <a:endParaRPr lang="bg-BG" altLang="bg-BG"/>
          </a:p>
        </p:txBody>
      </p:sp>
      <p:sp>
        <p:nvSpPr>
          <p:cNvPr id="6157" name="Rectangle 15">
            <a:extLst>
              <a:ext uri="{FF2B5EF4-FFF2-40B4-BE49-F238E27FC236}">
                <a16:creationId xmlns:a16="http://schemas.microsoft.com/office/drawing/2014/main" id="{8A6611A3-BC08-4BA8-A7C8-1CD61037ED0F}"/>
              </a:ext>
            </a:extLst>
          </p:cNvPr>
          <p:cNvSpPr>
            <a:spLocks noChangeArrowheads="1"/>
          </p:cNvSpPr>
          <p:nvPr/>
        </p:nvSpPr>
        <p:spPr bwMode="auto">
          <a:xfrm>
            <a:off x="6732588" y="3376613"/>
            <a:ext cx="782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1200">
                <a:cs typeface="Times New Roman" panose="02020603050405020304" pitchFamily="18" charset="0"/>
              </a:rPr>
              <a:t>   мин., </a:t>
            </a:r>
            <a:endParaRPr lang="bg-BG" altLang="bg-BG"/>
          </a:p>
        </p:txBody>
      </p:sp>
      <p:sp>
        <p:nvSpPr>
          <p:cNvPr id="6158" name="Rectangle 16">
            <a:extLst>
              <a:ext uri="{FF2B5EF4-FFF2-40B4-BE49-F238E27FC236}">
                <a16:creationId xmlns:a16="http://schemas.microsoft.com/office/drawing/2014/main" id="{2DB1B7C1-B45D-45C4-B11D-31A733A4A20E}"/>
              </a:ext>
            </a:extLst>
          </p:cNvPr>
          <p:cNvSpPr>
            <a:spLocks noChangeArrowheads="1"/>
          </p:cNvSpPr>
          <p:nvPr/>
        </p:nvSpPr>
        <p:spPr bwMode="auto">
          <a:xfrm>
            <a:off x="6877050" y="4149725"/>
            <a:ext cx="7921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1200">
                <a:cs typeface="Times New Roman" panose="02020603050405020304" pitchFamily="18" charset="0"/>
              </a:rPr>
              <a:t>   мин., </a:t>
            </a:r>
            <a:endParaRPr lang="bg-BG" altLang="bg-BG"/>
          </a:p>
        </p:txBody>
      </p:sp>
      <p:sp>
        <p:nvSpPr>
          <p:cNvPr id="15" name="Slide Number Placeholder 14">
            <a:extLst>
              <a:ext uri="{FF2B5EF4-FFF2-40B4-BE49-F238E27FC236}">
                <a16:creationId xmlns:a16="http://schemas.microsoft.com/office/drawing/2014/main" id="{C2008CA0-930E-46AD-8E34-B98589CF9E7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41837D-C5C7-4FB2-886C-6B2A3238DF39}" type="slidenum">
              <a:rPr lang="bg-BG" altLang="bg-BG">
                <a:solidFill>
                  <a:srgbClr val="898989"/>
                </a:solidFill>
              </a:rPr>
              <a:pPr eaLnBrk="1" hangingPunct="1"/>
              <a:t>26</a:t>
            </a:fld>
            <a:endParaRPr lang="bg-BG" altLang="bg-BG">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23AE2A4-13D3-4CFC-A6F0-844022BF21AE}"/>
              </a:ext>
            </a:extLst>
          </p:cNvPr>
          <p:cNvSpPr>
            <a:spLocks noGrp="1"/>
          </p:cNvSpPr>
          <p:nvPr>
            <p:ph type="title"/>
          </p:nvPr>
        </p:nvSpPr>
        <p:spPr/>
        <p:txBody>
          <a:bodyPr/>
          <a:lstStyle/>
          <a:p>
            <a:pPr eaLnBrk="1" hangingPunct="1"/>
            <a:r>
              <a:rPr lang="bg-BG" altLang="bg-BG" sz="3600" b="1">
                <a:latin typeface="Times New Roman" panose="02020603050405020304" pitchFamily="18" charset="0"/>
              </a:rPr>
              <a:t>Метод “Период на възвръщаемост”</a:t>
            </a:r>
          </a:p>
        </p:txBody>
      </p:sp>
      <p:sp>
        <p:nvSpPr>
          <p:cNvPr id="29699" name="Rectangle 6">
            <a:extLst>
              <a:ext uri="{FF2B5EF4-FFF2-40B4-BE49-F238E27FC236}">
                <a16:creationId xmlns:a16="http://schemas.microsoft.com/office/drawing/2014/main" id="{55E848F6-0205-4A43-9A57-E56670ED4E09}"/>
              </a:ext>
            </a:extLst>
          </p:cNvPr>
          <p:cNvSpPr>
            <a:spLocks noGrp="1"/>
          </p:cNvSpPr>
          <p:nvPr>
            <p:ph type="body" idx="1"/>
          </p:nvPr>
        </p:nvSpPr>
        <p:spPr/>
        <p:txBody>
          <a:bodyPr/>
          <a:lstStyle/>
          <a:p>
            <a:pPr algn="just" eaLnBrk="1" hangingPunct="1">
              <a:lnSpc>
                <a:spcPct val="80000"/>
              </a:lnSpc>
              <a:buFont typeface="Arial" panose="020B0604020202020204" pitchFamily="34" charset="0"/>
              <a:buNone/>
            </a:pPr>
            <a:r>
              <a:rPr lang="bg-BG" altLang="bg-BG" sz="2400">
                <a:latin typeface="Times New Roman" panose="02020603050405020304" pitchFamily="18" charset="0"/>
              </a:rPr>
              <a:t>където:</a:t>
            </a:r>
          </a:p>
          <a:p>
            <a:pPr algn="just" eaLnBrk="1" hangingPunct="1">
              <a:lnSpc>
                <a:spcPct val="80000"/>
              </a:lnSpc>
            </a:pPr>
            <a:r>
              <a:rPr lang="bg-BG" altLang="bg-BG" sz="2400">
                <a:latin typeface="Times New Roman" panose="02020603050405020304" pitchFamily="18" charset="0"/>
              </a:rPr>
              <a:t>Т – период на възвръщаемост;</a:t>
            </a:r>
          </a:p>
          <a:p>
            <a:pPr algn="just" eaLnBrk="1" hangingPunct="1">
              <a:lnSpc>
                <a:spcPct val="80000"/>
              </a:lnSpc>
            </a:pPr>
            <a:r>
              <a:rPr lang="bg-BG" altLang="bg-BG" sz="2400">
                <a:latin typeface="Times New Roman" panose="02020603050405020304" pitchFamily="18" charset="0"/>
              </a:rPr>
              <a:t>Ир – инвестиционни разходи;</a:t>
            </a:r>
          </a:p>
          <a:p>
            <a:pPr algn="just" eaLnBrk="1" hangingPunct="1">
              <a:lnSpc>
                <a:spcPct val="80000"/>
              </a:lnSpc>
            </a:pPr>
            <a:r>
              <a:rPr lang="bg-BG" altLang="bg-BG" sz="2400">
                <a:latin typeface="Times New Roman" panose="02020603050405020304" pitchFamily="18" charset="0"/>
              </a:rPr>
              <a:t> – средногодишен размер на печалбата.</a:t>
            </a:r>
          </a:p>
          <a:p>
            <a:pPr algn="just" eaLnBrk="1" hangingPunct="1">
              <a:lnSpc>
                <a:spcPct val="80000"/>
              </a:lnSpc>
            </a:pPr>
            <a:r>
              <a:rPr lang="bg-BG" altLang="bg-BG" sz="2400">
                <a:latin typeface="Times New Roman" panose="02020603050405020304" pitchFamily="18" charset="0"/>
              </a:rPr>
              <a:t>Ирi – инвестиционни разходи /капитални вложения/ по i-тия вариант;</a:t>
            </a:r>
          </a:p>
          <a:p>
            <a:pPr algn="just" eaLnBrk="1" hangingPunct="1">
              <a:lnSpc>
                <a:spcPct val="80000"/>
              </a:lnSpc>
            </a:pPr>
            <a:r>
              <a:rPr lang="bg-BG" altLang="bg-BG" sz="2400">
                <a:latin typeface="Times New Roman" panose="02020603050405020304" pitchFamily="18" charset="0"/>
              </a:rPr>
              <a:t>Сi – себестойност на продукцията по i-тия вариант;</a:t>
            </a:r>
          </a:p>
          <a:p>
            <a:pPr algn="just" eaLnBrk="1" hangingPunct="1">
              <a:lnSpc>
                <a:spcPct val="80000"/>
              </a:lnSpc>
            </a:pPr>
            <a:r>
              <a:rPr lang="bg-BG" altLang="bg-BG" sz="2400">
                <a:latin typeface="Times New Roman" panose="02020603050405020304" pitchFamily="18" charset="0"/>
              </a:rPr>
              <a:t>Ен – нормативен коефициент за ефективност на направените разходи;</a:t>
            </a:r>
          </a:p>
          <a:p>
            <a:pPr algn="just" eaLnBrk="1" hangingPunct="1">
              <a:lnSpc>
                <a:spcPct val="80000"/>
              </a:lnSpc>
            </a:pPr>
            <a:r>
              <a:rPr lang="bg-BG" altLang="bg-BG" sz="2400">
                <a:latin typeface="Times New Roman" panose="02020603050405020304" pitchFamily="18" charset="0"/>
              </a:rPr>
              <a:t>Тн – нормативен срок за откупуване на инвестициите.</a:t>
            </a:r>
          </a:p>
          <a:p>
            <a:pPr algn="just" eaLnBrk="1" hangingPunct="1">
              <a:lnSpc>
                <a:spcPct val="80000"/>
              </a:lnSpc>
              <a:buFont typeface="Arial" panose="020B0604020202020204" pitchFamily="34" charset="0"/>
              <a:buNone/>
            </a:pPr>
            <a:r>
              <a:rPr lang="bg-BG" altLang="bg-BG" sz="2400">
                <a:latin typeface="Times New Roman" panose="02020603050405020304" pitchFamily="18" charset="0"/>
              </a:rPr>
              <a:t>Задължително условие, за да бъде даден инвестиционен проект икономически целесъобразен, е Т&lt;Тн  или Е&gt;Ен,.</a:t>
            </a:r>
          </a:p>
        </p:txBody>
      </p:sp>
      <p:sp>
        <p:nvSpPr>
          <p:cNvPr id="4" name="Slide Number Placeholder 3">
            <a:extLst>
              <a:ext uri="{FF2B5EF4-FFF2-40B4-BE49-F238E27FC236}">
                <a16:creationId xmlns:a16="http://schemas.microsoft.com/office/drawing/2014/main" id="{845CAA24-056E-45CF-8C95-9CD27624DB9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637F84-454B-4234-B0E3-60E6203391C7}" type="slidenum">
              <a:rPr lang="bg-BG" altLang="bg-BG">
                <a:solidFill>
                  <a:srgbClr val="898989"/>
                </a:solidFill>
              </a:rPr>
              <a:pPr eaLnBrk="1" hangingPunct="1"/>
              <a:t>27</a:t>
            </a:fld>
            <a:endParaRPr lang="bg-BG" altLang="bg-BG">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a:extLst>
              <a:ext uri="{FF2B5EF4-FFF2-40B4-BE49-F238E27FC236}">
                <a16:creationId xmlns:a16="http://schemas.microsoft.com/office/drawing/2014/main" id="{10D73837-E83F-40F9-9483-B8980DAABC6B}"/>
              </a:ext>
            </a:extLst>
          </p:cNvPr>
          <p:cNvSpPr>
            <a:spLocks noGrp="1" noChangeArrowheads="1"/>
          </p:cNvSpPr>
          <p:nvPr>
            <p:ph type="title"/>
          </p:nvPr>
        </p:nvSpPr>
        <p:spPr/>
        <p:txBody>
          <a:bodyPr/>
          <a:lstStyle/>
          <a:p>
            <a:pPr algn="l" eaLnBrk="1" hangingPunct="1"/>
            <a:r>
              <a:rPr lang="bg-BG" altLang="bg-BG" sz="2800" b="1">
                <a:latin typeface="Times New Roman" panose="02020603050405020304" pitchFamily="18" charset="0"/>
              </a:rPr>
              <a:t>Метод “Средна рентабилност” (Index of  average profitableness)</a:t>
            </a:r>
            <a:r>
              <a:rPr lang="bg-BG" altLang="bg-BG" sz="4000"/>
              <a:t> </a:t>
            </a:r>
          </a:p>
        </p:txBody>
      </p:sp>
      <p:sp>
        <p:nvSpPr>
          <p:cNvPr id="7172" name="Rectangle 5">
            <a:extLst>
              <a:ext uri="{FF2B5EF4-FFF2-40B4-BE49-F238E27FC236}">
                <a16:creationId xmlns:a16="http://schemas.microsoft.com/office/drawing/2014/main" id="{043CCA78-E9AB-429A-BEBF-758C127908C3}"/>
              </a:ext>
            </a:extLst>
          </p:cNvPr>
          <p:cNvSpPr>
            <a:spLocks noGrp="1" noChangeArrowheads="1"/>
          </p:cNvSpPr>
          <p:nvPr>
            <p:ph sz="half" idx="1"/>
          </p:nvPr>
        </p:nvSpPr>
        <p:spPr/>
        <p:txBody>
          <a:bodyPr/>
          <a:lstStyle/>
          <a:p>
            <a:pPr eaLnBrk="1" hangingPunct="1"/>
            <a:r>
              <a:rPr lang="bg-BG" altLang="bg-BG" sz="2000">
                <a:latin typeface="Times New Roman" panose="02020603050405020304" pitchFamily="18" charset="0"/>
              </a:rPr>
              <a:t>При този метод като изходна величина се използва печалбата след данъчно облагане и сред­ният размер на извършените инвестиционни разходи </a:t>
            </a:r>
          </a:p>
          <a:p>
            <a:pPr eaLnBrk="1" hangingPunct="1"/>
            <a:endParaRPr lang="bg-BG" altLang="bg-BG" sz="2000">
              <a:latin typeface="Times New Roman" panose="02020603050405020304" pitchFamily="18" charset="0"/>
            </a:endParaRPr>
          </a:p>
          <a:p>
            <a:pPr eaLnBrk="1" hangingPunct="1">
              <a:buFont typeface="Wingdings" panose="05000000000000000000" pitchFamily="2" charset="2"/>
              <a:buNone/>
            </a:pPr>
            <a:endParaRPr lang="bg-BG" altLang="bg-BG" sz="1800">
              <a:latin typeface="Times New Roman" panose="02020603050405020304" pitchFamily="18" charset="0"/>
            </a:endParaRPr>
          </a:p>
        </p:txBody>
      </p:sp>
      <p:sp>
        <p:nvSpPr>
          <p:cNvPr id="7173" name="Rectangle 6">
            <a:extLst>
              <a:ext uri="{FF2B5EF4-FFF2-40B4-BE49-F238E27FC236}">
                <a16:creationId xmlns:a16="http://schemas.microsoft.com/office/drawing/2014/main" id="{F5BB3D36-FFC2-4E36-A417-7F826CDCD398}"/>
              </a:ext>
            </a:extLst>
          </p:cNvPr>
          <p:cNvSpPr>
            <a:spLocks noGrp="1" noChangeArrowheads="1"/>
          </p:cNvSpPr>
          <p:nvPr>
            <p:ph sz="half" idx="2"/>
          </p:nvPr>
        </p:nvSpPr>
        <p:spPr/>
        <p:txBody>
          <a:bodyPr/>
          <a:lstStyle/>
          <a:p>
            <a:pPr algn="just" eaLnBrk="1" hangingPunct="1"/>
            <a:r>
              <a:rPr lang="bg-BG" altLang="bg-BG" sz="2400">
                <a:latin typeface="Times New Roman" panose="02020603050405020304" pitchFamily="18" charset="0"/>
              </a:rPr>
              <a:t>Даден проект е финансово привлекателен, ако средната рентабилност е по-висока от минимално изискуемата. Последната може да използва за ориентир пазарния лихвен процент по депозитните сметки.</a:t>
            </a:r>
          </a:p>
        </p:txBody>
      </p:sp>
      <p:sp>
        <p:nvSpPr>
          <p:cNvPr id="7174" name="Rectangle 8">
            <a:extLst>
              <a:ext uri="{FF2B5EF4-FFF2-40B4-BE49-F238E27FC236}">
                <a16:creationId xmlns:a16="http://schemas.microsoft.com/office/drawing/2014/main" id="{BE30F42E-7383-4D3B-8714-30F692AA9E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bg-BG"/>
          </a:p>
        </p:txBody>
      </p:sp>
      <p:graphicFrame>
        <p:nvGraphicFramePr>
          <p:cNvPr id="7170" name="Object 7">
            <a:extLst>
              <a:ext uri="{FF2B5EF4-FFF2-40B4-BE49-F238E27FC236}">
                <a16:creationId xmlns:a16="http://schemas.microsoft.com/office/drawing/2014/main" id="{A7C5BB1B-40DF-4B88-AB73-594712D233E7}"/>
              </a:ext>
            </a:extLst>
          </p:cNvPr>
          <p:cNvGraphicFramePr>
            <a:graphicFrameLocks noChangeAspect="1"/>
          </p:cNvGraphicFramePr>
          <p:nvPr/>
        </p:nvGraphicFramePr>
        <p:xfrm>
          <a:off x="1258888" y="4292600"/>
          <a:ext cx="1584325" cy="1390650"/>
        </p:xfrm>
        <a:graphic>
          <a:graphicData uri="http://schemas.openxmlformats.org/presentationml/2006/ole">
            <mc:AlternateContent xmlns:mc="http://schemas.openxmlformats.org/markup-compatibility/2006">
              <mc:Choice xmlns:v="urn:schemas-microsoft-com:vml" Requires="v">
                <p:oleObj spid="_x0000_s7176" name="Equation" r:id="rId3" imgW="469696" imgH="406224" progId="Equation.3">
                  <p:embed/>
                </p:oleObj>
              </mc:Choice>
              <mc:Fallback>
                <p:oleObj name="Equation" r:id="rId3" imgW="469696" imgH="40622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292600"/>
                        <a:ext cx="1584325" cy="139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a:extLst>
              <a:ext uri="{FF2B5EF4-FFF2-40B4-BE49-F238E27FC236}">
                <a16:creationId xmlns:a16="http://schemas.microsoft.com/office/drawing/2014/main" id="{01B0F3FE-17A9-4C37-A2FC-59F313A5100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AB4DF5-0946-4AEF-BA42-1AE50ACB8800}" type="slidenum">
              <a:rPr lang="bg-BG" altLang="bg-BG">
                <a:solidFill>
                  <a:srgbClr val="898989"/>
                </a:solidFill>
              </a:rPr>
              <a:pPr eaLnBrk="1" hangingPunct="1"/>
              <a:t>28</a:t>
            </a:fld>
            <a:endParaRPr lang="bg-BG" altLang="bg-BG">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3394AA1-388D-4EF9-8109-35FB0E60DECC}"/>
              </a:ext>
            </a:extLst>
          </p:cNvPr>
          <p:cNvSpPr>
            <a:spLocks noGrp="1" noChangeArrowheads="1"/>
          </p:cNvSpPr>
          <p:nvPr>
            <p:ph type="title"/>
          </p:nvPr>
        </p:nvSpPr>
        <p:spPr/>
        <p:txBody>
          <a:bodyPr/>
          <a:lstStyle/>
          <a:p>
            <a:pPr eaLnBrk="1" hangingPunct="1"/>
            <a:r>
              <a:rPr lang="bg-BG" altLang="bg-BG" sz="3200" b="1">
                <a:latin typeface="Times New Roman" panose="02020603050405020304" pitchFamily="18" charset="0"/>
              </a:rPr>
              <a:t>ПОНЯТИЕ ЗА РИСК И ВИДОВЕ</a:t>
            </a:r>
            <a:r>
              <a:rPr lang="bg-BG" altLang="bg-BG"/>
              <a:t> </a:t>
            </a:r>
          </a:p>
        </p:txBody>
      </p:sp>
      <p:sp>
        <p:nvSpPr>
          <p:cNvPr id="30723" name="Rectangle 3">
            <a:extLst>
              <a:ext uri="{FF2B5EF4-FFF2-40B4-BE49-F238E27FC236}">
                <a16:creationId xmlns:a16="http://schemas.microsoft.com/office/drawing/2014/main" id="{3525E9BA-D1CC-4CD1-9976-36EB46815EC0}"/>
              </a:ext>
            </a:extLst>
          </p:cNvPr>
          <p:cNvSpPr>
            <a:spLocks noGrp="1" noChangeArrowheads="1"/>
          </p:cNvSpPr>
          <p:nvPr>
            <p:ph idx="1"/>
          </p:nvPr>
        </p:nvSpPr>
        <p:spPr/>
        <p:txBody>
          <a:bodyPr/>
          <a:lstStyle/>
          <a:p>
            <a:pPr algn="just" eaLnBrk="1" hangingPunct="1">
              <a:lnSpc>
                <a:spcPct val="90000"/>
              </a:lnSpc>
            </a:pPr>
            <a:r>
              <a:rPr lang="bg-BG" altLang="bg-BG" sz="2400">
                <a:latin typeface="Times New Roman" panose="02020603050405020304" pitchFamily="18" charset="0"/>
              </a:rPr>
              <a:t>Рискът може да възниква поради причини от различен характер като:</a:t>
            </a:r>
          </a:p>
          <a:p>
            <a:pPr algn="just" eaLnBrk="1" hangingPunct="1">
              <a:lnSpc>
                <a:spcPct val="90000"/>
              </a:lnSpc>
              <a:buFont typeface="Wingdings" panose="05000000000000000000" pitchFamily="2" charset="2"/>
              <a:buNone/>
            </a:pPr>
            <a:r>
              <a:rPr lang="bg-BG" altLang="bg-BG" sz="2400">
                <a:latin typeface="Times New Roman" panose="02020603050405020304" pitchFamily="18" charset="0"/>
              </a:rPr>
              <a:t>Оценяване на бъдещи условия въз основа на минал опит;</a:t>
            </a:r>
          </a:p>
          <a:p>
            <a:pPr algn="just" eaLnBrk="1" hangingPunct="1">
              <a:lnSpc>
                <a:spcPct val="90000"/>
              </a:lnSpc>
              <a:buFont typeface="Wingdings" panose="05000000000000000000" pitchFamily="2" charset="2"/>
              <a:buNone/>
            </a:pPr>
            <a:r>
              <a:rPr lang="bg-BG" altLang="bg-BG" sz="2400">
                <a:latin typeface="Times New Roman" panose="02020603050405020304" pitchFamily="18" charset="0"/>
              </a:rPr>
              <a:t>Непълнота на информацията и погрешна интерпретация;</a:t>
            </a:r>
          </a:p>
          <a:p>
            <a:pPr algn="just" eaLnBrk="1" hangingPunct="1">
              <a:lnSpc>
                <a:spcPct val="90000"/>
              </a:lnSpc>
              <a:buFont typeface="Wingdings" panose="05000000000000000000" pitchFamily="2" charset="2"/>
              <a:buNone/>
            </a:pPr>
            <a:r>
              <a:rPr lang="bg-BG" altLang="bg-BG" sz="2400">
                <a:latin typeface="Times New Roman" panose="02020603050405020304" pitchFamily="18" charset="0"/>
              </a:rPr>
              <a:t>Липса на достатъчен професионален опит за оценка на проектите;</a:t>
            </a:r>
          </a:p>
          <a:p>
            <a:pPr algn="just" eaLnBrk="1" hangingPunct="1">
              <a:lnSpc>
                <a:spcPct val="90000"/>
              </a:lnSpc>
              <a:buFont typeface="Wingdings" panose="05000000000000000000" pitchFamily="2" charset="2"/>
              <a:buNone/>
            </a:pPr>
            <a:r>
              <a:rPr lang="bg-BG" altLang="bg-BG" sz="2400">
                <a:latin typeface="Times New Roman" panose="02020603050405020304" pitchFamily="18" charset="0"/>
              </a:rPr>
              <a:t>Съществена времева разлика между момента на оценяване на инвестиционните проекти и периода за който се отнасят оценки за основни фактори като очакван обем продажби на пазара, пазарен дял, очакван нетен размер на приходи от про­дажби, чиста печалба и др. </a:t>
            </a:r>
          </a:p>
        </p:txBody>
      </p:sp>
      <p:sp>
        <p:nvSpPr>
          <p:cNvPr id="4" name="Slide Number Placeholder 3">
            <a:extLst>
              <a:ext uri="{FF2B5EF4-FFF2-40B4-BE49-F238E27FC236}">
                <a16:creationId xmlns:a16="http://schemas.microsoft.com/office/drawing/2014/main" id="{A882FC4D-68F2-4F9C-AEFB-B0FCD601D1A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136917-7EAB-4AA1-BB6C-FA864ADAA455}" type="slidenum">
              <a:rPr lang="bg-BG" altLang="bg-BG">
                <a:solidFill>
                  <a:srgbClr val="898989"/>
                </a:solidFill>
              </a:rPr>
              <a:pPr eaLnBrk="1" hangingPunct="1"/>
              <a:t>29</a:t>
            </a:fld>
            <a:endParaRPr lang="bg-BG" altLang="bg-BG">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4EDB567-7965-4EE7-ACAD-E7EE9EDB01A4}"/>
              </a:ext>
            </a:extLst>
          </p:cNvPr>
          <p:cNvSpPr>
            <a:spLocks noGrp="1"/>
          </p:cNvSpPr>
          <p:nvPr>
            <p:ph type="title"/>
          </p:nvPr>
        </p:nvSpPr>
        <p:spPr/>
        <p:txBody>
          <a:bodyPr/>
          <a:lstStyle/>
          <a:p>
            <a:pPr marL="838200" indent="-838200" eaLnBrk="1" hangingPunct="1">
              <a:buFontTx/>
              <a:buAutoNum type="arabicPeriod"/>
            </a:pPr>
            <a:r>
              <a:rPr lang="bg-BG" altLang="bg-BG" sz="3600" b="1">
                <a:latin typeface="Times New Roman" panose="02020603050405020304" pitchFamily="18" charset="0"/>
              </a:rPr>
              <a:t>СЪЩНОСТ НА ИНОВАЦИИТЕ</a:t>
            </a:r>
          </a:p>
        </p:txBody>
      </p:sp>
      <p:sp>
        <p:nvSpPr>
          <p:cNvPr id="11267" name="Rectangle 3">
            <a:extLst>
              <a:ext uri="{FF2B5EF4-FFF2-40B4-BE49-F238E27FC236}">
                <a16:creationId xmlns:a16="http://schemas.microsoft.com/office/drawing/2014/main" id="{F94427D8-BA46-48DC-AC79-31154933107D}"/>
              </a:ext>
            </a:extLst>
          </p:cNvPr>
          <p:cNvSpPr>
            <a:spLocks noGrp="1"/>
          </p:cNvSpPr>
          <p:nvPr>
            <p:ph type="body" idx="1"/>
          </p:nvPr>
        </p:nvSpPr>
        <p:spPr/>
        <p:txBody>
          <a:bodyPr/>
          <a:lstStyle/>
          <a:p>
            <a:pPr algn="just" eaLnBrk="1" hangingPunct="1"/>
            <a:r>
              <a:rPr lang="bg-BG" altLang="bg-BG">
                <a:latin typeface="Times New Roman" panose="02020603050405020304" pitchFamily="18" charset="0"/>
              </a:rPr>
              <a:t>Етимологичните корени на иновациите могат да се намерят в средните векове (ХІV-ХV век.).Английският крал Едуард VІ вкарва в употреба термина „иновация”, осъществена в природата  или модата, в смисъл на нова практика, нов метод и т.н.</a:t>
            </a:r>
          </a:p>
        </p:txBody>
      </p:sp>
      <p:sp>
        <p:nvSpPr>
          <p:cNvPr id="4" name="Slide Number Placeholder 3">
            <a:extLst>
              <a:ext uri="{FF2B5EF4-FFF2-40B4-BE49-F238E27FC236}">
                <a16:creationId xmlns:a16="http://schemas.microsoft.com/office/drawing/2014/main" id="{FF935652-0788-45EB-A193-983B4FE2F4D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033CD9-536A-4B6E-AE3B-BEE231C4DA7B}" type="slidenum">
              <a:rPr lang="bg-BG" altLang="bg-BG">
                <a:solidFill>
                  <a:srgbClr val="898989"/>
                </a:solidFill>
              </a:rPr>
              <a:pPr eaLnBrk="1" hangingPunct="1"/>
              <a:t>3</a:t>
            </a:fld>
            <a:endParaRPr lang="bg-BG" altLang="bg-BG">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6F6BB46D-BE55-4C84-BDD4-D2135F9C8EA9}"/>
              </a:ext>
            </a:extLst>
          </p:cNvPr>
          <p:cNvSpPr>
            <a:spLocks noGrp="1" noChangeArrowheads="1"/>
          </p:cNvSpPr>
          <p:nvPr>
            <p:ph idx="1"/>
          </p:nvPr>
        </p:nvSpPr>
        <p:spPr>
          <a:xfrm>
            <a:off x="457200" y="981075"/>
            <a:ext cx="8218488" cy="5145088"/>
          </a:xfrm>
        </p:spPr>
        <p:txBody>
          <a:bodyPr/>
          <a:lstStyle/>
          <a:p>
            <a:pPr algn="just" eaLnBrk="1" hangingPunct="1">
              <a:lnSpc>
                <a:spcPct val="90000"/>
              </a:lnSpc>
              <a:buFont typeface="Wingdings" panose="05000000000000000000" pitchFamily="2" charset="2"/>
              <a:buNone/>
            </a:pPr>
            <a:r>
              <a:rPr lang="bg-BG" altLang="bg-BG">
                <a:latin typeface="Times New Roman" panose="02020603050405020304" pitchFamily="18" charset="0"/>
              </a:rPr>
              <a:t>Понятието </a:t>
            </a:r>
            <a:r>
              <a:rPr lang="bg-BG" altLang="bg-BG" i="1">
                <a:latin typeface="Times New Roman" panose="02020603050405020304" pitchFamily="18" charset="0"/>
              </a:rPr>
              <a:t>иновация</a:t>
            </a:r>
            <a:r>
              <a:rPr lang="bg-BG" altLang="bg-BG">
                <a:latin typeface="Times New Roman" panose="02020603050405020304" pitchFamily="18" charset="0"/>
              </a:rPr>
              <a:t> е въведено в практиката от австрийският икономист Йозеф Шумпетер в произведението “Теория на икономическото развитие”. Самото наименование има латински произход /произлиза от innovus/ и означава нововъдение. В съвременната бързо променяща се икономическа среда ролята на иновациите придобива изключително важно значение. </a:t>
            </a:r>
          </a:p>
        </p:txBody>
      </p:sp>
      <p:sp>
        <p:nvSpPr>
          <p:cNvPr id="3" name="Slide Number Placeholder 2">
            <a:extLst>
              <a:ext uri="{FF2B5EF4-FFF2-40B4-BE49-F238E27FC236}">
                <a16:creationId xmlns:a16="http://schemas.microsoft.com/office/drawing/2014/main" id="{17B587AC-772C-44DB-8E0E-AD72CAD05F0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779D2E-5BD9-4B1C-BF4D-87A6DD4796F2}" type="slidenum">
              <a:rPr lang="bg-BG" altLang="bg-BG">
                <a:solidFill>
                  <a:srgbClr val="898989"/>
                </a:solidFill>
              </a:rPr>
              <a:pPr eaLnBrk="1" hangingPunct="1"/>
              <a:t>4</a:t>
            </a:fld>
            <a:endParaRPr lang="bg-BG" altLang="bg-BG">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8E26BA1-7A4E-4B40-9940-2EB65EB2CECE}"/>
              </a:ext>
            </a:extLst>
          </p:cNvPr>
          <p:cNvSpPr>
            <a:spLocks noGrp="1" noChangeArrowheads="1"/>
          </p:cNvSpPr>
          <p:nvPr>
            <p:ph type="title"/>
          </p:nvPr>
        </p:nvSpPr>
        <p:spPr/>
        <p:txBody>
          <a:bodyPr/>
          <a:lstStyle/>
          <a:p>
            <a:pPr algn="just" eaLnBrk="1" hangingPunct="1"/>
            <a:r>
              <a:rPr lang="bg-BG" altLang="bg-BG" sz="2800" b="1">
                <a:latin typeface="Times New Roman" panose="02020603050405020304" pitchFamily="18" charset="0"/>
              </a:rPr>
              <a:t>Шумпетер класира иновациите в следните групи</a:t>
            </a:r>
            <a:r>
              <a:rPr lang="bg-BG" altLang="bg-BG" sz="4000"/>
              <a:t> </a:t>
            </a:r>
          </a:p>
        </p:txBody>
      </p:sp>
      <p:sp>
        <p:nvSpPr>
          <p:cNvPr id="13315" name="Rectangle 3">
            <a:extLst>
              <a:ext uri="{FF2B5EF4-FFF2-40B4-BE49-F238E27FC236}">
                <a16:creationId xmlns:a16="http://schemas.microsoft.com/office/drawing/2014/main" id="{737FF72E-FC3E-4B23-88ED-4FA9E6D45D86}"/>
              </a:ext>
            </a:extLst>
          </p:cNvPr>
          <p:cNvSpPr>
            <a:spLocks noGrp="1" noChangeArrowheads="1"/>
          </p:cNvSpPr>
          <p:nvPr>
            <p:ph idx="1"/>
          </p:nvPr>
        </p:nvSpPr>
        <p:spPr/>
        <p:txBody>
          <a:bodyPr/>
          <a:lstStyle/>
          <a:p>
            <a:pPr marL="609600" indent="-609600" eaLnBrk="1" hangingPunct="1"/>
            <a:r>
              <a:rPr lang="bg-BG" altLang="bg-BG">
                <a:latin typeface="Times New Roman" panose="02020603050405020304" pitchFamily="18" charset="0"/>
              </a:rPr>
              <a:t>използване на нова техника и технологии;</a:t>
            </a:r>
          </a:p>
          <a:p>
            <a:pPr marL="609600" indent="-609600" eaLnBrk="1" hangingPunct="1"/>
            <a:r>
              <a:rPr lang="bg-BG" altLang="bg-BG">
                <a:latin typeface="Times New Roman" panose="02020603050405020304" pitchFamily="18" charset="0"/>
              </a:rPr>
              <a:t>създаване на нови продукти с нови потребителски свойства;</a:t>
            </a:r>
          </a:p>
          <a:p>
            <a:pPr marL="609600" indent="-609600" eaLnBrk="1" hangingPunct="1"/>
            <a:r>
              <a:rPr lang="bg-BG" altLang="bg-BG">
                <a:latin typeface="Times New Roman" panose="02020603050405020304" pitchFamily="18" charset="0"/>
              </a:rPr>
              <a:t>изменения в организацията и управлението на производството;</a:t>
            </a:r>
          </a:p>
          <a:p>
            <a:pPr marL="609600" indent="-609600" eaLnBrk="1" hangingPunct="1"/>
            <a:r>
              <a:rPr lang="bg-BG" altLang="bg-BG">
                <a:latin typeface="Times New Roman" panose="02020603050405020304" pitchFamily="18" charset="0"/>
              </a:rPr>
              <a:t>създаване и използване на нови материали и нови източници на суровини;</a:t>
            </a:r>
          </a:p>
          <a:p>
            <a:pPr marL="609600" indent="-609600" eaLnBrk="1" hangingPunct="1"/>
            <a:r>
              <a:rPr lang="bg-BG" altLang="bg-BG">
                <a:latin typeface="Times New Roman" panose="02020603050405020304" pitchFamily="18" charset="0"/>
              </a:rPr>
              <a:t>поява на нови пазари.</a:t>
            </a:r>
          </a:p>
        </p:txBody>
      </p:sp>
      <p:sp>
        <p:nvSpPr>
          <p:cNvPr id="4" name="Slide Number Placeholder 3">
            <a:extLst>
              <a:ext uri="{FF2B5EF4-FFF2-40B4-BE49-F238E27FC236}">
                <a16:creationId xmlns:a16="http://schemas.microsoft.com/office/drawing/2014/main" id="{FE8DA7DB-9264-42A0-B4BE-699ED745937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B82B9E-73BA-4FED-B022-05DBBD888857}" type="slidenum">
              <a:rPr lang="bg-BG" altLang="bg-BG">
                <a:solidFill>
                  <a:srgbClr val="898989"/>
                </a:solidFill>
              </a:rPr>
              <a:pPr eaLnBrk="1" hangingPunct="1"/>
              <a:t>5</a:t>
            </a:fld>
            <a:endParaRPr lang="bg-BG" altLang="bg-BG">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3E925B1F-F0F8-444C-8809-55ED469F1984}"/>
              </a:ext>
            </a:extLst>
          </p:cNvPr>
          <p:cNvSpPr>
            <a:spLocks noGrp="1"/>
          </p:cNvSpPr>
          <p:nvPr>
            <p:ph type="body" idx="1"/>
          </p:nvPr>
        </p:nvSpPr>
        <p:spPr>
          <a:xfrm>
            <a:off x="457200" y="765175"/>
            <a:ext cx="8147050" cy="5360988"/>
          </a:xfrm>
        </p:spPr>
        <p:txBody>
          <a:bodyPr/>
          <a:lstStyle/>
          <a:p>
            <a:pPr algn="just" eaLnBrk="1" hangingPunct="1">
              <a:buFont typeface="Arial" panose="020B0604020202020204" pitchFamily="34" charset="0"/>
              <a:buNone/>
            </a:pPr>
            <a:r>
              <a:rPr lang="bg-BG" altLang="bg-BG" sz="3600">
                <a:latin typeface="Times New Roman" panose="02020603050405020304" pitchFamily="18" charset="0"/>
              </a:rPr>
              <a:t>Според Наръчника от Осло иновацията е „.. въвеждане на нов или значително усъвършенстван продукт (стока или услуга) или процес, нов маркетингов метод или нов организационен метод в бизнес практиката, организацията на работното място или външните взаимоотношения”</a:t>
            </a:r>
          </a:p>
        </p:txBody>
      </p:sp>
      <p:sp>
        <p:nvSpPr>
          <p:cNvPr id="3" name="Slide Number Placeholder 2">
            <a:extLst>
              <a:ext uri="{FF2B5EF4-FFF2-40B4-BE49-F238E27FC236}">
                <a16:creationId xmlns:a16="http://schemas.microsoft.com/office/drawing/2014/main" id="{00CED7D2-8707-4D4F-BF97-BD49B8C6048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CF4840-6E9C-4679-997C-923CFA5BD20D}" type="slidenum">
              <a:rPr lang="bg-BG" altLang="bg-BG">
                <a:solidFill>
                  <a:srgbClr val="898989"/>
                </a:solidFill>
              </a:rPr>
              <a:pPr eaLnBrk="1" hangingPunct="1"/>
              <a:t>6</a:t>
            </a:fld>
            <a:endParaRPr lang="bg-BG" altLang="bg-BG">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982B232-B2EC-4204-9642-07E341F2A22A}"/>
              </a:ext>
            </a:extLst>
          </p:cNvPr>
          <p:cNvSpPr>
            <a:spLocks noGrp="1" noChangeArrowheads="1"/>
          </p:cNvSpPr>
          <p:nvPr>
            <p:ph type="title"/>
          </p:nvPr>
        </p:nvSpPr>
        <p:spPr/>
        <p:txBody>
          <a:bodyPr/>
          <a:lstStyle/>
          <a:p>
            <a:pPr eaLnBrk="1" hangingPunct="1"/>
            <a:r>
              <a:rPr lang="bg-BG" altLang="bg-BG" sz="2800" b="1">
                <a:latin typeface="Times New Roman" panose="02020603050405020304" pitchFamily="18" charset="0"/>
              </a:rPr>
              <a:t>ХАРАКТЕРИСТИКА НА ИНВЕСТИЦИИТЕ</a:t>
            </a:r>
            <a:r>
              <a:rPr lang="bg-BG" altLang="bg-BG" sz="4000"/>
              <a:t> </a:t>
            </a:r>
          </a:p>
        </p:txBody>
      </p:sp>
      <p:sp>
        <p:nvSpPr>
          <p:cNvPr id="15363" name="Rectangle 3">
            <a:extLst>
              <a:ext uri="{FF2B5EF4-FFF2-40B4-BE49-F238E27FC236}">
                <a16:creationId xmlns:a16="http://schemas.microsoft.com/office/drawing/2014/main" id="{A5AE67B3-EB75-4B22-A851-F7374254973F}"/>
              </a:ext>
            </a:extLst>
          </p:cNvPr>
          <p:cNvSpPr>
            <a:spLocks noGrp="1" noChangeArrowheads="1"/>
          </p:cNvSpPr>
          <p:nvPr>
            <p:ph idx="1"/>
          </p:nvPr>
        </p:nvSpPr>
        <p:spPr/>
        <p:txBody>
          <a:bodyPr/>
          <a:lstStyle/>
          <a:p>
            <a:pPr algn="just" eaLnBrk="1" hangingPunct="1">
              <a:lnSpc>
                <a:spcPct val="90000"/>
              </a:lnSpc>
            </a:pPr>
            <a:r>
              <a:rPr lang="bg-BG" altLang="bg-BG" sz="2800">
                <a:latin typeface="Times New Roman" panose="02020603050405020304" pitchFamily="18" charset="0"/>
              </a:rPr>
              <a:t>За осъществяване на възпроизводствения процес е необходимо влагането на парични средства. Този индивидуален акт на предприемачите обхваща всички фази на производствения цикъл и се подчинява на определени закономерности и принципи. В икономическата литература се срещат и употребяват почти като синоними понятията </a:t>
            </a:r>
            <a:r>
              <a:rPr lang="bg-BG" altLang="bg-BG" sz="2800" i="1">
                <a:latin typeface="Times New Roman" panose="02020603050405020304" pitchFamily="18" charset="0"/>
              </a:rPr>
              <a:t>капитални вложения</a:t>
            </a:r>
            <a:r>
              <a:rPr lang="bg-BG" altLang="bg-BG" sz="2800">
                <a:latin typeface="Times New Roman" panose="02020603050405020304" pitchFamily="18" charset="0"/>
              </a:rPr>
              <a:t>, </a:t>
            </a:r>
            <a:r>
              <a:rPr lang="bg-BG" altLang="bg-BG" sz="2800" i="1">
                <a:latin typeface="Times New Roman" panose="02020603050405020304" pitchFamily="18" charset="0"/>
              </a:rPr>
              <a:t>капиталово бюджетиране, инвестиционната дейност</a:t>
            </a:r>
            <a:r>
              <a:rPr lang="bg-BG" altLang="bg-BG" sz="2800">
                <a:latin typeface="Times New Roman" panose="02020603050405020304" pitchFamily="18" charset="0"/>
              </a:rPr>
              <a:t> и </a:t>
            </a:r>
            <a:r>
              <a:rPr lang="bg-BG" altLang="bg-BG" sz="2800" i="1">
                <a:latin typeface="Times New Roman" panose="02020603050405020304" pitchFamily="18" charset="0"/>
              </a:rPr>
              <a:t>инвестиции</a:t>
            </a:r>
            <a:r>
              <a:rPr lang="bg-BG" altLang="bg-BG" sz="2800">
                <a:latin typeface="Times New Roman" panose="02020603050405020304" pitchFamily="18" charset="0"/>
              </a:rPr>
              <a:t>. </a:t>
            </a:r>
          </a:p>
        </p:txBody>
      </p:sp>
      <p:sp>
        <p:nvSpPr>
          <p:cNvPr id="4" name="Slide Number Placeholder 3">
            <a:extLst>
              <a:ext uri="{FF2B5EF4-FFF2-40B4-BE49-F238E27FC236}">
                <a16:creationId xmlns:a16="http://schemas.microsoft.com/office/drawing/2014/main" id="{26260D3E-518A-4501-9B44-5DB11258D4B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EA54E7-4648-4392-BB5C-FE15D88255A8}" type="slidenum">
              <a:rPr lang="bg-BG" altLang="bg-BG">
                <a:solidFill>
                  <a:srgbClr val="898989"/>
                </a:solidFill>
              </a:rPr>
              <a:pPr eaLnBrk="1" hangingPunct="1"/>
              <a:t>7</a:t>
            </a:fld>
            <a:endParaRPr lang="bg-BG" altLang="bg-BG">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AEE9A01-E293-433F-AC17-9BFF2ACA06FD}"/>
              </a:ext>
            </a:extLst>
          </p:cNvPr>
          <p:cNvSpPr>
            <a:spLocks noGrp="1" noChangeArrowheads="1"/>
          </p:cNvSpPr>
          <p:nvPr>
            <p:ph type="title"/>
          </p:nvPr>
        </p:nvSpPr>
        <p:spPr/>
        <p:txBody>
          <a:bodyPr/>
          <a:lstStyle/>
          <a:p>
            <a:pPr eaLnBrk="1" hangingPunct="1"/>
            <a:r>
              <a:rPr lang="bg-BG" altLang="bg-BG" i="1">
                <a:latin typeface="Times New Roman" panose="02020603050405020304" pitchFamily="18" charset="0"/>
              </a:rPr>
              <a:t>Капитални вложения</a:t>
            </a:r>
          </a:p>
        </p:txBody>
      </p:sp>
      <p:sp>
        <p:nvSpPr>
          <p:cNvPr id="16387" name="Rectangle 3">
            <a:extLst>
              <a:ext uri="{FF2B5EF4-FFF2-40B4-BE49-F238E27FC236}">
                <a16:creationId xmlns:a16="http://schemas.microsoft.com/office/drawing/2014/main" id="{561E068B-C0E9-4638-B09C-0176CDD1FF65}"/>
              </a:ext>
            </a:extLst>
          </p:cNvPr>
          <p:cNvSpPr>
            <a:spLocks noGrp="1" noChangeArrowheads="1"/>
          </p:cNvSpPr>
          <p:nvPr>
            <p:ph idx="1"/>
          </p:nvPr>
        </p:nvSpPr>
        <p:spPr/>
        <p:txBody>
          <a:bodyPr/>
          <a:lstStyle/>
          <a:p>
            <a:pPr algn="just" eaLnBrk="1" hangingPunct="1"/>
            <a:r>
              <a:rPr lang="bg-BG" altLang="bg-BG" sz="2800">
                <a:latin typeface="Times New Roman" panose="02020603050405020304" pitchFamily="18" charset="0"/>
              </a:rPr>
              <a:t>представляват влагане на парични ресурси за закупуване на дълготрайни активи, тяхното обновяване, модернизиране и подобряване на технико-икономическите им характеристики. Целта на капиталните вложения е да създаде и подобри материално-техническата база на предприятието, да се повишат екологичните параметри на околната среда, да се използват по-ефективно природните ресурси. </a:t>
            </a:r>
          </a:p>
        </p:txBody>
      </p:sp>
      <p:sp>
        <p:nvSpPr>
          <p:cNvPr id="4" name="Slide Number Placeholder 3">
            <a:extLst>
              <a:ext uri="{FF2B5EF4-FFF2-40B4-BE49-F238E27FC236}">
                <a16:creationId xmlns:a16="http://schemas.microsoft.com/office/drawing/2014/main" id="{DB2A976B-5610-4098-9090-1CFBD9BF6FF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829CB8-BADF-49E4-9B40-81456ED2B57B}" type="slidenum">
              <a:rPr lang="bg-BG" altLang="bg-BG">
                <a:solidFill>
                  <a:srgbClr val="898989"/>
                </a:solidFill>
              </a:rPr>
              <a:pPr eaLnBrk="1" hangingPunct="1"/>
              <a:t>8</a:t>
            </a:fld>
            <a:endParaRPr lang="bg-BG" altLang="bg-BG">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D5BB4B4-97AC-4BC1-86C2-B1E4CB283B8E}"/>
              </a:ext>
            </a:extLst>
          </p:cNvPr>
          <p:cNvSpPr>
            <a:spLocks noGrp="1" noChangeArrowheads="1"/>
          </p:cNvSpPr>
          <p:nvPr>
            <p:ph type="title"/>
          </p:nvPr>
        </p:nvSpPr>
        <p:spPr/>
        <p:txBody>
          <a:bodyPr/>
          <a:lstStyle/>
          <a:p>
            <a:pPr eaLnBrk="1" hangingPunct="1"/>
            <a:r>
              <a:rPr lang="bg-BG" altLang="bg-BG" i="1">
                <a:latin typeface="Times New Roman" panose="02020603050405020304" pitchFamily="18" charset="0"/>
              </a:rPr>
              <a:t>Капиталово бюджетиране</a:t>
            </a:r>
            <a:r>
              <a:rPr lang="bg-BG" altLang="bg-BG"/>
              <a:t> </a:t>
            </a:r>
          </a:p>
        </p:txBody>
      </p:sp>
      <p:sp>
        <p:nvSpPr>
          <p:cNvPr id="17411" name="Rectangle 3">
            <a:extLst>
              <a:ext uri="{FF2B5EF4-FFF2-40B4-BE49-F238E27FC236}">
                <a16:creationId xmlns:a16="http://schemas.microsoft.com/office/drawing/2014/main" id="{7E5F685B-F67D-4825-B5B3-D0C19400881C}"/>
              </a:ext>
            </a:extLst>
          </p:cNvPr>
          <p:cNvSpPr>
            <a:spLocks noGrp="1" noChangeArrowheads="1"/>
          </p:cNvSpPr>
          <p:nvPr>
            <p:ph idx="1"/>
          </p:nvPr>
        </p:nvSpPr>
        <p:spPr/>
        <p:txBody>
          <a:bodyPr/>
          <a:lstStyle/>
          <a:p>
            <a:pPr algn="just" eaLnBrk="1" hangingPunct="1"/>
            <a:r>
              <a:rPr lang="bg-BG" altLang="bg-BG"/>
              <a:t> </a:t>
            </a:r>
            <a:r>
              <a:rPr lang="bg-BG" altLang="bg-BG" sz="2800">
                <a:latin typeface="Times New Roman" panose="02020603050405020304" pitchFamily="18" charset="0"/>
              </a:rPr>
              <a:t>означава “...самият процес на оценяване и избор на дългосрочни инвестиции с цел нарастване на стойността на имуществото на фирмата” . Счита се, че успешното развитие на фирмата е резултат от процеса на капиталово бюджетиране. </a:t>
            </a:r>
          </a:p>
        </p:txBody>
      </p:sp>
      <p:sp>
        <p:nvSpPr>
          <p:cNvPr id="4" name="Slide Number Placeholder 3">
            <a:extLst>
              <a:ext uri="{FF2B5EF4-FFF2-40B4-BE49-F238E27FC236}">
                <a16:creationId xmlns:a16="http://schemas.microsoft.com/office/drawing/2014/main" id="{31BFBCC1-0590-4E72-9E0C-E1E21554CB8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D8E0EE-B0AF-431E-B8BE-D980C9F36769}" type="slidenum">
              <a:rPr lang="bg-BG" altLang="bg-BG">
                <a:solidFill>
                  <a:srgbClr val="898989"/>
                </a:solidFill>
              </a:rPr>
              <a:pPr eaLnBrk="1" hangingPunct="1"/>
              <a:t>9</a:t>
            </a:fld>
            <a:endParaRPr lang="bg-BG" altLang="bg-BG">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7F3E6DAB51B8F43866F0743E0EE41DD" ma:contentTypeVersion="4" ma:contentTypeDescription="Създаване на нов документ" ma:contentTypeScope="" ma:versionID="09c1fb1e475793539fd63650d9cdb6b9">
  <xsd:schema xmlns:xsd="http://www.w3.org/2001/XMLSchema" xmlns:xs="http://www.w3.org/2001/XMLSchema" xmlns:p="http://schemas.microsoft.com/office/2006/metadata/properties" xmlns:ns2="f7ff9893-cbf3-494b-bdd9-96c0170228da" targetNamespace="http://schemas.microsoft.com/office/2006/metadata/properties" ma:root="true" ma:fieldsID="20f4fd7fdb2e700b497a3c912dea05d5" ns2:_="">
    <xsd:import namespace="f7ff9893-cbf3-494b-bdd9-96c0170228d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ff9893-cbf3-494b-bdd9-96c017022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D157A3-9149-4F36-AFA9-0707A4FC8747}">
  <ds:schemaRefs>
    <ds:schemaRef ds:uri="http://schemas.microsoft.com/sharepoint/v3/contenttype/forms"/>
  </ds:schemaRefs>
</ds:datastoreItem>
</file>

<file path=customXml/itemProps2.xml><?xml version="1.0" encoding="utf-8"?>
<ds:datastoreItem xmlns:ds="http://schemas.openxmlformats.org/officeDocument/2006/customXml" ds:itemID="{4D6AB8D0-D9DF-49D2-A23E-C1D57026C4C3}"/>
</file>

<file path=customXml/itemProps3.xml><?xml version="1.0" encoding="utf-8"?>
<ds:datastoreItem xmlns:ds="http://schemas.openxmlformats.org/officeDocument/2006/customXml" ds:itemID="{A211E705-32F8-4DCB-BC8D-8102127B26A9}"/>
</file>

<file path=docProps/app.xml><?xml version="1.0" encoding="utf-8"?>
<Properties xmlns="http://schemas.openxmlformats.org/officeDocument/2006/extended-properties" xmlns:vt="http://schemas.openxmlformats.org/officeDocument/2006/docPropsVTypes">
  <Template/>
  <TotalTime>455</TotalTime>
  <Words>1472</Words>
  <Application>Microsoft Office PowerPoint</Application>
  <PresentationFormat>Презентация на цял екран (4:3)</PresentationFormat>
  <Paragraphs>130</Paragraphs>
  <Slides>29</Slides>
  <Notes>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29</vt:i4>
      </vt:variant>
    </vt:vector>
  </HeadingPairs>
  <TitlesOfParts>
    <vt:vector size="30" baseType="lpstr">
      <vt:lpstr>Office Theme</vt:lpstr>
      <vt:lpstr>ТЕМА</vt:lpstr>
      <vt:lpstr>СЪДЪРЖАНИЕ</vt:lpstr>
      <vt:lpstr>СЪЩНОСТ НА ИНОВАЦИИТЕ</vt:lpstr>
      <vt:lpstr>Презентация на PowerPoint</vt:lpstr>
      <vt:lpstr>Шумпетер класира иновациите в следните групи </vt:lpstr>
      <vt:lpstr>Презентация на PowerPoint</vt:lpstr>
      <vt:lpstr>ХАРАКТЕРИСТИКА НА ИНВЕСТИЦИИТЕ </vt:lpstr>
      <vt:lpstr>Капитални вложения</vt:lpstr>
      <vt:lpstr>Капиталово бюджетиране </vt:lpstr>
      <vt:lpstr>Презентация на PowerPoint</vt:lpstr>
      <vt:lpstr>Инвестиции</vt:lpstr>
      <vt:lpstr>инвестиции</vt:lpstr>
      <vt:lpstr>Основните участници в инвестиционния процес могат да бъдат класифицирани в три големи групи:</vt:lpstr>
      <vt:lpstr>ИКОНОМИЧЕСКА ОЦЕНКА НА ИНВЕСТИЦИИТЕ. </vt:lpstr>
      <vt:lpstr>Метод на собствения капитал </vt:lpstr>
      <vt:lpstr>Себестойностен метод </vt:lpstr>
      <vt:lpstr>От особено значение за оценяване на ефективността на инвестициите е факторът време. </vt:lpstr>
      <vt:lpstr>МЕТОДИ ЗА ОЦЕНКА НА ИНВЕСТИЦИОННИТЕ ПРОЕКТИ</vt:lpstr>
      <vt:lpstr>МЕТОДИ ЗА ОЦЕНКА НА ИНВЕСТИЦИОННИТЕ ПРОЕКТИ</vt:lpstr>
      <vt:lpstr>Презентация на PowerPoint</vt:lpstr>
      <vt:lpstr>Б)Метод “Вътрешна норма на възвръщаемост” (Internal rate of return)  Определя се по формулата: ННСпр- ННСир = 0</vt:lpstr>
      <vt:lpstr>В) Метод “Приходи-разходи” (Benefit-cost ratio)</vt:lpstr>
      <vt:lpstr>Г)АНЮИТЕТЕН МЕТОД (АNNUITY МETHOD) </vt:lpstr>
      <vt:lpstr>АНЮИТЕТЕН МЕТОД (АNNUITY МETHOD)</vt:lpstr>
      <vt:lpstr>Към втората група методи (статични методи), неизползващи дисконтиране на паричните потоци се отнасят:</vt:lpstr>
      <vt:lpstr>Метод “Период на възвръщаемост”</vt:lpstr>
      <vt:lpstr>Метод “Период на възвръщаемост”</vt:lpstr>
      <vt:lpstr>Метод “Средна рентабилност” (Index of  average profitableness) </vt:lpstr>
      <vt:lpstr>ПОНЯТИЕ ЗА РИСК И ВИДОВЕ </vt:lpstr>
    </vt:vector>
  </TitlesOfParts>
  <Company>TUGAB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UserSX</dc:creator>
  <cp:lastModifiedBy>Dobrin-PC</cp:lastModifiedBy>
  <cp:revision>60</cp:revision>
  <dcterms:created xsi:type="dcterms:W3CDTF">2009-04-05T07:14:52Z</dcterms:created>
  <dcterms:modified xsi:type="dcterms:W3CDTF">2022-02-14T17:42:16Z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0x01010027F3E6DAB51B8F43866F0743E0EE41DD</vt:lpwstr>
  </property>
</Properties>
</file>