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</p:sldIdLst>
  <p:sldSz cx="9144000" cy="6858000" type="screen4x3"/>
  <p:notesSz cx="6797675" cy="98710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E4B895-A030-4A3F-83B2-588C1E2296A4}" v="84" dt="2022-03-15T06:49:27.213"/>
    <p1510:client id="{9A4C6BE3-BC49-446A-A887-5981402FD5C7}" v="19" dt="2022-03-15T06:34:57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69" autoAdjust="0"/>
    <p:restoredTop sz="94660"/>
  </p:normalViewPr>
  <p:slideViewPr>
    <p:cSldViewPr>
      <p:cViewPr>
        <p:scale>
          <a:sx n="66" d="100"/>
          <a:sy n="66" d="100"/>
        </p:scale>
        <p:origin x="-882" y="-258"/>
      </p:cViewPr>
      <p:guideLst>
        <p:guide orient="horz" pos="2160"/>
        <p:guide pos="2880"/>
      </p:guideLst>
    </p:cSldViewPr>
  </p:slid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оц. д-р Добрин Ганчев" userId="S::dobrin@tugab.bg::a4a41665-196f-4705-8140-885bff7866aa" providerId="AD" clId="Web-{9A4C6BE3-BC49-446A-A887-5981402FD5C7}"/>
    <pc:docChg chg="modSld">
      <pc:chgData name="доц. д-р Добрин Ганчев" userId="S::dobrin@tugab.bg::a4a41665-196f-4705-8140-885bff7866aa" providerId="AD" clId="Web-{9A4C6BE3-BC49-446A-A887-5981402FD5C7}" dt="2022-03-15T06:34:25.743" v="7"/>
      <pc:docMkLst>
        <pc:docMk/>
      </pc:docMkLst>
      <pc:sldChg chg="modSp">
        <pc:chgData name="доц. д-р Добрин Ганчев" userId="S::dobrin@tugab.bg::a4a41665-196f-4705-8140-885bff7866aa" providerId="AD" clId="Web-{9A4C6BE3-BC49-446A-A887-5981402FD5C7}" dt="2022-03-15T06:34:25.743" v="7"/>
        <pc:sldMkLst>
          <pc:docMk/>
          <pc:sldMk cId="0" sldId="278"/>
        </pc:sldMkLst>
        <pc:graphicFrameChg chg="mod modGraphic">
          <ac:chgData name="доц. д-р Добрин Ганчев" userId="S::dobrin@tugab.bg::a4a41665-196f-4705-8140-885bff7866aa" providerId="AD" clId="Web-{9A4C6BE3-BC49-446A-A887-5981402FD5C7}" dt="2022-03-15T06:34:25.743" v="7"/>
          <ac:graphicFrameMkLst>
            <pc:docMk/>
            <pc:sldMk cId="0" sldId="278"/>
            <ac:graphicFrameMk id="25749" creationId="{B0C9399B-5AD6-476B-9492-C07BDE24C8ED}"/>
          </ac:graphicFrameMkLst>
        </pc:graphicFrameChg>
      </pc:sldChg>
    </pc:docChg>
  </pc:docChgLst>
  <pc:docChgLst>
    <pc:chgData name="доц. д-р Добрин Ганчев" userId="S::dobrin@tugab.bg::a4a41665-196f-4705-8140-885bff7866aa" providerId="AD" clId="Web-{79E4B895-A030-4A3F-83B2-588C1E2296A4}"/>
    <pc:docChg chg="modSld">
      <pc:chgData name="доц. д-р Добрин Ганчев" userId="S::dobrin@tugab.bg::a4a41665-196f-4705-8140-885bff7866aa" providerId="AD" clId="Web-{79E4B895-A030-4A3F-83B2-588C1E2296A4}" dt="2022-03-15T06:47:17.303" v="56"/>
      <pc:docMkLst>
        <pc:docMk/>
      </pc:docMkLst>
      <pc:sldChg chg="modSp">
        <pc:chgData name="доц. д-р Добрин Ганчев" userId="S::dobrin@tugab.bg::a4a41665-196f-4705-8140-885bff7866aa" providerId="AD" clId="Web-{79E4B895-A030-4A3F-83B2-588C1E2296A4}" dt="2022-03-15T06:38:08.458" v="9"/>
        <pc:sldMkLst>
          <pc:docMk/>
          <pc:sldMk cId="0" sldId="278"/>
        </pc:sldMkLst>
        <pc:graphicFrameChg chg="mod modGraphic">
          <ac:chgData name="доц. д-р Добрин Ганчев" userId="S::dobrin@tugab.bg::a4a41665-196f-4705-8140-885bff7866aa" providerId="AD" clId="Web-{79E4B895-A030-4A3F-83B2-588C1E2296A4}" dt="2022-03-15T06:38:08.458" v="9"/>
          <ac:graphicFrameMkLst>
            <pc:docMk/>
            <pc:sldMk cId="0" sldId="278"/>
            <ac:graphicFrameMk id="25749" creationId="{B0C9399B-5AD6-476B-9492-C07BDE24C8ED}"/>
          </ac:graphicFrameMkLst>
        </pc:graphicFrameChg>
      </pc:sldChg>
      <pc:sldChg chg="modSp">
        <pc:chgData name="доц. д-р Добрин Ганчев" userId="S::dobrin@tugab.bg::a4a41665-196f-4705-8140-885bff7866aa" providerId="AD" clId="Web-{79E4B895-A030-4A3F-83B2-588C1E2296A4}" dt="2022-03-15T06:39:51.353" v="11" actId="20577"/>
        <pc:sldMkLst>
          <pc:docMk/>
          <pc:sldMk cId="0" sldId="281"/>
        </pc:sldMkLst>
        <pc:spChg chg="mod">
          <ac:chgData name="доц. д-р Добрин Ганчев" userId="S::dobrin@tugab.bg::a4a41665-196f-4705-8140-885bff7866aa" providerId="AD" clId="Web-{79E4B895-A030-4A3F-83B2-588C1E2296A4}" dt="2022-03-15T06:39:51.353" v="11" actId="20577"/>
          <ac:spMkLst>
            <pc:docMk/>
            <pc:sldMk cId="0" sldId="281"/>
            <ac:spMk id="12292" creationId="{AA28B685-5A92-40CA-AEC1-3A31ADA51824}"/>
          </ac:spMkLst>
        </pc:spChg>
      </pc:sldChg>
      <pc:sldChg chg="modSp">
        <pc:chgData name="доц. д-р Добрин Ганчев" userId="S::dobrin@tugab.bg::a4a41665-196f-4705-8140-885bff7866aa" providerId="AD" clId="Web-{79E4B895-A030-4A3F-83B2-588C1E2296A4}" dt="2022-03-15T06:47:17.303" v="56"/>
        <pc:sldMkLst>
          <pc:docMk/>
          <pc:sldMk cId="0" sldId="282"/>
        </pc:sldMkLst>
        <pc:graphicFrameChg chg="mod modGraphic">
          <ac:chgData name="доц. д-р Добрин Ганчев" userId="S::dobrin@tugab.bg::a4a41665-196f-4705-8140-885bff7866aa" providerId="AD" clId="Web-{79E4B895-A030-4A3F-83B2-588C1E2296A4}" dt="2022-03-15T06:47:17.303" v="56"/>
          <ac:graphicFrameMkLst>
            <pc:docMk/>
            <pc:sldMk cId="0" sldId="282"/>
            <ac:graphicFrameMk id="33617" creationId="{02C92766-D534-48F5-A5AA-8DD23BD3A14C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F3F6CE1-A513-48E4-9563-AE81818AA5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583876C-83FC-49D5-9B6B-22D0AD29392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EF2D0018-1365-4F0E-A111-887AEA20F7E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9775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8C2B5AF7-32B9-47DC-87A7-403EC26CBF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475"/>
            <a:ext cx="5438775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noProof="0"/>
              <a:t>Click to edit Master text styles</a:t>
            </a:r>
          </a:p>
          <a:p>
            <a:pPr lvl="1"/>
            <a:r>
              <a:rPr lang="bg-BG" noProof="0"/>
              <a:t>Second level</a:t>
            </a:r>
          </a:p>
          <a:p>
            <a:pPr lvl="2"/>
            <a:r>
              <a:rPr lang="bg-BG" noProof="0"/>
              <a:t>Third level</a:t>
            </a:r>
          </a:p>
          <a:p>
            <a:pPr lvl="3"/>
            <a:r>
              <a:rPr lang="bg-BG" noProof="0"/>
              <a:t>Fourth level</a:t>
            </a:r>
          </a:p>
          <a:p>
            <a:pPr lvl="4"/>
            <a:r>
              <a:rPr lang="bg-BG" noProof="0"/>
              <a:t>Fifth level</a:t>
            </a: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C0C607C0-519C-475A-89B4-1365D9FC4FC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5775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E8ED3FE5-2F46-40A8-8998-3DA07966F4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5775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937701F7-7D52-4B61-B3AD-51A386AB1D51}" type="slidenum">
              <a:rPr lang="bg-BG" altLang="bg-BG"/>
              <a:pPr/>
              <a:t>‹#›</a:t>
            </a:fld>
            <a:endParaRPr lang="bg-BG" alt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FA70C4-0016-4058-8A71-AAC57EDE5E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10A016-1FEF-4F87-ABD9-7AE95A0DDB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002868-390F-46E9-99E7-070FFEC2E3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0A8126-3095-4BEB-969A-F72E1C237D65}" type="slidenum">
              <a:rPr lang="en-GB" altLang="bg-BG"/>
              <a:pPr/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170017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0009EE-9B2D-44B8-A94D-86CB872944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FE7AA6-9CA6-4DB6-9531-34F11B7A56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5A2FF9-BEEB-4F6F-8EBA-651E9F11D5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217D2-0D71-4E47-B357-09A223E72FE2}" type="slidenum">
              <a:rPr lang="en-GB" altLang="bg-BG"/>
              <a:pPr/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203975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3CA152-C0E1-47DB-AC88-B29588E5EF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611CC3-AED9-4396-AFF6-00FCCC64E5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3A8BEC-F021-4397-99AE-EA0D060D66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2C9493-9A7A-4B86-B255-9CD217FE04EB}" type="slidenum">
              <a:rPr lang="en-GB" altLang="bg-BG"/>
              <a:pPr/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2147515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7252BD-EB51-4D9E-9230-DA5F7E5087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7C38B9-0D4D-446B-A83B-732199C726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1DC2C4-48B9-4892-9BD4-49545E6C7D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E0EA3D-EBDE-4A58-8271-72F7DB47F858}" type="slidenum">
              <a:rPr lang="en-GB" altLang="bg-BG"/>
              <a:pPr/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1477067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F09FDA-BF60-4A16-8CF3-ABCD53BFF7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42AEBA-EF71-4D40-9052-949F2F6384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703090-A788-4345-ACB2-4ACE9B0CCC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849C8-DF18-4D44-BE75-AC65C130DDEC}" type="slidenum">
              <a:rPr lang="en-GB" altLang="bg-BG"/>
              <a:pPr/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159521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EFA106-253D-48D3-951B-3E49A247B8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92D620E-E711-4B5E-A645-E9296DFB27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1457DA7-C698-4761-B98D-D579EDA6B2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CDE723-7459-415F-B1E0-4D62F0DB8277}" type="slidenum">
              <a:rPr lang="en-GB" altLang="bg-BG"/>
              <a:pPr/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266545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C0217B-FC2F-4428-A0A9-8F554D07B2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15B4DC-F736-402B-B698-CF38BCE8FB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267B9F-F048-4A44-A087-E516EFB12D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56ECD5-E0CC-45CB-9DCA-7FDDF09D1EA0}" type="slidenum">
              <a:rPr lang="en-GB" altLang="bg-BG"/>
              <a:pPr/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345606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27516C-7BF5-4E85-ACCD-A09600DEB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C2E4B0-3C29-4D65-BCD8-54D0F61A0D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A413BA-0B14-4F3C-A250-9CE0AE8EB8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530EB-70A8-4749-9B87-64B5F8CBA635}" type="slidenum">
              <a:rPr lang="en-GB" altLang="bg-BG"/>
              <a:pPr/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58637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7EA2E0E-C2EB-440B-A271-F6930533AA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2918B33-2A7A-44A4-B4FA-94D87CC741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D7FC7CE-2B11-44F1-ACBE-86761CED67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646204-DDD2-4CB0-99AF-0054E2125A99}" type="slidenum">
              <a:rPr lang="en-GB" altLang="bg-BG"/>
              <a:pPr/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50851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61CA4F7-B054-4C0A-BBBE-BE9355DAA1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AF68988-CCD3-4527-96A6-A6B1F99506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26AB9F8-1CF6-4060-8F43-3D7CA69FEC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86CD0-CB7B-4E33-BE0C-309C54D981E3}" type="slidenum">
              <a:rPr lang="en-GB" altLang="bg-BG"/>
              <a:pPr/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405092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20BDCB6-8E51-4752-8F9A-F5879E2561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480DA1C-AEDB-4F51-B292-95C8336430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A02F009-1414-4106-8849-EA08B01911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324D0E-C298-44D9-BA5D-4E780953E695}" type="slidenum">
              <a:rPr lang="en-GB" altLang="bg-BG"/>
              <a:pPr/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412418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4880FB-268A-473A-8314-37ABA49260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A3DACE-410E-4107-920B-3B1AF68538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C98B46-B3AB-4EAB-B7A2-FDC1D4EE38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D4F9F1-D2D5-4AB3-91FD-B868E8BEAA0B}" type="slidenum">
              <a:rPr lang="en-GB" altLang="bg-BG"/>
              <a:pPr/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353272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5F4DA4-5C4C-4915-B95C-B7A1FF5A5F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322FF-886B-478A-A66F-230A93CD05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B783DC-53DD-4C46-B58F-46A10D41DB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CA1664-E1A9-421D-B70C-C62D10AC63DE}" type="slidenum">
              <a:rPr lang="en-GB" altLang="bg-BG"/>
              <a:pPr/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135942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2561852-2F1D-4AD3-912B-174F918352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bg-BG"/>
              <a:t>Click to edit Master title style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BC44A9A-300A-4801-BB97-2701B364C5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bg-BG"/>
              <a:t>Click to edit Master text styles</a:t>
            </a:r>
          </a:p>
          <a:p>
            <a:pPr lvl="1"/>
            <a:r>
              <a:rPr lang="en-GB" altLang="bg-BG"/>
              <a:t>Second level</a:t>
            </a:r>
          </a:p>
          <a:p>
            <a:pPr lvl="2"/>
            <a:r>
              <a:rPr lang="en-GB" altLang="bg-BG"/>
              <a:t>Third level</a:t>
            </a:r>
          </a:p>
          <a:p>
            <a:pPr lvl="3"/>
            <a:r>
              <a:rPr lang="en-GB" altLang="bg-BG"/>
              <a:t>Fourth level</a:t>
            </a:r>
          </a:p>
          <a:p>
            <a:pPr lvl="4"/>
            <a:r>
              <a:rPr lang="en-GB" altLang="bg-BG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03D2BED-D93F-4ABA-A857-DB7EE361830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5B61113-0E66-43C5-BE15-8C38E299E07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9C3B3D1-D76C-4385-B7E8-94B0AC7801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fld id="{36A5DDEA-B124-441B-9EAB-2DFB9A4A9E5E}" type="slidenum">
              <a:rPr lang="en-GB" altLang="bg-BG"/>
              <a:pPr/>
              <a:t>‹#›</a:t>
            </a:fld>
            <a:endParaRPr lang="en-GB" alt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25A9A-CDCF-4FBD-A38C-2DDDE164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FBF5A37-1148-4030-9A56-72D6DC93DF6B}" type="slidenum">
              <a:rPr lang="en-GB" altLang="bg-BG" sz="1400">
                <a:latin typeface="Arial" panose="020B0604020202020204" pitchFamily="34" charset="0"/>
              </a:rPr>
              <a:pPr eaLnBrk="1" hangingPunct="1"/>
              <a:t>1</a:t>
            </a:fld>
            <a:endParaRPr lang="en-GB" altLang="bg-BG" sz="1400"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97F9CF03-D7C8-4642-9891-B46314E463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bg-BG" altLang="bg-BG" sz="3200" b="1">
                <a:latin typeface="Times New Roman" panose="02020603050405020304" pitchFamily="18" charset="0"/>
              </a:rPr>
              <a:t>Иновации и инвестиционен процес</a:t>
            </a:r>
            <a:endParaRPr lang="en-GB" altLang="bg-BG" sz="3200" b="1">
              <a:latin typeface="Times New Roman" panose="02020603050405020304" pitchFamily="18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56D32B1-93D8-42E7-B0DD-DC7E965076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bg-BG" altLang="bg-BG" b="1" i="1">
                <a:latin typeface="Times New Roman" panose="02020603050405020304" pitchFamily="18" charset="0"/>
              </a:rPr>
              <a:t>ТЕМА ВТОРА</a:t>
            </a:r>
            <a:endParaRPr lang="en-GB" altLang="bg-BG" b="1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5">
            <a:extLst>
              <a:ext uri="{FF2B5EF4-FFF2-40B4-BE49-F238E27FC236}">
                <a16:creationId xmlns:a16="http://schemas.microsoft.com/office/drawing/2014/main" id="{D255272C-FE0A-40FA-80D4-1B1B0F9D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060B07D-3C96-4009-A54F-53D2AA34852D}" type="slidenum">
              <a:rPr lang="en-GB" altLang="bg-BG" sz="1400">
                <a:latin typeface="Arial" panose="020B0604020202020204" pitchFamily="34" charset="0"/>
              </a:rPr>
              <a:pPr eaLnBrk="1" hangingPunct="1"/>
              <a:t>10</a:t>
            </a:fld>
            <a:endParaRPr lang="en-GB" altLang="bg-BG" sz="1400">
              <a:latin typeface="Arial" panose="020B0604020202020204" pitchFamily="34" charset="0"/>
            </a:endParaRPr>
          </a:p>
        </p:txBody>
      </p:sp>
      <p:graphicFrame>
        <p:nvGraphicFramePr>
          <p:cNvPr id="33617" name="Group 849">
            <a:extLst>
              <a:ext uri="{FF2B5EF4-FFF2-40B4-BE49-F238E27FC236}">
                <a16:creationId xmlns:a16="http://schemas.microsoft.com/office/drawing/2014/main" id="{02C92766-D534-48F5-A5AA-8DD23BD3A14C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152794840"/>
              </p:ext>
            </p:extLst>
          </p:nvPr>
        </p:nvGraphicFramePr>
        <p:xfrm>
          <a:off x="395501" y="838463"/>
          <a:ext cx="7918489" cy="5727700"/>
        </p:xfrm>
        <a:graphic>
          <a:graphicData uri="http://schemas.openxmlformats.org/drawingml/2006/table">
            <a:tbl>
              <a:tblPr/>
              <a:tblGrid>
                <a:gridCol w="901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4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5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8111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Дисконтиране</a:t>
                      </a:r>
                      <a:r>
                        <a:rPr kumimoji="0" lang="en-GB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9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Период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Паричен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поток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Дисконтов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фактор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Дисконтиран паричен поток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Кумулиран паричен поток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kumimoji="0" lang="en-GB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</a:t>
                      </a:r>
                      <a:endParaRPr kumimoji="0" lang="en-GB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3</a:t>
                      </a:r>
                      <a:endParaRPr kumimoji="0" lang="en-GB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4</a:t>
                      </a:r>
                      <a:endParaRPr kumimoji="0" lang="en-GB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5</a:t>
                      </a:r>
                      <a:endParaRPr kumimoji="0" lang="en-GB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7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t</a:t>
                      </a:r>
                      <a:r>
                        <a:rPr kumimoji="0" lang="ru-RU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kumimoji="0" lang="en-GB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10 000</a:t>
                      </a:r>
                      <a:r>
                        <a:rPr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</a:t>
                      </a:r>
                      <a:r>
                        <a:rPr kumimoji="0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,9091</a:t>
                      </a:r>
                      <a:r>
                        <a:rPr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9091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9091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7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t</a:t>
                      </a:r>
                      <a:r>
                        <a:rPr kumimoji="0" lang="ru-RU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</a:t>
                      </a:r>
                      <a:endParaRPr kumimoji="0" lang="en-GB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10 000</a:t>
                      </a:r>
                      <a:r>
                        <a:rPr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0,8264</a:t>
                      </a:r>
                      <a:r>
                        <a:rPr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8264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17355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8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t</a:t>
                      </a:r>
                      <a:r>
                        <a:rPr kumimoji="0" lang="ru-RU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3</a:t>
                      </a:r>
                      <a:endParaRPr kumimoji="0" lang="en-GB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10 000</a:t>
                      </a:r>
                      <a:r>
                        <a:rPr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0,7513</a:t>
                      </a:r>
                      <a:r>
                        <a:rPr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7513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24868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43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t</a:t>
                      </a:r>
                      <a:r>
                        <a:rPr kumimoji="0" lang="ru-RU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4</a:t>
                      </a:r>
                      <a:endParaRPr kumimoji="0" lang="en-GB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10 000</a:t>
                      </a:r>
                      <a:r>
                        <a:rPr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0,6830</a:t>
                      </a:r>
                      <a:r>
                        <a:rPr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6830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31698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57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t</a:t>
                      </a:r>
                      <a:r>
                        <a:rPr kumimoji="0" lang="ru-RU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5</a:t>
                      </a:r>
                      <a:endParaRPr kumimoji="0" lang="en-GB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10 000</a:t>
                      </a:r>
                      <a:r>
                        <a:rPr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0,6209</a:t>
                      </a:r>
                      <a:r>
                        <a:rPr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6209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37907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8DA01BA-2282-4E22-B9B0-3A74EBD0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C32A5E8-B047-4909-B3A5-EE62312F826E}" type="slidenum">
              <a:rPr lang="en-GB" altLang="bg-BG" sz="1400">
                <a:latin typeface="Arial" panose="020B0604020202020204" pitchFamily="34" charset="0"/>
              </a:rPr>
              <a:pPr eaLnBrk="1" hangingPunct="1"/>
              <a:t>11</a:t>
            </a:fld>
            <a:endParaRPr lang="en-GB" altLang="bg-BG" sz="1400">
              <a:latin typeface="Arial" panose="020B0604020202020204" pitchFamily="34" charset="0"/>
            </a:endParaRPr>
          </a:p>
        </p:txBody>
      </p:sp>
      <p:sp>
        <p:nvSpPr>
          <p:cNvPr id="3078" name="Rectangle 3">
            <a:extLst>
              <a:ext uri="{FF2B5EF4-FFF2-40B4-BE49-F238E27FC236}">
                <a16:creationId xmlns:a16="http://schemas.microsoft.com/office/drawing/2014/main" id="{A35E65B3-3EEE-4D2C-90B3-C756750084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549275"/>
            <a:ext cx="7786687" cy="5576888"/>
          </a:xfrm>
        </p:spPr>
        <p:txBody>
          <a:bodyPr/>
          <a:lstStyle/>
          <a:p>
            <a:pPr eaLnBrk="1" hangingPunct="1"/>
            <a:endParaRPr lang="bg-BG" altLang="bg-BG"/>
          </a:p>
          <a:p>
            <a:pPr eaLnBrk="1" hangingPunct="1"/>
            <a:endParaRPr lang="bg-BG" altLang="bg-BG"/>
          </a:p>
          <a:p>
            <a:pPr eaLnBrk="1" hangingPunct="1">
              <a:buFontTx/>
              <a:buNone/>
            </a:pPr>
            <a:r>
              <a:rPr lang="bg-BG" altLang="bg-BG" sz="2000">
                <a:latin typeface="Times New Roman" panose="02020603050405020304" pitchFamily="18" charset="0"/>
              </a:rPr>
              <a:t>или</a:t>
            </a:r>
          </a:p>
          <a:p>
            <a:pPr eaLnBrk="1" hangingPunct="1">
              <a:buFontTx/>
              <a:buNone/>
            </a:pPr>
            <a:endParaRPr lang="bg-BG" altLang="bg-BG"/>
          </a:p>
          <a:p>
            <a:pPr eaLnBrk="1" hangingPunct="1">
              <a:buFontTx/>
              <a:buNone/>
            </a:pPr>
            <a:endParaRPr lang="bg-BG" altLang="bg-BG"/>
          </a:p>
          <a:p>
            <a:pPr eaLnBrk="1" hangingPunct="1">
              <a:buFontTx/>
              <a:buNone/>
            </a:pPr>
            <a:r>
              <a:rPr lang="bg-BG" altLang="bg-BG" sz="2000">
                <a:latin typeface="Times New Roman" panose="02020603050405020304" pitchFamily="18" charset="0"/>
              </a:rPr>
              <a:t>При постоянни парични потоци и неизменни норма на дисконтиране, изразът от горната формула може да се представи в следния вид:</a:t>
            </a:r>
          </a:p>
          <a:p>
            <a:pPr eaLnBrk="1" hangingPunct="1">
              <a:buFontTx/>
              <a:buNone/>
            </a:pPr>
            <a:endParaRPr lang="en-GB" altLang="bg-BG" sz="2000">
              <a:latin typeface="Times New Roman" panose="02020603050405020304" pitchFamily="18" charset="0"/>
            </a:endParaRPr>
          </a:p>
        </p:txBody>
      </p:sp>
      <p:sp>
        <p:nvSpPr>
          <p:cNvPr id="3079" name="Rectangle 5">
            <a:extLst>
              <a:ext uri="{FF2B5EF4-FFF2-40B4-BE49-F238E27FC236}">
                <a16:creationId xmlns:a16="http://schemas.microsoft.com/office/drawing/2014/main" id="{27E93ED5-3EE3-4863-B404-BE3A90016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bg-BG"/>
          </a:p>
        </p:txBody>
      </p:sp>
      <p:graphicFrame>
        <p:nvGraphicFramePr>
          <p:cNvPr id="3074" name="Object 4">
            <a:extLst>
              <a:ext uri="{FF2B5EF4-FFF2-40B4-BE49-F238E27FC236}">
                <a16:creationId xmlns:a16="http://schemas.microsoft.com/office/drawing/2014/main" id="{DAB92CBE-7E0E-49BF-8953-CAE5296C2C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3613" y="836613"/>
          <a:ext cx="72167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Equation" r:id="rId3" imgW="3454200" imgH="279360" progId="Equation.3">
                  <p:embed/>
                </p:oleObj>
              </mc:Choice>
              <mc:Fallback>
                <p:oleObj name="Equation" r:id="rId3" imgW="3454200" imgH="27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836613"/>
                        <a:ext cx="7216775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Rectangle 7">
            <a:extLst>
              <a:ext uri="{FF2B5EF4-FFF2-40B4-BE49-F238E27FC236}">
                <a16:creationId xmlns:a16="http://schemas.microsoft.com/office/drawing/2014/main" id="{F7EA5AF5-B4C3-4C49-98A7-A2BAAEDFC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bg-BG"/>
          </a:p>
        </p:txBody>
      </p:sp>
      <p:graphicFrame>
        <p:nvGraphicFramePr>
          <p:cNvPr id="3075" name="Object 6">
            <a:extLst>
              <a:ext uri="{FF2B5EF4-FFF2-40B4-BE49-F238E27FC236}">
                <a16:creationId xmlns:a16="http://schemas.microsoft.com/office/drawing/2014/main" id="{5DB96C0D-853F-4682-9962-60C1BD46AB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2425700"/>
          <a:ext cx="467995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Equation" r:id="rId5" imgW="2654300" imgH="558800" progId="Equation.3">
                  <p:embed/>
                </p:oleObj>
              </mc:Choice>
              <mc:Fallback>
                <p:oleObj name="Equation" r:id="rId5" imgW="2654300" imgH="558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425700"/>
                        <a:ext cx="467995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Rectangle 9">
            <a:extLst>
              <a:ext uri="{FF2B5EF4-FFF2-40B4-BE49-F238E27FC236}">
                <a16:creationId xmlns:a16="http://schemas.microsoft.com/office/drawing/2014/main" id="{372063E5-C834-434D-98A3-5FC553726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bg-BG"/>
          </a:p>
        </p:txBody>
      </p:sp>
      <p:graphicFrame>
        <p:nvGraphicFramePr>
          <p:cNvPr id="3076" name="Object 8">
            <a:extLst>
              <a:ext uri="{FF2B5EF4-FFF2-40B4-BE49-F238E27FC236}">
                <a16:creationId xmlns:a16="http://schemas.microsoft.com/office/drawing/2014/main" id="{8B10E75C-8CDE-4D73-B2D2-2378EBC818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4588" y="4005263"/>
          <a:ext cx="45339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Equation" r:id="rId7" imgW="2844720" imgH="495000" progId="Equation.3">
                  <p:embed/>
                </p:oleObj>
              </mc:Choice>
              <mc:Fallback>
                <p:oleObj name="Equation" r:id="rId7" imgW="2844720" imgH="495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4005263"/>
                        <a:ext cx="45339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E8138D8-2E02-4B0F-AA88-80037B3B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61295C3-181D-45AE-AEF0-77E3F80A6168}" type="slidenum">
              <a:rPr lang="en-GB" altLang="bg-BG" sz="1400">
                <a:latin typeface="Arial" panose="020B0604020202020204" pitchFamily="34" charset="0"/>
              </a:rPr>
              <a:pPr eaLnBrk="1" hangingPunct="1"/>
              <a:t>12</a:t>
            </a:fld>
            <a:endParaRPr lang="en-GB" altLang="bg-BG" sz="1400">
              <a:latin typeface="Arial" panose="020B0604020202020204" pitchFamily="34" charset="0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97037586-1633-4621-874D-B54CB1DFD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18488" cy="1570037"/>
          </a:xfrm>
        </p:spPr>
        <p:txBody>
          <a:bodyPr/>
          <a:lstStyle/>
          <a:p>
            <a:pPr algn="just" eaLnBrk="1" hangingPunct="1"/>
            <a:r>
              <a:rPr lang="bg-BG" altLang="bg-BG" sz="4000"/>
              <a:t> </a:t>
            </a:r>
            <a:r>
              <a:rPr lang="bg-BG" altLang="bg-BG" sz="2400">
                <a:latin typeface="Times New Roman" panose="02020603050405020304" pitchFamily="18" charset="0"/>
              </a:rPr>
              <a:t>където изразът в скобите  може да се представи като сума от геометрична прогресия при положение, че r</a:t>
            </a:r>
            <a:r>
              <a:rPr lang="bg-BG" altLang="bg-BG" sz="2400" baseline="-25000">
                <a:latin typeface="Times New Roman" panose="02020603050405020304" pitchFamily="18" charset="0"/>
              </a:rPr>
              <a:t>1</a:t>
            </a:r>
            <a:r>
              <a:rPr lang="bg-BG" altLang="bg-BG" sz="2400">
                <a:latin typeface="Times New Roman" panose="02020603050405020304" pitchFamily="18" charset="0"/>
              </a:rPr>
              <a:t>= r</a:t>
            </a:r>
            <a:r>
              <a:rPr lang="bg-BG" altLang="bg-BG" sz="2400" baseline="-25000">
                <a:latin typeface="Times New Roman" panose="02020603050405020304" pitchFamily="18" charset="0"/>
              </a:rPr>
              <a:t>2</a:t>
            </a:r>
            <a:r>
              <a:rPr lang="bg-BG" altLang="bg-BG" sz="2400">
                <a:latin typeface="Times New Roman" panose="02020603050405020304" pitchFamily="18" charset="0"/>
              </a:rPr>
              <a:t> = . . .= r</a:t>
            </a:r>
            <a:r>
              <a:rPr lang="ru-RU" altLang="bg-BG" sz="2400" baseline="-25000">
                <a:latin typeface="Times New Roman" panose="02020603050405020304" pitchFamily="18" charset="0"/>
              </a:rPr>
              <a:t>n</a:t>
            </a:r>
            <a:r>
              <a:rPr lang="bg-BG" altLang="bg-BG" sz="2400">
                <a:latin typeface="Times New Roman" panose="02020603050405020304" pitchFamily="18" charset="0"/>
              </a:rPr>
              <a:t> и  да добие следния вид:</a:t>
            </a:r>
            <a:endParaRPr lang="en-GB" altLang="bg-BG" sz="2400">
              <a:latin typeface="Times New Roman" panose="02020603050405020304" pitchFamily="18" charset="0"/>
            </a:endParaRP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26E21001-F831-44AC-8CE5-80286017EE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60575"/>
            <a:ext cx="8218488" cy="4065588"/>
          </a:xfrm>
        </p:spPr>
        <p:txBody>
          <a:bodyPr/>
          <a:lstStyle/>
          <a:p>
            <a:pPr eaLnBrk="1" hangingPunct="1"/>
            <a:endParaRPr lang="bg-BG" altLang="bg-BG">
              <a:latin typeface="Times New Roman" panose="02020603050405020304" pitchFamily="18" charset="0"/>
            </a:endParaRPr>
          </a:p>
          <a:p>
            <a:pPr eaLnBrk="1" hangingPunct="1"/>
            <a:endParaRPr lang="bg-BG" altLang="bg-BG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bg-BG" altLang="bg-BG">
                <a:latin typeface="Times New Roman" panose="02020603050405020304" pitchFamily="18" charset="0"/>
              </a:rPr>
              <a:t> Той се нарича анюитетен фактор (Аф)</a:t>
            </a:r>
            <a:endParaRPr lang="en-GB" altLang="bg-BG">
              <a:latin typeface="Times New Roman" panose="02020603050405020304" pitchFamily="18" charset="0"/>
            </a:endParaRPr>
          </a:p>
        </p:txBody>
      </p:sp>
      <p:sp>
        <p:nvSpPr>
          <p:cNvPr id="4102" name="Rectangle 5">
            <a:extLst>
              <a:ext uri="{FF2B5EF4-FFF2-40B4-BE49-F238E27FC236}">
                <a16:creationId xmlns:a16="http://schemas.microsoft.com/office/drawing/2014/main" id="{2C08AB77-D36F-48A2-BB36-C0D1051A5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bg-BG"/>
          </a:p>
        </p:txBody>
      </p:sp>
      <p:graphicFrame>
        <p:nvGraphicFramePr>
          <p:cNvPr id="4098" name="Object 4">
            <a:extLst>
              <a:ext uri="{FF2B5EF4-FFF2-40B4-BE49-F238E27FC236}">
                <a16:creationId xmlns:a16="http://schemas.microsoft.com/office/drawing/2014/main" id="{131DD16B-B364-4EF5-92AD-15B318656C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276475"/>
          <a:ext cx="158432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3" imgW="698197" imgH="444307" progId="Equation.3">
                  <p:embed/>
                </p:oleObj>
              </mc:Choice>
              <mc:Fallback>
                <p:oleObj name="Equation" r:id="rId3" imgW="698197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76475"/>
                        <a:ext cx="1584325" cy="102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D5B6571-6421-491A-AB3E-FA5451EC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4E2D65E-BA2F-43CB-929F-9BB00F7A9799}" type="slidenum">
              <a:rPr lang="en-GB" altLang="bg-BG" sz="1400">
                <a:latin typeface="Arial" panose="020B0604020202020204" pitchFamily="34" charset="0"/>
              </a:rPr>
              <a:pPr eaLnBrk="1" hangingPunct="1"/>
              <a:t>2</a:t>
            </a:fld>
            <a:endParaRPr lang="en-GB" altLang="bg-BG" sz="1400">
              <a:latin typeface="Arial" panose="020B0604020202020204" pitchFamily="34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3C640CA-3542-48F8-B1C0-3FDD26E75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18488" cy="5218113"/>
          </a:xfrm>
        </p:spPr>
        <p:txBody>
          <a:bodyPr/>
          <a:lstStyle/>
          <a:p>
            <a:pPr algn="just" eaLnBrk="1" hangingPunct="1"/>
            <a:r>
              <a:rPr lang="ru-RU" altLang="bg-BG">
                <a:latin typeface="Times New Roman" panose="02020603050405020304" pitchFamily="18" charset="0"/>
              </a:rPr>
              <a:t>От особено значение за оценяване на ефективността на инвестициите е факторът време. Съществува максимата, че дадена парична сума е толкова по ценна, колкото по-рано се придобие притежание над нея. Вложената в настоящия момент парична сума се очаква да нарасне в бъдещето и обратно, настоящата стойност на една очаквана в бъдеще парична сума – намалява.</a:t>
            </a:r>
            <a:r>
              <a:rPr lang="en-GB" altLang="bg-BG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42B3EBC7-27BB-4409-9912-A4A7527C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720FE04-B405-4EFF-948B-155C42A8C9E1}" type="slidenum">
              <a:rPr lang="en-GB" altLang="bg-BG" sz="1400">
                <a:latin typeface="Arial" panose="020B0604020202020204" pitchFamily="34" charset="0"/>
              </a:rPr>
              <a:pPr eaLnBrk="1" hangingPunct="1"/>
              <a:t>3</a:t>
            </a:fld>
            <a:endParaRPr lang="en-GB" altLang="bg-BG" sz="1400">
              <a:latin typeface="Arial" panose="020B0604020202020204" pitchFamily="34" charset="0"/>
            </a:endParaRPr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37821E7A-5A5C-4D89-AAC6-B8652EEAA3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91513" cy="1714500"/>
          </a:xfrm>
        </p:spPr>
        <p:txBody>
          <a:bodyPr/>
          <a:lstStyle/>
          <a:p>
            <a:pPr algn="just" eaLnBrk="1" hangingPunct="1"/>
            <a:r>
              <a:rPr lang="bg-BG" altLang="bg-BG" sz="2800" b="1">
                <a:latin typeface="Times New Roman" panose="02020603050405020304" pitchFamily="18" charset="0"/>
              </a:rPr>
              <a:t>Пример.</a:t>
            </a:r>
            <a:r>
              <a:rPr lang="bg-BG" altLang="bg-BG" sz="2800">
                <a:latin typeface="Times New Roman" panose="02020603050405020304" pitchFamily="18" charset="0"/>
              </a:rPr>
              <a:t> Как ще нараства  капиталова сума от 10  хил. лв. при 10% средногодишна лихва, вложена в търговска банка   за пет годишен период?</a:t>
            </a:r>
            <a:endParaRPr lang="en-GB" altLang="bg-BG" sz="2800">
              <a:latin typeface="Times New Roman" panose="02020603050405020304" pitchFamily="18" charset="0"/>
            </a:endParaRPr>
          </a:p>
        </p:txBody>
      </p:sp>
      <p:graphicFrame>
        <p:nvGraphicFramePr>
          <p:cNvPr id="8414" name="Group 222">
            <a:extLst>
              <a:ext uri="{FF2B5EF4-FFF2-40B4-BE49-F238E27FC236}">
                <a16:creationId xmlns:a16="http://schemas.microsoft.com/office/drawing/2014/main" id="{437295C0-9301-415C-9CBB-7BC2C6895299}"/>
              </a:ext>
            </a:extLst>
          </p:cNvPr>
          <p:cNvGraphicFramePr>
            <a:graphicFrameLocks noGrp="1"/>
          </p:cNvGraphicFramePr>
          <p:nvPr/>
        </p:nvGraphicFramePr>
        <p:xfrm>
          <a:off x="395288" y="2133600"/>
          <a:ext cx="8208962" cy="3600451"/>
        </p:xfrm>
        <a:graphic>
          <a:graphicData uri="http://schemas.openxmlformats.org/drawingml/2006/table">
            <a:tbl>
              <a:tblPr/>
              <a:tblGrid>
                <a:gridCol w="2084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8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925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Нарастване на капитала</a:t>
                      </a:r>
                      <a:endParaRPr kumimoji="0" lang="bg-BG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Периоди</a:t>
                      </a:r>
                      <a:endParaRPr kumimoji="0" lang="bg-BG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bg-BG" sz="1200" b="1" dirty="0">
                          <a:latin typeface="Times New Roman" pitchFamily="18" charset="0"/>
                          <a:cs typeface="Times New Roman" pitchFamily="18" charset="0"/>
                        </a:rPr>
                        <a:t>Сложнолихвен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bg-BG" sz="1200" b="1" dirty="0">
                          <a:latin typeface="Times New Roman" pitchFamily="18" charset="0"/>
                          <a:cs typeface="Times New Roman" pitchFamily="18" charset="0"/>
                        </a:rPr>
                        <a:t> фактор</a:t>
                      </a:r>
                      <a:endParaRPr kumimoji="0" lang="bg-BG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Стойност 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 капитала</a:t>
                      </a:r>
                      <a:endParaRPr kumimoji="0" lang="bg-BG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bg-BG" sz="1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bg-BG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bg-BG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10 000</a:t>
                      </a:r>
                      <a:endParaRPr kumimoji="0" lang="bg-BG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bg-BG" sz="1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bg-BG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1,1</a:t>
                      </a:r>
                      <a:endParaRPr kumimoji="0" lang="bg-BG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11 000</a:t>
                      </a:r>
                      <a:endParaRPr kumimoji="0" lang="bg-BG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bg-BG" sz="1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bg-BG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1,21</a:t>
                      </a:r>
                      <a:endParaRPr kumimoji="0" lang="bg-BG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12 100</a:t>
                      </a:r>
                      <a:endParaRPr kumimoji="0" lang="bg-BG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bg-BG" sz="1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bg-BG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1,331</a:t>
                      </a:r>
                      <a:endParaRPr kumimoji="0" lang="bg-BG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13 310</a:t>
                      </a:r>
                      <a:endParaRPr kumimoji="0" lang="bg-BG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bg-BG" sz="1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bg-BG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1,4641</a:t>
                      </a:r>
                      <a:endParaRPr kumimoji="0" lang="bg-BG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14 641</a:t>
                      </a:r>
                      <a:endParaRPr kumimoji="0" lang="bg-BG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bg-BG" sz="1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bg-BG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1,6105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16 105 </a:t>
                      </a:r>
                      <a:endParaRPr kumimoji="0" lang="bg-BG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8F60C74-CB9A-4FFC-AFAF-466C336F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2A23B34-EC3E-4E2A-97B7-BD89EA01D8FB}" type="slidenum">
              <a:rPr lang="en-GB" altLang="bg-BG" sz="1400">
                <a:latin typeface="Arial" panose="020B0604020202020204" pitchFamily="34" charset="0"/>
              </a:rPr>
              <a:pPr eaLnBrk="1" hangingPunct="1"/>
              <a:t>4</a:t>
            </a:fld>
            <a:endParaRPr lang="en-GB" altLang="bg-BG" sz="1400">
              <a:latin typeface="Arial" panose="020B0604020202020204" pitchFamily="34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3BE69BC-2EA3-44AD-B91F-09276C55D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91513" cy="52895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bg-BG" altLang="bg-BG" sz="2800">
                <a:latin typeface="Times New Roman" panose="02020603050405020304" pitchFamily="18" charset="0"/>
              </a:rPr>
              <a:t>Нарастването на капитала може да бъде представено в следния формализиран вид: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bg-BG" altLang="bg-BG" sz="2800" b="1">
                <a:latin typeface="Times New Roman" panose="02020603050405020304" pitchFamily="18" charset="0"/>
              </a:rPr>
              <a:t>БС=НС.(1+</a:t>
            </a:r>
            <a:r>
              <a:rPr lang="ru-RU" altLang="bg-BG" sz="2800" b="1">
                <a:latin typeface="Times New Roman" panose="02020603050405020304" pitchFamily="18" charset="0"/>
              </a:rPr>
              <a:t>r</a:t>
            </a:r>
            <a:r>
              <a:rPr lang="bg-BG" altLang="bg-BG" sz="2800" b="1">
                <a:latin typeface="Times New Roman" panose="02020603050405020304" pitchFamily="18" charset="0"/>
              </a:rPr>
              <a:t>)</a:t>
            </a:r>
            <a:r>
              <a:rPr lang="en-US" altLang="bg-BG" sz="2800" b="1" baseline="30000">
                <a:latin typeface="Times New Roman" panose="02020603050405020304" pitchFamily="18" charset="0"/>
              </a:rPr>
              <a:t>n</a:t>
            </a:r>
            <a:r>
              <a:rPr lang="ru-RU" altLang="bg-BG" sz="2800" b="1" baseline="30000">
                <a:latin typeface="Times New Roman" panose="02020603050405020304" pitchFamily="18" charset="0"/>
              </a:rPr>
              <a:t> </a:t>
            </a:r>
            <a:r>
              <a:rPr lang="bg-BG" altLang="bg-BG" sz="2800" b="1"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bg-BG" altLang="bg-BG" sz="2800">
                <a:latin typeface="Times New Roman" panose="02020603050405020304" pitchFamily="18" charset="0"/>
              </a:rPr>
              <a:t>където:</a:t>
            </a:r>
          </a:p>
          <a:p>
            <a:pPr eaLnBrk="1" hangingPunct="1">
              <a:lnSpc>
                <a:spcPct val="90000"/>
              </a:lnSpc>
            </a:pPr>
            <a:r>
              <a:rPr lang="bg-BG" altLang="bg-BG" sz="2800">
                <a:latin typeface="Times New Roman" panose="02020603050405020304" pitchFamily="18" charset="0"/>
              </a:rPr>
              <a:t>БС - бъдеща стойност на инвестираната капиталова сума;</a:t>
            </a:r>
          </a:p>
          <a:p>
            <a:pPr eaLnBrk="1" hangingPunct="1">
              <a:lnSpc>
                <a:spcPct val="90000"/>
              </a:lnSpc>
            </a:pPr>
            <a:r>
              <a:rPr lang="bg-BG" altLang="bg-BG" sz="2800">
                <a:latin typeface="Times New Roman" panose="02020603050405020304" pitchFamily="18" charset="0"/>
              </a:rPr>
              <a:t>НС - настояща (сегашна) стойност на капиталовата сума;</a:t>
            </a:r>
            <a:endParaRPr lang="ru-RU" altLang="bg-BG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 altLang="bg-BG" sz="2800">
                <a:latin typeface="Times New Roman" panose="02020603050405020304" pitchFamily="18" charset="0"/>
              </a:rPr>
              <a:t>r</a:t>
            </a:r>
            <a:r>
              <a:rPr lang="bg-BG" altLang="bg-BG" sz="2800">
                <a:latin typeface="Times New Roman" panose="02020603050405020304" pitchFamily="18" charset="0"/>
              </a:rPr>
              <a:t> –лихвена ставка;</a:t>
            </a:r>
            <a:endParaRPr lang="ru-RU" altLang="bg-BG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 altLang="bg-BG" sz="2800">
                <a:latin typeface="Times New Roman" panose="02020603050405020304" pitchFamily="18" charset="0"/>
              </a:rPr>
              <a:t>n</a:t>
            </a:r>
            <a:r>
              <a:rPr lang="bg-BG" altLang="bg-BG" sz="2800">
                <a:latin typeface="Times New Roman" panose="02020603050405020304" pitchFamily="18" charset="0"/>
              </a:rPr>
              <a:t> - период на олихвяване, в години;</a:t>
            </a:r>
          </a:p>
          <a:p>
            <a:pPr eaLnBrk="1" hangingPunct="1">
              <a:lnSpc>
                <a:spcPct val="90000"/>
              </a:lnSpc>
            </a:pPr>
            <a:r>
              <a:rPr lang="bg-BG" altLang="bg-BG" sz="2800">
                <a:latin typeface="Times New Roman" panose="02020603050405020304" pitchFamily="18" charset="0"/>
              </a:rPr>
              <a:t>(1+</a:t>
            </a:r>
            <a:r>
              <a:rPr lang="ru-RU" altLang="bg-BG" sz="2800">
                <a:latin typeface="Times New Roman" panose="02020603050405020304" pitchFamily="18" charset="0"/>
              </a:rPr>
              <a:t>r</a:t>
            </a:r>
            <a:r>
              <a:rPr lang="bg-BG" altLang="bg-BG" sz="2800">
                <a:latin typeface="Times New Roman" panose="02020603050405020304" pitchFamily="18" charset="0"/>
              </a:rPr>
              <a:t>)</a:t>
            </a:r>
            <a:r>
              <a:rPr lang="ru-RU" altLang="bg-BG" sz="2800" baseline="30000">
                <a:latin typeface="Times New Roman" panose="02020603050405020304" pitchFamily="18" charset="0"/>
              </a:rPr>
              <a:t>n</a:t>
            </a:r>
            <a:r>
              <a:rPr lang="bg-BG" altLang="bg-BG" sz="2800">
                <a:latin typeface="Times New Roman" panose="02020603050405020304" pitchFamily="18" charset="0"/>
              </a:rPr>
              <a:t> - сложнолихвен фактор.</a:t>
            </a:r>
            <a:endParaRPr lang="en-GB" altLang="bg-BG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958E79-E0A4-4338-A633-BCDA0EDD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6213697-390A-46CD-9462-D696DBB4270D}" type="slidenum">
              <a:rPr lang="en-GB" altLang="bg-BG" sz="1400">
                <a:latin typeface="Arial" panose="020B0604020202020204" pitchFamily="34" charset="0"/>
              </a:rPr>
              <a:pPr eaLnBrk="1" hangingPunct="1"/>
              <a:t>5</a:t>
            </a:fld>
            <a:endParaRPr lang="en-GB" altLang="bg-BG" sz="1400">
              <a:latin typeface="Arial" panose="020B0604020202020204" pitchFamily="34" charset="0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64CADE8-AADD-4CA7-BAE1-B5D1BD98BE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00063"/>
            <a:ext cx="8329613" cy="5626100"/>
          </a:xfrm>
        </p:spPr>
        <p:txBody>
          <a:bodyPr/>
          <a:lstStyle/>
          <a:p>
            <a:pPr algn="just" eaLnBrk="1" hangingPunct="1"/>
            <a:r>
              <a:rPr lang="bg-BG" altLang="bg-BG" sz="3600">
                <a:latin typeface="Times New Roman" panose="02020603050405020304" pitchFamily="18" charset="0"/>
              </a:rPr>
              <a:t>Далеч по-голяма аналитична ценност има обратния подход – привеждането към настояща стойност на бъдещ паричен поток.</a:t>
            </a:r>
          </a:p>
          <a:p>
            <a:pPr algn="just" eaLnBrk="1" hangingPunct="1">
              <a:buFontTx/>
              <a:buNone/>
            </a:pPr>
            <a:r>
              <a:rPr lang="bg-BG" altLang="bg-BG" sz="3600" b="1">
                <a:latin typeface="Times New Roman" panose="02020603050405020304" pitchFamily="18" charset="0"/>
              </a:rPr>
              <a:t>Пример.</a:t>
            </a:r>
            <a:r>
              <a:rPr lang="bg-BG" altLang="bg-BG" sz="3600">
                <a:latin typeface="Times New Roman" panose="02020603050405020304" pitchFamily="18" charset="0"/>
              </a:rPr>
              <a:t>Каква ще бъде настоящата стойност  на един бъдещ паричен поток от 10 000 лв., който ще се получи  след 5 години при средногодишно нарастване на капитала от 10%?</a:t>
            </a:r>
            <a:r>
              <a:rPr lang="en-GB" altLang="bg-BG" sz="3600">
                <a:latin typeface="Times New Roman" panose="02020603050405020304" pitchFamily="18" charset="0"/>
              </a:rPr>
              <a:t> </a:t>
            </a:r>
            <a:r>
              <a:rPr lang="bg-BG" altLang="bg-BG" sz="3600">
                <a:latin typeface="Times New Roman" panose="02020603050405020304" pitchFamily="18" charset="0"/>
              </a:rPr>
              <a:t> </a:t>
            </a:r>
            <a:endParaRPr lang="en-GB" altLang="bg-BG" sz="3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5504835F-EB3D-4BD2-AF2C-BF5CBF99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BD0E79E-3A81-4A66-9F5D-1D1B4CF7CA53}" type="slidenum">
              <a:rPr lang="en-GB" altLang="bg-BG" sz="1400">
                <a:latin typeface="Arial" panose="020B0604020202020204" pitchFamily="34" charset="0"/>
              </a:rPr>
              <a:pPr eaLnBrk="1" hangingPunct="1"/>
              <a:t>6</a:t>
            </a:fld>
            <a:endParaRPr lang="en-GB" altLang="bg-BG" sz="1400">
              <a:latin typeface="Arial" panose="020B0604020202020204" pitchFamily="34" charset="0"/>
            </a:endParaRPr>
          </a:p>
        </p:txBody>
      </p:sp>
      <p:graphicFrame>
        <p:nvGraphicFramePr>
          <p:cNvPr id="25749" name="Group 149">
            <a:extLst>
              <a:ext uri="{FF2B5EF4-FFF2-40B4-BE49-F238E27FC236}">
                <a16:creationId xmlns:a16="http://schemas.microsoft.com/office/drawing/2014/main" id="{B0C9399B-5AD6-476B-9492-C07BDE24C8ED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754156749"/>
              </p:ext>
            </p:extLst>
          </p:nvPr>
        </p:nvGraphicFramePr>
        <p:xfrm>
          <a:off x="457200" y="836613"/>
          <a:ext cx="8218488" cy="5462272"/>
        </p:xfrm>
        <a:graphic>
          <a:graphicData uri="http://schemas.openxmlformats.org/drawingml/2006/table">
            <a:tbl>
              <a:tblPr/>
              <a:tblGrid>
                <a:gridCol w="208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1188">
                <a:tc gridSpan="3"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bg-BG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Дисконтиране</a:t>
                      </a:r>
                      <a:r>
                        <a:rPr lang="bg-B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kumimoji="0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Периоди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2400" b="1" i="0" u="none" strike="noStrike" noProof="0" dirty="0">
                          <a:latin typeface="Times New Roman"/>
                        </a:rPr>
                        <a:t>Дисконтов </a:t>
                      </a:r>
                      <a:endParaRPr lang="bg-BG" sz="2400" b="0" i="0" u="none" strike="noStrike" noProof="0" dirty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2400" b="1" i="0" u="none" strike="noStrike" noProof="0" dirty="0">
                          <a:latin typeface="Times New Roman"/>
                        </a:rPr>
                        <a:t>фактор</a:t>
                      </a:r>
                      <a:endParaRPr lang="bg-BG" sz="2400" b="0" i="0" u="none" strike="noStrike" noProof="0" dirty="0"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2400" b="1" dirty="0">
                        <a:latin typeface="Times New 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bg-B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Стойност</a:t>
                      </a:r>
                      <a:r>
                        <a:rPr lang="bg-B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 </a:t>
                      </a:r>
                      <a:endParaRPr kumimoji="0" lang="en-GB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на капитала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kumimoji="0" lang="ru-RU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5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10 000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kumimoji="0" lang="ru-RU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4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0,9091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kumimoji="0" lang="ru-RU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3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0,8264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8264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kumimoji="0" lang="ru-RU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2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0,7513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kumimoji="0" lang="ru-RU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0,6830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6830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kumimoji="0" lang="bg-BG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0</a:t>
                      </a:r>
                      <a:endParaRPr kumimoji="0" lang="bg-BG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0,6209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6209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641865D8-0B9E-4C15-98FE-7FD03438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7AD1A69-D0C4-48A8-8C00-5D073F81F5F6}" type="slidenum">
              <a:rPr lang="en-GB" altLang="bg-BG" sz="1400">
                <a:latin typeface="Arial" panose="020B0604020202020204" pitchFamily="34" charset="0"/>
              </a:rPr>
              <a:pPr eaLnBrk="1" hangingPunct="1"/>
              <a:t>7</a:t>
            </a:fld>
            <a:endParaRPr lang="en-GB" altLang="bg-BG" sz="1400">
              <a:latin typeface="Arial" panose="020B0604020202020204" pitchFamily="34" charset="0"/>
            </a:endParaRPr>
          </a:p>
        </p:txBody>
      </p:sp>
      <p:sp>
        <p:nvSpPr>
          <p:cNvPr id="1029" name="Rectangle 2">
            <a:extLst>
              <a:ext uri="{FF2B5EF4-FFF2-40B4-BE49-F238E27FC236}">
                <a16:creationId xmlns:a16="http://schemas.microsoft.com/office/drawing/2014/main" id="{486F5F15-6482-423D-89C7-4ECF70200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bg-BG" altLang="bg-BG" sz="2800">
                <a:latin typeface="Times New Roman" panose="02020603050405020304" pitchFamily="18" charset="0"/>
              </a:rPr>
              <a:t>Тази процедура може да се представи в следния опростен вид:</a:t>
            </a:r>
            <a:endParaRPr lang="en-GB" altLang="bg-BG" sz="2800">
              <a:latin typeface="Times New Roman" panose="02020603050405020304" pitchFamily="18" charset="0"/>
            </a:endParaRP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2D2E6638-5869-4EC3-89AE-3A6B5D20D77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endParaRPr lang="bg-BG" altLang="bg-BG" sz="2800"/>
          </a:p>
          <a:p>
            <a:pPr eaLnBrk="1" hangingPunct="1"/>
            <a:endParaRPr lang="bg-BG" altLang="bg-BG" sz="2800"/>
          </a:p>
          <a:p>
            <a:pPr eaLnBrk="1" hangingPunct="1"/>
            <a:endParaRPr lang="bg-BG" altLang="bg-BG" sz="2800"/>
          </a:p>
          <a:p>
            <a:pPr eaLnBrk="1" hangingPunct="1">
              <a:buFontTx/>
              <a:buNone/>
            </a:pPr>
            <a:r>
              <a:rPr lang="bg-BG" altLang="bg-BG" sz="2800"/>
              <a:t>или</a:t>
            </a:r>
          </a:p>
          <a:p>
            <a:pPr eaLnBrk="1" hangingPunct="1">
              <a:buFontTx/>
              <a:buNone/>
            </a:pPr>
            <a:endParaRPr lang="bg-BG" altLang="bg-BG" sz="2800"/>
          </a:p>
          <a:p>
            <a:pPr eaLnBrk="1" hangingPunct="1">
              <a:buFontTx/>
              <a:buNone/>
            </a:pPr>
            <a:endParaRPr lang="bg-BG" altLang="bg-BG" sz="2800"/>
          </a:p>
          <a:p>
            <a:pPr eaLnBrk="1" hangingPunct="1">
              <a:buFontTx/>
              <a:buNone/>
            </a:pPr>
            <a:endParaRPr lang="en-GB" altLang="bg-BG" sz="2800"/>
          </a:p>
        </p:txBody>
      </p:sp>
      <p:sp>
        <p:nvSpPr>
          <p:cNvPr id="1031" name="Rectangle 5">
            <a:extLst>
              <a:ext uri="{FF2B5EF4-FFF2-40B4-BE49-F238E27FC236}">
                <a16:creationId xmlns:a16="http://schemas.microsoft.com/office/drawing/2014/main" id="{39B2CC10-FF09-4E5D-9D9D-364A64782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bg-BG"/>
          </a:p>
        </p:txBody>
      </p:sp>
      <p:graphicFrame>
        <p:nvGraphicFramePr>
          <p:cNvPr id="1026" name="Object 6">
            <a:extLst>
              <a:ext uri="{FF2B5EF4-FFF2-40B4-BE49-F238E27FC236}">
                <a16:creationId xmlns:a16="http://schemas.microsoft.com/office/drawing/2014/main" id="{AA7B63DA-2121-4287-9027-AC005B5013F1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116013" y="1844675"/>
          <a:ext cx="244792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3" imgW="888614" imgH="393529" progId="Equation.3">
                  <p:embed/>
                </p:oleObj>
              </mc:Choice>
              <mc:Fallback>
                <p:oleObj name="Equation" r:id="rId3" imgW="888614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844675"/>
                        <a:ext cx="2447925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9">
            <a:extLst>
              <a:ext uri="{FF2B5EF4-FFF2-40B4-BE49-F238E27FC236}">
                <a16:creationId xmlns:a16="http://schemas.microsoft.com/office/drawing/2014/main" id="{91A4E1DA-31B7-4E5B-B92A-5FB5FAB8A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bg-BG"/>
          </a:p>
        </p:txBody>
      </p:sp>
      <p:sp>
        <p:nvSpPr>
          <p:cNvPr id="1033" name="Rectangle 11">
            <a:extLst>
              <a:ext uri="{FF2B5EF4-FFF2-40B4-BE49-F238E27FC236}">
                <a16:creationId xmlns:a16="http://schemas.microsoft.com/office/drawing/2014/main" id="{1E611AC4-E6D5-40CE-AD18-039F478F7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bg-BG"/>
          </a:p>
        </p:txBody>
      </p:sp>
      <p:graphicFrame>
        <p:nvGraphicFramePr>
          <p:cNvPr id="1027" name="Object 10">
            <a:extLst>
              <a:ext uri="{FF2B5EF4-FFF2-40B4-BE49-F238E27FC236}">
                <a16:creationId xmlns:a16="http://schemas.microsoft.com/office/drawing/2014/main" id="{95DDCB75-96D8-4ED9-A982-EC0269E84E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6200" y="3679825"/>
          <a:ext cx="1916113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5" imgW="825480" imgH="444240" progId="Equation.3">
                  <p:embed/>
                </p:oleObj>
              </mc:Choice>
              <mc:Fallback>
                <p:oleObj name="Equation" r:id="rId5" imgW="82548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3679825"/>
                        <a:ext cx="1916113" cy="103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35422D-E83F-4EC5-A5F8-B7594AF7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22880B3-07A8-4343-AA95-24B2A7198AEB}" type="slidenum">
              <a:rPr lang="en-GB" altLang="bg-BG" sz="1400">
                <a:latin typeface="Arial" panose="020B0604020202020204" pitchFamily="34" charset="0"/>
              </a:rPr>
              <a:pPr eaLnBrk="1" hangingPunct="1"/>
              <a:t>8</a:t>
            </a:fld>
            <a:endParaRPr lang="en-GB" altLang="bg-BG" sz="1400">
              <a:latin typeface="Arial" panose="020B0604020202020204" pitchFamily="34" charset="0"/>
            </a:endParaRP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CC13E894-924B-4150-87B0-730C12CBC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765175"/>
            <a:ext cx="8218487" cy="53609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bg-BG" altLang="bg-BG">
                <a:latin typeface="Times New Roman" panose="02020603050405020304" pitchFamily="18" charset="0"/>
              </a:rPr>
              <a:t>където:</a:t>
            </a:r>
          </a:p>
          <a:p>
            <a:pPr algn="ctr" eaLnBrk="1" hangingPunct="1">
              <a:buFontTx/>
              <a:buNone/>
            </a:pPr>
            <a:r>
              <a:rPr lang="bg-BG" altLang="bg-BG"/>
              <a:t>             </a:t>
            </a:r>
          </a:p>
          <a:p>
            <a:pPr eaLnBrk="1" hangingPunct="1">
              <a:buFontTx/>
              <a:buNone/>
            </a:pPr>
            <a:r>
              <a:rPr lang="bg-BG" altLang="bg-BG"/>
              <a:t>                       </a:t>
            </a:r>
          </a:p>
          <a:p>
            <a:pPr eaLnBrk="1" hangingPunct="1">
              <a:buFontTx/>
              <a:buNone/>
            </a:pPr>
            <a:endParaRPr lang="bg-BG" altLang="bg-BG"/>
          </a:p>
          <a:p>
            <a:pPr algn="just" eaLnBrk="1" hangingPunct="1">
              <a:buFontTx/>
              <a:buNone/>
            </a:pPr>
            <a:endParaRPr lang="bg-BG" altLang="bg-BG"/>
          </a:p>
          <a:p>
            <a:pPr algn="just" eaLnBrk="1" hangingPunct="1">
              <a:buFontTx/>
              <a:buNone/>
            </a:pPr>
            <a:r>
              <a:rPr lang="en-US" altLang="bg-BG" b="1">
                <a:latin typeface="Times New Roman" panose="02020603050405020304" pitchFamily="18" charset="0"/>
              </a:rPr>
              <a:t>      -</a:t>
            </a:r>
            <a:r>
              <a:rPr lang="bg-BG" altLang="bg-BG" b="1">
                <a:latin typeface="Times New Roman" panose="02020603050405020304" pitchFamily="18" charset="0"/>
              </a:rPr>
              <a:t>дисконтов фактор</a:t>
            </a:r>
            <a:r>
              <a:rPr lang="bg-BG" altLang="bg-BG">
                <a:latin typeface="Times New Roman" panose="02020603050405020304" pitchFamily="18" charset="0"/>
              </a:rPr>
              <a:t>, който може да се приеме за реципрочен на сложнолихвения фактор</a:t>
            </a:r>
            <a:r>
              <a:rPr lang="en-GB" altLang="bg-BG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buFontTx/>
              <a:buNone/>
            </a:pPr>
            <a:r>
              <a:rPr lang="en-US" altLang="bg-BG">
                <a:latin typeface="Times New Roman" panose="02020603050405020304" pitchFamily="18" charset="0"/>
              </a:rPr>
              <a:t>r</a:t>
            </a:r>
            <a:r>
              <a:rPr lang="en-US" altLang="bg-BG"/>
              <a:t> – </a:t>
            </a:r>
            <a:r>
              <a:rPr lang="bg-BG" altLang="bg-BG"/>
              <a:t>норма на дисконтиране</a:t>
            </a:r>
            <a:endParaRPr lang="en-GB" altLang="bg-BG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904C0503-6112-48AD-AF16-0542D77A5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bg-BG"/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02D4A247-BB4F-4088-A1E3-05C16BE3CD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1484313"/>
          <a:ext cx="2087562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3" imgW="545626" imgH="406048" progId="Equation.3">
                  <p:embed/>
                </p:oleObj>
              </mc:Choice>
              <mc:Fallback>
                <p:oleObj name="Equation" r:id="rId3" imgW="545626" imgH="40604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484313"/>
                        <a:ext cx="2087562" cy="157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7">
            <a:extLst>
              <a:ext uri="{FF2B5EF4-FFF2-40B4-BE49-F238E27FC236}">
                <a16:creationId xmlns:a16="http://schemas.microsoft.com/office/drawing/2014/main" id="{175F1FE2-AE61-4742-AA23-4AC3F326F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bg-B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F79F4-9AE1-47A3-AFD6-6CE47DDB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01133BC-12B2-4C73-8732-7BA452269D36}" type="slidenum">
              <a:rPr lang="en-GB" altLang="bg-BG" sz="1400">
                <a:latin typeface="Arial" panose="020B0604020202020204" pitchFamily="34" charset="0"/>
              </a:rPr>
              <a:pPr eaLnBrk="1" hangingPunct="1"/>
              <a:t>9</a:t>
            </a:fld>
            <a:endParaRPr lang="en-GB" altLang="bg-BG" sz="1400"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C51945B3-291E-4130-9649-B2EBFB8AD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algn="just" eaLnBrk="1" hangingPunct="1"/>
            <a:r>
              <a:rPr lang="bg-BG" altLang="bg-BG" sz="3600" b="1">
                <a:latin typeface="Times New Roman" panose="02020603050405020304" pitchFamily="18" charset="0"/>
              </a:rPr>
              <a:t>Сегашна стойност на поредица от бъдещи парични потоци</a:t>
            </a:r>
            <a:endParaRPr lang="en-GB" altLang="bg-BG" sz="3600" b="1">
              <a:latin typeface="Times New Roman" panose="02020603050405020304" pitchFamily="18" charset="0"/>
            </a:endParaRP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AA28B685-5A92-40CA-AEC1-3A31ADA518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bg-BG" altLang="bg-BG" sz="2800" dirty="0">
                <a:latin typeface="Times New Roman"/>
                <a:cs typeface="Times New Roman"/>
              </a:rPr>
              <a:t>Може да се каже, че паричните потоци търпят влиянието на времевия фактор и се променят в стойностно отношение, дори и в стабилна монетарна среда. Особен интерес представлява следния пример:</a:t>
            </a:r>
          </a:p>
          <a:p>
            <a:pPr algn="just" eaLnBrk="1" hangingPunct="1">
              <a:buNone/>
            </a:pPr>
            <a:r>
              <a:rPr lang="bg-BG" altLang="bg-BG" sz="2800" b="1" dirty="0" err="1">
                <a:latin typeface="Times New Roman"/>
                <a:cs typeface="Times New Roman"/>
              </a:rPr>
              <a:t>Пример.</a:t>
            </a:r>
            <a:r>
              <a:rPr lang="bg-BG" altLang="bg-BG" sz="2800" dirty="0" err="1">
                <a:latin typeface="Times New Roman"/>
                <a:cs typeface="Times New Roman"/>
              </a:rPr>
              <a:t>Каква</a:t>
            </a:r>
            <a:r>
              <a:rPr lang="bg-BG" altLang="bg-BG" sz="2800" dirty="0">
                <a:latin typeface="Times New Roman"/>
                <a:cs typeface="Times New Roman"/>
              </a:rPr>
              <a:t> ще е настоящата  стойност на пет бъдещи парични потоци от по 10 000 лв., които постъпват регулярно  в бюджета на фирмата в продължение на 5 години при ставка  от 10%</a:t>
            </a:r>
            <a:r>
              <a:rPr lang="en-GB" altLang="bg-BG" sz="2800" dirty="0">
                <a:latin typeface="Times New Roman"/>
                <a:cs typeface="Times New Roman"/>
              </a:rPr>
              <a:t> .</a:t>
            </a:r>
            <a:endParaRPr lang="en-GB" altLang="bg-BG" sz="2800" dirty="0">
              <a:latin typeface="Times New Roman" panose="02020603050405020304" pitchFamily="18" charset="0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7F3E6DAB51B8F43866F0743E0EE41DD" ma:contentTypeVersion="4" ma:contentTypeDescription="Създаване на нов документ" ma:contentTypeScope="" ma:versionID="09c1fb1e475793539fd63650d9cdb6b9">
  <xsd:schema xmlns:xsd="http://www.w3.org/2001/XMLSchema" xmlns:xs="http://www.w3.org/2001/XMLSchema" xmlns:p="http://schemas.microsoft.com/office/2006/metadata/properties" xmlns:ns2="f7ff9893-cbf3-494b-bdd9-96c0170228da" targetNamespace="http://schemas.microsoft.com/office/2006/metadata/properties" ma:root="true" ma:fieldsID="20f4fd7fdb2e700b497a3c912dea05d5" ns2:_="">
    <xsd:import namespace="f7ff9893-cbf3-494b-bdd9-96c0170228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ff9893-cbf3-494b-bdd9-96c017022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98FDBF-C9D7-44FF-9600-506F89EE2F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DA6D12-79DF-43A9-A24E-FC89C8F917D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FC64CBD-034F-4AA1-9723-690153E6D1A7}"/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502</Words>
  <Application>Microsoft Office PowerPoint</Application>
  <PresentationFormat>Презентация на цял екран (4:3)</PresentationFormat>
  <Paragraphs>137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12</vt:i4>
      </vt:variant>
    </vt:vector>
  </HeadingPairs>
  <TitlesOfParts>
    <vt:vector size="13" baseType="lpstr">
      <vt:lpstr>Default Design</vt:lpstr>
      <vt:lpstr>Иновации и инвестиционен процес</vt:lpstr>
      <vt:lpstr>Презентация на PowerPoint</vt:lpstr>
      <vt:lpstr>Пример. Как ще нараства  капиталова сума от 10  хил. лв. при 10% средногодишна лихва, вложена в търговска банка   за пет годишен период?</vt:lpstr>
      <vt:lpstr>Презентация на PowerPoint</vt:lpstr>
      <vt:lpstr>Презентация на PowerPoint</vt:lpstr>
      <vt:lpstr>Презентация на PowerPoint</vt:lpstr>
      <vt:lpstr>Тази процедура може да се представи в следния опростен вид:</vt:lpstr>
      <vt:lpstr>Презентация на PowerPoint</vt:lpstr>
      <vt:lpstr>Сегашна стойност на поредица от бъдещи парични потоци</vt:lpstr>
      <vt:lpstr>Презентация на PowerPoint</vt:lpstr>
      <vt:lpstr>Презентация на PowerPoint</vt:lpstr>
      <vt:lpstr> където изразът в скобите  може да се представи като сума от геометрична прогресия при положение, че r1= r2 = . . .= rn и  да добие следния вид: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o1s</dc:creator>
  <cp:lastModifiedBy>PC</cp:lastModifiedBy>
  <cp:revision>59</cp:revision>
  <dcterms:created xsi:type="dcterms:W3CDTF">2013-02-16T14:31:59Z</dcterms:created>
  <dcterms:modified xsi:type="dcterms:W3CDTF">2022-03-15T06:49:37Z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0x01010027F3E6DAB51B8F43866F0743E0EE41DD</vt:lpwstr>
  </property>
</Properties>
</file>