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Lst>
  <p:sldSz cx="9144000" cy="6858000" type="screen4x3"/>
  <p:notesSz cx="7023100" cy="9309100"/>
  <p:defaultTextStyle>
    <a:defPPr>
      <a:defRPr lang="bg-BG"/>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85" autoAdjust="0"/>
    <p:restoredTop sz="86385" autoAdjust="0"/>
  </p:normalViewPr>
  <p:slideViewPr>
    <p:cSldViewPr>
      <p:cViewPr varScale="1">
        <p:scale>
          <a:sx n="72" d="100"/>
          <a:sy n="72" d="100"/>
        </p:scale>
        <p:origin x="666" y="60"/>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_rels/viewProps.xml.rels><?xml version="1.0" encoding="UTF-8" standalone="yes"?>
<Relationships xmlns="http://schemas.openxmlformats.org/package/2006/relationships"><Relationship Id="rId3" Type="http://schemas.openxmlformats.org/officeDocument/2006/relationships/slide" Target="slides/slide26.xml"/><Relationship Id="rId7" Type="http://schemas.openxmlformats.org/officeDocument/2006/relationships/slide" Target="slides/slide31.xml"/><Relationship Id="rId2" Type="http://schemas.openxmlformats.org/officeDocument/2006/relationships/slide" Target="slides/slide25.xml"/><Relationship Id="rId1" Type="http://schemas.openxmlformats.org/officeDocument/2006/relationships/slide" Target="slides/slide24.xml"/><Relationship Id="rId6" Type="http://schemas.openxmlformats.org/officeDocument/2006/relationships/slide" Target="slides/slide30.xml"/><Relationship Id="rId5" Type="http://schemas.openxmlformats.org/officeDocument/2006/relationships/slide" Target="slides/slide29.xml"/><Relationship Id="rId4"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884A156-9D45-6F27-586C-00C6ED0A7789}"/>
              </a:ext>
            </a:extLst>
          </p:cNvPr>
          <p:cNvSpPr>
            <a:spLocks noGrp="1" noChangeArrowheads="1"/>
          </p:cNvSpPr>
          <p:nvPr>
            <p:ph type="hdr" sz="quarter"/>
          </p:nvPr>
        </p:nvSpPr>
        <p:spPr bwMode="auto">
          <a:xfrm>
            <a:off x="0" y="0"/>
            <a:ext cx="3043238" cy="465138"/>
          </a:xfrm>
          <a:prstGeom prst="rect">
            <a:avLst/>
          </a:prstGeom>
          <a:noFill/>
          <a:ln>
            <a:noFill/>
          </a:ln>
        </p:spPr>
        <p:txBody>
          <a:bodyPr vert="horz" wrap="square" lIns="93324" tIns="46662" rIns="93324" bIns="46662" numCol="1" anchor="t" anchorCtr="0" compatLnSpc="1">
            <a:prstTxWarp prst="textNoShape">
              <a:avLst/>
            </a:prstTxWarp>
          </a:bodyPr>
          <a:lstStyle>
            <a:lvl1pPr defTabSz="933450" eaLnBrk="1" hangingPunct="1">
              <a:defRPr sz="1200"/>
            </a:lvl1pPr>
          </a:lstStyle>
          <a:p>
            <a:pPr>
              <a:defRPr/>
            </a:pPr>
            <a:endParaRPr lang="en-US" altLang="en-US"/>
          </a:p>
        </p:txBody>
      </p:sp>
      <p:sp>
        <p:nvSpPr>
          <p:cNvPr id="3075" name="Rectangle 3">
            <a:extLst>
              <a:ext uri="{FF2B5EF4-FFF2-40B4-BE49-F238E27FC236}">
                <a16:creationId xmlns:a16="http://schemas.microsoft.com/office/drawing/2014/main" id="{44FD0073-C364-8405-FD28-0F0185B28AC9}"/>
              </a:ext>
            </a:extLst>
          </p:cNvPr>
          <p:cNvSpPr>
            <a:spLocks noGrp="1" noChangeArrowheads="1"/>
          </p:cNvSpPr>
          <p:nvPr>
            <p:ph type="dt" idx="1"/>
          </p:nvPr>
        </p:nvSpPr>
        <p:spPr bwMode="auto">
          <a:xfrm>
            <a:off x="3978275" y="0"/>
            <a:ext cx="3043238" cy="465138"/>
          </a:xfrm>
          <a:prstGeom prst="rect">
            <a:avLst/>
          </a:prstGeom>
          <a:noFill/>
          <a:ln>
            <a:noFill/>
          </a:ln>
        </p:spPr>
        <p:txBody>
          <a:bodyPr vert="horz" wrap="square" lIns="93324" tIns="46662" rIns="93324" bIns="46662" numCol="1" anchor="t" anchorCtr="0" compatLnSpc="1">
            <a:prstTxWarp prst="textNoShape">
              <a:avLst/>
            </a:prstTxWarp>
          </a:bodyPr>
          <a:lstStyle>
            <a:lvl1pPr algn="r" defTabSz="933450" eaLnBrk="1" hangingPunct="1">
              <a:defRPr sz="1200"/>
            </a:lvl1pPr>
          </a:lstStyle>
          <a:p>
            <a:pPr>
              <a:defRPr/>
            </a:pPr>
            <a:endParaRPr lang="en-US" altLang="en-US"/>
          </a:p>
        </p:txBody>
      </p:sp>
      <p:sp>
        <p:nvSpPr>
          <p:cNvPr id="2052" name="Rectangle 4">
            <a:extLst>
              <a:ext uri="{FF2B5EF4-FFF2-40B4-BE49-F238E27FC236}">
                <a16:creationId xmlns:a16="http://schemas.microsoft.com/office/drawing/2014/main" id="{CAF6C510-26D1-3D47-9A8A-1E1B1721A8E1}"/>
              </a:ext>
            </a:extLst>
          </p:cNvPr>
          <p:cNvSpPr>
            <a:spLocks noGrp="1" noRot="1" noChangeAspect="1" noChangeArrowheads="1" noTextEdit="1"/>
          </p:cNvSpPr>
          <p:nvPr>
            <p:ph type="sldImg" idx="2"/>
          </p:nvPr>
        </p:nvSpPr>
        <p:spPr bwMode="auto">
          <a:xfrm>
            <a:off x="1184275" y="698500"/>
            <a:ext cx="4654550" cy="34909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98B0160B-8433-F86F-55DF-202674B0C4BF}"/>
              </a:ext>
            </a:extLst>
          </p:cNvPr>
          <p:cNvSpPr>
            <a:spLocks noGrp="1" noChangeArrowheads="1"/>
          </p:cNvSpPr>
          <p:nvPr>
            <p:ph type="body" sz="quarter" idx="3"/>
          </p:nvPr>
        </p:nvSpPr>
        <p:spPr bwMode="auto">
          <a:xfrm>
            <a:off x="701675" y="4421188"/>
            <a:ext cx="5619750" cy="4189412"/>
          </a:xfrm>
          <a:prstGeom prst="rect">
            <a:avLst/>
          </a:prstGeom>
          <a:noFill/>
          <a:ln>
            <a:noFill/>
          </a:ln>
        </p:spPr>
        <p:txBody>
          <a:bodyPr vert="horz" wrap="square" lIns="93324" tIns="46662" rIns="93324" bIns="46662" numCol="1" anchor="t" anchorCtr="0" compatLnSpc="1">
            <a:prstTxWarp prst="textNoShape">
              <a:avLst/>
            </a:prstTxWarp>
          </a:bodyPr>
          <a:lstStyle/>
          <a:p>
            <a:pPr lvl="0"/>
            <a:r>
              <a:rPr lang="bg-BG" noProof="0"/>
              <a:t>Click to edit Master text styles</a:t>
            </a:r>
          </a:p>
          <a:p>
            <a:pPr lvl="1"/>
            <a:r>
              <a:rPr lang="bg-BG" noProof="0"/>
              <a:t>Second level</a:t>
            </a:r>
          </a:p>
          <a:p>
            <a:pPr lvl="2"/>
            <a:r>
              <a:rPr lang="bg-BG" noProof="0"/>
              <a:t>Third level</a:t>
            </a:r>
          </a:p>
          <a:p>
            <a:pPr lvl="3"/>
            <a:r>
              <a:rPr lang="bg-BG" noProof="0"/>
              <a:t>Fourth level</a:t>
            </a:r>
          </a:p>
          <a:p>
            <a:pPr lvl="4"/>
            <a:r>
              <a:rPr lang="bg-BG" noProof="0"/>
              <a:t>Fifth level</a:t>
            </a:r>
          </a:p>
        </p:txBody>
      </p:sp>
      <p:sp>
        <p:nvSpPr>
          <p:cNvPr id="3078" name="Rectangle 6">
            <a:extLst>
              <a:ext uri="{FF2B5EF4-FFF2-40B4-BE49-F238E27FC236}">
                <a16:creationId xmlns:a16="http://schemas.microsoft.com/office/drawing/2014/main" id="{2335460F-339C-2078-896C-7329B28C619F}"/>
              </a:ext>
            </a:extLst>
          </p:cNvPr>
          <p:cNvSpPr>
            <a:spLocks noGrp="1" noChangeArrowheads="1"/>
          </p:cNvSpPr>
          <p:nvPr>
            <p:ph type="ftr" sz="quarter" idx="4"/>
          </p:nvPr>
        </p:nvSpPr>
        <p:spPr bwMode="auto">
          <a:xfrm>
            <a:off x="0" y="8842375"/>
            <a:ext cx="3043238" cy="465138"/>
          </a:xfrm>
          <a:prstGeom prst="rect">
            <a:avLst/>
          </a:prstGeom>
          <a:noFill/>
          <a:ln>
            <a:noFill/>
          </a:ln>
        </p:spPr>
        <p:txBody>
          <a:bodyPr vert="horz" wrap="square" lIns="93324" tIns="46662" rIns="93324" bIns="46662" numCol="1" anchor="b" anchorCtr="0" compatLnSpc="1">
            <a:prstTxWarp prst="textNoShape">
              <a:avLst/>
            </a:prstTxWarp>
          </a:bodyPr>
          <a:lstStyle>
            <a:lvl1pPr defTabSz="933450" eaLnBrk="1" hangingPunct="1">
              <a:defRPr sz="1200"/>
            </a:lvl1pPr>
          </a:lstStyle>
          <a:p>
            <a:pPr>
              <a:defRPr/>
            </a:pPr>
            <a:endParaRPr lang="en-US" altLang="en-US"/>
          </a:p>
        </p:txBody>
      </p:sp>
      <p:sp>
        <p:nvSpPr>
          <p:cNvPr id="3079" name="Rectangle 7">
            <a:extLst>
              <a:ext uri="{FF2B5EF4-FFF2-40B4-BE49-F238E27FC236}">
                <a16:creationId xmlns:a16="http://schemas.microsoft.com/office/drawing/2014/main" id="{DE0774E0-8392-0967-2417-97214A01C568}"/>
              </a:ext>
            </a:extLst>
          </p:cNvPr>
          <p:cNvSpPr>
            <a:spLocks noGrp="1" noChangeArrowheads="1"/>
          </p:cNvSpPr>
          <p:nvPr>
            <p:ph type="sldNum" sz="quarter" idx="5"/>
          </p:nvPr>
        </p:nvSpPr>
        <p:spPr bwMode="auto">
          <a:xfrm>
            <a:off x="3978275" y="8842375"/>
            <a:ext cx="3043238" cy="465138"/>
          </a:xfrm>
          <a:prstGeom prst="rect">
            <a:avLst/>
          </a:prstGeom>
          <a:noFill/>
          <a:ln>
            <a:noFill/>
          </a:ln>
        </p:spPr>
        <p:txBody>
          <a:bodyPr vert="horz" wrap="square" lIns="93324" tIns="46662" rIns="93324" bIns="46662" numCol="1" anchor="b" anchorCtr="0" compatLnSpc="1">
            <a:prstTxWarp prst="textNoShape">
              <a:avLst/>
            </a:prstTxWarp>
          </a:bodyPr>
          <a:lstStyle>
            <a:lvl1pPr algn="r" defTabSz="933450" eaLnBrk="1" hangingPunct="1">
              <a:defRPr sz="1200" smtClean="0"/>
            </a:lvl1pPr>
          </a:lstStyle>
          <a:p>
            <a:pPr>
              <a:defRPr/>
            </a:pPr>
            <a:fld id="{2A65F9D1-7A36-4D62-9D6E-2C55DBF6A4C0}" type="slidenum">
              <a:rPr lang="bg-BG" altLang="en-US"/>
              <a:pPr>
                <a:defRPr/>
              </a:pPr>
              <a:t>‹#›</a:t>
            </a:fld>
            <a:endParaRPr lang="bg-BG"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bg-B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bg-BG"/>
          </a:p>
        </p:txBody>
      </p:sp>
      <p:sp>
        <p:nvSpPr>
          <p:cNvPr id="4" name="Rectangle 4">
            <a:extLst>
              <a:ext uri="{FF2B5EF4-FFF2-40B4-BE49-F238E27FC236}">
                <a16:creationId xmlns:a16="http://schemas.microsoft.com/office/drawing/2014/main" id="{CEAB67FE-1007-931C-9996-58842E9772E1}"/>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CE83542A-9E1B-DA1E-4A34-F7CC8672D637}"/>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04AEEDE6-BDC8-CB93-1D34-6975E2BBB6A2}"/>
              </a:ext>
            </a:extLst>
          </p:cNvPr>
          <p:cNvSpPr>
            <a:spLocks noGrp="1" noChangeArrowheads="1"/>
          </p:cNvSpPr>
          <p:nvPr>
            <p:ph type="sldNum" sz="quarter" idx="12"/>
          </p:nvPr>
        </p:nvSpPr>
        <p:spPr>
          <a:ln/>
        </p:spPr>
        <p:txBody>
          <a:bodyPr/>
          <a:lstStyle>
            <a:lvl1pPr>
              <a:defRPr/>
            </a:lvl1pPr>
          </a:lstStyle>
          <a:p>
            <a:pPr>
              <a:defRPr/>
            </a:pPr>
            <a:fld id="{87AD2E5F-EBEA-47AF-AE10-7E0D9AB77876}" type="slidenum">
              <a:rPr lang="bg-BG" altLang="en-US"/>
              <a:pPr>
                <a:defRPr/>
              </a:pPr>
              <a:t>‹#›</a:t>
            </a:fld>
            <a:endParaRPr lang="bg-BG" altLang="en-US"/>
          </a:p>
        </p:txBody>
      </p:sp>
    </p:spTree>
    <p:extLst>
      <p:ext uri="{BB962C8B-B14F-4D97-AF65-F5344CB8AC3E}">
        <p14:creationId xmlns:p14="http://schemas.microsoft.com/office/powerpoint/2010/main" val="3528278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Rectangle 4">
            <a:extLst>
              <a:ext uri="{FF2B5EF4-FFF2-40B4-BE49-F238E27FC236}">
                <a16:creationId xmlns:a16="http://schemas.microsoft.com/office/drawing/2014/main" id="{B4652D96-12CD-9D48-F0C5-7B77B87FFCCF}"/>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3C95AAAD-CDC0-8BF7-AA18-E1D50286E093}"/>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8D405C66-A2F6-1C7E-0E96-33ABE57E4E13}"/>
              </a:ext>
            </a:extLst>
          </p:cNvPr>
          <p:cNvSpPr>
            <a:spLocks noGrp="1" noChangeArrowheads="1"/>
          </p:cNvSpPr>
          <p:nvPr>
            <p:ph type="sldNum" sz="quarter" idx="12"/>
          </p:nvPr>
        </p:nvSpPr>
        <p:spPr>
          <a:ln/>
        </p:spPr>
        <p:txBody>
          <a:bodyPr/>
          <a:lstStyle>
            <a:lvl1pPr>
              <a:defRPr/>
            </a:lvl1pPr>
          </a:lstStyle>
          <a:p>
            <a:pPr>
              <a:defRPr/>
            </a:pPr>
            <a:fld id="{E0B23780-8824-4BF8-A62A-5A254359F4B0}" type="slidenum">
              <a:rPr lang="bg-BG" altLang="en-US"/>
              <a:pPr>
                <a:defRPr/>
              </a:pPr>
              <a:t>‹#›</a:t>
            </a:fld>
            <a:endParaRPr lang="bg-BG" altLang="en-US"/>
          </a:p>
        </p:txBody>
      </p:sp>
    </p:spTree>
    <p:extLst>
      <p:ext uri="{BB962C8B-B14F-4D97-AF65-F5344CB8AC3E}">
        <p14:creationId xmlns:p14="http://schemas.microsoft.com/office/powerpoint/2010/main" val="3469608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bg-B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Rectangle 4">
            <a:extLst>
              <a:ext uri="{FF2B5EF4-FFF2-40B4-BE49-F238E27FC236}">
                <a16:creationId xmlns:a16="http://schemas.microsoft.com/office/drawing/2014/main" id="{99ED0D11-4E66-51E4-5050-773BC3D2E97F}"/>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636DD040-E7C2-7369-445F-0738CAF70677}"/>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D239740B-248A-0B87-E8BF-BE3C819C96B4}"/>
              </a:ext>
            </a:extLst>
          </p:cNvPr>
          <p:cNvSpPr>
            <a:spLocks noGrp="1" noChangeArrowheads="1"/>
          </p:cNvSpPr>
          <p:nvPr>
            <p:ph type="sldNum" sz="quarter" idx="12"/>
          </p:nvPr>
        </p:nvSpPr>
        <p:spPr>
          <a:ln/>
        </p:spPr>
        <p:txBody>
          <a:bodyPr/>
          <a:lstStyle>
            <a:lvl1pPr>
              <a:defRPr/>
            </a:lvl1pPr>
          </a:lstStyle>
          <a:p>
            <a:pPr>
              <a:defRPr/>
            </a:pPr>
            <a:fld id="{AF6927B2-7A7A-4649-BE61-DEB80FDE20FA}" type="slidenum">
              <a:rPr lang="bg-BG" altLang="en-US"/>
              <a:pPr>
                <a:defRPr/>
              </a:pPr>
              <a:t>‹#›</a:t>
            </a:fld>
            <a:endParaRPr lang="bg-BG" altLang="en-US"/>
          </a:p>
        </p:txBody>
      </p:sp>
    </p:spTree>
    <p:extLst>
      <p:ext uri="{BB962C8B-B14F-4D97-AF65-F5344CB8AC3E}">
        <p14:creationId xmlns:p14="http://schemas.microsoft.com/office/powerpoint/2010/main" val="1147863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3" name="Rectangle 4">
            <a:extLst>
              <a:ext uri="{FF2B5EF4-FFF2-40B4-BE49-F238E27FC236}">
                <a16:creationId xmlns:a16="http://schemas.microsoft.com/office/drawing/2014/main" id="{4786D0EC-B975-3E79-CEF6-B07B87E479D4}"/>
              </a:ext>
            </a:extLst>
          </p:cNvPr>
          <p:cNvSpPr>
            <a:spLocks noGrp="1" noChangeArrowheads="1"/>
          </p:cNvSpPr>
          <p:nvPr>
            <p:ph type="dt" sz="half" idx="10"/>
          </p:nvPr>
        </p:nvSpPr>
        <p:spPr>
          <a:ln/>
        </p:spPr>
        <p:txBody>
          <a:bodyPr/>
          <a:lstStyle>
            <a:lvl1pPr>
              <a:defRPr/>
            </a:lvl1pPr>
          </a:lstStyle>
          <a:p>
            <a:pPr>
              <a:defRPr/>
            </a:pPr>
            <a:endParaRPr lang="bg-BG"/>
          </a:p>
        </p:txBody>
      </p:sp>
      <p:sp>
        <p:nvSpPr>
          <p:cNvPr id="4" name="Rectangle 5">
            <a:extLst>
              <a:ext uri="{FF2B5EF4-FFF2-40B4-BE49-F238E27FC236}">
                <a16:creationId xmlns:a16="http://schemas.microsoft.com/office/drawing/2014/main" id="{949746C8-18B2-7411-C4DF-A309AE07D6B1}"/>
              </a:ext>
            </a:extLst>
          </p:cNvPr>
          <p:cNvSpPr>
            <a:spLocks noGrp="1" noChangeArrowheads="1"/>
          </p:cNvSpPr>
          <p:nvPr>
            <p:ph type="ftr" sz="quarter" idx="11"/>
          </p:nvPr>
        </p:nvSpPr>
        <p:spPr>
          <a:ln/>
        </p:spPr>
        <p:txBody>
          <a:bodyPr/>
          <a:lstStyle>
            <a:lvl1pPr>
              <a:defRPr/>
            </a:lvl1pPr>
          </a:lstStyle>
          <a:p>
            <a:pPr>
              <a:defRPr/>
            </a:pPr>
            <a:endParaRPr lang="bg-BG"/>
          </a:p>
        </p:txBody>
      </p:sp>
      <p:sp>
        <p:nvSpPr>
          <p:cNvPr id="5" name="Rectangle 6">
            <a:extLst>
              <a:ext uri="{FF2B5EF4-FFF2-40B4-BE49-F238E27FC236}">
                <a16:creationId xmlns:a16="http://schemas.microsoft.com/office/drawing/2014/main" id="{6A46EDAF-C47E-FF5F-D640-E4FA21B1B711}"/>
              </a:ext>
            </a:extLst>
          </p:cNvPr>
          <p:cNvSpPr>
            <a:spLocks noGrp="1" noChangeArrowheads="1"/>
          </p:cNvSpPr>
          <p:nvPr>
            <p:ph type="sldNum" sz="quarter" idx="12"/>
          </p:nvPr>
        </p:nvSpPr>
        <p:spPr>
          <a:ln/>
        </p:spPr>
        <p:txBody>
          <a:bodyPr/>
          <a:lstStyle>
            <a:lvl1pPr>
              <a:defRPr/>
            </a:lvl1pPr>
          </a:lstStyle>
          <a:p>
            <a:pPr>
              <a:defRPr/>
            </a:pPr>
            <a:fld id="{39CAF1F2-5C36-4853-BFF6-5AC368138C4D}" type="slidenum">
              <a:rPr lang="bg-BG" altLang="en-US"/>
              <a:pPr>
                <a:defRPr/>
              </a:pPr>
              <a:t>‹#›</a:t>
            </a:fld>
            <a:endParaRPr lang="bg-BG" altLang="en-US"/>
          </a:p>
        </p:txBody>
      </p:sp>
    </p:spTree>
    <p:extLst>
      <p:ext uri="{BB962C8B-B14F-4D97-AF65-F5344CB8AC3E}">
        <p14:creationId xmlns:p14="http://schemas.microsoft.com/office/powerpoint/2010/main" val="3162979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Rectangle 4">
            <a:extLst>
              <a:ext uri="{FF2B5EF4-FFF2-40B4-BE49-F238E27FC236}">
                <a16:creationId xmlns:a16="http://schemas.microsoft.com/office/drawing/2014/main" id="{B14653D3-E4B6-2638-0939-B49409993933}"/>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8BEC2654-202A-8632-DB61-F44B0F2F51A6}"/>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CF17903E-F09C-DDF6-DD25-9A346CB986FF}"/>
              </a:ext>
            </a:extLst>
          </p:cNvPr>
          <p:cNvSpPr>
            <a:spLocks noGrp="1" noChangeArrowheads="1"/>
          </p:cNvSpPr>
          <p:nvPr>
            <p:ph type="sldNum" sz="quarter" idx="12"/>
          </p:nvPr>
        </p:nvSpPr>
        <p:spPr>
          <a:ln/>
        </p:spPr>
        <p:txBody>
          <a:bodyPr/>
          <a:lstStyle>
            <a:lvl1pPr>
              <a:defRPr/>
            </a:lvl1pPr>
          </a:lstStyle>
          <a:p>
            <a:pPr>
              <a:defRPr/>
            </a:pPr>
            <a:fld id="{87EE553C-137A-4665-B540-E5AD6FCAA0E1}" type="slidenum">
              <a:rPr lang="bg-BG" altLang="en-US"/>
              <a:pPr>
                <a:defRPr/>
              </a:pPr>
              <a:t>‹#›</a:t>
            </a:fld>
            <a:endParaRPr lang="bg-BG" altLang="en-US"/>
          </a:p>
        </p:txBody>
      </p:sp>
    </p:spTree>
    <p:extLst>
      <p:ext uri="{BB962C8B-B14F-4D97-AF65-F5344CB8AC3E}">
        <p14:creationId xmlns:p14="http://schemas.microsoft.com/office/powerpoint/2010/main" val="167680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bg-B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28E2094-9255-7648-C26C-107B0A63E2C6}"/>
              </a:ext>
            </a:extLst>
          </p:cNvPr>
          <p:cNvSpPr>
            <a:spLocks noGrp="1" noChangeArrowheads="1"/>
          </p:cNvSpPr>
          <p:nvPr>
            <p:ph type="dt" sz="half" idx="10"/>
          </p:nvPr>
        </p:nvSpPr>
        <p:spPr>
          <a:ln/>
        </p:spPr>
        <p:txBody>
          <a:bodyPr/>
          <a:lstStyle>
            <a:lvl1pPr>
              <a:defRPr/>
            </a:lvl1pPr>
          </a:lstStyle>
          <a:p>
            <a:pPr>
              <a:defRPr/>
            </a:pPr>
            <a:endParaRPr lang="bg-BG"/>
          </a:p>
        </p:txBody>
      </p:sp>
      <p:sp>
        <p:nvSpPr>
          <p:cNvPr id="5" name="Rectangle 5">
            <a:extLst>
              <a:ext uri="{FF2B5EF4-FFF2-40B4-BE49-F238E27FC236}">
                <a16:creationId xmlns:a16="http://schemas.microsoft.com/office/drawing/2014/main" id="{E519902E-2873-6EE1-012C-13056073D34D}"/>
              </a:ext>
            </a:extLst>
          </p:cNvPr>
          <p:cNvSpPr>
            <a:spLocks noGrp="1" noChangeArrowheads="1"/>
          </p:cNvSpPr>
          <p:nvPr>
            <p:ph type="ftr" sz="quarter" idx="11"/>
          </p:nvPr>
        </p:nvSpPr>
        <p:spPr>
          <a:ln/>
        </p:spPr>
        <p:txBody>
          <a:bodyPr/>
          <a:lstStyle>
            <a:lvl1pPr>
              <a:defRPr/>
            </a:lvl1pPr>
          </a:lstStyle>
          <a:p>
            <a:pPr>
              <a:defRPr/>
            </a:pPr>
            <a:endParaRPr lang="bg-BG"/>
          </a:p>
        </p:txBody>
      </p:sp>
      <p:sp>
        <p:nvSpPr>
          <p:cNvPr id="6" name="Rectangle 6">
            <a:extLst>
              <a:ext uri="{FF2B5EF4-FFF2-40B4-BE49-F238E27FC236}">
                <a16:creationId xmlns:a16="http://schemas.microsoft.com/office/drawing/2014/main" id="{8843A035-14DD-97FE-EC33-9236972B29F4}"/>
              </a:ext>
            </a:extLst>
          </p:cNvPr>
          <p:cNvSpPr>
            <a:spLocks noGrp="1" noChangeArrowheads="1"/>
          </p:cNvSpPr>
          <p:nvPr>
            <p:ph type="sldNum" sz="quarter" idx="12"/>
          </p:nvPr>
        </p:nvSpPr>
        <p:spPr>
          <a:ln/>
        </p:spPr>
        <p:txBody>
          <a:bodyPr/>
          <a:lstStyle>
            <a:lvl1pPr>
              <a:defRPr/>
            </a:lvl1pPr>
          </a:lstStyle>
          <a:p>
            <a:pPr>
              <a:defRPr/>
            </a:pPr>
            <a:fld id="{67D38489-3DDC-4BEE-A27D-61BC4C7B82F4}" type="slidenum">
              <a:rPr lang="bg-BG" altLang="en-US"/>
              <a:pPr>
                <a:defRPr/>
              </a:pPr>
              <a:t>‹#›</a:t>
            </a:fld>
            <a:endParaRPr lang="bg-BG" altLang="en-US"/>
          </a:p>
        </p:txBody>
      </p:sp>
    </p:spTree>
    <p:extLst>
      <p:ext uri="{BB962C8B-B14F-4D97-AF65-F5344CB8AC3E}">
        <p14:creationId xmlns:p14="http://schemas.microsoft.com/office/powerpoint/2010/main" val="373997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Rectangle 4">
            <a:extLst>
              <a:ext uri="{FF2B5EF4-FFF2-40B4-BE49-F238E27FC236}">
                <a16:creationId xmlns:a16="http://schemas.microsoft.com/office/drawing/2014/main" id="{65C413FE-43AC-CF99-43E3-A39607028845}"/>
              </a:ext>
            </a:extLst>
          </p:cNvPr>
          <p:cNvSpPr>
            <a:spLocks noGrp="1" noChangeArrowheads="1"/>
          </p:cNvSpPr>
          <p:nvPr>
            <p:ph type="dt" sz="half" idx="10"/>
          </p:nvPr>
        </p:nvSpPr>
        <p:spPr>
          <a:ln/>
        </p:spPr>
        <p:txBody>
          <a:bodyPr/>
          <a:lstStyle>
            <a:lvl1pPr>
              <a:defRPr/>
            </a:lvl1pPr>
          </a:lstStyle>
          <a:p>
            <a:pPr>
              <a:defRPr/>
            </a:pPr>
            <a:endParaRPr lang="bg-BG"/>
          </a:p>
        </p:txBody>
      </p:sp>
      <p:sp>
        <p:nvSpPr>
          <p:cNvPr id="6" name="Rectangle 5">
            <a:extLst>
              <a:ext uri="{FF2B5EF4-FFF2-40B4-BE49-F238E27FC236}">
                <a16:creationId xmlns:a16="http://schemas.microsoft.com/office/drawing/2014/main" id="{258A3117-10E4-7541-CDD2-F728EE599B6A}"/>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6">
            <a:extLst>
              <a:ext uri="{FF2B5EF4-FFF2-40B4-BE49-F238E27FC236}">
                <a16:creationId xmlns:a16="http://schemas.microsoft.com/office/drawing/2014/main" id="{3B7597F5-95C5-B2A3-2D79-9DB1E4089C9A}"/>
              </a:ext>
            </a:extLst>
          </p:cNvPr>
          <p:cNvSpPr>
            <a:spLocks noGrp="1" noChangeArrowheads="1"/>
          </p:cNvSpPr>
          <p:nvPr>
            <p:ph type="sldNum" sz="quarter" idx="12"/>
          </p:nvPr>
        </p:nvSpPr>
        <p:spPr>
          <a:ln/>
        </p:spPr>
        <p:txBody>
          <a:bodyPr/>
          <a:lstStyle>
            <a:lvl1pPr>
              <a:defRPr/>
            </a:lvl1pPr>
          </a:lstStyle>
          <a:p>
            <a:pPr>
              <a:defRPr/>
            </a:pPr>
            <a:fld id="{2CEEAD29-EEA9-4E55-8737-8BBE597A96BE}" type="slidenum">
              <a:rPr lang="bg-BG" altLang="en-US"/>
              <a:pPr>
                <a:defRPr/>
              </a:pPr>
              <a:t>‹#›</a:t>
            </a:fld>
            <a:endParaRPr lang="bg-BG" altLang="en-US"/>
          </a:p>
        </p:txBody>
      </p:sp>
    </p:spTree>
    <p:extLst>
      <p:ext uri="{BB962C8B-B14F-4D97-AF65-F5344CB8AC3E}">
        <p14:creationId xmlns:p14="http://schemas.microsoft.com/office/powerpoint/2010/main" val="3869528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bg-B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7" name="Rectangle 4">
            <a:extLst>
              <a:ext uri="{FF2B5EF4-FFF2-40B4-BE49-F238E27FC236}">
                <a16:creationId xmlns:a16="http://schemas.microsoft.com/office/drawing/2014/main" id="{D6A707F0-3F14-AB06-E2A9-EBE412E41283}"/>
              </a:ext>
            </a:extLst>
          </p:cNvPr>
          <p:cNvSpPr>
            <a:spLocks noGrp="1" noChangeArrowheads="1"/>
          </p:cNvSpPr>
          <p:nvPr>
            <p:ph type="dt" sz="half" idx="10"/>
          </p:nvPr>
        </p:nvSpPr>
        <p:spPr>
          <a:ln/>
        </p:spPr>
        <p:txBody>
          <a:bodyPr/>
          <a:lstStyle>
            <a:lvl1pPr>
              <a:defRPr/>
            </a:lvl1pPr>
          </a:lstStyle>
          <a:p>
            <a:pPr>
              <a:defRPr/>
            </a:pPr>
            <a:endParaRPr lang="bg-BG"/>
          </a:p>
        </p:txBody>
      </p:sp>
      <p:sp>
        <p:nvSpPr>
          <p:cNvPr id="8" name="Rectangle 5">
            <a:extLst>
              <a:ext uri="{FF2B5EF4-FFF2-40B4-BE49-F238E27FC236}">
                <a16:creationId xmlns:a16="http://schemas.microsoft.com/office/drawing/2014/main" id="{693EAAAC-B6B4-FF42-D04B-06136AA33506}"/>
              </a:ext>
            </a:extLst>
          </p:cNvPr>
          <p:cNvSpPr>
            <a:spLocks noGrp="1" noChangeArrowheads="1"/>
          </p:cNvSpPr>
          <p:nvPr>
            <p:ph type="ftr" sz="quarter" idx="11"/>
          </p:nvPr>
        </p:nvSpPr>
        <p:spPr>
          <a:ln/>
        </p:spPr>
        <p:txBody>
          <a:bodyPr/>
          <a:lstStyle>
            <a:lvl1pPr>
              <a:defRPr/>
            </a:lvl1pPr>
          </a:lstStyle>
          <a:p>
            <a:pPr>
              <a:defRPr/>
            </a:pPr>
            <a:endParaRPr lang="bg-BG"/>
          </a:p>
        </p:txBody>
      </p:sp>
      <p:sp>
        <p:nvSpPr>
          <p:cNvPr id="9" name="Rectangle 6">
            <a:extLst>
              <a:ext uri="{FF2B5EF4-FFF2-40B4-BE49-F238E27FC236}">
                <a16:creationId xmlns:a16="http://schemas.microsoft.com/office/drawing/2014/main" id="{6A11BBBD-3865-6EAF-F477-BDA8A30AC3D0}"/>
              </a:ext>
            </a:extLst>
          </p:cNvPr>
          <p:cNvSpPr>
            <a:spLocks noGrp="1" noChangeArrowheads="1"/>
          </p:cNvSpPr>
          <p:nvPr>
            <p:ph type="sldNum" sz="quarter" idx="12"/>
          </p:nvPr>
        </p:nvSpPr>
        <p:spPr>
          <a:ln/>
        </p:spPr>
        <p:txBody>
          <a:bodyPr/>
          <a:lstStyle>
            <a:lvl1pPr>
              <a:defRPr/>
            </a:lvl1pPr>
          </a:lstStyle>
          <a:p>
            <a:pPr>
              <a:defRPr/>
            </a:pPr>
            <a:fld id="{759BC544-4B04-4735-A309-37C6F4152EE3}" type="slidenum">
              <a:rPr lang="bg-BG" altLang="en-US"/>
              <a:pPr>
                <a:defRPr/>
              </a:pPr>
              <a:t>‹#›</a:t>
            </a:fld>
            <a:endParaRPr lang="bg-BG" altLang="en-US"/>
          </a:p>
        </p:txBody>
      </p:sp>
    </p:spTree>
    <p:extLst>
      <p:ext uri="{BB962C8B-B14F-4D97-AF65-F5344CB8AC3E}">
        <p14:creationId xmlns:p14="http://schemas.microsoft.com/office/powerpoint/2010/main" val="74411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bg-BG"/>
          </a:p>
        </p:txBody>
      </p:sp>
      <p:sp>
        <p:nvSpPr>
          <p:cNvPr id="3" name="Rectangle 4">
            <a:extLst>
              <a:ext uri="{FF2B5EF4-FFF2-40B4-BE49-F238E27FC236}">
                <a16:creationId xmlns:a16="http://schemas.microsoft.com/office/drawing/2014/main" id="{2809F0F4-5BB5-B14A-E33F-DF18FE95EAEE}"/>
              </a:ext>
            </a:extLst>
          </p:cNvPr>
          <p:cNvSpPr>
            <a:spLocks noGrp="1" noChangeArrowheads="1"/>
          </p:cNvSpPr>
          <p:nvPr>
            <p:ph type="dt" sz="half" idx="10"/>
          </p:nvPr>
        </p:nvSpPr>
        <p:spPr>
          <a:ln/>
        </p:spPr>
        <p:txBody>
          <a:bodyPr/>
          <a:lstStyle>
            <a:lvl1pPr>
              <a:defRPr/>
            </a:lvl1pPr>
          </a:lstStyle>
          <a:p>
            <a:pPr>
              <a:defRPr/>
            </a:pPr>
            <a:endParaRPr lang="bg-BG"/>
          </a:p>
        </p:txBody>
      </p:sp>
      <p:sp>
        <p:nvSpPr>
          <p:cNvPr id="4" name="Rectangle 5">
            <a:extLst>
              <a:ext uri="{FF2B5EF4-FFF2-40B4-BE49-F238E27FC236}">
                <a16:creationId xmlns:a16="http://schemas.microsoft.com/office/drawing/2014/main" id="{0D6425C3-C74E-3F05-42B9-EFA778449F01}"/>
              </a:ext>
            </a:extLst>
          </p:cNvPr>
          <p:cNvSpPr>
            <a:spLocks noGrp="1" noChangeArrowheads="1"/>
          </p:cNvSpPr>
          <p:nvPr>
            <p:ph type="ftr" sz="quarter" idx="11"/>
          </p:nvPr>
        </p:nvSpPr>
        <p:spPr>
          <a:ln/>
        </p:spPr>
        <p:txBody>
          <a:bodyPr/>
          <a:lstStyle>
            <a:lvl1pPr>
              <a:defRPr/>
            </a:lvl1pPr>
          </a:lstStyle>
          <a:p>
            <a:pPr>
              <a:defRPr/>
            </a:pPr>
            <a:endParaRPr lang="bg-BG"/>
          </a:p>
        </p:txBody>
      </p:sp>
      <p:sp>
        <p:nvSpPr>
          <p:cNvPr id="5" name="Rectangle 6">
            <a:extLst>
              <a:ext uri="{FF2B5EF4-FFF2-40B4-BE49-F238E27FC236}">
                <a16:creationId xmlns:a16="http://schemas.microsoft.com/office/drawing/2014/main" id="{366A3EFE-E4F8-9CE8-259C-E4D7550277DD}"/>
              </a:ext>
            </a:extLst>
          </p:cNvPr>
          <p:cNvSpPr>
            <a:spLocks noGrp="1" noChangeArrowheads="1"/>
          </p:cNvSpPr>
          <p:nvPr>
            <p:ph type="sldNum" sz="quarter" idx="12"/>
          </p:nvPr>
        </p:nvSpPr>
        <p:spPr>
          <a:ln/>
        </p:spPr>
        <p:txBody>
          <a:bodyPr/>
          <a:lstStyle>
            <a:lvl1pPr>
              <a:defRPr/>
            </a:lvl1pPr>
          </a:lstStyle>
          <a:p>
            <a:pPr>
              <a:defRPr/>
            </a:pPr>
            <a:fld id="{2AE9C1FE-5AF9-49FA-AF55-2E973AA78419}" type="slidenum">
              <a:rPr lang="bg-BG" altLang="en-US"/>
              <a:pPr>
                <a:defRPr/>
              </a:pPr>
              <a:t>‹#›</a:t>
            </a:fld>
            <a:endParaRPr lang="bg-BG" altLang="en-US"/>
          </a:p>
        </p:txBody>
      </p:sp>
    </p:spTree>
    <p:extLst>
      <p:ext uri="{BB962C8B-B14F-4D97-AF65-F5344CB8AC3E}">
        <p14:creationId xmlns:p14="http://schemas.microsoft.com/office/powerpoint/2010/main" val="2472640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ADA1B27-DB17-3F7C-E05D-FCFD5A925711}"/>
              </a:ext>
            </a:extLst>
          </p:cNvPr>
          <p:cNvSpPr>
            <a:spLocks noGrp="1" noChangeArrowheads="1"/>
          </p:cNvSpPr>
          <p:nvPr>
            <p:ph type="dt" sz="half" idx="10"/>
          </p:nvPr>
        </p:nvSpPr>
        <p:spPr>
          <a:ln/>
        </p:spPr>
        <p:txBody>
          <a:bodyPr/>
          <a:lstStyle>
            <a:lvl1pPr>
              <a:defRPr/>
            </a:lvl1pPr>
          </a:lstStyle>
          <a:p>
            <a:pPr>
              <a:defRPr/>
            </a:pPr>
            <a:endParaRPr lang="bg-BG"/>
          </a:p>
        </p:txBody>
      </p:sp>
      <p:sp>
        <p:nvSpPr>
          <p:cNvPr id="3" name="Rectangle 5">
            <a:extLst>
              <a:ext uri="{FF2B5EF4-FFF2-40B4-BE49-F238E27FC236}">
                <a16:creationId xmlns:a16="http://schemas.microsoft.com/office/drawing/2014/main" id="{3A232B73-B092-27AA-5E52-06EE565CFEC8}"/>
              </a:ext>
            </a:extLst>
          </p:cNvPr>
          <p:cNvSpPr>
            <a:spLocks noGrp="1" noChangeArrowheads="1"/>
          </p:cNvSpPr>
          <p:nvPr>
            <p:ph type="ftr" sz="quarter" idx="11"/>
          </p:nvPr>
        </p:nvSpPr>
        <p:spPr>
          <a:ln/>
        </p:spPr>
        <p:txBody>
          <a:bodyPr/>
          <a:lstStyle>
            <a:lvl1pPr>
              <a:defRPr/>
            </a:lvl1pPr>
          </a:lstStyle>
          <a:p>
            <a:pPr>
              <a:defRPr/>
            </a:pPr>
            <a:endParaRPr lang="bg-BG"/>
          </a:p>
        </p:txBody>
      </p:sp>
      <p:sp>
        <p:nvSpPr>
          <p:cNvPr id="4" name="Rectangle 6">
            <a:extLst>
              <a:ext uri="{FF2B5EF4-FFF2-40B4-BE49-F238E27FC236}">
                <a16:creationId xmlns:a16="http://schemas.microsoft.com/office/drawing/2014/main" id="{73B3B413-41EA-EA40-53CE-F4D4FE22D302}"/>
              </a:ext>
            </a:extLst>
          </p:cNvPr>
          <p:cNvSpPr>
            <a:spLocks noGrp="1" noChangeArrowheads="1"/>
          </p:cNvSpPr>
          <p:nvPr>
            <p:ph type="sldNum" sz="quarter" idx="12"/>
          </p:nvPr>
        </p:nvSpPr>
        <p:spPr>
          <a:ln/>
        </p:spPr>
        <p:txBody>
          <a:bodyPr/>
          <a:lstStyle>
            <a:lvl1pPr>
              <a:defRPr/>
            </a:lvl1pPr>
          </a:lstStyle>
          <a:p>
            <a:pPr>
              <a:defRPr/>
            </a:pPr>
            <a:fld id="{4DED9E38-3D5B-46F8-B195-1CF4FFFFE621}" type="slidenum">
              <a:rPr lang="bg-BG" altLang="en-US"/>
              <a:pPr>
                <a:defRPr/>
              </a:pPr>
              <a:t>‹#›</a:t>
            </a:fld>
            <a:endParaRPr lang="bg-BG" altLang="en-US"/>
          </a:p>
        </p:txBody>
      </p:sp>
    </p:spTree>
    <p:extLst>
      <p:ext uri="{BB962C8B-B14F-4D97-AF65-F5344CB8AC3E}">
        <p14:creationId xmlns:p14="http://schemas.microsoft.com/office/powerpoint/2010/main" val="424194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bg-B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4430FCD-50A3-CDD9-2E88-277E7817328D}"/>
              </a:ext>
            </a:extLst>
          </p:cNvPr>
          <p:cNvSpPr>
            <a:spLocks noGrp="1" noChangeArrowheads="1"/>
          </p:cNvSpPr>
          <p:nvPr>
            <p:ph type="dt" sz="half" idx="10"/>
          </p:nvPr>
        </p:nvSpPr>
        <p:spPr>
          <a:ln/>
        </p:spPr>
        <p:txBody>
          <a:bodyPr/>
          <a:lstStyle>
            <a:lvl1pPr>
              <a:defRPr/>
            </a:lvl1pPr>
          </a:lstStyle>
          <a:p>
            <a:pPr>
              <a:defRPr/>
            </a:pPr>
            <a:endParaRPr lang="bg-BG"/>
          </a:p>
        </p:txBody>
      </p:sp>
      <p:sp>
        <p:nvSpPr>
          <p:cNvPr id="6" name="Rectangle 5">
            <a:extLst>
              <a:ext uri="{FF2B5EF4-FFF2-40B4-BE49-F238E27FC236}">
                <a16:creationId xmlns:a16="http://schemas.microsoft.com/office/drawing/2014/main" id="{A62576AD-3687-CEAD-1855-6F73EF943826}"/>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6">
            <a:extLst>
              <a:ext uri="{FF2B5EF4-FFF2-40B4-BE49-F238E27FC236}">
                <a16:creationId xmlns:a16="http://schemas.microsoft.com/office/drawing/2014/main" id="{F240D34E-560C-80C1-57A8-7A3CF6B4C5B7}"/>
              </a:ext>
            </a:extLst>
          </p:cNvPr>
          <p:cNvSpPr>
            <a:spLocks noGrp="1" noChangeArrowheads="1"/>
          </p:cNvSpPr>
          <p:nvPr>
            <p:ph type="sldNum" sz="quarter" idx="12"/>
          </p:nvPr>
        </p:nvSpPr>
        <p:spPr>
          <a:ln/>
        </p:spPr>
        <p:txBody>
          <a:bodyPr/>
          <a:lstStyle>
            <a:lvl1pPr>
              <a:defRPr/>
            </a:lvl1pPr>
          </a:lstStyle>
          <a:p>
            <a:pPr>
              <a:defRPr/>
            </a:pPr>
            <a:fld id="{A1E318C0-DA3F-4CED-9DF4-BC5C14FC6526}" type="slidenum">
              <a:rPr lang="bg-BG" altLang="en-US"/>
              <a:pPr>
                <a:defRPr/>
              </a:pPr>
              <a:t>‹#›</a:t>
            </a:fld>
            <a:endParaRPr lang="bg-BG" altLang="en-US"/>
          </a:p>
        </p:txBody>
      </p:sp>
    </p:spTree>
    <p:extLst>
      <p:ext uri="{BB962C8B-B14F-4D97-AF65-F5344CB8AC3E}">
        <p14:creationId xmlns:p14="http://schemas.microsoft.com/office/powerpoint/2010/main" val="2744275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bg-B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bg-B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B2B01EA5-374A-5A83-546C-36F164376400}"/>
              </a:ext>
            </a:extLst>
          </p:cNvPr>
          <p:cNvSpPr>
            <a:spLocks noGrp="1" noChangeArrowheads="1"/>
          </p:cNvSpPr>
          <p:nvPr>
            <p:ph type="dt" sz="half" idx="10"/>
          </p:nvPr>
        </p:nvSpPr>
        <p:spPr>
          <a:ln/>
        </p:spPr>
        <p:txBody>
          <a:bodyPr/>
          <a:lstStyle>
            <a:lvl1pPr>
              <a:defRPr/>
            </a:lvl1pPr>
          </a:lstStyle>
          <a:p>
            <a:pPr>
              <a:defRPr/>
            </a:pPr>
            <a:endParaRPr lang="bg-BG"/>
          </a:p>
        </p:txBody>
      </p:sp>
      <p:sp>
        <p:nvSpPr>
          <p:cNvPr id="6" name="Rectangle 5">
            <a:extLst>
              <a:ext uri="{FF2B5EF4-FFF2-40B4-BE49-F238E27FC236}">
                <a16:creationId xmlns:a16="http://schemas.microsoft.com/office/drawing/2014/main" id="{CC5ACE49-02D9-3E6B-FE1D-CAD87F1A4187}"/>
              </a:ext>
            </a:extLst>
          </p:cNvPr>
          <p:cNvSpPr>
            <a:spLocks noGrp="1" noChangeArrowheads="1"/>
          </p:cNvSpPr>
          <p:nvPr>
            <p:ph type="ftr" sz="quarter" idx="11"/>
          </p:nvPr>
        </p:nvSpPr>
        <p:spPr>
          <a:ln/>
        </p:spPr>
        <p:txBody>
          <a:bodyPr/>
          <a:lstStyle>
            <a:lvl1pPr>
              <a:defRPr/>
            </a:lvl1pPr>
          </a:lstStyle>
          <a:p>
            <a:pPr>
              <a:defRPr/>
            </a:pPr>
            <a:endParaRPr lang="bg-BG"/>
          </a:p>
        </p:txBody>
      </p:sp>
      <p:sp>
        <p:nvSpPr>
          <p:cNvPr id="7" name="Rectangle 6">
            <a:extLst>
              <a:ext uri="{FF2B5EF4-FFF2-40B4-BE49-F238E27FC236}">
                <a16:creationId xmlns:a16="http://schemas.microsoft.com/office/drawing/2014/main" id="{5CC8ADF0-0AC5-842B-3967-0E7FA8AC32C8}"/>
              </a:ext>
            </a:extLst>
          </p:cNvPr>
          <p:cNvSpPr>
            <a:spLocks noGrp="1" noChangeArrowheads="1"/>
          </p:cNvSpPr>
          <p:nvPr>
            <p:ph type="sldNum" sz="quarter" idx="12"/>
          </p:nvPr>
        </p:nvSpPr>
        <p:spPr>
          <a:ln/>
        </p:spPr>
        <p:txBody>
          <a:bodyPr/>
          <a:lstStyle>
            <a:lvl1pPr>
              <a:defRPr/>
            </a:lvl1pPr>
          </a:lstStyle>
          <a:p>
            <a:pPr>
              <a:defRPr/>
            </a:pPr>
            <a:fld id="{7C82DAC8-A23E-488C-98D2-93C24C4B02D6}" type="slidenum">
              <a:rPr lang="bg-BG" altLang="en-US"/>
              <a:pPr>
                <a:defRPr/>
              </a:pPr>
              <a:t>‹#›</a:t>
            </a:fld>
            <a:endParaRPr lang="bg-BG" altLang="en-US"/>
          </a:p>
        </p:txBody>
      </p:sp>
    </p:spTree>
    <p:extLst>
      <p:ext uri="{BB962C8B-B14F-4D97-AF65-F5344CB8AC3E}">
        <p14:creationId xmlns:p14="http://schemas.microsoft.com/office/powerpoint/2010/main" val="79684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2B8753B-1012-1F33-CFBC-27EE8D21BDBD}"/>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bg-BG" altLang="en-US"/>
              <a:t>Click to edit Master title style</a:t>
            </a:r>
          </a:p>
        </p:txBody>
      </p:sp>
      <p:sp>
        <p:nvSpPr>
          <p:cNvPr id="1027" name="Rectangle 3">
            <a:extLst>
              <a:ext uri="{FF2B5EF4-FFF2-40B4-BE49-F238E27FC236}">
                <a16:creationId xmlns:a16="http://schemas.microsoft.com/office/drawing/2014/main" id="{0097B350-22BC-925C-C101-0016CD45131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bg-BG" altLang="en-US"/>
              <a:t>Click to edit Master text styles</a:t>
            </a:r>
          </a:p>
          <a:p>
            <a:pPr lvl="1"/>
            <a:r>
              <a:rPr lang="bg-BG" altLang="en-US"/>
              <a:t>Second level</a:t>
            </a:r>
          </a:p>
          <a:p>
            <a:pPr lvl="2"/>
            <a:r>
              <a:rPr lang="bg-BG" altLang="en-US"/>
              <a:t>Third level</a:t>
            </a:r>
          </a:p>
          <a:p>
            <a:pPr lvl="3"/>
            <a:r>
              <a:rPr lang="bg-BG" altLang="en-US"/>
              <a:t>Fourth level</a:t>
            </a:r>
          </a:p>
          <a:p>
            <a:pPr lvl="4"/>
            <a:r>
              <a:rPr lang="bg-BG" altLang="en-US"/>
              <a:t>Fifth level</a:t>
            </a:r>
          </a:p>
        </p:txBody>
      </p:sp>
      <p:sp>
        <p:nvSpPr>
          <p:cNvPr id="1028" name="Rectangle 4">
            <a:extLst>
              <a:ext uri="{FF2B5EF4-FFF2-40B4-BE49-F238E27FC236}">
                <a16:creationId xmlns:a16="http://schemas.microsoft.com/office/drawing/2014/main" id="{BD2A2ACC-A6D7-75FD-F582-1CA680FA40DB}"/>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bg-BG"/>
          </a:p>
        </p:txBody>
      </p:sp>
      <p:sp>
        <p:nvSpPr>
          <p:cNvPr id="1029" name="Rectangle 5">
            <a:extLst>
              <a:ext uri="{FF2B5EF4-FFF2-40B4-BE49-F238E27FC236}">
                <a16:creationId xmlns:a16="http://schemas.microsoft.com/office/drawing/2014/main" id="{B3D233AF-55FA-0E88-9204-F5A4725E3187}"/>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bg-BG"/>
          </a:p>
        </p:txBody>
      </p:sp>
      <p:sp>
        <p:nvSpPr>
          <p:cNvPr id="1030" name="Rectangle 6">
            <a:extLst>
              <a:ext uri="{FF2B5EF4-FFF2-40B4-BE49-F238E27FC236}">
                <a16:creationId xmlns:a16="http://schemas.microsoft.com/office/drawing/2014/main" id="{FB0E2D64-A12E-C587-3281-0E00D15C04E1}"/>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628A089D-C600-4609-B648-BF543ECB1F42}" type="slidenum">
              <a:rPr lang="bg-BG" altLang="en-US"/>
              <a:pPr>
                <a:defRPr/>
              </a:pPr>
              <a:t>‹#›</a:t>
            </a:fld>
            <a:endParaRPr lang="bg-BG"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Slide Number Placeholder 5">
            <a:extLst>
              <a:ext uri="{FF2B5EF4-FFF2-40B4-BE49-F238E27FC236}">
                <a16:creationId xmlns:a16="http://schemas.microsoft.com/office/drawing/2014/main" id="{2988174F-7F23-713C-5CC8-19EFA14AA93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F329396-1BEE-4307-9C34-A198215AE973}" type="slidenum">
              <a:rPr lang="bg-BG" altLang="en-US" sz="1400"/>
              <a:pPr>
                <a:spcBef>
                  <a:spcPct val="0"/>
                </a:spcBef>
                <a:buFontTx/>
                <a:buNone/>
              </a:pPr>
              <a:t>1</a:t>
            </a:fld>
            <a:endParaRPr lang="bg-BG" altLang="en-US" sz="1400"/>
          </a:p>
        </p:txBody>
      </p:sp>
      <p:sp>
        <p:nvSpPr>
          <p:cNvPr id="3075" name="Rectangle 2">
            <a:extLst>
              <a:ext uri="{FF2B5EF4-FFF2-40B4-BE49-F238E27FC236}">
                <a16:creationId xmlns:a16="http://schemas.microsoft.com/office/drawing/2014/main" id="{DB1AD86A-A7CC-B7B3-6153-F9D2B63ECC94}"/>
              </a:ext>
            </a:extLst>
          </p:cNvPr>
          <p:cNvSpPr>
            <a:spLocks noGrp="1" noChangeArrowheads="1"/>
          </p:cNvSpPr>
          <p:nvPr>
            <p:ph type="ctrTitle"/>
          </p:nvPr>
        </p:nvSpPr>
        <p:spPr/>
        <p:txBody>
          <a:bodyPr/>
          <a:lstStyle/>
          <a:p>
            <a:pPr eaLnBrk="1" hangingPunct="1"/>
            <a:r>
              <a:rPr lang="bg-BG" altLang="en-US" b="1">
                <a:latin typeface="Times New Roman" panose="02020603050405020304" pitchFamily="18" charset="0"/>
              </a:rPr>
              <a:t>Управленски структури</a:t>
            </a:r>
          </a:p>
        </p:txBody>
      </p:sp>
      <p:sp>
        <p:nvSpPr>
          <p:cNvPr id="3076" name="Rectangle 3">
            <a:extLst>
              <a:ext uri="{FF2B5EF4-FFF2-40B4-BE49-F238E27FC236}">
                <a16:creationId xmlns:a16="http://schemas.microsoft.com/office/drawing/2014/main" id="{D3B46145-789C-4647-5AE2-81A8EC204461}"/>
              </a:ext>
            </a:extLst>
          </p:cNvPr>
          <p:cNvSpPr>
            <a:spLocks noGrp="1" noChangeArrowheads="1"/>
          </p:cNvSpPr>
          <p:nvPr>
            <p:ph type="subTitle" idx="1"/>
          </p:nvPr>
        </p:nvSpPr>
        <p:spPr/>
        <p:txBody>
          <a:bodyPr/>
          <a:lstStyle/>
          <a:p>
            <a:pPr eaLnBrk="1" hangingPunct="1"/>
            <a:r>
              <a:rPr lang="bg-BG" altLang="en-US" sz="2800">
                <a:latin typeface="Times New Roman" panose="02020603050405020304" pitchFamily="18" charset="0"/>
              </a:rPr>
              <a:t>Лекция</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a:extLst>
              <a:ext uri="{FF2B5EF4-FFF2-40B4-BE49-F238E27FC236}">
                <a16:creationId xmlns:a16="http://schemas.microsoft.com/office/drawing/2014/main" id="{FEEB954C-956C-1EA2-470F-7503344E81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53B8A1B-150C-4EBE-B182-D1CB7C466156}" type="slidenum">
              <a:rPr lang="bg-BG" altLang="en-US" sz="1400"/>
              <a:pPr>
                <a:spcBef>
                  <a:spcPct val="0"/>
                </a:spcBef>
                <a:buFontTx/>
                <a:buNone/>
              </a:pPr>
              <a:t>10</a:t>
            </a:fld>
            <a:endParaRPr lang="bg-BG" altLang="en-US" sz="1400"/>
          </a:p>
        </p:txBody>
      </p:sp>
      <p:sp>
        <p:nvSpPr>
          <p:cNvPr id="12291" name="Rectangle 3">
            <a:extLst>
              <a:ext uri="{FF2B5EF4-FFF2-40B4-BE49-F238E27FC236}">
                <a16:creationId xmlns:a16="http://schemas.microsoft.com/office/drawing/2014/main" id="{EEC657C0-91DF-9FF6-6920-7D4A15317CF0}"/>
              </a:ext>
            </a:extLst>
          </p:cNvPr>
          <p:cNvSpPr>
            <a:spLocks noGrp="1" noChangeArrowheads="1"/>
          </p:cNvSpPr>
          <p:nvPr>
            <p:ph type="body" idx="1"/>
          </p:nvPr>
        </p:nvSpPr>
        <p:spPr>
          <a:xfrm>
            <a:off x="457200" y="1196975"/>
            <a:ext cx="8218488" cy="4929188"/>
          </a:xfrm>
        </p:spPr>
        <p:txBody>
          <a:bodyPr/>
          <a:lstStyle/>
          <a:p>
            <a:pPr algn="just" eaLnBrk="1" hangingPunct="1"/>
            <a:r>
              <a:rPr lang="bg-BG" altLang="en-US">
                <a:latin typeface="Times New Roman" panose="02020603050405020304" pitchFamily="18" charset="0"/>
              </a:rPr>
              <a:t>Управленската практика е потвърдила приложността на няколко типа управленски структури - линейна, функционална, линейно -функционална, дивизионална и матрична.</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41C5194A-FD7C-1E77-6B31-F7ABB4417D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49EC7C5-5922-40D6-915E-596594338245}" type="slidenum">
              <a:rPr lang="bg-BG" altLang="en-US" sz="1400"/>
              <a:pPr>
                <a:spcBef>
                  <a:spcPct val="0"/>
                </a:spcBef>
                <a:buFontTx/>
                <a:buNone/>
              </a:pPr>
              <a:t>11</a:t>
            </a:fld>
            <a:endParaRPr lang="bg-BG" altLang="en-US" sz="1400"/>
          </a:p>
        </p:txBody>
      </p:sp>
      <p:sp>
        <p:nvSpPr>
          <p:cNvPr id="13315" name="Rectangle 3">
            <a:extLst>
              <a:ext uri="{FF2B5EF4-FFF2-40B4-BE49-F238E27FC236}">
                <a16:creationId xmlns:a16="http://schemas.microsoft.com/office/drawing/2014/main" id="{418568C8-F9E4-1CDE-327F-74783E3E28E8}"/>
              </a:ext>
            </a:extLst>
          </p:cNvPr>
          <p:cNvSpPr>
            <a:spLocks noGrp="1" noChangeArrowheads="1"/>
          </p:cNvSpPr>
          <p:nvPr>
            <p:ph type="body" idx="1"/>
          </p:nvPr>
        </p:nvSpPr>
        <p:spPr>
          <a:xfrm>
            <a:off x="457200" y="1125538"/>
            <a:ext cx="8218488" cy="5000625"/>
          </a:xfrm>
        </p:spPr>
        <p:txBody>
          <a:bodyPr/>
          <a:lstStyle/>
          <a:p>
            <a:pPr algn="just" eaLnBrk="1" hangingPunct="1">
              <a:buFontTx/>
              <a:buNone/>
            </a:pPr>
            <a:r>
              <a:rPr lang="bg-BG" altLang="en-US" i="1">
                <a:latin typeface="Times New Roman" panose="02020603050405020304" pitchFamily="18" charset="0"/>
              </a:rPr>
              <a:t>А) Линейна структура</a:t>
            </a:r>
            <a:endParaRPr lang="bg-BG" altLang="en-US">
              <a:latin typeface="Times New Roman" panose="02020603050405020304" pitchFamily="18" charset="0"/>
            </a:endParaRPr>
          </a:p>
          <a:p>
            <a:pPr algn="just" eaLnBrk="1" hangingPunct="1"/>
            <a:r>
              <a:rPr lang="bg-BG" altLang="en-US">
                <a:latin typeface="Times New Roman" panose="02020603050405020304" pitchFamily="18" charset="0"/>
              </a:rPr>
              <a:t>Линейната структура  е най-старата, използвана при управлението на стопанските системи. Тя е приложена  много отдавна  във военното дело, откъдето очевидно е заимствувана.</a:t>
            </a:r>
            <a:r>
              <a:rPr lang="bg-BG" altLang="en-US"/>
              <a: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6">
            <a:extLst>
              <a:ext uri="{FF2B5EF4-FFF2-40B4-BE49-F238E27FC236}">
                <a16:creationId xmlns:a16="http://schemas.microsoft.com/office/drawing/2014/main" id="{DAA37A45-56CD-5910-14EF-6162489D13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AA908EA-9734-4960-A6F3-3F3DB2ED121F}" type="slidenum">
              <a:rPr lang="bg-BG" altLang="en-US" sz="1400"/>
              <a:pPr>
                <a:spcBef>
                  <a:spcPct val="0"/>
                </a:spcBef>
                <a:buFontTx/>
                <a:buNone/>
              </a:pPr>
              <a:t>12</a:t>
            </a:fld>
            <a:endParaRPr lang="bg-BG" altLang="en-US" sz="1400"/>
          </a:p>
        </p:txBody>
      </p:sp>
      <p:sp>
        <p:nvSpPr>
          <p:cNvPr id="14339" name="Rectangle 27">
            <a:extLst>
              <a:ext uri="{FF2B5EF4-FFF2-40B4-BE49-F238E27FC236}">
                <a16:creationId xmlns:a16="http://schemas.microsoft.com/office/drawing/2014/main" id="{C9294C7C-CC8D-D0D5-1A46-36CDF7378302}"/>
              </a:ext>
            </a:extLst>
          </p:cNvPr>
          <p:cNvSpPr>
            <a:spLocks noGrp="1" noChangeArrowheads="1"/>
          </p:cNvSpPr>
          <p:nvPr>
            <p:ph sz="half" idx="1"/>
          </p:nvPr>
        </p:nvSpPr>
        <p:spPr>
          <a:xfrm>
            <a:off x="457200" y="692150"/>
            <a:ext cx="3898900" cy="5832475"/>
          </a:xfrm>
        </p:spPr>
        <p:txBody>
          <a:bodyPr/>
          <a:lstStyle/>
          <a:p>
            <a:pPr algn="just" eaLnBrk="1" hangingPunct="1"/>
            <a:r>
              <a:rPr lang="bg-BG" altLang="en-US" sz="2400">
                <a:latin typeface="Times New Roman" panose="02020603050405020304" pitchFamily="18" charset="0"/>
              </a:rPr>
              <a:t>Преди всичко линейната структура се характеризира с прякото въздействие върху производствения процес и с осъществяването  на всички управленски функции от едно лице, т. е. всички ръководители, на всички управленски равнища изпълняват еднотипни управленски функции, но по отношение на все по стесняващ се обект на управление </a:t>
            </a:r>
          </a:p>
        </p:txBody>
      </p:sp>
      <p:sp>
        <p:nvSpPr>
          <p:cNvPr id="14340" name="Rectangle 28">
            <a:extLst>
              <a:ext uri="{FF2B5EF4-FFF2-40B4-BE49-F238E27FC236}">
                <a16:creationId xmlns:a16="http://schemas.microsoft.com/office/drawing/2014/main" id="{5164A6B2-1EB0-B2C7-C0AF-0AED603B2E06}"/>
              </a:ext>
            </a:extLst>
          </p:cNvPr>
          <p:cNvSpPr>
            <a:spLocks noGrp="1" noChangeArrowheads="1"/>
          </p:cNvSpPr>
          <p:nvPr>
            <p:ph sz="half" idx="2"/>
          </p:nvPr>
        </p:nvSpPr>
        <p:spPr>
          <a:xfrm>
            <a:off x="4643438" y="1628775"/>
            <a:ext cx="4038600" cy="4525963"/>
          </a:xfrm>
        </p:spPr>
        <p:txBody>
          <a:bodyPr/>
          <a:lstStyle/>
          <a:p>
            <a:pPr algn="ctr" eaLnBrk="1" hangingPunct="1">
              <a:buFontTx/>
              <a:buNone/>
            </a:pPr>
            <a:r>
              <a:rPr lang="bg-BG" altLang="en-US" b="1">
                <a:latin typeface="Times New Roman" panose="02020603050405020304" pitchFamily="18" charset="0"/>
              </a:rPr>
              <a:t>Модел на линейна структура</a:t>
            </a:r>
            <a:r>
              <a:rPr lang="bg-BG" altLang="en-US">
                <a:latin typeface="Times New Roman" panose="02020603050405020304" pitchFamily="18" charset="0"/>
              </a:rPr>
              <a:t> </a:t>
            </a:r>
          </a:p>
        </p:txBody>
      </p:sp>
      <p:grpSp>
        <p:nvGrpSpPr>
          <p:cNvPr id="14341" name="Group 7">
            <a:extLst>
              <a:ext uri="{FF2B5EF4-FFF2-40B4-BE49-F238E27FC236}">
                <a16:creationId xmlns:a16="http://schemas.microsoft.com/office/drawing/2014/main" id="{58FFC80E-300A-6384-5810-FD9837063C86}"/>
              </a:ext>
            </a:extLst>
          </p:cNvPr>
          <p:cNvGrpSpPr>
            <a:grpSpLocks noChangeAspect="1"/>
          </p:cNvGrpSpPr>
          <p:nvPr/>
        </p:nvGrpSpPr>
        <p:grpSpPr bwMode="auto">
          <a:xfrm>
            <a:off x="4787900" y="2565400"/>
            <a:ext cx="4103688" cy="1679575"/>
            <a:chOff x="1699" y="1133"/>
            <a:chExt cx="5280" cy="2160"/>
          </a:xfrm>
        </p:grpSpPr>
        <p:sp>
          <p:nvSpPr>
            <p:cNvPr id="14343" name="AutoShape 8">
              <a:extLst>
                <a:ext uri="{FF2B5EF4-FFF2-40B4-BE49-F238E27FC236}">
                  <a16:creationId xmlns:a16="http://schemas.microsoft.com/office/drawing/2014/main" id="{7D697080-8F2A-BDEF-680C-A5422D3984D6}"/>
                </a:ext>
              </a:extLst>
            </p:cNvPr>
            <p:cNvSpPr>
              <a:spLocks noChangeAspect="1" noChangeArrowheads="1"/>
            </p:cNvSpPr>
            <p:nvPr/>
          </p:nvSpPr>
          <p:spPr bwMode="auto">
            <a:xfrm>
              <a:off x="1699" y="1133"/>
              <a:ext cx="5280" cy="216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4344" name="Rectangle 9">
              <a:extLst>
                <a:ext uri="{FF2B5EF4-FFF2-40B4-BE49-F238E27FC236}">
                  <a16:creationId xmlns:a16="http://schemas.microsoft.com/office/drawing/2014/main" id="{E9915FB1-975F-E2D0-FA5B-E9343BB6449C}"/>
                </a:ext>
              </a:extLst>
            </p:cNvPr>
            <p:cNvSpPr>
              <a:spLocks noChangeArrowheads="1"/>
            </p:cNvSpPr>
            <p:nvPr/>
          </p:nvSpPr>
          <p:spPr bwMode="auto">
            <a:xfrm>
              <a:off x="4219" y="125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абв</a:t>
              </a:r>
              <a:endParaRPr lang="bg-BG" altLang="en-US" sz="1800"/>
            </a:p>
          </p:txBody>
        </p:sp>
        <p:sp>
          <p:nvSpPr>
            <p:cNvPr id="14345" name="Rectangle 10">
              <a:extLst>
                <a:ext uri="{FF2B5EF4-FFF2-40B4-BE49-F238E27FC236}">
                  <a16:creationId xmlns:a16="http://schemas.microsoft.com/office/drawing/2014/main" id="{F89615AE-CB8F-CA5E-F82B-CB9F6FCB6EBB}"/>
                </a:ext>
              </a:extLst>
            </p:cNvPr>
            <p:cNvSpPr>
              <a:spLocks noChangeArrowheads="1"/>
            </p:cNvSpPr>
            <p:nvPr/>
          </p:nvSpPr>
          <p:spPr bwMode="auto">
            <a:xfrm>
              <a:off x="3259" y="185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абв</a:t>
              </a:r>
              <a:endParaRPr lang="bg-BG" altLang="en-US" sz="1800"/>
            </a:p>
          </p:txBody>
        </p:sp>
        <p:sp>
          <p:nvSpPr>
            <p:cNvPr id="14346" name="Rectangle 11">
              <a:extLst>
                <a:ext uri="{FF2B5EF4-FFF2-40B4-BE49-F238E27FC236}">
                  <a16:creationId xmlns:a16="http://schemas.microsoft.com/office/drawing/2014/main" id="{98AB22C3-D7F5-9CA2-7F8B-5E15CB02DBC1}"/>
                </a:ext>
              </a:extLst>
            </p:cNvPr>
            <p:cNvSpPr>
              <a:spLocks noChangeArrowheads="1"/>
            </p:cNvSpPr>
            <p:nvPr/>
          </p:nvSpPr>
          <p:spPr bwMode="auto">
            <a:xfrm>
              <a:off x="5059" y="185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абв</a:t>
              </a:r>
              <a:endParaRPr lang="bg-BG" altLang="en-US" sz="1800"/>
            </a:p>
          </p:txBody>
        </p:sp>
        <p:sp>
          <p:nvSpPr>
            <p:cNvPr id="14347" name="Line 12">
              <a:extLst>
                <a:ext uri="{FF2B5EF4-FFF2-40B4-BE49-F238E27FC236}">
                  <a16:creationId xmlns:a16="http://schemas.microsoft.com/office/drawing/2014/main" id="{E1E67768-B20B-BFF4-D7B4-493F3833C8FC}"/>
                </a:ext>
              </a:extLst>
            </p:cNvPr>
            <p:cNvSpPr>
              <a:spLocks noChangeShapeType="1"/>
            </p:cNvSpPr>
            <p:nvPr/>
          </p:nvSpPr>
          <p:spPr bwMode="auto">
            <a:xfrm flipH="1">
              <a:off x="3739" y="1493"/>
              <a:ext cx="48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4348" name="Line 13">
              <a:extLst>
                <a:ext uri="{FF2B5EF4-FFF2-40B4-BE49-F238E27FC236}">
                  <a16:creationId xmlns:a16="http://schemas.microsoft.com/office/drawing/2014/main" id="{EA00213A-3E12-7345-B8B0-5ABC87594588}"/>
                </a:ext>
              </a:extLst>
            </p:cNvPr>
            <p:cNvSpPr>
              <a:spLocks noChangeShapeType="1"/>
            </p:cNvSpPr>
            <p:nvPr/>
          </p:nvSpPr>
          <p:spPr bwMode="auto">
            <a:xfrm>
              <a:off x="4699" y="1493"/>
              <a:ext cx="360" cy="3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4349" name="Rectangle 14">
              <a:extLst>
                <a:ext uri="{FF2B5EF4-FFF2-40B4-BE49-F238E27FC236}">
                  <a16:creationId xmlns:a16="http://schemas.microsoft.com/office/drawing/2014/main" id="{FD7256B5-08EF-1BB4-88ED-ED61FF514BE5}"/>
                </a:ext>
              </a:extLst>
            </p:cNvPr>
            <p:cNvSpPr>
              <a:spLocks noChangeArrowheads="1"/>
            </p:cNvSpPr>
            <p:nvPr/>
          </p:nvSpPr>
          <p:spPr bwMode="auto">
            <a:xfrm>
              <a:off x="2179" y="257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абв</a:t>
              </a:r>
              <a:endParaRPr lang="bg-BG" altLang="en-US" sz="800"/>
            </a:p>
            <a:p>
              <a:pPr eaLnBrk="1" hangingPunct="1">
                <a:spcBef>
                  <a:spcPct val="0"/>
                </a:spcBef>
                <a:buFontTx/>
                <a:buNone/>
              </a:pPr>
              <a:endParaRPr lang="bg-BG" altLang="en-US" sz="1800"/>
            </a:p>
          </p:txBody>
        </p:sp>
        <p:sp>
          <p:nvSpPr>
            <p:cNvPr id="14350" name="Line 15">
              <a:extLst>
                <a:ext uri="{FF2B5EF4-FFF2-40B4-BE49-F238E27FC236}">
                  <a16:creationId xmlns:a16="http://schemas.microsoft.com/office/drawing/2014/main" id="{308BD6E6-C7D9-5705-EC4E-5EC212F2281A}"/>
                </a:ext>
              </a:extLst>
            </p:cNvPr>
            <p:cNvSpPr>
              <a:spLocks noChangeShapeType="1"/>
            </p:cNvSpPr>
            <p:nvPr/>
          </p:nvSpPr>
          <p:spPr bwMode="auto">
            <a:xfrm flipH="1">
              <a:off x="2659" y="2093"/>
              <a:ext cx="60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4351" name="Line 16">
              <a:extLst>
                <a:ext uri="{FF2B5EF4-FFF2-40B4-BE49-F238E27FC236}">
                  <a16:creationId xmlns:a16="http://schemas.microsoft.com/office/drawing/2014/main" id="{5B547766-8B68-FBB8-CAB3-907FB35A88D9}"/>
                </a:ext>
              </a:extLst>
            </p:cNvPr>
            <p:cNvSpPr>
              <a:spLocks noChangeShapeType="1"/>
            </p:cNvSpPr>
            <p:nvPr/>
          </p:nvSpPr>
          <p:spPr bwMode="auto">
            <a:xfrm>
              <a:off x="3739" y="2093"/>
              <a:ext cx="36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4352" name="Rectangle 17">
              <a:extLst>
                <a:ext uri="{FF2B5EF4-FFF2-40B4-BE49-F238E27FC236}">
                  <a16:creationId xmlns:a16="http://schemas.microsoft.com/office/drawing/2014/main" id="{B40E70D6-9EAA-7A2C-0542-9FA3EC8FF3F0}"/>
                </a:ext>
              </a:extLst>
            </p:cNvPr>
            <p:cNvSpPr>
              <a:spLocks noChangeArrowheads="1"/>
            </p:cNvSpPr>
            <p:nvPr/>
          </p:nvSpPr>
          <p:spPr bwMode="auto">
            <a:xfrm>
              <a:off x="3859" y="257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абв</a:t>
              </a:r>
              <a:endParaRPr lang="bg-BG" altLang="en-US" sz="800"/>
            </a:p>
            <a:p>
              <a:pPr eaLnBrk="1" hangingPunct="1">
                <a:spcBef>
                  <a:spcPct val="0"/>
                </a:spcBef>
                <a:buFontTx/>
                <a:buNone/>
              </a:pPr>
              <a:endParaRPr lang="bg-BG" altLang="en-US" sz="1800"/>
            </a:p>
          </p:txBody>
        </p:sp>
        <p:sp>
          <p:nvSpPr>
            <p:cNvPr id="14353" name="Line 18">
              <a:extLst>
                <a:ext uri="{FF2B5EF4-FFF2-40B4-BE49-F238E27FC236}">
                  <a16:creationId xmlns:a16="http://schemas.microsoft.com/office/drawing/2014/main" id="{342C2731-BBF0-D25D-2DB5-3EFC695EB3D2}"/>
                </a:ext>
              </a:extLst>
            </p:cNvPr>
            <p:cNvSpPr>
              <a:spLocks noChangeShapeType="1"/>
            </p:cNvSpPr>
            <p:nvPr/>
          </p:nvSpPr>
          <p:spPr bwMode="auto">
            <a:xfrm flipH="1">
              <a:off x="4699" y="2093"/>
              <a:ext cx="36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4354" name="Rectangle 19">
              <a:extLst>
                <a:ext uri="{FF2B5EF4-FFF2-40B4-BE49-F238E27FC236}">
                  <a16:creationId xmlns:a16="http://schemas.microsoft.com/office/drawing/2014/main" id="{B5F49C26-9EDF-2E04-2EAC-BA68DCC6163D}"/>
                </a:ext>
              </a:extLst>
            </p:cNvPr>
            <p:cNvSpPr>
              <a:spLocks noChangeArrowheads="1"/>
            </p:cNvSpPr>
            <p:nvPr/>
          </p:nvSpPr>
          <p:spPr bwMode="auto">
            <a:xfrm>
              <a:off x="4459" y="257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абв</a:t>
              </a:r>
              <a:endParaRPr lang="bg-BG" altLang="en-US" sz="800"/>
            </a:p>
            <a:p>
              <a:pPr eaLnBrk="1" hangingPunct="1">
                <a:spcBef>
                  <a:spcPct val="0"/>
                </a:spcBef>
                <a:buFontTx/>
                <a:buNone/>
              </a:pPr>
              <a:endParaRPr lang="bg-BG" altLang="en-US" sz="1800"/>
            </a:p>
          </p:txBody>
        </p:sp>
        <p:sp>
          <p:nvSpPr>
            <p:cNvPr id="14355" name="Line 20">
              <a:extLst>
                <a:ext uri="{FF2B5EF4-FFF2-40B4-BE49-F238E27FC236}">
                  <a16:creationId xmlns:a16="http://schemas.microsoft.com/office/drawing/2014/main" id="{C7893CAA-F9B8-9E67-AC9C-2217A174C8F0}"/>
                </a:ext>
              </a:extLst>
            </p:cNvPr>
            <p:cNvSpPr>
              <a:spLocks noChangeShapeType="1"/>
            </p:cNvSpPr>
            <p:nvPr/>
          </p:nvSpPr>
          <p:spPr bwMode="auto">
            <a:xfrm>
              <a:off x="5539" y="2093"/>
              <a:ext cx="48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4356" name="Rectangle 21">
              <a:extLst>
                <a:ext uri="{FF2B5EF4-FFF2-40B4-BE49-F238E27FC236}">
                  <a16:creationId xmlns:a16="http://schemas.microsoft.com/office/drawing/2014/main" id="{E9255169-BC69-17CB-4E1F-0E431035031E}"/>
                </a:ext>
              </a:extLst>
            </p:cNvPr>
            <p:cNvSpPr>
              <a:spLocks noChangeArrowheads="1"/>
            </p:cNvSpPr>
            <p:nvPr/>
          </p:nvSpPr>
          <p:spPr bwMode="auto">
            <a:xfrm>
              <a:off x="5779" y="257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абв</a:t>
              </a:r>
              <a:endParaRPr lang="bg-BG" altLang="en-US" sz="800"/>
            </a:p>
            <a:p>
              <a:pPr eaLnBrk="1" hangingPunct="1">
                <a:spcBef>
                  <a:spcPct val="0"/>
                </a:spcBef>
                <a:buFontTx/>
                <a:buNone/>
              </a:pPr>
              <a:endParaRPr lang="bg-BG" altLang="en-US" sz="1800"/>
            </a:p>
          </p:txBody>
        </p:sp>
      </p:grpSp>
      <p:sp>
        <p:nvSpPr>
          <p:cNvPr id="14342" name="Rectangle 30">
            <a:extLst>
              <a:ext uri="{FF2B5EF4-FFF2-40B4-BE49-F238E27FC236}">
                <a16:creationId xmlns:a16="http://schemas.microsoft.com/office/drawing/2014/main" id="{2F88FD34-4D5E-15D0-DAC8-15D9BFB73203}"/>
              </a:ext>
            </a:extLst>
          </p:cNvPr>
          <p:cNvSpPr>
            <a:spLocks noChangeArrowheads="1"/>
          </p:cNvSpPr>
          <p:nvPr/>
        </p:nvSpPr>
        <p:spPr bwMode="auto">
          <a:xfrm>
            <a:off x="5076825" y="4797425"/>
            <a:ext cx="3651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bg-BG" altLang="en-US" sz="1800"/>
              <a:t>а,б,в  - функции на управление</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a:extLst>
              <a:ext uri="{FF2B5EF4-FFF2-40B4-BE49-F238E27FC236}">
                <a16:creationId xmlns:a16="http://schemas.microsoft.com/office/drawing/2014/main" id="{96B9AF44-071C-F4EE-50EB-561FA587AF8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041BBE1-9407-44B3-A3E0-63776AEED68A}" type="slidenum">
              <a:rPr lang="bg-BG" altLang="en-US" sz="1400"/>
              <a:pPr>
                <a:spcBef>
                  <a:spcPct val="0"/>
                </a:spcBef>
                <a:buFontTx/>
                <a:buNone/>
              </a:pPr>
              <a:t>13</a:t>
            </a:fld>
            <a:endParaRPr lang="bg-BG" altLang="en-US" sz="1400"/>
          </a:p>
        </p:txBody>
      </p:sp>
      <p:sp>
        <p:nvSpPr>
          <p:cNvPr id="15363" name="Rectangle 3">
            <a:extLst>
              <a:ext uri="{FF2B5EF4-FFF2-40B4-BE49-F238E27FC236}">
                <a16:creationId xmlns:a16="http://schemas.microsoft.com/office/drawing/2014/main" id="{085AE7C7-F5FC-F91E-6F5A-2EEC621361B1}"/>
              </a:ext>
            </a:extLst>
          </p:cNvPr>
          <p:cNvSpPr>
            <a:spLocks noGrp="1" noChangeArrowheads="1"/>
          </p:cNvSpPr>
          <p:nvPr>
            <p:ph type="body" idx="1"/>
          </p:nvPr>
        </p:nvSpPr>
        <p:spPr>
          <a:xfrm>
            <a:off x="468313" y="1125538"/>
            <a:ext cx="8229600" cy="4525962"/>
          </a:xfrm>
        </p:spPr>
        <p:txBody>
          <a:bodyPr/>
          <a:lstStyle/>
          <a:p>
            <a:pPr algn="just" eaLnBrk="1" hangingPunct="1"/>
            <a:r>
              <a:rPr lang="bg-BG" altLang="en-US">
                <a:latin typeface="Times New Roman" panose="02020603050405020304" pitchFamily="18" charset="0"/>
              </a:rPr>
              <a:t>При линейната структура връзките между органите за управление са трайни, повторяеми, стабилни. Всеки  от подчинените  получава разпореждания от един ръководител и се отчита само пред един ръководител.  Формалните връзки се осъществяват чрез преки контакти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2881574B-38F6-EE8D-2511-24020785C9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92BE4A3-69BB-43B8-82C5-87410F2AFC18}" type="slidenum">
              <a:rPr lang="bg-BG" altLang="en-US" sz="1400"/>
              <a:pPr>
                <a:spcBef>
                  <a:spcPct val="0"/>
                </a:spcBef>
                <a:buFontTx/>
                <a:buNone/>
              </a:pPr>
              <a:t>14</a:t>
            </a:fld>
            <a:endParaRPr lang="bg-BG" altLang="en-US" sz="1400"/>
          </a:p>
        </p:txBody>
      </p:sp>
      <p:sp>
        <p:nvSpPr>
          <p:cNvPr id="16387" name="Rectangle 3">
            <a:extLst>
              <a:ext uri="{FF2B5EF4-FFF2-40B4-BE49-F238E27FC236}">
                <a16:creationId xmlns:a16="http://schemas.microsoft.com/office/drawing/2014/main" id="{9D632FA9-0FEC-F8C7-282E-F7C02FD7F5E6}"/>
              </a:ext>
            </a:extLst>
          </p:cNvPr>
          <p:cNvSpPr>
            <a:spLocks noGrp="1" noChangeArrowheads="1"/>
          </p:cNvSpPr>
          <p:nvPr>
            <p:ph type="body" idx="1"/>
          </p:nvPr>
        </p:nvSpPr>
        <p:spPr>
          <a:xfrm>
            <a:off x="457200" y="908050"/>
            <a:ext cx="8218488" cy="5218113"/>
          </a:xfrm>
        </p:spPr>
        <p:txBody>
          <a:bodyPr/>
          <a:lstStyle/>
          <a:p>
            <a:pPr algn="just" eaLnBrk="1" hangingPunct="1"/>
            <a:r>
              <a:rPr lang="en-US" altLang="en-US">
                <a:latin typeface="Times New Roman" panose="02020603050405020304" pitchFamily="18" charset="0"/>
              </a:rPr>
              <a:t>Линейната структура е тромава и скъпа. Мениджърите и предприемачите трябва много добре да преценяват положителните й страни, както и насоките на въздействие върху съществуващите връзки.Тази структура се крепи на принципа на единоначалието и връзките, които се създават в нея, укрепват този принцип.</a:t>
            </a:r>
            <a:r>
              <a:rPr lang="en-US" altLang="en-US"/>
              <a:t> </a:t>
            </a:r>
            <a:endParaRPr lang="bg-BG"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868DE836-2F7A-30EA-7DB5-1138CE4D25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90C97BE-5FB2-4264-BAB9-4A422F228C6D}" type="slidenum">
              <a:rPr lang="bg-BG" altLang="en-US" sz="1400"/>
              <a:pPr>
                <a:spcBef>
                  <a:spcPct val="0"/>
                </a:spcBef>
                <a:buFontTx/>
                <a:buNone/>
              </a:pPr>
              <a:t>15</a:t>
            </a:fld>
            <a:endParaRPr lang="bg-BG" altLang="en-US" sz="1400"/>
          </a:p>
        </p:txBody>
      </p:sp>
      <p:sp>
        <p:nvSpPr>
          <p:cNvPr id="17411" name="Rectangle 3">
            <a:extLst>
              <a:ext uri="{FF2B5EF4-FFF2-40B4-BE49-F238E27FC236}">
                <a16:creationId xmlns:a16="http://schemas.microsoft.com/office/drawing/2014/main" id="{EA3EC971-0A96-2798-2C6E-4369BD03E6A9}"/>
              </a:ext>
            </a:extLst>
          </p:cNvPr>
          <p:cNvSpPr>
            <a:spLocks noGrp="1" noChangeArrowheads="1"/>
          </p:cNvSpPr>
          <p:nvPr>
            <p:ph type="body" idx="1"/>
          </p:nvPr>
        </p:nvSpPr>
        <p:spPr>
          <a:xfrm>
            <a:off x="457200" y="333375"/>
            <a:ext cx="8435975" cy="5792788"/>
          </a:xfrm>
        </p:spPr>
        <p:txBody>
          <a:bodyPr/>
          <a:lstStyle/>
          <a:p>
            <a:pPr algn="just" eaLnBrk="1" hangingPunct="1">
              <a:buFontTx/>
              <a:buNone/>
            </a:pPr>
            <a:r>
              <a:rPr lang="bg-BG" altLang="en-US" i="1">
                <a:latin typeface="Times New Roman" panose="02020603050405020304" pitchFamily="18" charset="0"/>
              </a:rPr>
              <a:t>Б)Функционална структура</a:t>
            </a:r>
            <a:endParaRPr lang="bg-BG" altLang="en-US">
              <a:latin typeface="Times New Roman" panose="02020603050405020304" pitchFamily="18" charset="0"/>
            </a:endParaRPr>
          </a:p>
          <a:p>
            <a:pPr algn="just" eaLnBrk="1" hangingPunct="1"/>
            <a:r>
              <a:rPr lang="bg-BG" altLang="en-US">
                <a:latin typeface="Times New Roman" panose="02020603050405020304" pitchFamily="18" charset="0"/>
              </a:rPr>
              <a:t>При функционалната структура, която е възникнала  исторически по-късно от линейната и е класически тип  управленска структура, се преодоляват успешно редица несъвършенства на линейната структура.</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6">
            <a:extLst>
              <a:ext uri="{FF2B5EF4-FFF2-40B4-BE49-F238E27FC236}">
                <a16:creationId xmlns:a16="http://schemas.microsoft.com/office/drawing/2014/main" id="{A4862963-B87B-6EE4-CFE1-2FA9D983CC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7846FAB1-9D6B-4E0D-895E-093759F92D0E}" type="slidenum">
              <a:rPr lang="bg-BG" altLang="en-US" sz="1400"/>
              <a:pPr>
                <a:spcBef>
                  <a:spcPct val="0"/>
                </a:spcBef>
                <a:buFontTx/>
                <a:buNone/>
              </a:pPr>
              <a:t>16</a:t>
            </a:fld>
            <a:endParaRPr lang="bg-BG" altLang="en-US" sz="1400"/>
          </a:p>
        </p:txBody>
      </p:sp>
      <p:sp>
        <p:nvSpPr>
          <p:cNvPr id="18435" name="Rectangle 5">
            <a:extLst>
              <a:ext uri="{FF2B5EF4-FFF2-40B4-BE49-F238E27FC236}">
                <a16:creationId xmlns:a16="http://schemas.microsoft.com/office/drawing/2014/main" id="{95ADCC43-9455-3D01-014D-A5F2AB131D3A}"/>
              </a:ext>
            </a:extLst>
          </p:cNvPr>
          <p:cNvSpPr>
            <a:spLocks noGrp="1" noChangeArrowheads="1"/>
          </p:cNvSpPr>
          <p:nvPr>
            <p:ph sz="half" idx="1"/>
          </p:nvPr>
        </p:nvSpPr>
        <p:spPr>
          <a:xfrm>
            <a:off x="457200" y="836613"/>
            <a:ext cx="4043363" cy="5289550"/>
          </a:xfrm>
        </p:spPr>
        <p:txBody>
          <a:bodyPr/>
          <a:lstStyle/>
          <a:p>
            <a:pPr algn="just" eaLnBrk="1" hangingPunct="1"/>
            <a:r>
              <a:rPr lang="bg-BG" altLang="en-US" sz="2400">
                <a:latin typeface="Times New Roman" panose="02020603050405020304" pitchFamily="18" charset="0"/>
              </a:rPr>
              <a:t>Функционалната структура възниква в резултат на необходимостта от разделение и специализация на труда и в сферата на управление. При нея към общото ръководство се създават обособени специализирани звена, за изпълнението на една или малък брой близки помежду си функции. </a:t>
            </a:r>
          </a:p>
        </p:txBody>
      </p:sp>
      <p:sp>
        <p:nvSpPr>
          <p:cNvPr id="18436" name="Rectangle 6">
            <a:extLst>
              <a:ext uri="{FF2B5EF4-FFF2-40B4-BE49-F238E27FC236}">
                <a16:creationId xmlns:a16="http://schemas.microsoft.com/office/drawing/2014/main" id="{E5E782B2-2411-730B-957C-4016AF8E7569}"/>
              </a:ext>
            </a:extLst>
          </p:cNvPr>
          <p:cNvSpPr>
            <a:spLocks noGrp="1" noChangeArrowheads="1"/>
          </p:cNvSpPr>
          <p:nvPr>
            <p:ph sz="half" idx="2"/>
          </p:nvPr>
        </p:nvSpPr>
        <p:spPr>
          <a:xfrm>
            <a:off x="4648200" y="1196975"/>
            <a:ext cx="4027488" cy="4929188"/>
          </a:xfrm>
        </p:spPr>
        <p:txBody>
          <a:bodyPr/>
          <a:lstStyle/>
          <a:p>
            <a:pPr algn="ctr" eaLnBrk="1" hangingPunct="1">
              <a:buFontTx/>
              <a:buNone/>
            </a:pPr>
            <a:r>
              <a:rPr lang="bg-BG" altLang="en-US" sz="2400" b="1">
                <a:latin typeface="Times New Roman" panose="02020603050405020304" pitchFamily="18" charset="0"/>
              </a:rPr>
              <a:t>Модел на функционална</a:t>
            </a:r>
          </a:p>
          <a:p>
            <a:pPr algn="ctr" eaLnBrk="1" hangingPunct="1">
              <a:buFontTx/>
              <a:buNone/>
            </a:pPr>
            <a:r>
              <a:rPr lang="bg-BG" altLang="en-US" sz="2400" b="1">
                <a:latin typeface="Times New Roman" panose="02020603050405020304" pitchFamily="18" charset="0"/>
              </a:rPr>
              <a:t>структура</a:t>
            </a:r>
          </a:p>
          <a:p>
            <a:pPr eaLnBrk="1" hangingPunct="1">
              <a:buFontTx/>
              <a:buNone/>
            </a:pPr>
            <a:endParaRPr lang="bg-BG" altLang="en-US" sz="2400" b="1"/>
          </a:p>
        </p:txBody>
      </p:sp>
      <p:grpSp>
        <p:nvGrpSpPr>
          <p:cNvPr id="18437" name="Group 7">
            <a:extLst>
              <a:ext uri="{FF2B5EF4-FFF2-40B4-BE49-F238E27FC236}">
                <a16:creationId xmlns:a16="http://schemas.microsoft.com/office/drawing/2014/main" id="{F7206E8A-71A4-B747-9B73-AA1F71CA88B7}"/>
              </a:ext>
            </a:extLst>
          </p:cNvPr>
          <p:cNvGrpSpPr>
            <a:grpSpLocks noChangeAspect="1"/>
          </p:cNvGrpSpPr>
          <p:nvPr/>
        </p:nvGrpSpPr>
        <p:grpSpPr bwMode="auto">
          <a:xfrm>
            <a:off x="4643438" y="2349500"/>
            <a:ext cx="4500562" cy="1843088"/>
            <a:chOff x="1699" y="1133"/>
            <a:chExt cx="5280" cy="2160"/>
          </a:xfrm>
        </p:grpSpPr>
        <p:sp>
          <p:nvSpPr>
            <p:cNvPr id="18439" name="AutoShape 8">
              <a:extLst>
                <a:ext uri="{FF2B5EF4-FFF2-40B4-BE49-F238E27FC236}">
                  <a16:creationId xmlns:a16="http://schemas.microsoft.com/office/drawing/2014/main" id="{FC002673-3FF6-E713-3229-E66EA0677D88}"/>
                </a:ext>
              </a:extLst>
            </p:cNvPr>
            <p:cNvSpPr>
              <a:spLocks noChangeAspect="1" noChangeArrowheads="1"/>
            </p:cNvSpPr>
            <p:nvPr/>
          </p:nvSpPr>
          <p:spPr bwMode="auto">
            <a:xfrm>
              <a:off x="1699" y="1133"/>
              <a:ext cx="5280" cy="216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8440" name="Rectangle 9">
              <a:extLst>
                <a:ext uri="{FF2B5EF4-FFF2-40B4-BE49-F238E27FC236}">
                  <a16:creationId xmlns:a16="http://schemas.microsoft.com/office/drawing/2014/main" id="{A329165E-B1FB-F6E4-2677-3D347BB39ABB}"/>
                </a:ext>
              </a:extLst>
            </p:cNvPr>
            <p:cNvSpPr>
              <a:spLocks noChangeArrowheads="1"/>
            </p:cNvSpPr>
            <p:nvPr/>
          </p:nvSpPr>
          <p:spPr bwMode="auto">
            <a:xfrm>
              <a:off x="4219" y="125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абв</a:t>
              </a:r>
              <a:endParaRPr lang="bg-BG" altLang="en-US" sz="1800"/>
            </a:p>
          </p:txBody>
        </p:sp>
        <p:sp>
          <p:nvSpPr>
            <p:cNvPr id="18441" name="Rectangle 10">
              <a:extLst>
                <a:ext uri="{FF2B5EF4-FFF2-40B4-BE49-F238E27FC236}">
                  <a16:creationId xmlns:a16="http://schemas.microsoft.com/office/drawing/2014/main" id="{F22CCE23-3B60-EB53-4A34-3724F746760C}"/>
                </a:ext>
              </a:extLst>
            </p:cNvPr>
            <p:cNvSpPr>
              <a:spLocks noChangeArrowheads="1"/>
            </p:cNvSpPr>
            <p:nvPr/>
          </p:nvSpPr>
          <p:spPr bwMode="auto">
            <a:xfrm>
              <a:off x="3259" y="185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а</a:t>
              </a:r>
              <a:endParaRPr lang="bg-BG" altLang="en-US" sz="1800"/>
            </a:p>
          </p:txBody>
        </p:sp>
        <p:sp>
          <p:nvSpPr>
            <p:cNvPr id="18442" name="Rectangle 11">
              <a:extLst>
                <a:ext uri="{FF2B5EF4-FFF2-40B4-BE49-F238E27FC236}">
                  <a16:creationId xmlns:a16="http://schemas.microsoft.com/office/drawing/2014/main" id="{C16AACA5-AE04-4476-03BE-E564FEA0FB4D}"/>
                </a:ext>
              </a:extLst>
            </p:cNvPr>
            <p:cNvSpPr>
              <a:spLocks noChangeArrowheads="1"/>
            </p:cNvSpPr>
            <p:nvPr/>
          </p:nvSpPr>
          <p:spPr bwMode="auto">
            <a:xfrm>
              <a:off x="5059" y="185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в</a:t>
              </a:r>
              <a:endParaRPr lang="bg-BG" altLang="en-US" sz="1800"/>
            </a:p>
          </p:txBody>
        </p:sp>
        <p:sp>
          <p:nvSpPr>
            <p:cNvPr id="18443" name="Rectangle 12">
              <a:extLst>
                <a:ext uri="{FF2B5EF4-FFF2-40B4-BE49-F238E27FC236}">
                  <a16:creationId xmlns:a16="http://schemas.microsoft.com/office/drawing/2014/main" id="{94B13231-46D0-934D-DE58-D9F880C940C9}"/>
                </a:ext>
              </a:extLst>
            </p:cNvPr>
            <p:cNvSpPr>
              <a:spLocks noChangeArrowheads="1"/>
            </p:cNvSpPr>
            <p:nvPr/>
          </p:nvSpPr>
          <p:spPr bwMode="auto">
            <a:xfrm>
              <a:off x="2179" y="257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абв</a:t>
              </a:r>
              <a:endParaRPr lang="bg-BG" altLang="en-US" sz="800"/>
            </a:p>
            <a:p>
              <a:pPr eaLnBrk="1" hangingPunct="1">
                <a:spcBef>
                  <a:spcPct val="0"/>
                </a:spcBef>
                <a:buFontTx/>
                <a:buNone/>
              </a:pPr>
              <a:endParaRPr lang="bg-BG" altLang="en-US" sz="1800"/>
            </a:p>
          </p:txBody>
        </p:sp>
        <p:sp>
          <p:nvSpPr>
            <p:cNvPr id="18444" name="Rectangle 13">
              <a:extLst>
                <a:ext uri="{FF2B5EF4-FFF2-40B4-BE49-F238E27FC236}">
                  <a16:creationId xmlns:a16="http://schemas.microsoft.com/office/drawing/2014/main" id="{B1D26CE8-E164-9000-5882-0E87CCDDD154}"/>
                </a:ext>
              </a:extLst>
            </p:cNvPr>
            <p:cNvSpPr>
              <a:spLocks noChangeArrowheads="1"/>
            </p:cNvSpPr>
            <p:nvPr/>
          </p:nvSpPr>
          <p:spPr bwMode="auto">
            <a:xfrm>
              <a:off x="4219" y="257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абв</a:t>
              </a:r>
              <a:endParaRPr lang="bg-BG" altLang="en-US" sz="800"/>
            </a:p>
            <a:p>
              <a:pPr eaLnBrk="1" hangingPunct="1">
                <a:spcBef>
                  <a:spcPct val="0"/>
                </a:spcBef>
                <a:buFontTx/>
                <a:buNone/>
              </a:pPr>
              <a:endParaRPr lang="bg-BG" altLang="en-US" sz="1800"/>
            </a:p>
          </p:txBody>
        </p:sp>
        <p:sp>
          <p:nvSpPr>
            <p:cNvPr id="18445" name="Rectangle 14">
              <a:extLst>
                <a:ext uri="{FF2B5EF4-FFF2-40B4-BE49-F238E27FC236}">
                  <a16:creationId xmlns:a16="http://schemas.microsoft.com/office/drawing/2014/main" id="{A3D2F844-C2B0-0CDC-DF2F-FFA9BB8A838C}"/>
                </a:ext>
              </a:extLst>
            </p:cNvPr>
            <p:cNvSpPr>
              <a:spLocks noChangeArrowheads="1"/>
            </p:cNvSpPr>
            <p:nvPr/>
          </p:nvSpPr>
          <p:spPr bwMode="auto">
            <a:xfrm>
              <a:off x="5779" y="257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абв</a:t>
              </a:r>
              <a:endParaRPr lang="bg-BG" altLang="en-US" sz="800"/>
            </a:p>
            <a:p>
              <a:pPr eaLnBrk="1" hangingPunct="1">
                <a:spcBef>
                  <a:spcPct val="0"/>
                </a:spcBef>
                <a:buFontTx/>
                <a:buNone/>
              </a:pPr>
              <a:endParaRPr lang="bg-BG" altLang="en-US" sz="1800"/>
            </a:p>
          </p:txBody>
        </p:sp>
        <p:sp>
          <p:nvSpPr>
            <p:cNvPr id="18446" name="Line 15">
              <a:extLst>
                <a:ext uri="{FF2B5EF4-FFF2-40B4-BE49-F238E27FC236}">
                  <a16:creationId xmlns:a16="http://schemas.microsoft.com/office/drawing/2014/main" id="{187B7DA9-1240-D25D-549D-C243D551E366}"/>
                </a:ext>
              </a:extLst>
            </p:cNvPr>
            <p:cNvSpPr>
              <a:spLocks noChangeShapeType="1"/>
            </p:cNvSpPr>
            <p:nvPr/>
          </p:nvSpPr>
          <p:spPr bwMode="auto">
            <a:xfrm>
              <a:off x="4459" y="1493"/>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47" name="Line 16">
              <a:extLst>
                <a:ext uri="{FF2B5EF4-FFF2-40B4-BE49-F238E27FC236}">
                  <a16:creationId xmlns:a16="http://schemas.microsoft.com/office/drawing/2014/main" id="{87A3FE6C-A7C6-D968-72FE-F89F93F50DE1}"/>
                </a:ext>
              </a:extLst>
            </p:cNvPr>
            <p:cNvSpPr>
              <a:spLocks noChangeShapeType="1"/>
            </p:cNvSpPr>
            <p:nvPr/>
          </p:nvSpPr>
          <p:spPr bwMode="auto">
            <a:xfrm>
              <a:off x="3499" y="1733"/>
              <a:ext cx="19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48" name="Line 17">
              <a:extLst>
                <a:ext uri="{FF2B5EF4-FFF2-40B4-BE49-F238E27FC236}">
                  <a16:creationId xmlns:a16="http://schemas.microsoft.com/office/drawing/2014/main" id="{8726A9ED-2809-32C6-F005-BD3EB9F20F14}"/>
                </a:ext>
              </a:extLst>
            </p:cNvPr>
            <p:cNvSpPr>
              <a:spLocks noChangeShapeType="1"/>
            </p:cNvSpPr>
            <p:nvPr/>
          </p:nvSpPr>
          <p:spPr bwMode="auto">
            <a:xfrm>
              <a:off x="3499" y="1733"/>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49" name="Line 18">
              <a:extLst>
                <a:ext uri="{FF2B5EF4-FFF2-40B4-BE49-F238E27FC236}">
                  <a16:creationId xmlns:a16="http://schemas.microsoft.com/office/drawing/2014/main" id="{3227E98F-A23D-68EC-DE64-0D58C3A3CEAC}"/>
                </a:ext>
              </a:extLst>
            </p:cNvPr>
            <p:cNvSpPr>
              <a:spLocks noChangeShapeType="1"/>
            </p:cNvSpPr>
            <p:nvPr/>
          </p:nvSpPr>
          <p:spPr bwMode="auto">
            <a:xfrm>
              <a:off x="5419" y="1733"/>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50" name="Rectangle 19">
              <a:extLst>
                <a:ext uri="{FF2B5EF4-FFF2-40B4-BE49-F238E27FC236}">
                  <a16:creationId xmlns:a16="http://schemas.microsoft.com/office/drawing/2014/main" id="{5435AC2E-3184-47E3-50D9-9B95672530B8}"/>
                </a:ext>
              </a:extLst>
            </p:cNvPr>
            <p:cNvSpPr>
              <a:spLocks noChangeArrowheads="1"/>
            </p:cNvSpPr>
            <p:nvPr/>
          </p:nvSpPr>
          <p:spPr bwMode="auto">
            <a:xfrm>
              <a:off x="4219" y="1853"/>
              <a:ext cx="480" cy="240"/>
            </a:xfrm>
            <a:prstGeom prst="rect">
              <a:avLst/>
            </a:prstGeom>
            <a:solidFill>
              <a:srgbClr val="FFFFFF"/>
            </a:solidFill>
            <a:ln w="9525">
              <a:solidFill>
                <a:srgbClr val="000000"/>
              </a:solidFill>
              <a:miter lim="800000"/>
              <a:headEnd/>
              <a:tailEnd/>
            </a:ln>
          </p:spPr>
          <p:txBody>
            <a:bodyPr lIns="12700" tIns="12700" rIns="12700" bIns="1270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б</a:t>
              </a:r>
              <a:endParaRPr lang="bg-BG" altLang="en-US" sz="1800"/>
            </a:p>
          </p:txBody>
        </p:sp>
        <p:sp>
          <p:nvSpPr>
            <p:cNvPr id="18451" name="Line 20">
              <a:extLst>
                <a:ext uri="{FF2B5EF4-FFF2-40B4-BE49-F238E27FC236}">
                  <a16:creationId xmlns:a16="http://schemas.microsoft.com/office/drawing/2014/main" id="{4D3476B6-8734-9463-258D-C0B576D06352}"/>
                </a:ext>
              </a:extLst>
            </p:cNvPr>
            <p:cNvSpPr>
              <a:spLocks noChangeShapeType="1"/>
            </p:cNvSpPr>
            <p:nvPr/>
          </p:nvSpPr>
          <p:spPr bwMode="auto">
            <a:xfrm>
              <a:off x="4459" y="1733"/>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52" name="Line 21">
              <a:extLst>
                <a:ext uri="{FF2B5EF4-FFF2-40B4-BE49-F238E27FC236}">
                  <a16:creationId xmlns:a16="http://schemas.microsoft.com/office/drawing/2014/main" id="{A1307B84-6AEA-B5CA-7B18-FCFE07C740B3}"/>
                </a:ext>
              </a:extLst>
            </p:cNvPr>
            <p:cNvSpPr>
              <a:spLocks noChangeShapeType="1"/>
            </p:cNvSpPr>
            <p:nvPr/>
          </p:nvSpPr>
          <p:spPr bwMode="auto">
            <a:xfrm flipH="1">
              <a:off x="2419" y="2093"/>
              <a:ext cx="1080" cy="48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53" name="Line 22">
              <a:extLst>
                <a:ext uri="{FF2B5EF4-FFF2-40B4-BE49-F238E27FC236}">
                  <a16:creationId xmlns:a16="http://schemas.microsoft.com/office/drawing/2014/main" id="{1D5EFD5A-5EF2-7C52-9010-46CE2DA28112}"/>
                </a:ext>
              </a:extLst>
            </p:cNvPr>
            <p:cNvSpPr>
              <a:spLocks noChangeShapeType="1"/>
            </p:cNvSpPr>
            <p:nvPr/>
          </p:nvSpPr>
          <p:spPr bwMode="auto">
            <a:xfrm>
              <a:off x="3499" y="2093"/>
              <a:ext cx="960" cy="48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54" name="Line 23">
              <a:extLst>
                <a:ext uri="{FF2B5EF4-FFF2-40B4-BE49-F238E27FC236}">
                  <a16:creationId xmlns:a16="http://schemas.microsoft.com/office/drawing/2014/main" id="{B98A38AF-EEEA-979B-BB2E-D84B1F22751E}"/>
                </a:ext>
              </a:extLst>
            </p:cNvPr>
            <p:cNvSpPr>
              <a:spLocks noChangeShapeType="1"/>
            </p:cNvSpPr>
            <p:nvPr/>
          </p:nvSpPr>
          <p:spPr bwMode="auto">
            <a:xfrm>
              <a:off x="3499" y="2093"/>
              <a:ext cx="2520" cy="480"/>
            </a:xfrm>
            <a:prstGeom prst="line">
              <a:avLst/>
            </a:prstGeom>
            <a:noFill/>
            <a:ln w="9525">
              <a:solidFill>
                <a:srgbClr val="FF66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55" name="Line 24">
              <a:extLst>
                <a:ext uri="{FF2B5EF4-FFF2-40B4-BE49-F238E27FC236}">
                  <a16:creationId xmlns:a16="http://schemas.microsoft.com/office/drawing/2014/main" id="{8FC04231-F47A-CA68-6BC3-EFED726E3420}"/>
                </a:ext>
              </a:extLst>
            </p:cNvPr>
            <p:cNvSpPr>
              <a:spLocks noChangeShapeType="1"/>
            </p:cNvSpPr>
            <p:nvPr/>
          </p:nvSpPr>
          <p:spPr bwMode="auto">
            <a:xfrm flipH="1">
              <a:off x="2419" y="2093"/>
              <a:ext cx="2040" cy="480"/>
            </a:xfrm>
            <a:prstGeom prst="line">
              <a:avLst/>
            </a:prstGeom>
            <a:noFill/>
            <a:ln w="9525">
              <a:solidFill>
                <a:srgbClr val="333399"/>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56" name="Line 25">
              <a:extLst>
                <a:ext uri="{FF2B5EF4-FFF2-40B4-BE49-F238E27FC236}">
                  <a16:creationId xmlns:a16="http://schemas.microsoft.com/office/drawing/2014/main" id="{3B3C7180-AA09-DF6C-DA8A-0B8EBE4328C3}"/>
                </a:ext>
              </a:extLst>
            </p:cNvPr>
            <p:cNvSpPr>
              <a:spLocks noChangeShapeType="1"/>
            </p:cNvSpPr>
            <p:nvPr/>
          </p:nvSpPr>
          <p:spPr bwMode="auto">
            <a:xfrm>
              <a:off x="4459" y="2093"/>
              <a:ext cx="0" cy="48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57" name="Line 26">
              <a:extLst>
                <a:ext uri="{FF2B5EF4-FFF2-40B4-BE49-F238E27FC236}">
                  <a16:creationId xmlns:a16="http://schemas.microsoft.com/office/drawing/2014/main" id="{729D5A22-661A-3DC9-D44E-65E18BE74395}"/>
                </a:ext>
              </a:extLst>
            </p:cNvPr>
            <p:cNvSpPr>
              <a:spLocks noChangeShapeType="1"/>
            </p:cNvSpPr>
            <p:nvPr/>
          </p:nvSpPr>
          <p:spPr bwMode="auto">
            <a:xfrm>
              <a:off x="4459" y="2093"/>
              <a:ext cx="1680" cy="480"/>
            </a:xfrm>
            <a:prstGeom prst="line">
              <a:avLst/>
            </a:prstGeom>
            <a:noFill/>
            <a:ln w="9525">
              <a:solidFill>
                <a:srgbClr val="00008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58" name="Line 27">
              <a:extLst>
                <a:ext uri="{FF2B5EF4-FFF2-40B4-BE49-F238E27FC236}">
                  <a16:creationId xmlns:a16="http://schemas.microsoft.com/office/drawing/2014/main" id="{2CF9017E-09A4-0D43-4735-088DF196BA6D}"/>
                </a:ext>
              </a:extLst>
            </p:cNvPr>
            <p:cNvSpPr>
              <a:spLocks noChangeShapeType="1"/>
            </p:cNvSpPr>
            <p:nvPr/>
          </p:nvSpPr>
          <p:spPr bwMode="auto">
            <a:xfrm flipH="1">
              <a:off x="2419" y="2093"/>
              <a:ext cx="2880" cy="48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59" name="Line 28">
              <a:extLst>
                <a:ext uri="{FF2B5EF4-FFF2-40B4-BE49-F238E27FC236}">
                  <a16:creationId xmlns:a16="http://schemas.microsoft.com/office/drawing/2014/main" id="{EF8D099E-7161-9241-1108-737B428A2A25}"/>
                </a:ext>
              </a:extLst>
            </p:cNvPr>
            <p:cNvSpPr>
              <a:spLocks noChangeShapeType="1"/>
            </p:cNvSpPr>
            <p:nvPr/>
          </p:nvSpPr>
          <p:spPr bwMode="auto">
            <a:xfrm flipH="1">
              <a:off x="4459" y="2093"/>
              <a:ext cx="840" cy="48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18460" name="Line 29">
              <a:extLst>
                <a:ext uri="{FF2B5EF4-FFF2-40B4-BE49-F238E27FC236}">
                  <a16:creationId xmlns:a16="http://schemas.microsoft.com/office/drawing/2014/main" id="{069BDAA5-216F-676D-3D7F-B439D20A3588}"/>
                </a:ext>
              </a:extLst>
            </p:cNvPr>
            <p:cNvSpPr>
              <a:spLocks noChangeShapeType="1"/>
            </p:cNvSpPr>
            <p:nvPr/>
          </p:nvSpPr>
          <p:spPr bwMode="auto">
            <a:xfrm>
              <a:off x="5299" y="2093"/>
              <a:ext cx="840" cy="480"/>
            </a:xfrm>
            <a:prstGeom prst="line">
              <a:avLst/>
            </a:prstGeom>
            <a:noFill/>
            <a:ln w="9525">
              <a:solidFill>
                <a:srgbClr val="99CC00"/>
              </a:solidFill>
              <a:round/>
              <a:headEnd/>
              <a:tailEnd/>
            </a:ln>
            <a:extLst>
              <a:ext uri="{909E8E84-426E-40DD-AFC4-6F175D3DCCD1}">
                <a14:hiddenFill xmlns:a14="http://schemas.microsoft.com/office/drawing/2010/main">
                  <a:noFill/>
                </a14:hiddenFill>
              </a:ext>
            </a:extLst>
          </p:spPr>
          <p:txBody>
            <a:bodyPr/>
            <a:lstStyle/>
            <a:p>
              <a:endParaRPr lang="bg-BG"/>
            </a:p>
          </p:txBody>
        </p:sp>
      </p:grpSp>
      <p:sp>
        <p:nvSpPr>
          <p:cNvPr id="18438" name="Rectangle 30">
            <a:extLst>
              <a:ext uri="{FF2B5EF4-FFF2-40B4-BE49-F238E27FC236}">
                <a16:creationId xmlns:a16="http://schemas.microsoft.com/office/drawing/2014/main" id="{D5335912-1D08-8BCC-B826-75567E645487}"/>
              </a:ext>
            </a:extLst>
          </p:cNvPr>
          <p:cNvSpPr>
            <a:spLocks noChangeArrowheads="1"/>
          </p:cNvSpPr>
          <p:nvPr/>
        </p:nvSpPr>
        <p:spPr bwMode="auto">
          <a:xfrm>
            <a:off x="4859338" y="4581525"/>
            <a:ext cx="358616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tabLst>
                <a:tab pos="449263" algn="l"/>
                <a:tab pos="822325" algn="l"/>
              </a:tabLst>
              <a:defRPr sz="3200">
                <a:solidFill>
                  <a:schemeClr val="tx1"/>
                </a:solidFill>
                <a:latin typeface="Arial" panose="020B0604020202020204" pitchFamily="34" charset="0"/>
              </a:defRPr>
            </a:lvl1pPr>
            <a:lvl2pPr marL="742950" indent="-285750">
              <a:spcBef>
                <a:spcPct val="20000"/>
              </a:spcBef>
              <a:buChar char="–"/>
              <a:tabLst>
                <a:tab pos="449263" algn="l"/>
                <a:tab pos="822325" algn="l"/>
              </a:tabLst>
              <a:defRPr sz="2800">
                <a:solidFill>
                  <a:schemeClr val="tx1"/>
                </a:solidFill>
                <a:latin typeface="Arial" panose="020B0604020202020204" pitchFamily="34" charset="0"/>
              </a:defRPr>
            </a:lvl2pPr>
            <a:lvl3pPr marL="1143000" indent="-228600">
              <a:spcBef>
                <a:spcPct val="20000"/>
              </a:spcBef>
              <a:buChar char="•"/>
              <a:tabLst>
                <a:tab pos="449263" algn="l"/>
                <a:tab pos="822325" algn="l"/>
              </a:tabLst>
              <a:defRPr sz="2400">
                <a:solidFill>
                  <a:schemeClr val="tx1"/>
                </a:solidFill>
                <a:latin typeface="Arial" panose="020B0604020202020204" pitchFamily="34" charset="0"/>
              </a:defRPr>
            </a:lvl3pPr>
            <a:lvl4pPr marL="1600200" indent="-228600">
              <a:spcBef>
                <a:spcPct val="20000"/>
              </a:spcBef>
              <a:buChar char="–"/>
              <a:tabLst>
                <a:tab pos="449263" algn="l"/>
                <a:tab pos="822325" algn="l"/>
              </a:tabLst>
              <a:defRPr sz="2000">
                <a:solidFill>
                  <a:schemeClr val="tx1"/>
                </a:solidFill>
                <a:latin typeface="Arial" panose="020B0604020202020204" pitchFamily="34" charset="0"/>
              </a:defRPr>
            </a:lvl4pPr>
            <a:lvl5pPr marL="2057400" indent="-228600">
              <a:spcBef>
                <a:spcPct val="20000"/>
              </a:spcBef>
              <a:buChar char="»"/>
              <a:tabLst>
                <a:tab pos="449263" algn="l"/>
                <a:tab pos="82232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49263" algn="l"/>
                <a:tab pos="82232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49263" algn="l"/>
                <a:tab pos="82232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49263" algn="l"/>
                <a:tab pos="82232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49263" algn="l"/>
                <a:tab pos="822325" algn="l"/>
              </a:tabLst>
              <a:defRPr sz="2000">
                <a:solidFill>
                  <a:schemeClr val="tx1"/>
                </a:solidFill>
                <a:latin typeface="Arial" panose="020B0604020202020204" pitchFamily="34" charset="0"/>
              </a:defRPr>
            </a:lvl9pPr>
          </a:lstStyle>
          <a:p>
            <a:pPr algn="just" eaLnBrk="1" hangingPunct="1">
              <a:spcBef>
                <a:spcPct val="0"/>
              </a:spcBef>
            </a:pPr>
            <a:r>
              <a:rPr lang="bg-BG" altLang="en-US" sz="1800"/>
              <a:t>а,б,в  - функции на управление</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0347020A-7557-5BD2-3591-96F0257B95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EFE8844-BBEB-4FC9-AD37-69F16E4F0967}" type="slidenum">
              <a:rPr lang="bg-BG" altLang="en-US" sz="1400"/>
              <a:pPr>
                <a:spcBef>
                  <a:spcPct val="0"/>
                </a:spcBef>
                <a:buFontTx/>
                <a:buNone/>
              </a:pPr>
              <a:t>17</a:t>
            </a:fld>
            <a:endParaRPr lang="bg-BG" altLang="en-US" sz="1400"/>
          </a:p>
        </p:txBody>
      </p:sp>
      <p:sp>
        <p:nvSpPr>
          <p:cNvPr id="19459" name="Rectangle 3">
            <a:extLst>
              <a:ext uri="{FF2B5EF4-FFF2-40B4-BE49-F238E27FC236}">
                <a16:creationId xmlns:a16="http://schemas.microsoft.com/office/drawing/2014/main" id="{B569580D-09F9-879E-0D93-394F43B25B4F}"/>
              </a:ext>
            </a:extLst>
          </p:cNvPr>
          <p:cNvSpPr>
            <a:spLocks noGrp="1" noChangeArrowheads="1"/>
          </p:cNvSpPr>
          <p:nvPr>
            <p:ph type="body" idx="1"/>
          </p:nvPr>
        </p:nvSpPr>
        <p:spPr>
          <a:xfrm>
            <a:off x="457200" y="1196975"/>
            <a:ext cx="8218488" cy="4929188"/>
          </a:xfrm>
        </p:spPr>
        <p:txBody>
          <a:bodyPr/>
          <a:lstStyle/>
          <a:p>
            <a:pPr algn="just" eaLnBrk="1" hangingPunct="1">
              <a:lnSpc>
                <a:spcPct val="90000"/>
              </a:lnSpc>
            </a:pPr>
            <a:r>
              <a:rPr lang="bg-BG" altLang="en-US">
                <a:latin typeface="Times New Roman" panose="02020603050405020304" pitchFamily="18" charset="0"/>
              </a:rPr>
              <a:t>Функционалната структура, както и линейната структура  е класически тип структура, тъй като отговаря на формулираните от Анри Файол функции.  Всеки управленски работник в тези обособени звена притежава функционална компетентност и функционална власт по отношение на съответната  функция. Той може да упражнява функционална власт по определената функция навсякъде в обекта, т. е. във всички негови подсистеми.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CEC7E7F4-7E7B-84A2-0B2A-7A85906D671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C20AF3A-55D3-478A-B2D7-FA9A15E19F37}" type="slidenum">
              <a:rPr lang="bg-BG" altLang="en-US" sz="1400"/>
              <a:pPr>
                <a:spcBef>
                  <a:spcPct val="0"/>
                </a:spcBef>
                <a:buFontTx/>
                <a:buNone/>
              </a:pPr>
              <a:t>18</a:t>
            </a:fld>
            <a:endParaRPr lang="bg-BG" altLang="en-US" sz="1400"/>
          </a:p>
        </p:txBody>
      </p:sp>
      <p:sp>
        <p:nvSpPr>
          <p:cNvPr id="20483" name="Rectangle 3">
            <a:extLst>
              <a:ext uri="{FF2B5EF4-FFF2-40B4-BE49-F238E27FC236}">
                <a16:creationId xmlns:a16="http://schemas.microsoft.com/office/drawing/2014/main" id="{461372BE-602B-74EE-4449-154D737E1BAD}"/>
              </a:ext>
            </a:extLst>
          </p:cNvPr>
          <p:cNvSpPr>
            <a:spLocks noGrp="1" noChangeArrowheads="1"/>
          </p:cNvSpPr>
          <p:nvPr>
            <p:ph type="body" idx="1"/>
          </p:nvPr>
        </p:nvSpPr>
        <p:spPr>
          <a:xfrm>
            <a:off x="457200" y="908050"/>
            <a:ext cx="8147050" cy="5218113"/>
          </a:xfrm>
        </p:spPr>
        <p:txBody>
          <a:bodyPr/>
          <a:lstStyle/>
          <a:p>
            <a:pPr eaLnBrk="1" hangingPunct="1">
              <a:buFontTx/>
              <a:buNone/>
            </a:pPr>
            <a:r>
              <a:rPr lang="bg-BG" altLang="en-US" i="1">
                <a:latin typeface="Times New Roman" panose="02020603050405020304" pitchFamily="18" charset="0"/>
              </a:rPr>
              <a:t>В)Линейно – функционална  структура</a:t>
            </a:r>
          </a:p>
          <a:p>
            <a:pPr algn="just" eaLnBrk="1" hangingPunct="1"/>
            <a:r>
              <a:rPr lang="bg-BG" altLang="en-US">
                <a:latin typeface="Times New Roman" panose="02020603050405020304" pitchFamily="18" charset="0"/>
              </a:rPr>
              <a:t>Линейно – функционална  структура (наречена още линейно – щабна)  е съчетание на линейна и функционална структура/обединява и фрагменти от двете/, с оглед съчетаване на нейните предимства. Тя се среща в практиката в множество  разновидности.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a:extLst>
              <a:ext uri="{FF2B5EF4-FFF2-40B4-BE49-F238E27FC236}">
                <a16:creationId xmlns:a16="http://schemas.microsoft.com/office/drawing/2014/main" id="{C0B51FA5-55E3-31AF-C4C8-C3199971C13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C32CDA1-C277-487F-835F-9CE7D11E9DB7}" type="slidenum">
              <a:rPr lang="bg-BG" altLang="en-US" sz="1400"/>
              <a:pPr>
                <a:spcBef>
                  <a:spcPct val="0"/>
                </a:spcBef>
                <a:buFontTx/>
                <a:buNone/>
              </a:pPr>
              <a:t>19</a:t>
            </a:fld>
            <a:endParaRPr lang="bg-BG" altLang="en-US" sz="1400"/>
          </a:p>
        </p:txBody>
      </p:sp>
      <p:sp>
        <p:nvSpPr>
          <p:cNvPr id="21507" name="Rectangle 3">
            <a:extLst>
              <a:ext uri="{FF2B5EF4-FFF2-40B4-BE49-F238E27FC236}">
                <a16:creationId xmlns:a16="http://schemas.microsoft.com/office/drawing/2014/main" id="{BC1B5892-72C3-E23D-E037-89A84D8F1C9E}"/>
              </a:ext>
            </a:extLst>
          </p:cNvPr>
          <p:cNvSpPr>
            <a:spLocks noGrp="1" noChangeArrowheads="1"/>
          </p:cNvSpPr>
          <p:nvPr>
            <p:ph type="body" idx="1"/>
          </p:nvPr>
        </p:nvSpPr>
        <p:spPr>
          <a:xfrm>
            <a:off x="457200" y="692150"/>
            <a:ext cx="8218488" cy="5434013"/>
          </a:xfrm>
        </p:spPr>
        <p:txBody>
          <a:bodyPr/>
          <a:lstStyle/>
          <a:p>
            <a:pPr algn="just" eaLnBrk="1" hangingPunct="1"/>
            <a:r>
              <a:rPr lang="bg-BG" altLang="en-US">
                <a:latin typeface="Times New Roman" panose="02020603050405020304" pitchFamily="18" charset="0"/>
              </a:rPr>
              <a:t>При тази структура към всяко общо ръководство /абв/ от върхово равнище се изгражда щаб от специалисти /щаб по функцията а, щаб по функцията б и т. н./ Идеята за щабовете произлиза от практиката на католическата църква, а по-късно е възприета  и от милитаризираните организации.</a:t>
            </a:r>
            <a:r>
              <a:rPr lang="bg-BG" altLang="en-US"/>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905F896A-BFC4-B895-43E3-8E3BE85D2BB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193FA14-6E31-4271-83EC-AAD915962EF6}" type="slidenum">
              <a:rPr lang="bg-BG" altLang="en-US" sz="1400"/>
              <a:pPr>
                <a:spcBef>
                  <a:spcPct val="0"/>
                </a:spcBef>
                <a:buFontTx/>
                <a:buNone/>
              </a:pPr>
              <a:t>2</a:t>
            </a:fld>
            <a:endParaRPr lang="bg-BG" altLang="en-US" sz="1400"/>
          </a:p>
        </p:txBody>
      </p:sp>
      <p:sp>
        <p:nvSpPr>
          <p:cNvPr id="4099" name="Rectangle 3">
            <a:extLst>
              <a:ext uri="{FF2B5EF4-FFF2-40B4-BE49-F238E27FC236}">
                <a16:creationId xmlns:a16="http://schemas.microsoft.com/office/drawing/2014/main" id="{46A36353-82EB-E5F1-F217-1D9FF9B875AF}"/>
              </a:ext>
            </a:extLst>
          </p:cNvPr>
          <p:cNvSpPr>
            <a:spLocks noGrp="1" noChangeArrowheads="1"/>
          </p:cNvSpPr>
          <p:nvPr>
            <p:ph type="body" idx="1"/>
          </p:nvPr>
        </p:nvSpPr>
        <p:spPr>
          <a:xfrm>
            <a:off x="468313" y="1268413"/>
            <a:ext cx="8207375" cy="4886325"/>
          </a:xfrm>
        </p:spPr>
        <p:txBody>
          <a:bodyPr/>
          <a:lstStyle/>
          <a:p>
            <a:pPr marL="609600" indent="-609600" algn="just" eaLnBrk="1" hangingPunct="1">
              <a:buFontTx/>
              <a:buAutoNum type="arabicPeriod"/>
            </a:pPr>
            <a:r>
              <a:rPr lang="bg-BG" altLang="en-US" sz="2400" b="1">
                <a:latin typeface="Times New Roman" panose="02020603050405020304" pitchFamily="18" charset="0"/>
              </a:rPr>
              <a:t>Същност , видове,</a:t>
            </a:r>
            <a:r>
              <a:rPr lang="bg-BG" altLang="en-US" sz="2400">
                <a:latin typeface="Times New Roman" panose="02020603050405020304" pitchFamily="18" charset="0"/>
              </a:rPr>
              <a:t> </a:t>
            </a:r>
            <a:r>
              <a:rPr lang="bg-BG" altLang="en-US" sz="2400" b="1">
                <a:latin typeface="Times New Roman" panose="02020603050405020304" pitchFamily="18" charset="0"/>
              </a:rPr>
              <a:t>управленски звена и връзки, функции и параметри на организационните структури на управлението.</a:t>
            </a:r>
            <a:r>
              <a:rPr lang="bg-BG" altLang="en-US"/>
              <a:t> </a:t>
            </a:r>
          </a:p>
          <a:p>
            <a:pPr marL="609600" indent="-609600" algn="just" eaLnBrk="1" hangingPunct="1">
              <a:buFontTx/>
              <a:buAutoNum type="arabicPeriod"/>
            </a:pPr>
            <a:r>
              <a:rPr lang="bg-BG" altLang="en-US" sz="2400" b="1">
                <a:latin typeface="Times New Roman" panose="02020603050405020304" pitchFamily="18" charset="0"/>
              </a:rPr>
              <a:t>Типове организационни структури. Съвременни тенденции в развитието на управленските структури.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5A182272-258A-6149-F4C9-A57E9F899B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CC82F5D-F968-4F34-AC89-F81E760C8356}" type="slidenum">
              <a:rPr lang="bg-BG" altLang="en-US" sz="1400"/>
              <a:pPr>
                <a:spcBef>
                  <a:spcPct val="0"/>
                </a:spcBef>
                <a:buFontTx/>
                <a:buNone/>
              </a:pPr>
              <a:t>20</a:t>
            </a:fld>
            <a:endParaRPr lang="bg-BG" altLang="en-US" sz="1400"/>
          </a:p>
        </p:txBody>
      </p:sp>
      <p:sp>
        <p:nvSpPr>
          <p:cNvPr id="22531" name="Rectangle 3">
            <a:extLst>
              <a:ext uri="{FF2B5EF4-FFF2-40B4-BE49-F238E27FC236}">
                <a16:creationId xmlns:a16="http://schemas.microsoft.com/office/drawing/2014/main" id="{DA02DE85-8663-83C6-B1AB-5EA879A14339}"/>
              </a:ext>
            </a:extLst>
          </p:cNvPr>
          <p:cNvSpPr>
            <a:spLocks noGrp="1" noChangeArrowheads="1"/>
          </p:cNvSpPr>
          <p:nvPr>
            <p:ph type="body" idx="1"/>
          </p:nvPr>
        </p:nvSpPr>
        <p:spPr>
          <a:xfrm>
            <a:off x="457200" y="765175"/>
            <a:ext cx="7859713" cy="5360988"/>
          </a:xfrm>
        </p:spPr>
        <p:txBody>
          <a:bodyPr/>
          <a:lstStyle/>
          <a:p>
            <a:pPr algn="just" eaLnBrk="1" hangingPunct="1"/>
            <a:r>
              <a:rPr lang="bg-BG" altLang="en-US" sz="2800">
                <a:latin typeface="Times New Roman" panose="02020603050405020304" pitchFamily="18" charset="0"/>
              </a:rPr>
              <a:t>За разлика от функционалната структура обаче  специалистите, които са функционално компетентни, обикновено не са функционално овластени, т. е нямат право да вземат решения, да издават заповеди и т. н. по функцията, по която са особено квалифицирани. В повечето случаи те не се намесват пряко в дейността на структурните подразделения, а само събират информация, систематизират я, извършват задълбочени анализи и предлагат обосновани варианти на решения.</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5B12BC75-FC34-8CF4-1160-8C48A420DB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948973F-CB5C-4FDC-ABCE-5916B1954B85}" type="slidenum">
              <a:rPr lang="bg-BG" altLang="en-US" sz="1400"/>
              <a:pPr>
                <a:spcBef>
                  <a:spcPct val="0"/>
                </a:spcBef>
                <a:buFontTx/>
                <a:buNone/>
              </a:pPr>
              <a:t>21</a:t>
            </a:fld>
            <a:endParaRPr lang="bg-BG" altLang="en-US" sz="1400"/>
          </a:p>
        </p:txBody>
      </p:sp>
      <p:sp>
        <p:nvSpPr>
          <p:cNvPr id="23555" name="Rectangle 3">
            <a:extLst>
              <a:ext uri="{FF2B5EF4-FFF2-40B4-BE49-F238E27FC236}">
                <a16:creationId xmlns:a16="http://schemas.microsoft.com/office/drawing/2014/main" id="{FC6AC551-8323-C3F1-4CA1-D1EA08B35E5B}"/>
              </a:ext>
            </a:extLst>
          </p:cNvPr>
          <p:cNvSpPr>
            <a:spLocks noGrp="1" noChangeArrowheads="1"/>
          </p:cNvSpPr>
          <p:nvPr>
            <p:ph type="body" idx="1"/>
          </p:nvPr>
        </p:nvSpPr>
        <p:spPr>
          <a:xfrm>
            <a:off x="457200" y="765175"/>
            <a:ext cx="8218488" cy="5360988"/>
          </a:xfrm>
        </p:spPr>
        <p:txBody>
          <a:bodyPr/>
          <a:lstStyle/>
          <a:p>
            <a:pPr eaLnBrk="1" hangingPunct="1">
              <a:buFontTx/>
              <a:buNone/>
            </a:pPr>
            <a:r>
              <a:rPr lang="bg-BG" altLang="en-US" i="1">
                <a:latin typeface="Times New Roman" panose="02020603050405020304" pitchFamily="18" charset="0"/>
              </a:rPr>
              <a:t>Г)Дивизионална структура</a:t>
            </a:r>
          </a:p>
          <a:p>
            <a:pPr algn="just" eaLnBrk="1" hangingPunct="1"/>
            <a:r>
              <a:rPr lang="bg-BG" altLang="en-US">
                <a:latin typeface="Times New Roman" panose="02020603050405020304" pitchFamily="18" charset="0"/>
              </a:rPr>
              <a:t>Дивизионалната структура е една от най-популярните структури в западната практика, използвана при управлението на големите стопански обекти. Една от съществените причини за прехода от функционална към дивизионална управленска структура е тенденцията към диверсификация на производството.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98DC37CB-6ADD-1D13-FF65-446EC99890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0F523B5-1D7E-4871-AAE2-A1ABDA463AB5}" type="slidenum">
              <a:rPr lang="bg-BG" altLang="en-US" sz="1400"/>
              <a:pPr>
                <a:spcBef>
                  <a:spcPct val="0"/>
                </a:spcBef>
                <a:buFontTx/>
                <a:buNone/>
              </a:pPr>
              <a:t>22</a:t>
            </a:fld>
            <a:endParaRPr lang="bg-BG" altLang="en-US" sz="1400"/>
          </a:p>
        </p:txBody>
      </p:sp>
      <p:sp>
        <p:nvSpPr>
          <p:cNvPr id="24579" name="Rectangle 3">
            <a:extLst>
              <a:ext uri="{FF2B5EF4-FFF2-40B4-BE49-F238E27FC236}">
                <a16:creationId xmlns:a16="http://schemas.microsoft.com/office/drawing/2014/main" id="{284F966B-4505-927F-A534-BDF98CA87547}"/>
              </a:ext>
            </a:extLst>
          </p:cNvPr>
          <p:cNvSpPr>
            <a:spLocks noGrp="1" noChangeArrowheads="1"/>
          </p:cNvSpPr>
          <p:nvPr>
            <p:ph type="body" idx="1"/>
          </p:nvPr>
        </p:nvSpPr>
        <p:spPr>
          <a:xfrm>
            <a:off x="457200" y="333375"/>
            <a:ext cx="8218488" cy="5792788"/>
          </a:xfrm>
        </p:spPr>
        <p:txBody>
          <a:bodyPr/>
          <a:lstStyle/>
          <a:p>
            <a:pPr algn="just" eaLnBrk="1" hangingPunct="1"/>
            <a:r>
              <a:rPr lang="bg-BG" altLang="en-US" sz="3600">
                <a:latin typeface="Times New Roman" panose="02020603050405020304" pitchFamily="18" charset="0"/>
              </a:rPr>
              <a:t>Тя е плод на определена еволюция , която започва с функционалната специализация, при която се формира    специализиран апарат на управление. По-късно започва обособяването на корпоративният  щат в самостоятелен апарат, отделен от управлението на отделните предприятия.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133F59FE-6D17-FE7C-DBEC-D555E373F9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929D94C-54CB-4D83-8BB6-F0E1AEA221C5}" type="slidenum">
              <a:rPr lang="bg-BG" altLang="en-US" sz="1400"/>
              <a:pPr>
                <a:spcBef>
                  <a:spcPct val="0"/>
                </a:spcBef>
                <a:buFontTx/>
                <a:buNone/>
              </a:pPr>
              <a:t>23</a:t>
            </a:fld>
            <a:endParaRPr lang="bg-BG" altLang="en-US" sz="1400"/>
          </a:p>
        </p:txBody>
      </p:sp>
      <p:sp>
        <p:nvSpPr>
          <p:cNvPr id="25603" name="Rectangle 43">
            <a:extLst>
              <a:ext uri="{FF2B5EF4-FFF2-40B4-BE49-F238E27FC236}">
                <a16:creationId xmlns:a16="http://schemas.microsoft.com/office/drawing/2014/main" id="{3AA6F330-FE59-F427-86D7-BB255C819BB5}"/>
              </a:ext>
            </a:extLst>
          </p:cNvPr>
          <p:cNvSpPr>
            <a:spLocks noGrp="1" noChangeArrowheads="1"/>
          </p:cNvSpPr>
          <p:nvPr>
            <p:ph idx="1"/>
          </p:nvPr>
        </p:nvSpPr>
        <p:spPr>
          <a:xfrm>
            <a:off x="457200" y="404813"/>
            <a:ext cx="8218488" cy="5721350"/>
          </a:xfrm>
        </p:spPr>
        <p:txBody>
          <a:bodyPr/>
          <a:lstStyle/>
          <a:p>
            <a:pPr algn="ctr" eaLnBrk="1" hangingPunct="1">
              <a:buFontTx/>
              <a:buNone/>
            </a:pPr>
            <a:r>
              <a:rPr lang="bg-BG" altLang="en-US" sz="2800" b="1">
                <a:latin typeface="Times New Roman" panose="02020603050405020304" pitchFamily="18" charset="0"/>
              </a:rPr>
              <a:t>Модел на дивизионална структура</a:t>
            </a:r>
            <a:r>
              <a:rPr lang="bg-BG" altLang="en-US" sz="2800">
                <a:latin typeface="Times New Roman" panose="02020603050405020304" pitchFamily="18" charset="0"/>
              </a:rPr>
              <a:t> </a:t>
            </a:r>
          </a:p>
        </p:txBody>
      </p:sp>
      <p:grpSp>
        <p:nvGrpSpPr>
          <p:cNvPr id="25604" name="Group 44">
            <a:extLst>
              <a:ext uri="{FF2B5EF4-FFF2-40B4-BE49-F238E27FC236}">
                <a16:creationId xmlns:a16="http://schemas.microsoft.com/office/drawing/2014/main" id="{844FBCC6-2D2D-C784-9110-7473F2D0D9B8}"/>
              </a:ext>
            </a:extLst>
          </p:cNvPr>
          <p:cNvGrpSpPr>
            <a:grpSpLocks noChangeAspect="1"/>
          </p:cNvGrpSpPr>
          <p:nvPr/>
        </p:nvGrpSpPr>
        <p:grpSpPr bwMode="auto">
          <a:xfrm>
            <a:off x="1763713" y="836613"/>
            <a:ext cx="5761037" cy="5300662"/>
            <a:chOff x="1416" y="4133"/>
            <a:chExt cx="6000" cy="5520"/>
          </a:xfrm>
        </p:grpSpPr>
        <p:sp>
          <p:nvSpPr>
            <p:cNvPr id="25605" name="AutoShape 45">
              <a:extLst>
                <a:ext uri="{FF2B5EF4-FFF2-40B4-BE49-F238E27FC236}">
                  <a16:creationId xmlns:a16="http://schemas.microsoft.com/office/drawing/2014/main" id="{B88BDE52-5918-3664-1649-A0F551DC80F8}"/>
                </a:ext>
              </a:extLst>
            </p:cNvPr>
            <p:cNvSpPr>
              <a:spLocks noChangeAspect="1" noChangeArrowheads="1"/>
            </p:cNvSpPr>
            <p:nvPr/>
          </p:nvSpPr>
          <p:spPr bwMode="auto">
            <a:xfrm>
              <a:off x="1416" y="4133"/>
              <a:ext cx="6000" cy="552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6" name="Oval 46">
              <a:extLst>
                <a:ext uri="{FF2B5EF4-FFF2-40B4-BE49-F238E27FC236}">
                  <a16:creationId xmlns:a16="http://schemas.microsoft.com/office/drawing/2014/main" id="{5B1B1253-2976-FB6C-63CB-E50C21D0CFAC}"/>
                </a:ext>
              </a:extLst>
            </p:cNvPr>
            <p:cNvSpPr>
              <a:spLocks noChangeArrowheads="1"/>
            </p:cNvSpPr>
            <p:nvPr/>
          </p:nvSpPr>
          <p:spPr bwMode="auto">
            <a:xfrm>
              <a:off x="2376" y="4373"/>
              <a:ext cx="3840" cy="3120"/>
            </a:xfrm>
            <a:prstGeom prst="ellipse">
              <a:avLst/>
            </a:prstGeom>
            <a:solidFill>
              <a:srgbClr val="FFFFFF"/>
            </a:solidFill>
            <a:ln w="9525">
              <a:solidFill>
                <a:srgbClr val="000000"/>
              </a:solidFill>
              <a:round/>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25607" name="Text Box 47">
              <a:extLst>
                <a:ext uri="{FF2B5EF4-FFF2-40B4-BE49-F238E27FC236}">
                  <a16:creationId xmlns:a16="http://schemas.microsoft.com/office/drawing/2014/main" id="{C5FBF3DB-B34C-6CD1-7539-44917D468C36}"/>
                </a:ext>
              </a:extLst>
            </p:cNvPr>
            <p:cNvSpPr txBox="1">
              <a:spLocks noChangeArrowheads="1"/>
            </p:cNvSpPr>
            <p:nvPr/>
          </p:nvSpPr>
          <p:spPr bwMode="auto">
            <a:xfrm>
              <a:off x="3816" y="4493"/>
              <a:ext cx="1080" cy="4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Президент</a:t>
              </a:r>
              <a:endParaRPr lang="bg-BG" altLang="en-US" sz="1800"/>
            </a:p>
          </p:txBody>
        </p:sp>
        <p:sp>
          <p:nvSpPr>
            <p:cNvPr id="25608" name="Line 48">
              <a:extLst>
                <a:ext uri="{FF2B5EF4-FFF2-40B4-BE49-F238E27FC236}">
                  <a16:creationId xmlns:a16="http://schemas.microsoft.com/office/drawing/2014/main" id="{C6928ACC-6353-BC86-C469-558914431772}"/>
                </a:ext>
              </a:extLst>
            </p:cNvPr>
            <p:cNvSpPr>
              <a:spLocks noChangeShapeType="1"/>
            </p:cNvSpPr>
            <p:nvPr/>
          </p:nvSpPr>
          <p:spPr bwMode="auto">
            <a:xfrm>
              <a:off x="4296" y="4973"/>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25609" name="Line 49">
              <a:extLst>
                <a:ext uri="{FF2B5EF4-FFF2-40B4-BE49-F238E27FC236}">
                  <a16:creationId xmlns:a16="http://schemas.microsoft.com/office/drawing/2014/main" id="{F8849C8E-9735-1E55-09E1-94FA6311DC93}"/>
                </a:ext>
              </a:extLst>
            </p:cNvPr>
            <p:cNvSpPr>
              <a:spLocks noChangeShapeType="1"/>
            </p:cNvSpPr>
            <p:nvPr/>
          </p:nvSpPr>
          <p:spPr bwMode="auto">
            <a:xfrm>
              <a:off x="3456" y="5093"/>
              <a:ext cx="18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25610" name="Text Box 50">
              <a:extLst>
                <a:ext uri="{FF2B5EF4-FFF2-40B4-BE49-F238E27FC236}">
                  <a16:creationId xmlns:a16="http://schemas.microsoft.com/office/drawing/2014/main" id="{2F7EEE0E-860F-2CA2-FAA8-E846BF5FE66F}"/>
                </a:ext>
              </a:extLst>
            </p:cNvPr>
            <p:cNvSpPr txBox="1">
              <a:spLocks noChangeArrowheads="1"/>
            </p:cNvSpPr>
            <p:nvPr/>
          </p:nvSpPr>
          <p:spPr bwMode="auto">
            <a:xfrm>
              <a:off x="2736" y="5213"/>
              <a:ext cx="1200" cy="6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Функц.</a:t>
              </a:r>
            </a:p>
            <a:p>
              <a:pPr algn="ctr" eaLnBrk="1" hangingPunct="1">
                <a:spcBef>
                  <a:spcPct val="0"/>
                </a:spcBef>
                <a:buFontTx/>
                <a:buNone/>
              </a:pPr>
              <a:r>
                <a:rPr lang="bg-BG" altLang="en-US" sz="800" b="1"/>
                <a:t>вицепрез.</a:t>
              </a:r>
              <a:endParaRPr lang="bg-BG" altLang="en-US" sz="1800"/>
            </a:p>
          </p:txBody>
        </p:sp>
        <p:sp>
          <p:nvSpPr>
            <p:cNvPr id="25611" name="Text Box 51">
              <a:extLst>
                <a:ext uri="{FF2B5EF4-FFF2-40B4-BE49-F238E27FC236}">
                  <a16:creationId xmlns:a16="http://schemas.microsoft.com/office/drawing/2014/main" id="{ED8872D1-75CF-FD9C-A3E0-345B0173A4A5}"/>
                </a:ext>
              </a:extLst>
            </p:cNvPr>
            <p:cNvSpPr txBox="1">
              <a:spLocks noChangeArrowheads="1"/>
            </p:cNvSpPr>
            <p:nvPr/>
          </p:nvSpPr>
          <p:spPr bwMode="auto">
            <a:xfrm>
              <a:off x="4416" y="5213"/>
              <a:ext cx="1200" cy="6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Изпълн.</a:t>
              </a:r>
            </a:p>
            <a:p>
              <a:pPr algn="ctr" eaLnBrk="1" hangingPunct="1">
                <a:spcBef>
                  <a:spcPct val="0"/>
                </a:spcBef>
                <a:buFontTx/>
                <a:buNone/>
              </a:pPr>
              <a:r>
                <a:rPr lang="bg-BG" altLang="en-US" sz="800" b="1"/>
                <a:t>вицепрез.</a:t>
              </a:r>
              <a:endParaRPr lang="bg-BG" altLang="en-US" sz="800"/>
            </a:p>
            <a:p>
              <a:pPr eaLnBrk="1" hangingPunct="1">
                <a:spcBef>
                  <a:spcPct val="0"/>
                </a:spcBef>
                <a:buFontTx/>
                <a:buNone/>
              </a:pPr>
              <a:endParaRPr lang="bg-BG" altLang="en-US" sz="1800"/>
            </a:p>
          </p:txBody>
        </p:sp>
        <p:sp>
          <p:nvSpPr>
            <p:cNvPr id="25612" name="Line 52">
              <a:extLst>
                <a:ext uri="{FF2B5EF4-FFF2-40B4-BE49-F238E27FC236}">
                  <a16:creationId xmlns:a16="http://schemas.microsoft.com/office/drawing/2014/main" id="{ACAE8BEC-6BE4-DCB8-4FD9-6C0ADCCA2516}"/>
                </a:ext>
              </a:extLst>
            </p:cNvPr>
            <p:cNvSpPr>
              <a:spLocks noChangeShapeType="1"/>
            </p:cNvSpPr>
            <p:nvPr/>
          </p:nvSpPr>
          <p:spPr bwMode="auto">
            <a:xfrm>
              <a:off x="3456" y="5093"/>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25613" name="Line 53">
              <a:extLst>
                <a:ext uri="{FF2B5EF4-FFF2-40B4-BE49-F238E27FC236}">
                  <a16:creationId xmlns:a16="http://schemas.microsoft.com/office/drawing/2014/main" id="{8F0E1F87-B283-2DF8-54C9-D4147F9BA52F}"/>
                </a:ext>
              </a:extLst>
            </p:cNvPr>
            <p:cNvSpPr>
              <a:spLocks noChangeShapeType="1"/>
            </p:cNvSpPr>
            <p:nvPr/>
          </p:nvSpPr>
          <p:spPr bwMode="auto">
            <a:xfrm>
              <a:off x="5256" y="5093"/>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25614" name="Text Box 54">
              <a:extLst>
                <a:ext uri="{FF2B5EF4-FFF2-40B4-BE49-F238E27FC236}">
                  <a16:creationId xmlns:a16="http://schemas.microsoft.com/office/drawing/2014/main" id="{31A4638F-8984-0789-380C-251E9FCF1C3B}"/>
                </a:ext>
              </a:extLst>
            </p:cNvPr>
            <p:cNvSpPr txBox="1">
              <a:spLocks noChangeArrowheads="1"/>
            </p:cNvSpPr>
            <p:nvPr/>
          </p:nvSpPr>
          <p:spPr bwMode="auto">
            <a:xfrm>
              <a:off x="2616" y="5933"/>
              <a:ext cx="1560" cy="1680"/>
            </a:xfrm>
            <a:prstGeom prst="rect">
              <a:avLst/>
            </a:prstGeom>
            <a:solidFill>
              <a:srgbClr val="C0C0C0"/>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bg-BG" altLang="en-US" sz="1200"/>
            </a:p>
            <a:p>
              <a:pPr eaLnBrk="1" hangingPunct="1">
                <a:spcBef>
                  <a:spcPct val="0"/>
                </a:spcBef>
                <a:buFontTx/>
                <a:buNone/>
              </a:pPr>
              <a:endParaRPr lang="bg-BG" altLang="en-US" sz="1200"/>
            </a:p>
            <a:p>
              <a:pPr eaLnBrk="1" hangingPunct="1">
                <a:spcBef>
                  <a:spcPct val="0"/>
                </a:spcBef>
                <a:buFontTx/>
                <a:buNone/>
              </a:pPr>
              <a:endParaRPr lang="bg-BG" altLang="en-US" sz="1200"/>
            </a:p>
            <a:p>
              <a:pPr eaLnBrk="1" hangingPunct="1">
                <a:spcBef>
                  <a:spcPct val="0"/>
                </a:spcBef>
                <a:buFontTx/>
                <a:buNone/>
              </a:pPr>
              <a:endParaRPr lang="bg-BG" altLang="en-US" sz="1200"/>
            </a:p>
            <a:p>
              <a:pPr algn="ctr" eaLnBrk="1" hangingPunct="1">
                <a:spcBef>
                  <a:spcPct val="0"/>
                </a:spcBef>
                <a:buFontTx/>
                <a:buNone/>
              </a:pPr>
              <a:endParaRPr lang="bg-BG" altLang="en-US" sz="800"/>
            </a:p>
            <a:p>
              <a:pPr algn="ctr" eaLnBrk="1" hangingPunct="1">
                <a:spcBef>
                  <a:spcPct val="0"/>
                </a:spcBef>
                <a:buFontTx/>
                <a:buNone/>
              </a:pPr>
              <a:r>
                <a:rPr lang="bg-BG" altLang="en-US" sz="800"/>
                <a:t>Корпоративен щат</a:t>
              </a:r>
              <a:endParaRPr lang="bg-BG" altLang="en-US" sz="1200"/>
            </a:p>
            <a:p>
              <a:pPr eaLnBrk="1" hangingPunct="1">
                <a:spcBef>
                  <a:spcPct val="0"/>
                </a:spcBef>
                <a:buFontTx/>
                <a:buNone/>
              </a:pPr>
              <a:endParaRPr lang="bg-BG" altLang="en-US" sz="1800"/>
            </a:p>
          </p:txBody>
        </p:sp>
        <p:sp>
          <p:nvSpPr>
            <p:cNvPr id="25615" name="Text Box 55">
              <a:extLst>
                <a:ext uri="{FF2B5EF4-FFF2-40B4-BE49-F238E27FC236}">
                  <a16:creationId xmlns:a16="http://schemas.microsoft.com/office/drawing/2014/main" id="{181327FA-672E-CFC0-2865-9AF8016492BA}"/>
                </a:ext>
              </a:extLst>
            </p:cNvPr>
            <p:cNvSpPr txBox="1">
              <a:spLocks noChangeArrowheads="1"/>
            </p:cNvSpPr>
            <p:nvPr/>
          </p:nvSpPr>
          <p:spPr bwMode="auto">
            <a:xfrm>
              <a:off x="2736" y="5933"/>
              <a:ext cx="1320" cy="12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a:t>Функционални отдели</a:t>
              </a:r>
            </a:p>
            <a:p>
              <a:pPr algn="ctr" eaLnBrk="1" hangingPunct="1">
                <a:spcBef>
                  <a:spcPct val="0"/>
                </a:spcBef>
                <a:buFontTx/>
                <a:buNone/>
              </a:pPr>
              <a:r>
                <a:rPr lang="bg-BG" altLang="en-US" sz="800"/>
                <a:t>/стратегическо планиране, маркетинг и др./</a:t>
              </a:r>
              <a:endParaRPr lang="bg-BG" altLang="en-US" sz="1800"/>
            </a:p>
          </p:txBody>
        </p:sp>
        <p:sp>
          <p:nvSpPr>
            <p:cNvPr id="25616" name="Line 56">
              <a:extLst>
                <a:ext uri="{FF2B5EF4-FFF2-40B4-BE49-F238E27FC236}">
                  <a16:creationId xmlns:a16="http://schemas.microsoft.com/office/drawing/2014/main" id="{BEB58A5E-1DE5-CDEC-7383-039EB5E15B6D}"/>
                </a:ext>
              </a:extLst>
            </p:cNvPr>
            <p:cNvSpPr>
              <a:spLocks noChangeShapeType="1"/>
            </p:cNvSpPr>
            <p:nvPr/>
          </p:nvSpPr>
          <p:spPr bwMode="auto">
            <a:xfrm flipH="1">
              <a:off x="2136" y="5573"/>
              <a:ext cx="240" cy="2160"/>
            </a:xfrm>
            <a:prstGeom prst="line">
              <a:avLst/>
            </a:prstGeom>
            <a:noFill/>
            <a:ln w="6350">
              <a:solidFill>
                <a:srgbClr val="000000"/>
              </a:solidFill>
              <a:round/>
              <a:headEnd/>
              <a:tailEnd type="arrow" w="med" len="med"/>
            </a:ln>
            <a:extLst>
              <a:ext uri="{909E8E84-426E-40DD-AFC4-6F175D3DCCD1}">
                <a14:hiddenFill xmlns:a14="http://schemas.microsoft.com/office/drawing/2010/main">
                  <a:noFill/>
                </a14:hiddenFill>
              </a:ext>
            </a:extLst>
          </p:spPr>
          <p:txBody>
            <a:bodyPr/>
            <a:lstStyle/>
            <a:p>
              <a:endParaRPr lang="bg-BG"/>
            </a:p>
          </p:txBody>
        </p:sp>
        <p:sp>
          <p:nvSpPr>
            <p:cNvPr id="25617" name="Text Box 57">
              <a:extLst>
                <a:ext uri="{FF2B5EF4-FFF2-40B4-BE49-F238E27FC236}">
                  <a16:creationId xmlns:a16="http://schemas.microsoft.com/office/drawing/2014/main" id="{20CB7809-59DC-6B78-D92D-C8571921A581}"/>
                </a:ext>
              </a:extLst>
            </p:cNvPr>
            <p:cNvSpPr txBox="1">
              <a:spLocks noChangeArrowheads="1"/>
            </p:cNvSpPr>
            <p:nvPr/>
          </p:nvSpPr>
          <p:spPr bwMode="auto">
            <a:xfrm>
              <a:off x="1776" y="7733"/>
              <a:ext cx="1920" cy="48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a:t>Генерални директори</a:t>
              </a:r>
            </a:p>
            <a:p>
              <a:pPr eaLnBrk="1" hangingPunct="1">
                <a:spcBef>
                  <a:spcPct val="0"/>
                </a:spcBef>
                <a:buFontTx/>
                <a:buNone/>
              </a:pPr>
              <a:endParaRPr lang="bg-BG" altLang="en-US" sz="1800"/>
            </a:p>
          </p:txBody>
        </p:sp>
        <p:sp>
          <p:nvSpPr>
            <p:cNvPr id="25618" name="Line 58">
              <a:extLst>
                <a:ext uri="{FF2B5EF4-FFF2-40B4-BE49-F238E27FC236}">
                  <a16:creationId xmlns:a16="http://schemas.microsoft.com/office/drawing/2014/main" id="{EE14A878-4A2E-561C-1D41-67D81C367E41}"/>
                </a:ext>
              </a:extLst>
            </p:cNvPr>
            <p:cNvSpPr>
              <a:spLocks noChangeShapeType="1"/>
            </p:cNvSpPr>
            <p:nvPr/>
          </p:nvSpPr>
          <p:spPr bwMode="auto">
            <a:xfrm>
              <a:off x="2736" y="8213"/>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25619" name="Line 59">
              <a:extLst>
                <a:ext uri="{FF2B5EF4-FFF2-40B4-BE49-F238E27FC236}">
                  <a16:creationId xmlns:a16="http://schemas.microsoft.com/office/drawing/2014/main" id="{32FA14D2-EB62-0517-1EF2-418204EBD851}"/>
                </a:ext>
              </a:extLst>
            </p:cNvPr>
            <p:cNvSpPr>
              <a:spLocks noChangeShapeType="1"/>
            </p:cNvSpPr>
            <p:nvPr/>
          </p:nvSpPr>
          <p:spPr bwMode="auto">
            <a:xfrm>
              <a:off x="1656" y="8333"/>
              <a:ext cx="27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25620" name="Line 60">
              <a:extLst>
                <a:ext uri="{FF2B5EF4-FFF2-40B4-BE49-F238E27FC236}">
                  <a16:creationId xmlns:a16="http://schemas.microsoft.com/office/drawing/2014/main" id="{48BE1EE3-67CD-998A-DCB4-6FA04A148FF6}"/>
                </a:ext>
              </a:extLst>
            </p:cNvPr>
            <p:cNvSpPr>
              <a:spLocks noChangeShapeType="1"/>
            </p:cNvSpPr>
            <p:nvPr/>
          </p:nvSpPr>
          <p:spPr bwMode="auto">
            <a:xfrm>
              <a:off x="1656" y="8333"/>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25621" name="Text Box 61">
              <a:extLst>
                <a:ext uri="{FF2B5EF4-FFF2-40B4-BE49-F238E27FC236}">
                  <a16:creationId xmlns:a16="http://schemas.microsoft.com/office/drawing/2014/main" id="{7B2E71AA-BA6B-858F-0287-0CBFA7316933}"/>
                </a:ext>
              </a:extLst>
            </p:cNvPr>
            <p:cNvSpPr txBox="1">
              <a:spLocks noChangeArrowheads="1"/>
            </p:cNvSpPr>
            <p:nvPr/>
          </p:nvSpPr>
          <p:spPr bwMode="auto">
            <a:xfrm>
              <a:off x="1536" y="8453"/>
              <a:ext cx="960" cy="6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a:t>Дивизион</a:t>
              </a:r>
              <a:endParaRPr lang="bg-BG" altLang="en-US" sz="1200"/>
            </a:p>
            <a:p>
              <a:pPr algn="ctr" eaLnBrk="1" hangingPunct="1">
                <a:spcBef>
                  <a:spcPct val="0"/>
                </a:spcBef>
                <a:buFontTx/>
                <a:buNone/>
              </a:pPr>
              <a:r>
                <a:rPr lang="bg-BG" altLang="en-US" sz="800" b="1"/>
                <a:t>I</a:t>
              </a:r>
            </a:p>
            <a:p>
              <a:pPr eaLnBrk="1" hangingPunct="1">
                <a:spcBef>
                  <a:spcPct val="0"/>
                </a:spcBef>
                <a:buFontTx/>
                <a:buNone/>
              </a:pPr>
              <a:endParaRPr lang="bg-BG" altLang="en-US" sz="1800"/>
            </a:p>
          </p:txBody>
        </p:sp>
        <p:sp>
          <p:nvSpPr>
            <p:cNvPr id="25622" name="Text Box 62">
              <a:extLst>
                <a:ext uri="{FF2B5EF4-FFF2-40B4-BE49-F238E27FC236}">
                  <a16:creationId xmlns:a16="http://schemas.microsoft.com/office/drawing/2014/main" id="{7FBDF7A2-55C0-B4AE-0340-1F8185B0B3A1}"/>
                </a:ext>
              </a:extLst>
            </p:cNvPr>
            <p:cNvSpPr txBox="1">
              <a:spLocks noChangeArrowheads="1"/>
            </p:cNvSpPr>
            <p:nvPr/>
          </p:nvSpPr>
          <p:spPr bwMode="auto">
            <a:xfrm>
              <a:off x="2736" y="8453"/>
              <a:ext cx="960" cy="6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a:t>Дивизион</a:t>
              </a:r>
              <a:endParaRPr lang="bg-BG" altLang="en-US" sz="1200"/>
            </a:p>
            <a:p>
              <a:pPr algn="ctr" eaLnBrk="1" hangingPunct="1">
                <a:spcBef>
                  <a:spcPct val="0"/>
                </a:spcBef>
                <a:buFontTx/>
                <a:buNone/>
              </a:pPr>
              <a:r>
                <a:rPr lang="bg-BG" altLang="en-US" sz="800" b="1"/>
                <a:t>I І</a:t>
              </a:r>
            </a:p>
            <a:p>
              <a:pPr eaLnBrk="1" hangingPunct="1">
                <a:spcBef>
                  <a:spcPct val="0"/>
                </a:spcBef>
                <a:buFontTx/>
                <a:buNone/>
              </a:pPr>
              <a:endParaRPr lang="bg-BG" altLang="en-US" sz="1800"/>
            </a:p>
          </p:txBody>
        </p:sp>
        <p:sp>
          <p:nvSpPr>
            <p:cNvPr id="25623" name="Text Box 63">
              <a:extLst>
                <a:ext uri="{FF2B5EF4-FFF2-40B4-BE49-F238E27FC236}">
                  <a16:creationId xmlns:a16="http://schemas.microsoft.com/office/drawing/2014/main" id="{F7CE74FC-3B26-636F-28CD-217222267FAC}"/>
                </a:ext>
              </a:extLst>
            </p:cNvPr>
            <p:cNvSpPr txBox="1">
              <a:spLocks noChangeArrowheads="1"/>
            </p:cNvSpPr>
            <p:nvPr/>
          </p:nvSpPr>
          <p:spPr bwMode="auto">
            <a:xfrm>
              <a:off x="3936" y="8453"/>
              <a:ext cx="960" cy="60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a:t>Дивизион</a:t>
              </a:r>
              <a:endParaRPr lang="bg-BG" altLang="en-US" sz="1200"/>
            </a:p>
            <a:p>
              <a:pPr algn="ctr" eaLnBrk="1" hangingPunct="1">
                <a:spcBef>
                  <a:spcPct val="0"/>
                </a:spcBef>
                <a:buFontTx/>
                <a:buNone/>
              </a:pPr>
              <a:r>
                <a:rPr lang="bg-BG" altLang="en-US" sz="800" b="1"/>
                <a:t>I І І</a:t>
              </a:r>
            </a:p>
            <a:p>
              <a:pPr eaLnBrk="1" hangingPunct="1">
                <a:spcBef>
                  <a:spcPct val="0"/>
                </a:spcBef>
                <a:buFontTx/>
                <a:buNone/>
              </a:pPr>
              <a:endParaRPr lang="bg-BG" altLang="en-US" sz="1800"/>
            </a:p>
          </p:txBody>
        </p:sp>
        <p:sp>
          <p:nvSpPr>
            <p:cNvPr id="25624" name="Line 64">
              <a:extLst>
                <a:ext uri="{FF2B5EF4-FFF2-40B4-BE49-F238E27FC236}">
                  <a16:creationId xmlns:a16="http://schemas.microsoft.com/office/drawing/2014/main" id="{9DAC9CC4-CEC6-FA9E-7D41-A2C3A2D46568}"/>
                </a:ext>
              </a:extLst>
            </p:cNvPr>
            <p:cNvSpPr>
              <a:spLocks noChangeShapeType="1"/>
            </p:cNvSpPr>
            <p:nvPr/>
          </p:nvSpPr>
          <p:spPr bwMode="auto">
            <a:xfrm>
              <a:off x="5376" y="5813"/>
              <a:ext cx="480" cy="1560"/>
            </a:xfrm>
            <a:prstGeom prst="line">
              <a:avLst/>
            </a:prstGeom>
            <a:noFill/>
            <a:ln w="31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bg-BG"/>
            </a:p>
          </p:txBody>
        </p:sp>
        <p:sp>
          <p:nvSpPr>
            <p:cNvPr id="25625" name="Text Box 65">
              <a:extLst>
                <a:ext uri="{FF2B5EF4-FFF2-40B4-BE49-F238E27FC236}">
                  <a16:creationId xmlns:a16="http://schemas.microsoft.com/office/drawing/2014/main" id="{6B32DF66-347F-F09E-EDC7-BE0EBA856867}"/>
                </a:ext>
              </a:extLst>
            </p:cNvPr>
            <p:cNvSpPr txBox="1">
              <a:spLocks noChangeArrowheads="1"/>
            </p:cNvSpPr>
            <p:nvPr/>
          </p:nvSpPr>
          <p:spPr bwMode="auto">
            <a:xfrm>
              <a:off x="5256" y="7373"/>
              <a:ext cx="1440" cy="1440"/>
            </a:xfrm>
            <a:prstGeom prst="rect">
              <a:avLst/>
            </a:prstGeom>
            <a:solidFill>
              <a:srgbClr val="FFFFFF"/>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a:t>Звена, лишени от стопанска автономия</a:t>
              </a:r>
            </a:p>
            <a:p>
              <a:pPr eaLnBrk="1" hangingPunct="1">
                <a:spcBef>
                  <a:spcPct val="0"/>
                </a:spcBef>
                <a:buFontTx/>
                <a:buNone/>
              </a:pPr>
              <a:endParaRPr lang="bg-BG" altLang="en-US" sz="1800"/>
            </a:p>
          </p:txBody>
        </p:sp>
        <p:sp>
          <p:nvSpPr>
            <p:cNvPr id="25626" name="Line 66">
              <a:extLst>
                <a:ext uri="{FF2B5EF4-FFF2-40B4-BE49-F238E27FC236}">
                  <a16:creationId xmlns:a16="http://schemas.microsoft.com/office/drawing/2014/main" id="{5F3C5D28-3764-1FD6-3D7B-787FCC8B4216}"/>
                </a:ext>
              </a:extLst>
            </p:cNvPr>
            <p:cNvSpPr>
              <a:spLocks noChangeShapeType="1"/>
            </p:cNvSpPr>
            <p:nvPr/>
          </p:nvSpPr>
          <p:spPr bwMode="auto">
            <a:xfrm>
              <a:off x="4416" y="8333"/>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25627" name="Line 67">
              <a:extLst>
                <a:ext uri="{FF2B5EF4-FFF2-40B4-BE49-F238E27FC236}">
                  <a16:creationId xmlns:a16="http://schemas.microsoft.com/office/drawing/2014/main" id="{20740F07-696A-1F96-5AE9-C2DEF97C0675}"/>
                </a:ext>
              </a:extLst>
            </p:cNvPr>
            <p:cNvSpPr>
              <a:spLocks noChangeShapeType="1"/>
            </p:cNvSpPr>
            <p:nvPr/>
          </p:nvSpPr>
          <p:spPr bwMode="auto">
            <a:xfrm>
              <a:off x="3336" y="5813"/>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25628" name="Line 68">
              <a:extLst>
                <a:ext uri="{FF2B5EF4-FFF2-40B4-BE49-F238E27FC236}">
                  <a16:creationId xmlns:a16="http://schemas.microsoft.com/office/drawing/2014/main" id="{3DFA6BF4-C6C8-6A29-740A-0CF81AB2027F}"/>
                </a:ext>
              </a:extLst>
            </p:cNvPr>
            <p:cNvSpPr>
              <a:spLocks noChangeShapeType="1"/>
            </p:cNvSpPr>
            <p:nvPr/>
          </p:nvSpPr>
          <p:spPr bwMode="auto">
            <a:xfrm>
              <a:off x="3216" y="8333"/>
              <a:ext cx="0" cy="1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a:extLst>
              <a:ext uri="{FF2B5EF4-FFF2-40B4-BE49-F238E27FC236}">
                <a16:creationId xmlns:a16="http://schemas.microsoft.com/office/drawing/2014/main" id="{EF7BF95B-1094-C195-C644-F6F20C1775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EC6D30D-47DF-4F3A-A8D8-1AE57E848D9E}" type="slidenum">
              <a:rPr lang="bg-BG" altLang="en-US" sz="1400"/>
              <a:pPr>
                <a:spcBef>
                  <a:spcPct val="0"/>
                </a:spcBef>
                <a:buFontTx/>
                <a:buNone/>
              </a:pPr>
              <a:t>24</a:t>
            </a:fld>
            <a:endParaRPr lang="bg-BG" altLang="en-US" sz="1400"/>
          </a:p>
        </p:txBody>
      </p:sp>
      <p:sp>
        <p:nvSpPr>
          <p:cNvPr id="26627" name="Rectangle 3">
            <a:extLst>
              <a:ext uri="{FF2B5EF4-FFF2-40B4-BE49-F238E27FC236}">
                <a16:creationId xmlns:a16="http://schemas.microsoft.com/office/drawing/2014/main" id="{4DCB66AB-9B4E-035F-235E-75C2221A6220}"/>
              </a:ext>
            </a:extLst>
          </p:cNvPr>
          <p:cNvSpPr>
            <a:spLocks noGrp="1" noChangeArrowheads="1"/>
          </p:cNvSpPr>
          <p:nvPr>
            <p:ph type="body" idx="1"/>
          </p:nvPr>
        </p:nvSpPr>
        <p:spPr>
          <a:xfrm>
            <a:off x="457200" y="549275"/>
            <a:ext cx="8147050" cy="5576888"/>
          </a:xfrm>
        </p:spPr>
        <p:txBody>
          <a:bodyPr/>
          <a:lstStyle/>
          <a:p>
            <a:pPr algn="just" eaLnBrk="1" hangingPunct="1"/>
            <a:r>
              <a:rPr lang="bg-BG" altLang="en-US" sz="2800">
                <a:latin typeface="Times New Roman" panose="02020603050405020304" pitchFamily="18" charset="0"/>
              </a:rPr>
              <a:t>При дивизионалната структура е налице “откъсване” на функционалните звена от върховото равнище от функциите на оперативно управление, освобождаване им от текущите проблеми, с цел да съсредоточат  своето внимание върху стратегическото управление на организацията.</a:t>
            </a:r>
          </a:p>
          <a:p>
            <a:pPr algn="just" eaLnBrk="1" hangingPunct="1"/>
            <a:r>
              <a:rPr lang="bg-BG" altLang="en-US" sz="2800">
                <a:latin typeface="Times New Roman" panose="02020603050405020304" pitchFamily="18" charset="0"/>
              </a:rPr>
              <a:t>При тази структура на върхово равнище се формира един уникален орган за управление - щаб-квартира на корпорацията, поемащ функциите на общо стратегическо ръководство.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8C6B9220-A93B-FA65-173A-B24909F610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AD4ADE76-1C5F-4B54-9A0A-7985CB923584}" type="slidenum">
              <a:rPr lang="bg-BG" altLang="en-US" sz="1400"/>
              <a:pPr>
                <a:spcBef>
                  <a:spcPct val="0"/>
                </a:spcBef>
                <a:buFontTx/>
                <a:buNone/>
              </a:pPr>
              <a:t>25</a:t>
            </a:fld>
            <a:endParaRPr lang="bg-BG" altLang="en-US" sz="1400"/>
          </a:p>
        </p:txBody>
      </p:sp>
      <p:sp>
        <p:nvSpPr>
          <p:cNvPr id="27651" name="Rectangle 3">
            <a:extLst>
              <a:ext uri="{FF2B5EF4-FFF2-40B4-BE49-F238E27FC236}">
                <a16:creationId xmlns:a16="http://schemas.microsoft.com/office/drawing/2014/main" id="{FE9C492E-3324-C3C1-5E16-BF72755A99C4}"/>
              </a:ext>
            </a:extLst>
          </p:cNvPr>
          <p:cNvSpPr>
            <a:spLocks noGrp="1" noChangeArrowheads="1"/>
          </p:cNvSpPr>
          <p:nvPr>
            <p:ph type="body" idx="1"/>
          </p:nvPr>
        </p:nvSpPr>
        <p:spPr>
          <a:xfrm>
            <a:off x="457200" y="549275"/>
            <a:ext cx="8218488" cy="5576888"/>
          </a:xfrm>
        </p:spPr>
        <p:txBody>
          <a:bodyPr/>
          <a:lstStyle/>
          <a:p>
            <a:pPr algn="just" eaLnBrk="1" hangingPunct="1">
              <a:lnSpc>
                <a:spcPct val="90000"/>
              </a:lnSpc>
            </a:pPr>
            <a:r>
              <a:rPr lang="bg-BG" altLang="en-US">
                <a:latin typeface="Times New Roman" panose="02020603050405020304" pitchFamily="18" charset="0"/>
              </a:rPr>
              <a:t>Щабквартирата се формира от президента и вицепрезидентите и с участието на част от корпоративният щат/ръководителите на функционалните звена/. На щабквартирата са подчинени генералните директори на т.нар. </a:t>
            </a:r>
            <a:r>
              <a:rPr lang="bg-BG" altLang="en-US" i="1">
                <a:latin typeface="Times New Roman" panose="02020603050405020304" pitchFamily="18" charset="0"/>
              </a:rPr>
              <a:t>дивизиони</a:t>
            </a:r>
            <a:r>
              <a:rPr lang="bg-BG" altLang="en-US">
                <a:latin typeface="Times New Roman" panose="02020603050405020304" pitchFamily="18" charset="0"/>
              </a:rPr>
              <a:t>.  Дивизионите са основните производствено-стопански единици за децентрализирано управляваните корпорации. Всеки дивизион се състои от няколко завода и има статут на “център за печалба” ,“център за реализация” или  “център за инвестиции”.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E76DCC86-CE62-FD54-30BE-DCC5AB8A91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6D7E1B3-DB11-4DED-B926-88DCC25D72A1}" type="slidenum">
              <a:rPr lang="bg-BG" altLang="en-US" sz="1400"/>
              <a:pPr>
                <a:spcBef>
                  <a:spcPct val="0"/>
                </a:spcBef>
                <a:buFontTx/>
                <a:buNone/>
              </a:pPr>
              <a:t>26</a:t>
            </a:fld>
            <a:endParaRPr lang="bg-BG" altLang="en-US" sz="1400"/>
          </a:p>
        </p:txBody>
      </p:sp>
      <p:sp>
        <p:nvSpPr>
          <p:cNvPr id="28675" name="Rectangle 3">
            <a:extLst>
              <a:ext uri="{FF2B5EF4-FFF2-40B4-BE49-F238E27FC236}">
                <a16:creationId xmlns:a16="http://schemas.microsoft.com/office/drawing/2014/main" id="{DE47F871-1EA1-E267-83C7-97FD7D7F391D}"/>
              </a:ext>
            </a:extLst>
          </p:cNvPr>
          <p:cNvSpPr>
            <a:spLocks noGrp="1" noChangeArrowheads="1"/>
          </p:cNvSpPr>
          <p:nvPr>
            <p:ph type="body" idx="1"/>
          </p:nvPr>
        </p:nvSpPr>
        <p:spPr>
          <a:xfrm>
            <a:off x="457200" y="1268413"/>
            <a:ext cx="8218488" cy="4857750"/>
          </a:xfrm>
        </p:spPr>
        <p:txBody>
          <a:bodyPr/>
          <a:lstStyle/>
          <a:p>
            <a:pPr algn="just" eaLnBrk="1" hangingPunct="1"/>
            <a:r>
              <a:rPr lang="bg-BG" altLang="en-US">
                <a:latin typeface="Times New Roman" panose="02020603050405020304" pitchFamily="18" charset="0"/>
              </a:rPr>
              <a:t>Те са самофинансиращи се поделения с висока административна самостоятелност. Всеки дивизион има своя относително независима управленска структура от  линейно-функционален тип.</a:t>
            </a:r>
          </a:p>
          <a:p>
            <a:pPr algn="just" eaLnBrk="1" hangingPunct="1"/>
            <a:r>
              <a:rPr lang="bg-BG" altLang="en-US">
                <a:latin typeface="Times New Roman" panose="02020603050405020304" pitchFamily="18" charset="0"/>
              </a:rPr>
              <a:t>Тази структура има три разновидности  - продуктова, иновационна и регионална.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a:extLst>
              <a:ext uri="{FF2B5EF4-FFF2-40B4-BE49-F238E27FC236}">
                <a16:creationId xmlns:a16="http://schemas.microsoft.com/office/drawing/2014/main" id="{4F2E3C92-5FC5-F6B1-B2D6-3B214F0486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514D22DC-EBBD-49C0-A43C-AE57DF1B4AA3}" type="slidenum">
              <a:rPr lang="bg-BG" altLang="en-US" sz="1400"/>
              <a:pPr>
                <a:spcBef>
                  <a:spcPct val="0"/>
                </a:spcBef>
                <a:buFontTx/>
                <a:buNone/>
              </a:pPr>
              <a:t>27</a:t>
            </a:fld>
            <a:endParaRPr lang="bg-BG" altLang="en-US" sz="1400"/>
          </a:p>
        </p:txBody>
      </p:sp>
      <p:sp>
        <p:nvSpPr>
          <p:cNvPr id="29699" name="Rectangle 3">
            <a:extLst>
              <a:ext uri="{FF2B5EF4-FFF2-40B4-BE49-F238E27FC236}">
                <a16:creationId xmlns:a16="http://schemas.microsoft.com/office/drawing/2014/main" id="{A4CD44DB-1182-4C63-E5C2-FA7EDC758E07}"/>
              </a:ext>
            </a:extLst>
          </p:cNvPr>
          <p:cNvSpPr>
            <a:spLocks noGrp="1" noChangeArrowheads="1"/>
          </p:cNvSpPr>
          <p:nvPr>
            <p:ph type="body" idx="1"/>
          </p:nvPr>
        </p:nvSpPr>
        <p:spPr>
          <a:xfrm>
            <a:off x="457200" y="620713"/>
            <a:ext cx="8218488" cy="5505450"/>
          </a:xfrm>
        </p:spPr>
        <p:txBody>
          <a:bodyPr/>
          <a:lstStyle/>
          <a:p>
            <a:pPr algn="just" eaLnBrk="1" hangingPunct="1">
              <a:lnSpc>
                <a:spcPct val="90000"/>
              </a:lnSpc>
              <a:buFontTx/>
              <a:buNone/>
            </a:pPr>
            <a:r>
              <a:rPr lang="bg-BG" altLang="en-US" b="1" i="1">
                <a:latin typeface="Times New Roman" panose="02020603050405020304" pitchFamily="18" charset="0"/>
              </a:rPr>
              <a:t>Д)Матрична структура</a:t>
            </a:r>
            <a:endParaRPr lang="bg-BG" altLang="en-US" i="1">
              <a:latin typeface="Times New Roman" panose="02020603050405020304" pitchFamily="18" charset="0"/>
            </a:endParaRPr>
          </a:p>
          <a:p>
            <a:pPr algn="just" eaLnBrk="1" hangingPunct="1">
              <a:lnSpc>
                <a:spcPct val="90000"/>
              </a:lnSpc>
            </a:pPr>
            <a:r>
              <a:rPr lang="bg-BG" altLang="en-US">
                <a:latin typeface="Times New Roman" panose="02020603050405020304" pitchFamily="18" charset="0"/>
              </a:rPr>
              <a:t>Матричната структура е сравнително нова, тя се появява за пръв път в САЩ през 60-те години. В основата на тази структура стои класическата функционална структура.На нейна основа, чрез съответно преструктуриране се създава паралелна структура, за изпълнение на нови, неспецифични задачи на управлението, които не са във възможностите на класическите функционални звена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4">
            <a:extLst>
              <a:ext uri="{FF2B5EF4-FFF2-40B4-BE49-F238E27FC236}">
                <a16:creationId xmlns:a16="http://schemas.microsoft.com/office/drawing/2014/main" id="{03A9133B-2E26-2F6A-70AA-70CF115120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9FDE923-3F38-4022-9B53-E74FF12B0F23}" type="slidenum">
              <a:rPr lang="bg-BG" altLang="en-US" sz="1400"/>
              <a:pPr>
                <a:spcBef>
                  <a:spcPct val="0"/>
                </a:spcBef>
                <a:buFontTx/>
                <a:buNone/>
              </a:pPr>
              <a:t>28</a:t>
            </a:fld>
            <a:endParaRPr lang="bg-BG" altLang="en-US" sz="1400"/>
          </a:p>
        </p:txBody>
      </p:sp>
      <p:sp>
        <p:nvSpPr>
          <p:cNvPr id="30723" name="Rectangle 6">
            <a:extLst>
              <a:ext uri="{FF2B5EF4-FFF2-40B4-BE49-F238E27FC236}">
                <a16:creationId xmlns:a16="http://schemas.microsoft.com/office/drawing/2014/main" id="{EEDD9398-8402-D44D-2D05-E2C0777A6B1E}"/>
              </a:ext>
            </a:extLst>
          </p:cNvPr>
          <p:cNvSpPr>
            <a:spLocks noGrp="1" noChangeArrowheads="1"/>
          </p:cNvSpPr>
          <p:nvPr>
            <p:ph/>
          </p:nvPr>
        </p:nvSpPr>
        <p:spPr>
          <a:xfrm>
            <a:off x="468313" y="260350"/>
            <a:ext cx="8229600" cy="5851525"/>
          </a:xfrm>
        </p:spPr>
        <p:txBody>
          <a:bodyPr/>
          <a:lstStyle/>
          <a:p>
            <a:pPr algn="ctr" eaLnBrk="1" hangingPunct="1">
              <a:buFontTx/>
              <a:buNone/>
            </a:pPr>
            <a:r>
              <a:rPr lang="bg-BG" altLang="en-US" sz="2800" b="1">
                <a:latin typeface="Times New Roman" panose="02020603050405020304" pitchFamily="18" charset="0"/>
              </a:rPr>
              <a:t>Модел на матрична структура</a:t>
            </a:r>
            <a:r>
              <a:rPr lang="bg-BG" altLang="en-US"/>
              <a:t> </a:t>
            </a:r>
          </a:p>
        </p:txBody>
      </p:sp>
      <p:grpSp>
        <p:nvGrpSpPr>
          <p:cNvPr id="30724" name="Group 7">
            <a:extLst>
              <a:ext uri="{FF2B5EF4-FFF2-40B4-BE49-F238E27FC236}">
                <a16:creationId xmlns:a16="http://schemas.microsoft.com/office/drawing/2014/main" id="{0C2060A4-07F9-37E3-6992-E698C042338B}"/>
              </a:ext>
            </a:extLst>
          </p:cNvPr>
          <p:cNvGrpSpPr>
            <a:grpSpLocks noChangeAspect="1"/>
          </p:cNvGrpSpPr>
          <p:nvPr/>
        </p:nvGrpSpPr>
        <p:grpSpPr bwMode="auto">
          <a:xfrm>
            <a:off x="1835150" y="1173163"/>
            <a:ext cx="6049963" cy="4908550"/>
            <a:chOff x="1166" y="1166"/>
            <a:chExt cx="6360" cy="5160"/>
          </a:xfrm>
        </p:grpSpPr>
        <p:sp>
          <p:nvSpPr>
            <p:cNvPr id="30725" name="AutoShape 8">
              <a:extLst>
                <a:ext uri="{FF2B5EF4-FFF2-40B4-BE49-F238E27FC236}">
                  <a16:creationId xmlns:a16="http://schemas.microsoft.com/office/drawing/2014/main" id="{2F24A01B-94BD-AF95-FC03-9443F984C740}"/>
                </a:ext>
              </a:extLst>
            </p:cNvPr>
            <p:cNvSpPr>
              <a:spLocks noChangeAspect="1" noChangeArrowheads="1"/>
            </p:cNvSpPr>
            <p:nvPr/>
          </p:nvSpPr>
          <p:spPr bwMode="auto">
            <a:xfrm>
              <a:off x="1166" y="1166"/>
              <a:ext cx="6360" cy="516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30726" name="Text Box 9">
              <a:extLst>
                <a:ext uri="{FF2B5EF4-FFF2-40B4-BE49-F238E27FC236}">
                  <a16:creationId xmlns:a16="http://schemas.microsoft.com/office/drawing/2014/main" id="{49336213-2C3F-D538-FD52-86CDA00E35B5}"/>
                </a:ext>
              </a:extLst>
            </p:cNvPr>
            <p:cNvSpPr txBox="1">
              <a:spLocks noChangeArrowheads="1"/>
            </p:cNvSpPr>
            <p:nvPr/>
          </p:nvSpPr>
          <p:spPr bwMode="auto">
            <a:xfrm>
              <a:off x="3686" y="1526"/>
              <a:ext cx="1229" cy="480"/>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bg-BG" altLang="en-US" sz="800" b="1"/>
                <a:t>Президент</a:t>
              </a:r>
              <a:endParaRPr lang="bg-BG" altLang="en-US" sz="1800"/>
            </a:p>
          </p:txBody>
        </p:sp>
        <p:sp>
          <p:nvSpPr>
            <p:cNvPr id="30727" name="Line 10">
              <a:extLst>
                <a:ext uri="{FF2B5EF4-FFF2-40B4-BE49-F238E27FC236}">
                  <a16:creationId xmlns:a16="http://schemas.microsoft.com/office/drawing/2014/main" id="{9AE62FC7-22C5-9A6D-8068-B65731A79323}"/>
                </a:ext>
              </a:extLst>
            </p:cNvPr>
            <p:cNvSpPr>
              <a:spLocks noChangeShapeType="1"/>
            </p:cNvSpPr>
            <p:nvPr/>
          </p:nvSpPr>
          <p:spPr bwMode="auto">
            <a:xfrm>
              <a:off x="4286" y="2006"/>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28" name="Line 11">
              <a:extLst>
                <a:ext uri="{FF2B5EF4-FFF2-40B4-BE49-F238E27FC236}">
                  <a16:creationId xmlns:a16="http://schemas.microsoft.com/office/drawing/2014/main" id="{2A4FDB3C-9323-2CD7-093D-4D101A650B95}"/>
                </a:ext>
              </a:extLst>
            </p:cNvPr>
            <p:cNvSpPr>
              <a:spLocks noChangeShapeType="1"/>
            </p:cNvSpPr>
            <p:nvPr/>
          </p:nvSpPr>
          <p:spPr bwMode="auto">
            <a:xfrm>
              <a:off x="3326" y="2246"/>
              <a:ext cx="2160" cy="1"/>
            </a:xfrm>
            <a:prstGeom prst="line">
              <a:avLst/>
            </a:prstGeom>
            <a:noFill/>
            <a:ln w="317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29" name="Line 12">
              <a:extLst>
                <a:ext uri="{FF2B5EF4-FFF2-40B4-BE49-F238E27FC236}">
                  <a16:creationId xmlns:a16="http://schemas.microsoft.com/office/drawing/2014/main" id="{60A078EF-A388-089D-157A-A189D335E0CB}"/>
                </a:ext>
              </a:extLst>
            </p:cNvPr>
            <p:cNvSpPr>
              <a:spLocks noChangeShapeType="1"/>
            </p:cNvSpPr>
            <p:nvPr/>
          </p:nvSpPr>
          <p:spPr bwMode="auto">
            <a:xfrm>
              <a:off x="3326" y="2246"/>
              <a:ext cx="1"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30" name="Line 13">
              <a:extLst>
                <a:ext uri="{FF2B5EF4-FFF2-40B4-BE49-F238E27FC236}">
                  <a16:creationId xmlns:a16="http://schemas.microsoft.com/office/drawing/2014/main" id="{7C06F8E1-CA48-217F-84F2-98FB08E65D41}"/>
                </a:ext>
              </a:extLst>
            </p:cNvPr>
            <p:cNvSpPr>
              <a:spLocks noChangeShapeType="1"/>
            </p:cNvSpPr>
            <p:nvPr/>
          </p:nvSpPr>
          <p:spPr bwMode="auto">
            <a:xfrm>
              <a:off x="5486" y="2246"/>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31" name="Text Box 14">
              <a:extLst>
                <a:ext uri="{FF2B5EF4-FFF2-40B4-BE49-F238E27FC236}">
                  <a16:creationId xmlns:a16="http://schemas.microsoft.com/office/drawing/2014/main" id="{BFB03C46-C6BE-B9AD-9A1D-EEF1D45377CA}"/>
                </a:ext>
              </a:extLst>
            </p:cNvPr>
            <p:cNvSpPr txBox="1">
              <a:spLocks noChangeArrowheads="1"/>
            </p:cNvSpPr>
            <p:nvPr/>
          </p:nvSpPr>
          <p:spPr bwMode="auto">
            <a:xfrm>
              <a:off x="3325" y="2486"/>
              <a:ext cx="1560" cy="839"/>
            </a:xfrm>
            <a:prstGeom prst="rect">
              <a:avLst/>
            </a:prstGeom>
            <a:solidFill>
              <a:srgbClr val="FFFFFF"/>
            </a:solidFill>
            <a:ln w="9525">
              <a:solidFill>
                <a:srgbClr val="000000"/>
              </a:solidFill>
              <a:miter lim="800000"/>
              <a:headEnd/>
              <a:tailEnd/>
            </a:ln>
            <a:effectLst>
              <a:outerShdw dist="107763" dir="135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Вицепрезидент по</a:t>
              </a:r>
            </a:p>
            <a:p>
              <a:pPr algn="ctr" eaLnBrk="1" hangingPunct="1"/>
              <a:r>
                <a:rPr lang="bg-BG" altLang="bg-BG" sz="800"/>
                <a:t>НИПР</a:t>
              </a:r>
              <a:endParaRPr lang="bg-BG" altLang="bg-BG"/>
            </a:p>
          </p:txBody>
        </p:sp>
        <p:sp>
          <p:nvSpPr>
            <p:cNvPr id="30732" name="Text Box 15">
              <a:extLst>
                <a:ext uri="{FF2B5EF4-FFF2-40B4-BE49-F238E27FC236}">
                  <a16:creationId xmlns:a16="http://schemas.microsoft.com/office/drawing/2014/main" id="{BE6C64C1-88CB-29CC-B1FC-910570A37115}"/>
                </a:ext>
              </a:extLst>
            </p:cNvPr>
            <p:cNvSpPr txBox="1">
              <a:spLocks noChangeArrowheads="1"/>
            </p:cNvSpPr>
            <p:nvPr/>
          </p:nvSpPr>
          <p:spPr bwMode="auto">
            <a:xfrm>
              <a:off x="5246" y="2486"/>
              <a:ext cx="1560" cy="839"/>
            </a:xfrm>
            <a:prstGeom prst="rect">
              <a:avLst/>
            </a:prstGeom>
            <a:solidFill>
              <a:srgbClr val="FFFFFF"/>
            </a:solidFill>
            <a:ln w="9525">
              <a:solidFill>
                <a:srgbClr val="000000"/>
              </a:solidFill>
              <a:miter lim="800000"/>
              <a:headEnd/>
              <a:tailEnd/>
            </a:ln>
            <a:effectLst>
              <a:outerShdw dist="107763" dir="189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Вицепрезидент</a:t>
              </a:r>
            </a:p>
            <a:p>
              <a:pPr algn="ctr" eaLnBrk="1" hangingPunct="1"/>
              <a:r>
                <a:rPr lang="bg-BG" altLang="bg-BG" sz="800"/>
                <a:t>по иконом.</a:t>
              </a:r>
            </a:p>
            <a:p>
              <a:pPr algn="ctr" eaLnBrk="1" hangingPunct="1"/>
              <a:r>
                <a:rPr lang="bg-BG" altLang="bg-BG" sz="800"/>
                <a:t>въпроси</a:t>
              </a:r>
              <a:endParaRPr lang="bg-BG" altLang="bg-BG"/>
            </a:p>
          </p:txBody>
        </p:sp>
        <p:sp>
          <p:nvSpPr>
            <p:cNvPr id="30733" name="Text Box 16">
              <a:extLst>
                <a:ext uri="{FF2B5EF4-FFF2-40B4-BE49-F238E27FC236}">
                  <a16:creationId xmlns:a16="http://schemas.microsoft.com/office/drawing/2014/main" id="{2AFA9F6B-BD93-61A0-E8CA-D18DF0B444E7}"/>
                </a:ext>
              </a:extLst>
            </p:cNvPr>
            <p:cNvSpPr txBox="1">
              <a:spLocks noChangeArrowheads="1"/>
            </p:cNvSpPr>
            <p:nvPr/>
          </p:nvSpPr>
          <p:spPr bwMode="auto">
            <a:xfrm>
              <a:off x="1406" y="3806"/>
              <a:ext cx="1080" cy="599"/>
            </a:xfrm>
            <a:prstGeom prst="rect">
              <a:avLst/>
            </a:prstGeom>
            <a:solidFill>
              <a:srgbClr val="FFFFFF"/>
            </a:solidFill>
            <a:ln w="9525">
              <a:solidFill>
                <a:srgbClr val="000000"/>
              </a:solidFill>
              <a:miter lim="800000"/>
              <a:headEnd/>
              <a:tailEnd/>
            </a:ln>
            <a:effectLst>
              <a:outerShdw dist="107763" dir="81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Р-л проект „А</a:t>
              </a:r>
              <a:endParaRPr lang="bg-BG" altLang="bg-BG"/>
            </a:p>
          </p:txBody>
        </p:sp>
        <p:sp>
          <p:nvSpPr>
            <p:cNvPr id="30734" name="Text Box 17">
              <a:extLst>
                <a:ext uri="{FF2B5EF4-FFF2-40B4-BE49-F238E27FC236}">
                  <a16:creationId xmlns:a16="http://schemas.microsoft.com/office/drawing/2014/main" id="{982CFCAB-2CDA-D7F3-C921-2DACBFD0D3D9}"/>
                </a:ext>
              </a:extLst>
            </p:cNvPr>
            <p:cNvSpPr txBox="1">
              <a:spLocks noChangeArrowheads="1"/>
            </p:cNvSpPr>
            <p:nvPr/>
          </p:nvSpPr>
          <p:spPr bwMode="auto">
            <a:xfrm>
              <a:off x="2606" y="3806"/>
              <a:ext cx="960" cy="599"/>
            </a:xfrm>
            <a:prstGeom prst="rect">
              <a:avLst/>
            </a:prstGeom>
            <a:solidFill>
              <a:srgbClr val="FFFFFF"/>
            </a:solidFill>
            <a:ln w="9525">
              <a:solidFill>
                <a:srgbClr val="000000"/>
              </a:solidFill>
              <a:miter lim="800000"/>
              <a:headEnd/>
              <a:tailEnd/>
            </a:ln>
            <a:effectLst>
              <a:outerShdw dist="107763" dir="81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Отдел</a:t>
              </a:r>
            </a:p>
            <a:p>
              <a:pPr algn="ctr" eaLnBrk="1" hangingPunct="1"/>
              <a:r>
                <a:rPr lang="bg-BG" altLang="bg-BG" sz="800"/>
                <a:t>„Конструкт”</a:t>
              </a:r>
              <a:endParaRPr lang="bg-BG" altLang="bg-BG"/>
            </a:p>
          </p:txBody>
        </p:sp>
        <p:sp>
          <p:nvSpPr>
            <p:cNvPr id="30735" name="Text Box 18">
              <a:extLst>
                <a:ext uri="{FF2B5EF4-FFF2-40B4-BE49-F238E27FC236}">
                  <a16:creationId xmlns:a16="http://schemas.microsoft.com/office/drawing/2014/main" id="{95DFD9CB-7AB8-AD47-2359-93D7C62E4B90}"/>
                </a:ext>
              </a:extLst>
            </p:cNvPr>
            <p:cNvSpPr txBox="1">
              <a:spLocks noChangeArrowheads="1"/>
            </p:cNvSpPr>
            <p:nvPr/>
          </p:nvSpPr>
          <p:spPr bwMode="auto">
            <a:xfrm>
              <a:off x="3806" y="3806"/>
              <a:ext cx="960" cy="599"/>
            </a:xfrm>
            <a:prstGeom prst="rect">
              <a:avLst/>
            </a:prstGeom>
            <a:solidFill>
              <a:srgbClr val="FFFFFF"/>
            </a:solidFill>
            <a:ln w="9525">
              <a:solidFill>
                <a:srgbClr val="000000"/>
              </a:solidFill>
              <a:miter lim="800000"/>
              <a:headEnd/>
              <a:tailEnd/>
            </a:ln>
            <a:effectLst>
              <a:outerShdw dist="107763" dir="81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Отдел</a:t>
              </a:r>
            </a:p>
            <a:p>
              <a:pPr algn="ctr" eaLnBrk="1" hangingPunct="1"/>
              <a:r>
                <a:rPr lang="bg-BG" altLang="bg-BG" sz="800"/>
                <a:t>”Технолог.”</a:t>
              </a:r>
              <a:endParaRPr lang="bg-BG" altLang="bg-BG"/>
            </a:p>
          </p:txBody>
        </p:sp>
        <p:sp>
          <p:nvSpPr>
            <p:cNvPr id="30736" name="Text Box 19">
              <a:extLst>
                <a:ext uri="{FF2B5EF4-FFF2-40B4-BE49-F238E27FC236}">
                  <a16:creationId xmlns:a16="http://schemas.microsoft.com/office/drawing/2014/main" id="{58460280-7005-30B4-4B9B-20E17E36E3EF}"/>
                </a:ext>
              </a:extLst>
            </p:cNvPr>
            <p:cNvSpPr txBox="1">
              <a:spLocks noChangeArrowheads="1"/>
            </p:cNvSpPr>
            <p:nvPr/>
          </p:nvSpPr>
          <p:spPr bwMode="auto">
            <a:xfrm>
              <a:off x="5006" y="3806"/>
              <a:ext cx="960" cy="599"/>
            </a:xfrm>
            <a:prstGeom prst="rect">
              <a:avLst/>
            </a:prstGeom>
            <a:solidFill>
              <a:srgbClr val="FFFFFF"/>
            </a:solidFill>
            <a:ln w="9525">
              <a:solidFill>
                <a:srgbClr val="000000"/>
              </a:solidFill>
              <a:miter lim="800000"/>
              <a:headEnd/>
              <a:tailEnd/>
            </a:ln>
            <a:effectLst>
              <a:outerShdw dist="107763" dir="81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bg-BG" altLang="bg-BG" sz="800"/>
                <a:t>  Отдел</a:t>
              </a:r>
            </a:p>
            <a:p>
              <a:pPr algn="ctr" eaLnBrk="1" hangingPunct="1"/>
              <a:r>
                <a:rPr lang="bg-BG" altLang="bg-BG" sz="800"/>
                <a:t>„Маркетинг”</a:t>
              </a:r>
              <a:endParaRPr lang="bg-BG" altLang="bg-BG"/>
            </a:p>
          </p:txBody>
        </p:sp>
        <p:sp>
          <p:nvSpPr>
            <p:cNvPr id="30737" name="Text Box 20">
              <a:extLst>
                <a:ext uri="{FF2B5EF4-FFF2-40B4-BE49-F238E27FC236}">
                  <a16:creationId xmlns:a16="http://schemas.microsoft.com/office/drawing/2014/main" id="{DF1C24B3-923D-205C-B9B8-C37EC63FC6BC}"/>
                </a:ext>
              </a:extLst>
            </p:cNvPr>
            <p:cNvSpPr txBox="1">
              <a:spLocks noChangeArrowheads="1"/>
            </p:cNvSpPr>
            <p:nvPr/>
          </p:nvSpPr>
          <p:spPr bwMode="auto">
            <a:xfrm>
              <a:off x="6206" y="3806"/>
              <a:ext cx="1200" cy="599"/>
            </a:xfrm>
            <a:prstGeom prst="rect">
              <a:avLst/>
            </a:prstGeom>
            <a:solidFill>
              <a:srgbClr val="FFFFFF"/>
            </a:solidFill>
            <a:ln w="9525">
              <a:solidFill>
                <a:srgbClr val="000000"/>
              </a:solidFill>
              <a:miter lim="800000"/>
              <a:headEnd/>
              <a:tailEnd/>
            </a:ln>
            <a:effectLst>
              <a:outerShdw dist="107763" dir="81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Отдел</a:t>
              </a:r>
            </a:p>
            <a:p>
              <a:pPr algn="ctr" eaLnBrk="1" hangingPunct="1"/>
              <a:r>
                <a:rPr lang="bg-BG" altLang="bg-BG" sz="800"/>
                <a:t>„Счетоводство</a:t>
              </a:r>
              <a:endParaRPr lang="bg-BG" altLang="bg-BG"/>
            </a:p>
          </p:txBody>
        </p:sp>
        <p:sp>
          <p:nvSpPr>
            <p:cNvPr id="30738" name="Line 21">
              <a:extLst>
                <a:ext uri="{FF2B5EF4-FFF2-40B4-BE49-F238E27FC236}">
                  <a16:creationId xmlns:a16="http://schemas.microsoft.com/office/drawing/2014/main" id="{B9FD5813-9739-F66F-EF8F-DCC9B6FC0066}"/>
                </a:ext>
              </a:extLst>
            </p:cNvPr>
            <p:cNvSpPr>
              <a:spLocks noChangeShapeType="1"/>
            </p:cNvSpPr>
            <p:nvPr/>
          </p:nvSpPr>
          <p:spPr bwMode="auto">
            <a:xfrm>
              <a:off x="3446" y="3326"/>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39" name="Line 22">
              <a:extLst>
                <a:ext uri="{FF2B5EF4-FFF2-40B4-BE49-F238E27FC236}">
                  <a16:creationId xmlns:a16="http://schemas.microsoft.com/office/drawing/2014/main" id="{9C930DF3-1963-952B-04C8-742AC616DCAF}"/>
                </a:ext>
              </a:extLst>
            </p:cNvPr>
            <p:cNvSpPr>
              <a:spLocks noChangeShapeType="1"/>
            </p:cNvSpPr>
            <p:nvPr/>
          </p:nvSpPr>
          <p:spPr bwMode="auto">
            <a:xfrm>
              <a:off x="4286" y="3326"/>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40" name="Line 23">
              <a:extLst>
                <a:ext uri="{FF2B5EF4-FFF2-40B4-BE49-F238E27FC236}">
                  <a16:creationId xmlns:a16="http://schemas.microsoft.com/office/drawing/2014/main" id="{1C9EB7FF-DEAD-06D1-FEF9-72AA1D53A0E1}"/>
                </a:ext>
              </a:extLst>
            </p:cNvPr>
            <p:cNvSpPr>
              <a:spLocks noChangeShapeType="1"/>
            </p:cNvSpPr>
            <p:nvPr/>
          </p:nvSpPr>
          <p:spPr bwMode="auto">
            <a:xfrm>
              <a:off x="5606" y="3326"/>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41" name="Line 24">
              <a:extLst>
                <a:ext uri="{FF2B5EF4-FFF2-40B4-BE49-F238E27FC236}">
                  <a16:creationId xmlns:a16="http://schemas.microsoft.com/office/drawing/2014/main" id="{2221D781-3435-D812-60DB-5E8D674239C9}"/>
                </a:ext>
              </a:extLst>
            </p:cNvPr>
            <p:cNvSpPr>
              <a:spLocks noChangeShapeType="1"/>
            </p:cNvSpPr>
            <p:nvPr/>
          </p:nvSpPr>
          <p:spPr bwMode="auto">
            <a:xfrm>
              <a:off x="6566" y="3326"/>
              <a:ext cx="0" cy="4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42" name="Text Box 25">
              <a:extLst>
                <a:ext uri="{FF2B5EF4-FFF2-40B4-BE49-F238E27FC236}">
                  <a16:creationId xmlns:a16="http://schemas.microsoft.com/office/drawing/2014/main" id="{1F84986C-5C48-D88E-B6FD-06A2FB3E5CE5}"/>
                </a:ext>
              </a:extLst>
            </p:cNvPr>
            <p:cNvSpPr txBox="1">
              <a:spLocks noChangeArrowheads="1"/>
            </p:cNvSpPr>
            <p:nvPr/>
          </p:nvSpPr>
          <p:spPr bwMode="auto">
            <a:xfrm>
              <a:off x="1406" y="4645"/>
              <a:ext cx="1080" cy="601"/>
            </a:xfrm>
            <a:prstGeom prst="rect">
              <a:avLst/>
            </a:prstGeom>
            <a:solidFill>
              <a:srgbClr val="FFFFFF"/>
            </a:solidFill>
            <a:ln w="9525">
              <a:solidFill>
                <a:srgbClr val="000000"/>
              </a:solidFill>
              <a:miter lim="800000"/>
              <a:headEnd/>
              <a:tailEnd/>
            </a:ln>
            <a:effectLst>
              <a:outerShdw dist="107763" dir="81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Р-л проект „Б”</a:t>
              </a:r>
              <a:endParaRPr lang="bg-BG" altLang="bg-BG"/>
            </a:p>
          </p:txBody>
        </p:sp>
        <p:sp>
          <p:nvSpPr>
            <p:cNvPr id="30743" name="Text Box 26">
              <a:extLst>
                <a:ext uri="{FF2B5EF4-FFF2-40B4-BE49-F238E27FC236}">
                  <a16:creationId xmlns:a16="http://schemas.microsoft.com/office/drawing/2014/main" id="{940AEF31-6E3D-3002-CFC4-122FE34B064A}"/>
                </a:ext>
              </a:extLst>
            </p:cNvPr>
            <p:cNvSpPr txBox="1">
              <a:spLocks noChangeArrowheads="1"/>
            </p:cNvSpPr>
            <p:nvPr/>
          </p:nvSpPr>
          <p:spPr bwMode="auto">
            <a:xfrm>
              <a:off x="1406" y="5487"/>
              <a:ext cx="1080" cy="599"/>
            </a:xfrm>
            <a:prstGeom prst="rect">
              <a:avLst/>
            </a:prstGeom>
            <a:solidFill>
              <a:srgbClr val="FFFFFF"/>
            </a:solidFill>
            <a:ln w="9525">
              <a:solidFill>
                <a:srgbClr val="000000"/>
              </a:solidFill>
              <a:miter lim="800000"/>
              <a:headEnd/>
              <a:tailEnd/>
            </a:ln>
            <a:effectLst>
              <a:outerShdw dist="107763" dir="81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Р-л проект „В”</a:t>
              </a:r>
              <a:endParaRPr lang="bg-BG" altLang="bg-BG"/>
            </a:p>
          </p:txBody>
        </p:sp>
        <p:sp>
          <p:nvSpPr>
            <p:cNvPr id="30744" name="Text Box 27">
              <a:extLst>
                <a:ext uri="{FF2B5EF4-FFF2-40B4-BE49-F238E27FC236}">
                  <a16:creationId xmlns:a16="http://schemas.microsoft.com/office/drawing/2014/main" id="{C286ED48-11C6-E0FE-DDB0-CD719A5BA26F}"/>
                </a:ext>
              </a:extLst>
            </p:cNvPr>
            <p:cNvSpPr txBox="1">
              <a:spLocks noChangeArrowheads="1"/>
            </p:cNvSpPr>
            <p:nvPr/>
          </p:nvSpPr>
          <p:spPr bwMode="auto">
            <a:xfrm>
              <a:off x="2606" y="4645"/>
              <a:ext cx="960" cy="601"/>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Конструк-тор</a:t>
              </a:r>
              <a:endParaRPr lang="bg-BG" altLang="bg-BG"/>
            </a:p>
          </p:txBody>
        </p:sp>
        <p:sp>
          <p:nvSpPr>
            <p:cNvPr id="30745" name="Text Box 28">
              <a:extLst>
                <a:ext uri="{FF2B5EF4-FFF2-40B4-BE49-F238E27FC236}">
                  <a16:creationId xmlns:a16="http://schemas.microsoft.com/office/drawing/2014/main" id="{B7CF4043-DF1F-9847-3952-8242103B2B7A}"/>
                </a:ext>
              </a:extLst>
            </p:cNvPr>
            <p:cNvSpPr txBox="1">
              <a:spLocks noChangeArrowheads="1"/>
            </p:cNvSpPr>
            <p:nvPr/>
          </p:nvSpPr>
          <p:spPr bwMode="auto">
            <a:xfrm>
              <a:off x="2606" y="5487"/>
              <a:ext cx="960" cy="599"/>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Конструк</a:t>
              </a:r>
            </a:p>
            <a:p>
              <a:pPr algn="ctr" eaLnBrk="1" hangingPunct="1"/>
              <a:r>
                <a:rPr lang="bg-BG" altLang="bg-BG" sz="800"/>
                <a:t>тор</a:t>
              </a:r>
              <a:endParaRPr lang="bg-BG" altLang="bg-BG"/>
            </a:p>
          </p:txBody>
        </p:sp>
        <p:sp>
          <p:nvSpPr>
            <p:cNvPr id="30746" name="Text Box 29">
              <a:extLst>
                <a:ext uri="{FF2B5EF4-FFF2-40B4-BE49-F238E27FC236}">
                  <a16:creationId xmlns:a16="http://schemas.microsoft.com/office/drawing/2014/main" id="{B6BEC85E-47E2-180C-7750-5E374D7CDC0A}"/>
                </a:ext>
              </a:extLst>
            </p:cNvPr>
            <p:cNvSpPr txBox="1">
              <a:spLocks noChangeArrowheads="1"/>
            </p:cNvSpPr>
            <p:nvPr/>
          </p:nvSpPr>
          <p:spPr bwMode="auto">
            <a:xfrm>
              <a:off x="3806" y="4645"/>
              <a:ext cx="960" cy="601"/>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Технолог</a:t>
              </a:r>
              <a:endParaRPr lang="bg-BG" altLang="bg-BG"/>
            </a:p>
          </p:txBody>
        </p:sp>
        <p:sp>
          <p:nvSpPr>
            <p:cNvPr id="30747" name="Text Box 30">
              <a:extLst>
                <a:ext uri="{FF2B5EF4-FFF2-40B4-BE49-F238E27FC236}">
                  <a16:creationId xmlns:a16="http://schemas.microsoft.com/office/drawing/2014/main" id="{78D6CEE8-2AD1-9111-4CCD-2DC06D78CF36}"/>
                </a:ext>
              </a:extLst>
            </p:cNvPr>
            <p:cNvSpPr txBox="1">
              <a:spLocks noChangeArrowheads="1"/>
            </p:cNvSpPr>
            <p:nvPr/>
          </p:nvSpPr>
          <p:spPr bwMode="auto">
            <a:xfrm>
              <a:off x="3806" y="5487"/>
              <a:ext cx="960" cy="599"/>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Технолог</a:t>
              </a:r>
              <a:endParaRPr lang="bg-BG" altLang="bg-BG"/>
            </a:p>
          </p:txBody>
        </p:sp>
        <p:sp>
          <p:nvSpPr>
            <p:cNvPr id="30748" name="Text Box 31">
              <a:extLst>
                <a:ext uri="{FF2B5EF4-FFF2-40B4-BE49-F238E27FC236}">
                  <a16:creationId xmlns:a16="http://schemas.microsoft.com/office/drawing/2014/main" id="{65E717AC-78FD-AFF6-E36A-345C7652D9D9}"/>
                </a:ext>
              </a:extLst>
            </p:cNvPr>
            <p:cNvSpPr txBox="1">
              <a:spLocks noChangeArrowheads="1"/>
            </p:cNvSpPr>
            <p:nvPr/>
          </p:nvSpPr>
          <p:spPr bwMode="auto">
            <a:xfrm>
              <a:off x="5006" y="4645"/>
              <a:ext cx="960" cy="601"/>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Маркето-</a:t>
              </a:r>
            </a:p>
            <a:p>
              <a:pPr algn="ctr" eaLnBrk="1" hangingPunct="1"/>
              <a:r>
                <a:rPr lang="bg-BG" altLang="bg-BG" sz="800"/>
                <a:t>лог</a:t>
              </a:r>
            </a:p>
            <a:p>
              <a:pPr eaLnBrk="1" hangingPunct="1"/>
              <a:endParaRPr lang="bg-BG" altLang="bg-BG"/>
            </a:p>
          </p:txBody>
        </p:sp>
        <p:sp>
          <p:nvSpPr>
            <p:cNvPr id="30749" name="Text Box 32">
              <a:extLst>
                <a:ext uri="{FF2B5EF4-FFF2-40B4-BE49-F238E27FC236}">
                  <a16:creationId xmlns:a16="http://schemas.microsoft.com/office/drawing/2014/main" id="{B371FFC2-7AB6-3903-EAD8-612B4113A345}"/>
                </a:ext>
              </a:extLst>
            </p:cNvPr>
            <p:cNvSpPr txBox="1">
              <a:spLocks noChangeArrowheads="1"/>
            </p:cNvSpPr>
            <p:nvPr/>
          </p:nvSpPr>
          <p:spPr bwMode="auto">
            <a:xfrm>
              <a:off x="5006" y="5487"/>
              <a:ext cx="960" cy="599"/>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Маркет-</a:t>
              </a:r>
            </a:p>
            <a:p>
              <a:pPr algn="ctr" eaLnBrk="1" hangingPunct="1"/>
              <a:r>
                <a:rPr lang="bg-BG" altLang="bg-BG" sz="800"/>
                <a:t>лог</a:t>
              </a:r>
              <a:endParaRPr lang="bg-BG" altLang="bg-BG"/>
            </a:p>
          </p:txBody>
        </p:sp>
        <p:sp>
          <p:nvSpPr>
            <p:cNvPr id="30750" name="Text Box 33">
              <a:extLst>
                <a:ext uri="{FF2B5EF4-FFF2-40B4-BE49-F238E27FC236}">
                  <a16:creationId xmlns:a16="http://schemas.microsoft.com/office/drawing/2014/main" id="{30BFC185-94CF-1EC8-C8EB-BAE6A043933C}"/>
                </a:ext>
              </a:extLst>
            </p:cNvPr>
            <p:cNvSpPr txBox="1">
              <a:spLocks noChangeArrowheads="1"/>
            </p:cNvSpPr>
            <p:nvPr/>
          </p:nvSpPr>
          <p:spPr bwMode="auto">
            <a:xfrm>
              <a:off x="6206" y="4645"/>
              <a:ext cx="1200" cy="601"/>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Счетоводи-</a:t>
              </a:r>
            </a:p>
            <a:p>
              <a:pPr algn="ctr" eaLnBrk="1" hangingPunct="1"/>
              <a:r>
                <a:rPr lang="bg-BG" altLang="bg-BG" sz="800"/>
                <a:t>тел</a:t>
              </a:r>
              <a:endParaRPr lang="bg-BG" altLang="bg-BG"/>
            </a:p>
          </p:txBody>
        </p:sp>
        <p:sp>
          <p:nvSpPr>
            <p:cNvPr id="30751" name="Text Box 34">
              <a:extLst>
                <a:ext uri="{FF2B5EF4-FFF2-40B4-BE49-F238E27FC236}">
                  <a16:creationId xmlns:a16="http://schemas.microsoft.com/office/drawing/2014/main" id="{5DF84818-F923-0818-9A75-7CA155E067B0}"/>
                </a:ext>
              </a:extLst>
            </p:cNvPr>
            <p:cNvSpPr txBox="1">
              <a:spLocks noChangeArrowheads="1"/>
            </p:cNvSpPr>
            <p:nvPr/>
          </p:nvSpPr>
          <p:spPr bwMode="auto">
            <a:xfrm>
              <a:off x="6206" y="5487"/>
              <a:ext cx="1200" cy="599"/>
            </a:xfrm>
            <a:prstGeom prst="rect">
              <a:avLst/>
            </a:prstGeom>
            <a:solidFill>
              <a:srgbClr val="FFFFFF"/>
            </a:solidFill>
            <a:ln w="9525">
              <a:solidFill>
                <a:srgbClr val="000000"/>
              </a:solidFill>
              <a:miter lim="800000"/>
              <a:headEnd/>
              <a:tailEnd/>
            </a:ln>
            <a:effectLst>
              <a:outerShdw dist="107763" dir="2700000" algn="ctr" rotWithShape="0">
                <a:srgbClr val="808080">
                  <a:alpha val="50000"/>
                </a:srgbClr>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bg-BG" altLang="bg-BG" sz="800"/>
                <a:t>Счетоводи-</a:t>
              </a:r>
            </a:p>
            <a:p>
              <a:pPr algn="ctr" eaLnBrk="1" hangingPunct="1"/>
              <a:r>
                <a:rPr lang="bg-BG" altLang="bg-BG" sz="800"/>
                <a:t>тел</a:t>
              </a:r>
              <a:endParaRPr lang="bg-BG" altLang="bg-BG"/>
            </a:p>
          </p:txBody>
        </p:sp>
        <p:sp>
          <p:nvSpPr>
            <p:cNvPr id="30752" name="Line 35">
              <a:extLst>
                <a:ext uri="{FF2B5EF4-FFF2-40B4-BE49-F238E27FC236}">
                  <a16:creationId xmlns:a16="http://schemas.microsoft.com/office/drawing/2014/main" id="{DA1925E3-DACF-1388-2E37-01A5AC2F99C3}"/>
                </a:ext>
              </a:extLst>
            </p:cNvPr>
            <p:cNvSpPr>
              <a:spLocks noChangeShapeType="1"/>
            </p:cNvSpPr>
            <p:nvPr/>
          </p:nvSpPr>
          <p:spPr bwMode="auto">
            <a:xfrm>
              <a:off x="1286" y="2126"/>
              <a:ext cx="3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53" name="Line 36">
              <a:extLst>
                <a:ext uri="{FF2B5EF4-FFF2-40B4-BE49-F238E27FC236}">
                  <a16:creationId xmlns:a16="http://schemas.microsoft.com/office/drawing/2014/main" id="{C10C6C0E-91FE-59C7-6DE2-41C244199D15}"/>
                </a:ext>
              </a:extLst>
            </p:cNvPr>
            <p:cNvSpPr>
              <a:spLocks noChangeShapeType="1"/>
            </p:cNvSpPr>
            <p:nvPr/>
          </p:nvSpPr>
          <p:spPr bwMode="auto">
            <a:xfrm>
              <a:off x="1286" y="2126"/>
              <a:ext cx="0" cy="372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54" name="Line 37">
              <a:extLst>
                <a:ext uri="{FF2B5EF4-FFF2-40B4-BE49-F238E27FC236}">
                  <a16:creationId xmlns:a16="http://schemas.microsoft.com/office/drawing/2014/main" id="{D1B628DE-808E-413A-1919-83B777392AA4}"/>
                </a:ext>
              </a:extLst>
            </p:cNvPr>
            <p:cNvSpPr>
              <a:spLocks noChangeShapeType="1"/>
            </p:cNvSpPr>
            <p:nvPr/>
          </p:nvSpPr>
          <p:spPr bwMode="auto">
            <a:xfrm>
              <a:off x="1286" y="4046"/>
              <a:ext cx="1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55" name="Line 38">
              <a:extLst>
                <a:ext uri="{FF2B5EF4-FFF2-40B4-BE49-F238E27FC236}">
                  <a16:creationId xmlns:a16="http://schemas.microsoft.com/office/drawing/2014/main" id="{566064BF-6430-DE1E-39B6-349B200F66E9}"/>
                </a:ext>
              </a:extLst>
            </p:cNvPr>
            <p:cNvSpPr>
              <a:spLocks noChangeShapeType="1"/>
            </p:cNvSpPr>
            <p:nvPr/>
          </p:nvSpPr>
          <p:spPr bwMode="auto">
            <a:xfrm>
              <a:off x="1286" y="4886"/>
              <a:ext cx="1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56" name="Line 39">
              <a:extLst>
                <a:ext uri="{FF2B5EF4-FFF2-40B4-BE49-F238E27FC236}">
                  <a16:creationId xmlns:a16="http://schemas.microsoft.com/office/drawing/2014/main" id="{59B3936D-45A4-46C6-3371-94B5220C6F74}"/>
                </a:ext>
              </a:extLst>
            </p:cNvPr>
            <p:cNvSpPr>
              <a:spLocks noChangeShapeType="1"/>
            </p:cNvSpPr>
            <p:nvPr/>
          </p:nvSpPr>
          <p:spPr bwMode="auto">
            <a:xfrm>
              <a:off x="1286" y="5846"/>
              <a:ext cx="12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57" name="Line 40">
              <a:extLst>
                <a:ext uri="{FF2B5EF4-FFF2-40B4-BE49-F238E27FC236}">
                  <a16:creationId xmlns:a16="http://schemas.microsoft.com/office/drawing/2014/main" id="{518FD049-8844-FB74-9229-569FC6F0D394}"/>
                </a:ext>
              </a:extLst>
            </p:cNvPr>
            <p:cNvSpPr>
              <a:spLocks noChangeShapeType="1"/>
            </p:cNvSpPr>
            <p:nvPr/>
          </p:nvSpPr>
          <p:spPr bwMode="auto">
            <a:xfrm>
              <a:off x="3086" y="4406"/>
              <a:ext cx="1"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58" name="Line 41">
              <a:extLst>
                <a:ext uri="{FF2B5EF4-FFF2-40B4-BE49-F238E27FC236}">
                  <a16:creationId xmlns:a16="http://schemas.microsoft.com/office/drawing/2014/main" id="{049CB8F0-6203-154F-8C11-F2255237B4C2}"/>
                </a:ext>
              </a:extLst>
            </p:cNvPr>
            <p:cNvSpPr>
              <a:spLocks noChangeShapeType="1"/>
            </p:cNvSpPr>
            <p:nvPr/>
          </p:nvSpPr>
          <p:spPr bwMode="auto">
            <a:xfrm>
              <a:off x="3086" y="5246"/>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59" name="Line 42">
              <a:extLst>
                <a:ext uri="{FF2B5EF4-FFF2-40B4-BE49-F238E27FC236}">
                  <a16:creationId xmlns:a16="http://schemas.microsoft.com/office/drawing/2014/main" id="{FB15473A-1C52-25DC-8D8D-18669FB6E9F6}"/>
                </a:ext>
              </a:extLst>
            </p:cNvPr>
            <p:cNvSpPr>
              <a:spLocks noChangeShapeType="1"/>
            </p:cNvSpPr>
            <p:nvPr/>
          </p:nvSpPr>
          <p:spPr bwMode="auto">
            <a:xfrm>
              <a:off x="4286" y="4406"/>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60" name="Line 43">
              <a:extLst>
                <a:ext uri="{FF2B5EF4-FFF2-40B4-BE49-F238E27FC236}">
                  <a16:creationId xmlns:a16="http://schemas.microsoft.com/office/drawing/2014/main" id="{D85820E2-A313-1841-F718-E021609C9114}"/>
                </a:ext>
              </a:extLst>
            </p:cNvPr>
            <p:cNvSpPr>
              <a:spLocks noChangeShapeType="1"/>
            </p:cNvSpPr>
            <p:nvPr/>
          </p:nvSpPr>
          <p:spPr bwMode="auto">
            <a:xfrm>
              <a:off x="4286" y="5246"/>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61" name="Line 44">
              <a:extLst>
                <a:ext uri="{FF2B5EF4-FFF2-40B4-BE49-F238E27FC236}">
                  <a16:creationId xmlns:a16="http://schemas.microsoft.com/office/drawing/2014/main" id="{86D421EC-4235-DF2C-B9B2-06F692CF8D41}"/>
                </a:ext>
              </a:extLst>
            </p:cNvPr>
            <p:cNvSpPr>
              <a:spLocks noChangeShapeType="1"/>
            </p:cNvSpPr>
            <p:nvPr/>
          </p:nvSpPr>
          <p:spPr bwMode="auto">
            <a:xfrm>
              <a:off x="5486" y="4406"/>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62" name="Line 45">
              <a:extLst>
                <a:ext uri="{FF2B5EF4-FFF2-40B4-BE49-F238E27FC236}">
                  <a16:creationId xmlns:a16="http://schemas.microsoft.com/office/drawing/2014/main" id="{74755B23-600D-EF82-9144-058CBFD4ECE9}"/>
                </a:ext>
              </a:extLst>
            </p:cNvPr>
            <p:cNvSpPr>
              <a:spLocks noChangeShapeType="1"/>
            </p:cNvSpPr>
            <p:nvPr/>
          </p:nvSpPr>
          <p:spPr bwMode="auto">
            <a:xfrm>
              <a:off x="5486" y="5246"/>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63" name="Line 46">
              <a:extLst>
                <a:ext uri="{FF2B5EF4-FFF2-40B4-BE49-F238E27FC236}">
                  <a16:creationId xmlns:a16="http://schemas.microsoft.com/office/drawing/2014/main" id="{62036286-89C6-20C0-DBE7-0213D1B6705B}"/>
                </a:ext>
              </a:extLst>
            </p:cNvPr>
            <p:cNvSpPr>
              <a:spLocks noChangeShapeType="1"/>
            </p:cNvSpPr>
            <p:nvPr/>
          </p:nvSpPr>
          <p:spPr bwMode="auto">
            <a:xfrm>
              <a:off x="6806" y="4406"/>
              <a:ext cx="0" cy="2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bg-BG"/>
            </a:p>
          </p:txBody>
        </p:sp>
        <p:sp>
          <p:nvSpPr>
            <p:cNvPr id="30764" name="Line 47">
              <a:extLst>
                <a:ext uri="{FF2B5EF4-FFF2-40B4-BE49-F238E27FC236}">
                  <a16:creationId xmlns:a16="http://schemas.microsoft.com/office/drawing/2014/main" id="{2C269789-4EEF-B17A-8C8F-45CFA00BC6FB}"/>
                </a:ext>
              </a:extLst>
            </p:cNvPr>
            <p:cNvSpPr>
              <a:spLocks noChangeShapeType="1"/>
            </p:cNvSpPr>
            <p:nvPr/>
          </p:nvSpPr>
          <p:spPr bwMode="auto">
            <a:xfrm>
              <a:off x="6806" y="5246"/>
              <a:ext cx="0" cy="24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bg-BG"/>
            </a:p>
          </p:txBody>
        </p:sp>
        <p:sp>
          <p:nvSpPr>
            <p:cNvPr id="30765" name="Line 48">
              <a:extLst>
                <a:ext uri="{FF2B5EF4-FFF2-40B4-BE49-F238E27FC236}">
                  <a16:creationId xmlns:a16="http://schemas.microsoft.com/office/drawing/2014/main" id="{40D9A735-6D8F-17AE-0B4D-64A74CCDBB1C}"/>
                </a:ext>
              </a:extLst>
            </p:cNvPr>
            <p:cNvSpPr>
              <a:spLocks noChangeShapeType="1"/>
            </p:cNvSpPr>
            <p:nvPr/>
          </p:nvSpPr>
          <p:spPr bwMode="auto">
            <a:xfrm>
              <a:off x="2486" y="4166"/>
              <a:ext cx="120" cy="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30766" name="Line 49">
              <a:extLst>
                <a:ext uri="{FF2B5EF4-FFF2-40B4-BE49-F238E27FC236}">
                  <a16:creationId xmlns:a16="http://schemas.microsoft.com/office/drawing/2014/main" id="{E7923CFF-DE1A-FB6D-7C07-433B7FFBD2B1}"/>
                </a:ext>
              </a:extLst>
            </p:cNvPr>
            <p:cNvSpPr>
              <a:spLocks noChangeShapeType="1"/>
            </p:cNvSpPr>
            <p:nvPr/>
          </p:nvSpPr>
          <p:spPr bwMode="auto">
            <a:xfrm>
              <a:off x="3566" y="4166"/>
              <a:ext cx="24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30767" name="Line 50">
              <a:extLst>
                <a:ext uri="{FF2B5EF4-FFF2-40B4-BE49-F238E27FC236}">
                  <a16:creationId xmlns:a16="http://schemas.microsoft.com/office/drawing/2014/main" id="{F1914C1E-EE2F-E7E3-DE57-5D1174AC2127}"/>
                </a:ext>
              </a:extLst>
            </p:cNvPr>
            <p:cNvSpPr>
              <a:spLocks noChangeShapeType="1"/>
            </p:cNvSpPr>
            <p:nvPr/>
          </p:nvSpPr>
          <p:spPr bwMode="auto">
            <a:xfrm>
              <a:off x="4766" y="4166"/>
              <a:ext cx="24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30768" name="Line 51">
              <a:extLst>
                <a:ext uri="{FF2B5EF4-FFF2-40B4-BE49-F238E27FC236}">
                  <a16:creationId xmlns:a16="http://schemas.microsoft.com/office/drawing/2014/main" id="{B1AE690C-A49B-469F-F5DE-9B9735A20E3F}"/>
                </a:ext>
              </a:extLst>
            </p:cNvPr>
            <p:cNvSpPr>
              <a:spLocks noChangeShapeType="1"/>
            </p:cNvSpPr>
            <p:nvPr/>
          </p:nvSpPr>
          <p:spPr bwMode="auto">
            <a:xfrm>
              <a:off x="5966" y="4166"/>
              <a:ext cx="24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30769" name="Line 52">
              <a:extLst>
                <a:ext uri="{FF2B5EF4-FFF2-40B4-BE49-F238E27FC236}">
                  <a16:creationId xmlns:a16="http://schemas.microsoft.com/office/drawing/2014/main" id="{C91C87BD-F841-9C24-6972-720086E01538}"/>
                </a:ext>
              </a:extLst>
            </p:cNvPr>
            <p:cNvSpPr>
              <a:spLocks noChangeShapeType="1"/>
            </p:cNvSpPr>
            <p:nvPr/>
          </p:nvSpPr>
          <p:spPr bwMode="auto">
            <a:xfrm>
              <a:off x="2486" y="5006"/>
              <a:ext cx="120" cy="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30770" name="Line 53">
              <a:extLst>
                <a:ext uri="{FF2B5EF4-FFF2-40B4-BE49-F238E27FC236}">
                  <a16:creationId xmlns:a16="http://schemas.microsoft.com/office/drawing/2014/main" id="{848A3C32-EC0E-981F-A6B9-FB0D46CAC1D4}"/>
                </a:ext>
              </a:extLst>
            </p:cNvPr>
            <p:cNvSpPr>
              <a:spLocks noChangeShapeType="1"/>
            </p:cNvSpPr>
            <p:nvPr/>
          </p:nvSpPr>
          <p:spPr bwMode="auto">
            <a:xfrm>
              <a:off x="3566" y="5006"/>
              <a:ext cx="240" cy="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30771" name="Line 54">
              <a:extLst>
                <a:ext uri="{FF2B5EF4-FFF2-40B4-BE49-F238E27FC236}">
                  <a16:creationId xmlns:a16="http://schemas.microsoft.com/office/drawing/2014/main" id="{DDBC1A44-FB22-1C92-9ECF-E253B2FF4DB9}"/>
                </a:ext>
              </a:extLst>
            </p:cNvPr>
            <p:cNvSpPr>
              <a:spLocks noChangeShapeType="1"/>
            </p:cNvSpPr>
            <p:nvPr/>
          </p:nvSpPr>
          <p:spPr bwMode="auto">
            <a:xfrm>
              <a:off x="4766" y="5006"/>
              <a:ext cx="24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30772" name="Line 55">
              <a:extLst>
                <a:ext uri="{FF2B5EF4-FFF2-40B4-BE49-F238E27FC236}">
                  <a16:creationId xmlns:a16="http://schemas.microsoft.com/office/drawing/2014/main" id="{BBC59857-4FC7-4D4B-EFED-567A92A14650}"/>
                </a:ext>
              </a:extLst>
            </p:cNvPr>
            <p:cNvSpPr>
              <a:spLocks noChangeShapeType="1"/>
            </p:cNvSpPr>
            <p:nvPr/>
          </p:nvSpPr>
          <p:spPr bwMode="auto">
            <a:xfrm>
              <a:off x="5966" y="5006"/>
              <a:ext cx="24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30773" name="Line 56">
              <a:extLst>
                <a:ext uri="{FF2B5EF4-FFF2-40B4-BE49-F238E27FC236}">
                  <a16:creationId xmlns:a16="http://schemas.microsoft.com/office/drawing/2014/main" id="{768B0FEF-A0A6-BA8D-5772-450651A30315}"/>
                </a:ext>
              </a:extLst>
            </p:cNvPr>
            <p:cNvSpPr>
              <a:spLocks noChangeShapeType="1"/>
            </p:cNvSpPr>
            <p:nvPr/>
          </p:nvSpPr>
          <p:spPr bwMode="auto">
            <a:xfrm>
              <a:off x="2486" y="5845"/>
              <a:ext cx="120" cy="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30774" name="Line 57">
              <a:extLst>
                <a:ext uri="{FF2B5EF4-FFF2-40B4-BE49-F238E27FC236}">
                  <a16:creationId xmlns:a16="http://schemas.microsoft.com/office/drawing/2014/main" id="{6CF4C858-8962-B8F4-A445-282909182C2C}"/>
                </a:ext>
              </a:extLst>
            </p:cNvPr>
            <p:cNvSpPr>
              <a:spLocks noChangeShapeType="1"/>
            </p:cNvSpPr>
            <p:nvPr/>
          </p:nvSpPr>
          <p:spPr bwMode="auto">
            <a:xfrm>
              <a:off x="3566" y="5846"/>
              <a:ext cx="24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30775" name="Line 58">
              <a:extLst>
                <a:ext uri="{FF2B5EF4-FFF2-40B4-BE49-F238E27FC236}">
                  <a16:creationId xmlns:a16="http://schemas.microsoft.com/office/drawing/2014/main" id="{8A3BBD42-6878-2CDA-94C0-4B131591BF8C}"/>
                </a:ext>
              </a:extLst>
            </p:cNvPr>
            <p:cNvSpPr>
              <a:spLocks noChangeShapeType="1"/>
            </p:cNvSpPr>
            <p:nvPr/>
          </p:nvSpPr>
          <p:spPr bwMode="auto">
            <a:xfrm>
              <a:off x="4766" y="5846"/>
              <a:ext cx="24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sp>
          <p:nvSpPr>
            <p:cNvPr id="30776" name="Line 59">
              <a:extLst>
                <a:ext uri="{FF2B5EF4-FFF2-40B4-BE49-F238E27FC236}">
                  <a16:creationId xmlns:a16="http://schemas.microsoft.com/office/drawing/2014/main" id="{4ED4E45C-B6A4-342D-5AE2-05ED92D8DAA9}"/>
                </a:ext>
              </a:extLst>
            </p:cNvPr>
            <p:cNvSpPr>
              <a:spLocks noChangeShapeType="1"/>
            </p:cNvSpPr>
            <p:nvPr/>
          </p:nvSpPr>
          <p:spPr bwMode="auto">
            <a:xfrm>
              <a:off x="5966" y="5846"/>
              <a:ext cx="24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bg-BG"/>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D9A78409-D9E8-A8EA-E800-F8BCDE4D74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55A2366-3728-4A09-9CC0-723D07A5BB2B}" type="slidenum">
              <a:rPr lang="bg-BG" altLang="en-US" sz="1400"/>
              <a:pPr>
                <a:spcBef>
                  <a:spcPct val="0"/>
                </a:spcBef>
                <a:buFontTx/>
                <a:buNone/>
              </a:pPr>
              <a:t>29</a:t>
            </a:fld>
            <a:endParaRPr lang="bg-BG" altLang="en-US" sz="1400"/>
          </a:p>
        </p:txBody>
      </p:sp>
      <p:sp>
        <p:nvSpPr>
          <p:cNvPr id="31747" name="Rectangle 3">
            <a:extLst>
              <a:ext uri="{FF2B5EF4-FFF2-40B4-BE49-F238E27FC236}">
                <a16:creationId xmlns:a16="http://schemas.microsoft.com/office/drawing/2014/main" id="{856377ED-041B-4C8B-5EB2-BA53DAAB9F87}"/>
              </a:ext>
            </a:extLst>
          </p:cNvPr>
          <p:cNvSpPr>
            <a:spLocks noGrp="1" noChangeArrowheads="1"/>
          </p:cNvSpPr>
          <p:nvPr>
            <p:ph type="body" idx="1"/>
          </p:nvPr>
        </p:nvSpPr>
        <p:spPr>
          <a:xfrm>
            <a:off x="457200" y="908050"/>
            <a:ext cx="8218488" cy="5218113"/>
          </a:xfrm>
        </p:spPr>
        <p:txBody>
          <a:bodyPr/>
          <a:lstStyle/>
          <a:p>
            <a:pPr algn="just" eaLnBrk="1" hangingPunct="1">
              <a:lnSpc>
                <a:spcPct val="90000"/>
              </a:lnSpc>
            </a:pPr>
            <a:r>
              <a:rPr lang="bg-BG" altLang="en-US">
                <a:latin typeface="Times New Roman" panose="02020603050405020304" pitchFamily="18" charset="0"/>
              </a:rPr>
              <a:t>Съществуват следните задължителни условия за въвеждането на матрична структура на управление:</a:t>
            </a:r>
          </a:p>
          <a:p>
            <a:pPr algn="just" eaLnBrk="1" hangingPunct="1">
              <a:lnSpc>
                <a:spcPct val="90000"/>
              </a:lnSpc>
              <a:buFontTx/>
              <a:buNone/>
            </a:pPr>
            <a:r>
              <a:rPr lang="bg-BG" altLang="en-US">
                <a:latin typeface="Times New Roman" panose="02020603050405020304" pitchFamily="18" charset="0"/>
              </a:rPr>
              <a:t>а)еднаква важност на два или повече аспекта  от организационната дейност</a:t>
            </a:r>
          </a:p>
          <a:p>
            <a:pPr algn="just" eaLnBrk="1" hangingPunct="1">
              <a:lnSpc>
                <a:spcPct val="90000"/>
              </a:lnSpc>
              <a:buFontTx/>
              <a:buNone/>
            </a:pPr>
            <a:r>
              <a:rPr lang="bg-BG" altLang="en-US">
                <a:latin typeface="Times New Roman" panose="02020603050405020304" pitchFamily="18" charset="0"/>
              </a:rPr>
              <a:t>б) повишена информационна натовареност на системата на управление;</a:t>
            </a:r>
          </a:p>
          <a:p>
            <a:pPr algn="just" eaLnBrk="1" hangingPunct="1">
              <a:lnSpc>
                <a:spcPct val="90000"/>
              </a:lnSpc>
              <a:buFontTx/>
              <a:buNone/>
            </a:pPr>
            <a:r>
              <a:rPr lang="bg-BG" altLang="en-US">
                <a:latin typeface="Times New Roman" panose="02020603050405020304" pitchFamily="18" charset="0"/>
              </a:rPr>
              <a:t>в)остър дефицит на квалифицирани специалисти, потребността от които възниква в различно време и на различни участъци.</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a:extLst>
              <a:ext uri="{FF2B5EF4-FFF2-40B4-BE49-F238E27FC236}">
                <a16:creationId xmlns:a16="http://schemas.microsoft.com/office/drawing/2014/main" id="{A93B5D16-7A51-7A8A-65DE-C9B04D579D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4CFB108-02F9-4FF6-AF53-EF816E68DF17}" type="slidenum">
              <a:rPr lang="bg-BG" altLang="en-US" sz="1400"/>
              <a:pPr>
                <a:spcBef>
                  <a:spcPct val="0"/>
                </a:spcBef>
                <a:buFontTx/>
                <a:buNone/>
              </a:pPr>
              <a:t>3</a:t>
            </a:fld>
            <a:endParaRPr lang="bg-BG" altLang="en-US" sz="1400"/>
          </a:p>
        </p:txBody>
      </p:sp>
      <p:sp>
        <p:nvSpPr>
          <p:cNvPr id="5123" name="Rectangle 2">
            <a:extLst>
              <a:ext uri="{FF2B5EF4-FFF2-40B4-BE49-F238E27FC236}">
                <a16:creationId xmlns:a16="http://schemas.microsoft.com/office/drawing/2014/main" id="{0106B217-7334-DB85-12E6-2CDD9306E228}"/>
              </a:ext>
            </a:extLst>
          </p:cNvPr>
          <p:cNvSpPr>
            <a:spLocks noGrp="1" noChangeArrowheads="1"/>
          </p:cNvSpPr>
          <p:nvPr>
            <p:ph type="title"/>
          </p:nvPr>
        </p:nvSpPr>
        <p:spPr>
          <a:xfrm>
            <a:off x="457200" y="274638"/>
            <a:ext cx="8218488" cy="2938462"/>
          </a:xfrm>
        </p:spPr>
        <p:txBody>
          <a:bodyPr/>
          <a:lstStyle/>
          <a:p>
            <a:pPr marL="838200" indent="-838200" algn="just" eaLnBrk="1" hangingPunct="1">
              <a:buFontTx/>
              <a:buAutoNum type="arabicPeriod"/>
            </a:pPr>
            <a:r>
              <a:rPr lang="bg-BG" altLang="en-US" sz="3600" b="1">
                <a:latin typeface="Times New Roman" panose="02020603050405020304" pitchFamily="18" charset="0"/>
              </a:rPr>
              <a:t>Същност , видове,</a:t>
            </a:r>
            <a:r>
              <a:rPr lang="bg-BG" altLang="en-US" sz="3600">
                <a:latin typeface="Times New Roman" panose="02020603050405020304" pitchFamily="18" charset="0"/>
              </a:rPr>
              <a:t> </a:t>
            </a:r>
            <a:r>
              <a:rPr lang="bg-BG" altLang="en-US" sz="3600" b="1">
                <a:latin typeface="Times New Roman" panose="02020603050405020304" pitchFamily="18" charset="0"/>
              </a:rPr>
              <a:t>управленски звена и връзки, функции и параметри на организационните структури на управлението.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a:extLst>
              <a:ext uri="{FF2B5EF4-FFF2-40B4-BE49-F238E27FC236}">
                <a16:creationId xmlns:a16="http://schemas.microsoft.com/office/drawing/2014/main" id="{F04F8332-7A94-FF0B-9B7E-68D618FEE7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89522F6D-842F-44F4-BE4C-2E35588AD541}" type="slidenum">
              <a:rPr lang="bg-BG" altLang="en-US" sz="1400"/>
              <a:pPr>
                <a:spcBef>
                  <a:spcPct val="0"/>
                </a:spcBef>
                <a:buFontTx/>
                <a:buNone/>
              </a:pPr>
              <a:t>30</a:t>
            </a:fld>
            <a:endParaRPr lang="bg-BG" altLang="en-US" sz="1400"/>
          </a:p>
        </p:txBody>
      </p:sp>
      <p:sp>
        <p:nvSpPr>
          <p:cNvPr id="32771" name="Rectangle 3">
            <a:extLst>
              <a:ext uri="{FF2B5EF4-FFF2-40B4-BE49-F238E27FC236}">
                <a16:creationId xmlns:a16="http://schemas.microsoft.com/office/drawing/2014/main" id="{D94D391E-EE89-9670-1E9C-CD9D7AEA9CE3}"/>
              </a:ext>
            </a:extLst>
          </p:cNvPr>
          <p:cNvSpPr>
            <a:spLocks noGrp="1" noChangeArrowheads="1"/>
          </p:cNvSpPr>
          <p:nvPr>
            <p:ph type="body" idx="1"/>
          </p:nvPr>
        </p:nvSpPr>
        <p:spPr>
          <a:xfrm>
            <a:off x="457200" y="765175"/>
            <a:ext cx="8218488" cy="5360988"/>
          </a:xfrm>
        </p:spPr>
        <p:txBody>
          <a:bodyPr/>
          <a:lstStyle/>
          <a:p>
            <a:pPr algn="just" eaLnBrk="1" hangingPunct="1"/>
            <a:r>
              <a:rPr lang="bg-BG" altLang="en-US">
                <a:latin typeface="Times New Roman" panose="02020603050405020304" pitchFamily="18" charset="0"/>
              </a:rPr>
              <a:t>В рамките на функционалната или дивизионалната структура се формират временни целеви проекти, за които се създават хоризонтални системи от междуфункционална координация на работата. Сътрудниците се подчиняват на ръководителя на проекта, който може да бъде ръководителя на фирмата или негов заместник.</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40E29090-841D-F588-3942-CB32399F81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04052BA1-8AAB-43C0-AC42-68BF170530F4}" type="slidenum">
              <a:rPr lang="bg-BG" altLang="en-US" sz="1400"/>
              <a:pPr>
                <a:spcBef>
                  <a:spcPct val="0"/>
                </a:spcBef>
                <a:buFontTx/>
                <a:buNone/>
              </a:pPr>
              <a:t>31</a:t>
            </a:fld>
            <a:endParaRPr lang="bg-BG" altLang="en-US" sz="1400"/>
          </a:p>
        </p:txBody>
      </p:sp>
      <p:sp>
        <p:nvSpPr>
          <p:cNvPr id="33795" name="Rectangle 3">
            <a:extLst>
              <a:ext uri="{FF2B5EF4-FFF2-40B4-BE49-F238E27FC236}">
                <a16:creationId xmlns:a16="http://schemas.microsoft.com/office/drawing/2014/main" id="{B71D3ABA-8DDD-E22E-5F6A-F8E9162C9108}"/>
              </a:ext>
            </a:extLst>
          </p:cNvPr>
          <p:cNvSpPr>
            <a:spLocks noGrp="1" noChangeArrowheads="1"/>
          </p:cNvSpPr>
          <p:nvPr>
            <p:ph type="body" idx="1"/>
          </p:nvPr>
        </p:nvSpPr>
        <p:spPr>
          <a:xfrm>
            <a:off x="468313" y="549275"/>
            <a:ext cx="8207375" cy="5472113"/>
          </a:xfrm>
        </p:spPr>
        <p:txBody>
          <a:bodyPr/>
          <a:lstStyle/>
          <a:p>
            <a:pPr algn="just" eaLnBrk="1" hangingPunct="1">
              <a:lnSpc>
                <a:spcPct val="90000"/>
              </a:lnSpc>
              <a:buFontTx/>
              <a:buNone/>
            </a:pPr>
            <a:r>
              <a:rPr lang="bg-BG" altLang="en-US" sz="2400">
                <a:latin typeface="Times New Roman" panose="02020603050405020304" pitchFamily="18" charset="0"/>
              </a:rPr>
              <a:t>Съществуват някои принципни изисквания при изграждането на програмни колективи:</a:t>
            </a:r>
          </a:p>
          <a:p>
            <a:pPr algn="just" eaLnBrk="1" hangingPunct="1">
              <a:lnSpc>
                <a:spcPct val="90000"/>
              </a:lnSpc>
            </a:pPr>
            <a:r>
              <a:rPr lang="bg-BG" altLang="en-US" sz="2400">
                <a:latin typeface="Times New Roman" panose="02020603050405020304" pitchFamily="18" charset="0"/>
              </a:rPr>
              <a:t>Съществуват някои принципни изисквания при изграждането на програмни колективи:</a:t>
            </a:r>
          </a:p>
          <a:p>
            <a:pPr algn="just" eaLnBrk="1" hangingPunct="1">
              <a:lnSpc>
                <a:spcPct val="90000"/>
              </a:lnSpc>
            </a:pPr>
            <a:r>
              <a:rPr lang="bg-BG" altLang="en-US" sz="2400">
                <a:latin typeface="Times New Roman" panose="02020603050405020304" pitchFamily="18" charset="0"/>
              </a:rPr>
              <a:t>включване на служителите в проектиране на програмата;</a:t>
            </a:r>
          </a:p>
          <a:p>
            <a:pPr algn="just" eaLnBrk="1" hangingPunct="1">
              <a:lnSpc>
                <a:spcPct val="90000"/>
              </a:lnSpc>
            </a:pPr>
            <a:r>
              <a:rPr lang="bg-BG" altLang="en-US" sz="2400">
                <a:latin typeface="Times New Roman" panose="02020603050405020304" pitchFamily="18" charset="0"/>
              </a:rPr>
              <a:t>обособяване на водещи изпълнители;</a:t>
            </a:r>
          </a:p>
          <a:p>
            <a:pPr algn="just" eaLnBrk="1" hangingPunct="1">
              <a:lnSpc>
                <a:spcPct val="90000"/>
              </a:lnSpc>
            </a:pPr>
            <a:r>
              <a:rPr lang="bg-BG" altLang="en-US" sz="2400">
                <a:latin typeface="Times New Roman" panose="02020603050405020304" pitchFamily="18" charset="0"/>
              </a:rPr>
              <a:t>даване на възможност за постигане на успех;</a:t>
            </a:r>
          </a:p>
          <a:p>
            <a:pPr algn="just" eaLnBrk="1" hangingPunct="1">
              <a:lnSpc>
                <a:spcPct val="90000"/>
              </a:lnSpc>
            </a:pPr>
            <a:r>
              <a:rPr lang="bg-BG" altLang="en-US" sz="2400">
                <a:latin typeface="Times New Roman" panose="02020603050405020304" pitchFamily="18" charset="0"/>
              </a:rPr>
              <a:t>решенията да се базират на резултатите, а не наличните предпочитания;</a:t>
            </a:r>
          </a:p>
          <a:p>
            <a:pPr algn="just" eaLnBrk="1" hangingPunct="1">
              <a:lnSpc>
                <a:spcPct val="90000"/>
              </a:lnSpc>
            </a:pPr>
            <a:r>
              <a:rPr lang="bg-BG" altLang="en-US" sz="2400">
                <a:latin typeface="Times New Roman" panose="02020603050405020304" pitchFamily="18" charset="0"/>
              </a:rPr>
              <a:t>индивидуалните цели трябва да се обвързват с целите на организацията;</a:t>
            </a:r>
          </a:p>
          <a:p>
            <a:pPr algn="just" eaLnBrk="1" hangingPunct="1">
              <a:lnSpc>
                <a:spcPct val="90000"/>
              </a:lnSpc>
            </a:pPr>
            <a:r>
              <a:rPr lang="bg-BG" altLang="en-US" sz="2400">
                <a:latin typeface="Times New Roman" panose="02020603050405020304" pitchFamily="18" charset="0"/>
              </a:rPr>
              <a:t>системата на заплащане трябва да се разясни на участниците в проекта;</a:t>
            </a:r>
          </a:p>
          <a:p>
            <a:pPr algn="just" eaLnBrk="1" hangingPunct="1">
              <a:lnSpc>
                <a:spcPct val="90000"/>
              </a:lnSpc>
            </a:pPr>
            <a:r>
              <a:rPr lang="bg-BG" altLang="en-US" sz="2400">
                <a:latin typeface="Times New Roman" panose="02020603050405020304" pitchFamily="18" charset="0"/>
              </a:rPr>
              <a:t>да се обучат ръководни кадри на за програмата.</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205A8C91-DB6B-B603-413E-6BA9036BDD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1F9235B9-8243-429F-AFAF-6A51885BFECC}" type="slidenum">
              <a:rPr lang="bg-BG" altLang="en-US" sz="1400"/>
              <a:pPr>
                <a:spcBef>
                  <a:spcPct val="0"/>
                </a:spcBef>
                <a:buFontTx/>
                <a:buNone/>
              </a:pPr>
              <a:t>32</a:t>
            </a:fld>
            <a:endParaRPr lang="bg-BG" altLang="en-US" sz="1400"/>
          </a:p>
        </p:txBody>
      </p:sp>
      <p:sp>
        <p:nvSpPr>
          <p:cNvPr id="34819" name="Rectangle 2">
            <a:extLst>
              <a:ext uri="{FF2B5EF4-FFF2-40B4-BE49-F238E27FC236}">
                <a16:creationId xmlns:a16="http://schemas.microsoft.com/office/drawing/2014/main" id="{98EC5228-3699-6126-EC4A-2AE8C520D9CF}"/>
              </a:ext>
            </a:extLst>
          </p:cNvPr>
          <p:cNvSpPr>
            <a:spLocks noGrp="1" noChangeArrowheads="1"/>
          </p:cNvSpPr>
          <p:nvPr>
            <p:ph type="title"/>
          </p:nvPr>
        </p:nvSpPr>
        <p:spPr>
          <a:xfrm>
            <a:off x="457200" y="274638"/>
            <a:ext cx="8075613" cy="850900"/>
          </a:xfrm>
        </p:spPr>
        <p:txBody>
          <a:bodyPr/>
          <a:lstStyle/>
          <a:p>
            <a:pPr algn="just" eaLnBrk="1" hangingPunct="1"/>
            <a:r>
              <a:rPr lang="bg-BG" altLang="en-US" sz="2400" b="1">
                <a:latin typeface="Times New Roman" panose="02020603050405020304" pitchFamily="18" charset="0"/>
              </a:rPr>
              <a:t>Препоръки при изграждане на организационно-управленски структури.</a:t>
            </a:r>
          </a:p>
        </p:txBody>
      </p:sp>
      <p:sp>
        <p:nvSpPr>
          <p:cNvPr id="34820" name="Rectangle 3">
            <a:extLst>
              <a:ext uri="{FF2B5EF4-FFF2-40B4-BE49-F238E27FC236}">
                <a16:creationId xmlns:a16="http://schemas.microsoft.com/office/drawing/2014/main" id="{AF7F7B39-FD47-AE75-D760-D0A993939E77}"/>
              </a:ext>
            </a:extLst>
          </p:cNvPr>
          <p:cNvSpPr>
            <a:spLocks noGrp="1" noChangeArrowheads="1"/>
          </p:cNvSpPr>
          <p:nvPr>
            <p:ph type="body" idx="1"/>
          </p:nvPr>
        </p:nvSpPr>
        <p:spPr>
          <a:xfrm>
            <a:off x="539750" y="1268413"/>
            <a:ext cx="8208963" cy="5360987"/>
          </a:xfrm>
        </p:spPr>
        <p:txBody>
          <a:bodyPr/>
          <a:lstStyle/>
          <a:p>
            <a:pPr marL="609600" indent="-609600" algn="just" eaLnBrk="1" hangingPunct="1">
              <a:lnSpc>
                <a:spcPct val="80000"/>
              </a:lnSpc>
              <a:buFontTx/>
              <a:buAutoNum type="arabicPeriod"/>
            </a:pPr>
            <a:r>
              <a:rPr lang="bg-BG" altLang="en-US" sz="2400">
                <a:latin typeface="Times New Roman" panose="02020603050405020304" pitchFamily="18" charset="0"/>
              </a:rPr>
              <a:t>Организацията трябва да се структурира отдолу нагоре, като се започне от потребителя.</a:t>
            </a:r>
          </a:p>
          <a:p>
            <a:pPr marL="609600" indent="-609600" algn="just" eaLnBrk="1" hangingPunct="1">
              <a:lnSpc>
                <a:spcPct val="80000"/>
              </a:lnSpc>
              <a:buFontTx/>
              <a:buAutoNum type="arabicPeriod"/>
            </a:pPr>
            <a:r>
              <a:rPr lang="bg-BG" altLang="en-US" sz="2400">
                <a:latin typeface="Times New Roman" panose="02020603050405020304" pitchFamily="18" charset="0"/>
              </a:rPr>
              <a:t>Управленската структура трябва да бъде проста, с ясни разграничителни на права и отговорност, което осигурява възможност за своевременно реагиране.</a:t>
            </a:r>
          </a:p>
          <a:p>
            <a:pPr marL="609600" indent="-609600" algn="just" eaLnBrk="1" hangingPunct="1">
              <a:lnSpc>
                <a:spcPct val="80000"/>
              </a:lnSpc>
              <a:buFontTx/>
              <a:buAutoNum type="arabicPeriod"/>
            </a:pPr>
            <a:r>
              <a:rPr lang="bg-BG" altLang="en-US" sz="2400">
                <a:latin typeface="Times New Roman" panose="02020603050405020304" pitchFamily="18" charset="0"/>
              </a:rPr>
              <a:t>По възможност структурата трябва да съдържа колкото се може по-малко управленски равнища с минимален брой хора в тях.</a:t>
            </a:r>
          </a:p>
          <a:p>
            <a:pPr marL="609600" indent="-609600" algn="just" eaLnBrk="1" hangingPunct="1">
              <a:lnSpc>
                <a:spcPct val="80000"/>
              </a:lnSpc>
              <a:buFontTx/>
              <a:buAutoNum type="arabicPeriod"/>
            </a:pPr>
            <a:r>
              <a:rPr lang="bg-BG" altLang="en-US" sz="2400">
                <a:latin typeface="Times New Roman" panose="02020603050405020304" pitchFamily="18" charset="0"/>
              </a:rPr>
              <a:t>Необходимо е да съществува определена адекватност между формалната и неформалната структура на фирмата.</a:t>
            </a:r>
          </a:p>
          <a:p>
            <a:pPr marL="609600" indent="-609600" algn="just" eaLnBrk="1" hangingPunct="1">
              <a:lnSpc>
                <a:spcPct val="80000"/>
              </a:lnSpc>
              <a:buFontTx/>
              <a:buAutoNum type="arabicPeriod"/>
            </a:pPr>
            <a:r>
              <a:rPr lang="bg-BG" altLang="en-US" sz="2400">
                <a:latin typeface="Times New Roman" panose="02020603050405020304" pitchFamily="18" charset="0"/>
              </a:rPr>
              <a:t>Схемата на управление не трябва да  се затормозява с много управляващи , стоящи на подчинение един на друг. </a:t>
            </a:r>
          </a:p>
          <a:p>
            <a:pPr marL="609600" indent="-609600" algn="just" eaLnBrk="1" hangingPunct="1">
              <a:lnSpc>
                <a:spcPct val="80000"/>
              </a:lnSpc>
              <a:buFontTx/>
              <a:buAutoNum type="arabicPeriod"/>
            </a:pPr>
            <a:r>
              <a:rPr lang="bg-BG" altLang="en-US" sz="2400">
                <a:latin typeface="Times New Roman" panose="02020603050405020304" pitchFamily="18" charset="0"/>
              </a:rPr>
              <a:t>Прекаленото опекунство е излишно и вредно. Групите с еднакви функции трябва да се ръководят от един началник.</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a:extLst>
              <a:ext uri="{FF2B5EF4-FFF2-40B4-BE49-F238E27FC236}">
                <a16:creationId xmlns:a16="http://schemas.microsoft.com/office/drawing/2014/main" id="{86999D5C-06FA-E402-16A1-FBBE8F583D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87B45A5-22BC-4112-AB6B-311A088BB980}" type="slidenum">
              <a:rPr lang="bg-BG" altLang="en-US" sz="1400"/>
              <a:pPr>
                <a:spcBef>
                  <a:spcPct val="0"/>
                </a:spcBef>
                <a:buFontTx/>
                <a:buNone/>
              </a:pPr>
              <a:t>4</a:t>
            </a:fld>
            <a:endParaRPr lang="bg-BG" altLang="en-US" sz="1400"/>
          </a:p>
        </p:txBody>
      </p:sp>
      <p:sp>
        <p:nvSpPr>
          <p:cNvPr id="6147" name="Rectangle 3">
            <a:extLst>
              <a:ext uri="{FF2B5EF4-FFF2-40B4-BE49-F238E27FC236}">
                <a16:creationId xmlns:a16="http://schemas.microsoft.com/office/drawing/2014/main" id="{2F89BA0B-9484-A9CD-A150-B7067F24ED5F}"/>
              </a:ext>
            </a:extLst>
          </p:cNvPr>
          <p:cNvSpPr>
            <a:spLocks noGrp="1" noChangeArrowheads="1"/>
          </p:cNvSpPr>
          <p:nvPr>
            <p:ph type="body" idx="1"/>
          </p:nvPr>
        </p:nvSpPr>
        <p:spPr>
          <a:xfrm>
            <a:off x="457200" y="908050"/>
            <a:ext cx="8218488" cy="5218113"/>
          </a:xfrm>
        </p:spPr>
        <p:txBody>
          <a:bodyPr/>
          <a:lstStyle/>
          <a:p>
            <a:pPr algn="just" eaLnBrk="1" hangingPunct="1">
              <a:lnSpc>
                <a:spcPct val="90000"/>
              </a:lnSpc>
            </a:pPr>
            <a:r>
              <a:rPr lang="bg-BG" altLang="en-US" sz="2400">
                <a:latin typeface="Times New Roman" panose="02020603050405020304" pitchFamily="18" charset="0"/>
              </a:rPr>
              <a:t>Организационната структура  може да бъде дефинирана в широк смисъл като механизъм, който служи за контрол и координация  на членовете на организацията. Чрез координацията се свързват задачите и отделите с задача да се достигнат целите на организацията. Контролът насочва регулацията на дейностите по начин, позволяващ да се предвиждат и стабилизират взаимоотношенията   между членовете в организацията. Координиращите и контролните механизми или структури трябва да отговарят  за задачата да направят организацията ефективна.  Мениджърите вземат решения относно структурата на техните организации, когато се налага дейностите да бъдат по-добре координирани и контролирани.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a:extLst>
              <a:ext uri="{FF2B5EF4-FFF2-40B4-BE49-F238E27FC236}">
                <a16:creationId xmlns:a16="http://schemas.microsoft.com/office/drawing/2014/main" id="{BA0F21F2-E07E-D8B2-1842-23608560DF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E3695F3-F313-4BA9-BCD1-DF11FA8220DB}" type="slidenum">
              <a:rPr lang="bg-BG" altLang="en-US" sz="1400"/>
              <a:pPr>
                <a:spcBef>
                  <a:spcPct val="0"/>
                </a:spcBef>
                <a:buFontTx/>
                <a:buNone/>
              </a:pPr>
              <a:t>5</a:t>
            </a:fld>
            <a:endParaRPr lang="bg-BG" altLang="en-US" sz="1400"/>
          </a:p>
        </p:txBody>
      </p:sp>
      <p:sp>
        <p:nvSpPr>
          <p:cNvPr id="7171" name="Rectangle 3">
            <a:extLst>
              <a:ext uri="{FF2B5EF4-FFF2-40B4-BE49-F238E27FC236}">
                <a16:creationId xmlns:a16="http://schemas.microsoft.com/office/drawing/2014/main" id="{C2FDC9E4-FF0C-A848-949D-6700C873B68F}"/>
              </a:ext>
            </a:extLst>
          </p:cNvPr>
          <p:cNvSpPr>
            <a:spLocks noGrp="1" noChangeArrowheads="1"/>
          </p:cNvSpPr>
          <p:nvPr>
            <p:ph type="body" idx="1"/>
          </p:nvPr>
        </p:nvSpPr>
        <p:spPr>
          <a:xfrm>
            <a:off x="457200" y="1125538"/>
            <a:ext cx="8147050" cy="5000625"/>
          </a:xfrm>
        </p:spPr>
        <p:txBody>
          <a:bodyPr/>
          <a:lstStyle/>
          <a:p>
            <a:pPr algn="just" eaLnBrk="1" hangingPunct="1"/>
            <a:r>
              <a:rPr lang="bg-BG" altLang="en-US">
                <a:latin typeface="Times New Roman" panose="02020603050405020304" pitchFamily="18" charset="0"/>
              </a:rPr>
              <a:t>Компонентите на организационната структура на управление са: </a:t>
            </a:r>
            <a:r>
              <a:rPr lang="bg-BG" altLang="en-US" i="1">
                <a:latin typeface="Times New Roman" panose="02020603050405020304" pitchFamily="18" charset="0"/>
              </a:rPr>
              <a:t>органи за управление, власт, връзки между органите за управление  и начин на подредеността на</a:t>
            </a:r>
            <a:r>
              <a:rPr lang="bg-BG" altLang="en-US">
                <a:latin typeface="Times New Roman" panose="02020603050405020304" pitchFamily="18" charset="0"/>
              </a:rPr>
              <a:t> връзките</a:t>
            </a:r>
            <a:r>
              <a:rPr lang="bg-BG" altLang="en-US"/>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a:extLst>
              <a:ext uri="{FF2B5EF4-FFF2-40B4-BE49-F238E27FC236}">
                <a16:creationId xmlns:a16="http://schemas.microsoft.com/office/drawing/2014/main" id="{721CF82F-6C45-A5ED-7F59-0AD2AF92992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E6C3989-5F9D-4547-B0E0-D8A322A24CA9}" type="slidenum">
              <a:rPr lang="bg-BG" altLang="en-US" sz="1400"/>
              <a:pPr>
                <a:spcBef>
                  <a:spcPct val="0"/>
                </a:spcBef>
                <a:buFontTx/>
                <a:buNone/>
              </a:pPr>
              <a:t>6</a:t>
            </a:fld>
            <a:endParaRPr lang="bg-BG" altLang="en-US" sz="1400"/>
          </a:p>
        </p:txBody>
      </p:sp>
      <p:sp>
        <p:nvSpPr>
          <p:cNvPr id="8195" name="Rectangle 3">
            <a:extLst>
              <a:ext uri="{FF2B5EF4-FFF2-40B4-BE49-F238E27FC236}">
                <a16:creationId xmlns:a16="http://schemas.microsoft.com/office/drawing/2014/main" id="{A880212E-9B43-9788-8F14-BD552EAF13B1}"/>
              </a:ext>
            </a:extLst>
          </p:cNvPr>
          <p:cNvSpPr>
            <a:spLocks noGrp="1" noChangeArrowheads="1"/>
          </p:cNvSpPr>
          <p:nvPr>
            <p:ph type="body" idx="1"/>
          </p:nvPr>
        </p:nvSpPr>
        <p:spPr>
          <a:xfrm>
            <a:off x="457200" y="981075"/>
            <a:ext cx="8218488" cy="5145088"/>
          </a:xfrm>
        </p:spPr>
        <p:txBody>
          <a:bodyPr/>
          <a:lstStyle/>
          <a:p>
            <a:pPr algn="just" eaLnBrk="1" hangingPunct="1">
              <a:lnSpc>
                <a:spcPct val="90000"/>
              </a:lnSpc>
            </a:pPr>
            <a:r>
              <a:rPr lang="bg-BG" altLang="en-US" sz="2800" i="1">
                <a:latin typeface="Times New Roman" panose="02020603050405020304" pitchFamily="18" charset="0"/>
              </a:rPr>
              <a:t>Органи за управление</a:t>
            </a:r>
            <a:r>
              <a:rPr lang="bg-BG" altLang="en-US" sz="2800">
                <a:latin typeface="Times New Roman" panose="02020603050405020304" pitchFamily="18" charset="0"/>
              </a:rPr>
              <a:t> -  под управленски орган представлява обединение на група лица, заемащи определени длъжности, от обща власт, по повод изпълнението на определена управленска функция.</a:t>
            </a:r>
          </a:p>
          <a:p>
            <a:pPr algn="just" eaLnBrk="1" hangingPunct="1">
              <a:lnSpc>
                <a:spcPct val="90000"/>
              </a:lnSpc>
            </a:pPr>
            <a:r>
              <a:rPr lang="bg-BG" altLang="en-US" sz="2800">
                <a:latin typeface="Times New Roman" panose="02020603050405020304" pitchFamily="18" charset="0"/>
              </a:rPr>
              <a:t>Управленският орган е съставна част на управленската структура, но притежава относителна самостоятелност в рамките на управляващата система. Тази самостоятелност се гарантира от кръга права, задължения и отговорности, необходими за осъществяване на управленските функции.</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a:extLst>
              <a:ext uri="{FF2B5EF4-FFF2-40B4-BE49-F238E27FC236}">
                <a16:creationId xmlns:a16="http://schemas.microsoft.com/office/drawing/2014/main" id="{D44A5416-0C9B-7588-0E7B-4A6991C9AB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FE4436B0-4347-4073-B696-C0365FC9D821}" type="slidenum">
              <a:rPr lang="bg-BG" altLang="en-US" sz="1400"/>
              <a:pPr>
                <a:spcBef>
                  <a:spcPct val="0"/>
                </a:spcBef>
                <a:buFontTx/>
                <a:buNone/>
              </a:pPr>
              <a:t>7</a:t>
            </a:fld>
            <a:endParaRPr lang="bg-BG" altLang="en-US" sz="1400"/>
          </a:p>
        </p:txBody>
      </p:sp>
      <p:sp>
        <p:nvSpPr>
          <p:cNvPr id="9219" name="Rectangle 3">
            <a:extLst>
              <a:ext uri="{FF2B5EF4-FFF2-40B4-BE49-F238E27FC236}">
                <a16:creationId xmlns:a16="http://schemas.microsoft.com/office/drawing/2014/main" id="{435E5635-6E38-3063-5020-B63CB1140A12}"/>
              </a:ext>
            </a:extLst>
          </p:cNvPr>
          <p:cNvSpPr>
            <a:spLocks noGrp="1" noChangeArrowheads="1"/>
          </p:cNvSpPr>
          <p:nvPr>
            <p:ph type="body" idx="1"/>
          </p:nvPr>
        </p:nvSpPr>
        <p:spPr>
          <a:xfrm>
            <a:off x="457200" y="1196975"/>
            <a:ext cx="8291513" cy="4929188"/>
          </a:xfrm>
        </p:spPr>
        <p:txBody>
          <a:bodyPr/>
          <a:lstStyle/>
          <a:p>
            <a:pPr algn="just" eaLnBrk="1" hangingPunct="1"/>
            <a:r>
              <a:rPr lang="bg-BG" altLang="en-US" sz="2800">
                <a:latin typeface="Times New Roman" panose="02020603050405020304" pitchFamily="18" charset="0"/>
              </a:rPr>
              <a:t>Вторият компонент  на организационните структури на управление е </a:t>
            </a:r>
            <a:r>
              <a:rPr lang="bg-BG" altLang="en-US" sz="2800" i="1">
                <a:latin typeface="Times New Roman" panose="02020603050405020304" pitchFamily="18" charset="0"/>
              </a:rPr>
              <a:t>властта</a:t>
            </a:r>
            <a:r>
              <a:rPr lang="bg-BG" altLang="en-US" sz="2800">
                <a:latin typeface="Times New Roman" panose="02020603050405020304" pitchFamily="18" charset="0"/>
              </a:rPr>
              <a:t>. Тя е право на вземане на решение, издаване на заповеди и  разпореждания, даване на инструкции, разпределяне на задачи и пр. Властта винаги принадлежи на един център, който  не може да я упражнява непосредствено по редица причини - специализацията в сферата на управлението териториалната отдалеченост на органите на управление, големия размер на управленската дейност, сложността на управлението и т. н</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a:extLst>
              <a:ext uri="{FF2B5EF4-FFF2-40B4-BE49-F238E27FC236}">
                <a16:creationId xmlns:a16="http://schemas.microsoft.com/office/drawing/2014/main" id="{55C17D45-A822-D38D-73D0-85EEDFB7FE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39002BB-1FE9-4BE9-B5F7-06B94F2F9C22}" type="slidenum">
              <a:rPr lang="bg-BG" altLang="en-US" sz="1400"/>
              <a:pPr>
                <a:spcBef>
                  <a:spcPct val="0"/>
                </a:spcBef>
                <a:buFontTx/>
                <a:buNone/>
              </a:pPr>
              <a:t>8</a:t>
            </a:fld>
            <a:endParaRPr lang="bg-BG" altLang="en-US" sz="1400"/>
          </a:p>
        </p:txBody>
      </p:sp>
      <p:sp>
        <p:nvSpPr>
          <p:cNvPr id="10243" name="Rectangle 3">
            <a:extLst>
              <a:ext uri="{FF2B5EF4-FFF2-40B4-BE49-F238E27FC236}">
                <a16:creationId xmlns:a16="http://schemas.microsoft.com/office/drawing/2014/main" id="{CF038958-ED44-6905-BD00-F41BEB9677FC}"/>
              </a:ext>
            </a:extLst>
          </p:cNvPr>
          <p:cNvSpPr>
            <a:spLocks noGrp="1" noChangeArrowheads="1"/>
          </p:cNvSpPr>
          <p:nvPr>
            <p:ph type="body" idx="1"/>
          </p:nvPr>
        </p:nvSpPr>
        <p:spPr>
          <a:xfrm>
            <a:off x="457200" y="1268413"/>
            <a:ext cx="8291513" cy="4857750"/>
          </a:xfrm>
        </p:spPr>
        <p:txBody>
          <a:bodyPr/>
          <a:lstStyle/>
          <a:p>
            <a:pPr algn="just" eaLnBrk="1" hangingPunct="1">
              <a:lnSpc>
                <a:spcPct val="90000"/>
              </a:lnSpc>
            </a:pPr>
            <a:r>
              <a:rPr lang="bg-BG" altLang="en-US" sz="2800" i="1">
                <a:latin typeface="Times New Roman" panose="02020603050405020304" pitchFamily="18" charset="0"/>
              </a:rPr>
              <a:t>Връзките </a:t>
            </a:r>
            <a:r>
              <a:rPr lang="bg-BG" altLang="en-US" sz="2800">
                <a:latin typeface="Times New Roman" panose="02020603050405020304" pitchFamily="18" charset="0"/>
              </a:rPr>
              <a:t>са третият компонент на организационната управленска структура. Те представляват информационни канали, чрез които се осигурява необходимата информация за функциониране на управленските органи, а така също и за делегиране на права и отговорности към по-долу стоящите управленски органи.</a:t>
            </a:r>
            <a:endParaRPr lang="bg-BG" altLang="en-US" sz="2800" i="1">
              <a:latin typeface="Times New Roman" panose="02020603050405020304" pitchFamily="18" charset="0"/>
            </a:endParaRPr>
          </a:p>
          <a:p>
            <a:pPr algn="just" eaLnBrk="1" hangingPunct="1">
              <a:lnSpc>
                <a:spcPct val="90000"/>
              </a:lnSpc>
            </a:pPr>
            <a:r>
              <a:rPr lang="bg-BG" altLang="en-US" sz="2800" i="1">
                <a:latin typeface="Times New Roman" panose="02020603050405020304" pitchFamily="18" charset="0"/>
              </a:rPr>
              <a:t>Подредеността на връзките</a:t>
            </a:r>
            <a:r>
              <a:rPr lang="bg-BG" altLang="en-US" sz="2800">
                <a:latin typeface="Times New Roman" panose="02020603050405020304" pitchFamily="18" charset="0"/>
              </a:rPr>
              <a:t> в организационната структура на управление, техният вид и съдържание на информацията  определят разновидността на структурата.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DDF686E1-443E-3B93-0E2D-2F716D2C9AD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FFC1A70-3165-493A-95D5-A2D58F7916D9}" type="slidenum">
              <a:rPr lang="bg-BG" altLang="en-US" sz="1400"/>
              <a:pPr>
                <a:spcBef>
                  <a:spcPct val="0"/>
                </a:spcBef>
                <a:buFontTx/>
                <a:buNone/>
              </a:pPr>
              <a:t>9</a:t>
            </a:fld>
            <a:endParaRPr lang="bg-BG" altLang="en-US" sz="1400"/>
          </a:p>
        </p:txBody>
      </p:sp>
      <p:sp>
        <p:nvSpPr>
          <p:cNvPr id="11267" name="Rectangle 2">
            <a:extLst>
              <a:ext uri="{FF2B5EF4-FFF2-40B4-BE49-F238E27FC236}">
                <a16:creationId xmlns:a16="http://schemas.microsoft.com/office/drawing/2014/main" id="{064D8B9D-74EA-6875-E01B-B335102BD3B9}"/>
              </a:ext>
            </a:extLst>
          </p:cNvPr>
          <p:cNvSpPr>
            <a:spLocks noGrp="1" noChangeArrowheads="1"/>
          </p:cNvSpPr>
          <p:nvPr>
            <p:ph type="title"/>
          </p:nvPr>
        </p:nvSpPr>
        <p:spPr>
          <a:xfrm>
            <a:off x="457200" y="274638"/>
            <a:ext cx="8218488" cy="3514725"/>
          </a:xfrm>
        </p:spPr>
        <p:txBody>
          <a:bodyPr/>
          <a:lstStyle/>
          <a:p>
            <a:pPr marL="838200" indent="-838200" algn="just" eaLnBrk="1" hangingPunct="1"/>
            <a:r>
              <a:rPr lang="bg-BG" altLang="en-US" sz="2800" b="1">
                <a:latin typeface="Times New Roman" panose="02020603050405020304" pitchFamily="18" charset="0"/>
              </a:rPr>
              <a:t>2.Типове организационни структури. Съвременни тенденции в развитието на управленските структури.</a:t>
            </a:r>
            <a:r>
              <a:rPr lang="bg-BG" altLang="en-US" b="1"/>
              <a:t>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Документ" ma:contentTypeID="0x01010027F3E6DAB51B8F43866F0743E0EE41DD" ma:contentTypeVersion="4" ma:contentTypeDescription="Създаване на нов документ" ma:contentTypeScope="" ma:versionID="09c1fb1e475793539fd63650d9cdb6b9">
  <xsd:schema xmlns:xsd="http://www.w3.org/2001/XMLSchema" xmlns:xs="http://www.w3.org/2001/XMLSchema" xmlns:p="http://schemas.microsoft.com/office/2006/metadata/properties" xmlns:ns2="f7ff9893-cbf3-494b-bdd9-96c0170228da" targetNamespace="http://schemas.microsoft.com/office/2006/metadata/properties" ma:root="true" ma:fieldsID="20f4fd7fdb2e700b497a3c912dea05d5" ns2:_="">
    <xsd:import namespace="f7ff9893-cbf3-494b-bdd9-96c0170228d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ff9893-cbf3-494b-bdd9-96c017022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ъдържание"/>
        <xsd:element ref="dc:title" minOccurs="0" maxOccurs="1" ma:index="4" ma:displayName="Заглав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C7974AC-5D56-48F6-8E6C-B8A5614BF2FF}">
  <ds:schemaRefs>
    <ds:schemaRef ds:uri="http://schemas.microsoft.com/sharepoint/v3/contenttype/forms"/>
  </ds:schemaRefs>
</ds:datastoreItem>
</file>

<file path=customXml/itemProps2.xml><?xml version="1.0" encoding="utf-8"?>
<ds:datastoreItem xmlns:ds="http://schemas.openxmlformats.org/officeDocument/2006/customXml" ds:itemID="{23601702-99C0-4610-8C53-F1DDA907BAF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1D1EC128-1D0D-4C6D-93A2-6AED50A57DEE}"/>
</file>

<file path=docProps/app.xml><?xml version="1.0" encoding="utf-8"?>
<Properties xmlns="http://schemas.openxmlformats.org/officeDocument/2006/extended-properties" xmlns:vt="http://schemas.openxmlformats.org/officeDocument/2006/docPropsVTypes">
  <TotalTime>94</TotalTime>
  <Words>1675</Words>
  <Application>Microsoft Office PowerPoint</Application>
  <PresentationFormat>Презентация на цял екран (4:3)</PresentationFormat>
  <Paragraphs>162</Paragraphs>
  <Slides>32</Slides>
  <Notes>0</Notes>
  <HiddenSlides>0</HiddenSlides>
  <MMClips>0</MMClips>
  <ScaleCrop>false</ScaleCrop>
  <HeadingPairs>
    <vt:vector size="4" baseType="variant">
      <vt:variant>
        <vt:lpstr>Тема</vt:lpstr>
      </vt:variant>
      <vt:variant>
        <vt:i4>1</vt:i4>
      </vt:variant>
      <vt:variant>
        <vt:lpstr>Заглавия на слайдовете</vt:lpstr>
      </vt:variant>
      <vt:variant>
        <vt:i4>32</vt:i4>
      </vt:variant>
    </vt:vector>
  </HeadingPairs>
  <TitlesOfParts>
    <vt:vector size="33" baseType="lpstr">
      <vt:lpstr>Default Design</vt:lpstr>
      <vt:lpstr>Управленски структури</vt:lpstr>
      <vt:lpstr>Презентация на PowerPoint</vt:lpstr>
      <vt:lpstr>Същност , видове, управленски звена и връзки, функции и параметри на организационните структури на управлението.</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2.Типове организационни структури. Съвременни тенденции в развитието на управленските структури. </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Презентация на PowerPoint</vt:lpstr>
      <vt:lpstr>Препоръки при изграждане на организационно-управленски структури.</vt:lpstr>
    </vt:vector>
  </TitlesOfParts>
  <Company>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доц. д-р Добрин Ганчев</cp:lastModifiedBy>
  <cp:revision>31</cp:revision>
  <dcterms:created xsi:type="dcterms:W3CDTF">2021-01-04T08:17:00Z</dcterms:created>
  <dcterms:modified xsi:type="dcterms:W3CDTF">2024-05-12T15:30:46Z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0x01010027F3E6DAB51B8F43866F0743E0EE41DD</vt:lpwstr>
  </property>
</Properties>
</file>