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4"/>
  </p:sldMasterIdLst>
  <p:notesMasterIdLst>
    <p:notesMasterId r:id="rId41"/>
  </p:notesMasterIdLst>
  <p:sldIdLst>
    <p:sldId id="256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9" r:id="rId17"/>
    <p:sldId id="278" r:id="rId18"/>
    <p:sldId id="280" r:id="rId19"/>
    <p:sldId id="277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73" r:id="rId31"/>
    <p:sldId id="274" r:id="rId32"/>
    <p:sldId id="275" r:id="rId33"/>
    <p:sldId id="276" r:id="rId34"/>
    <p:sldId id="268" r:id="rId35"/>
    <p:sldId id="269" r:id="rId36"/>
    <p:sldId id="291" r:id="rId37"/>
    <p:sldId id="292" r:id="rId38"/>
    <p:sldId id="293" r:id="rId39"/>
    <p:sldId id="271" r:id="rId40"/>
  </p:sldIdLst>
  <p:sldSz cx="9144000" cy="6858000" type="screen4x3"/>
  <p:notesSz cx="7023100" cy="9309100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57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лександър Дончев (22372121)" userId="S::f22372121@students.tugab.bg::1a6b3092-ec16-4153-95e0-c2f6e8dffed1" providerId="AD" clId="Web-{222347E7-F5FE-4A4A-93CE-93325163DBCC}"/>
    <pc:docChg chg="modSld">
      <pc:chgData name="Александър Дончев (22372121)" userId="S::f22372121@students.tugab.bg::1a6b3092-ec16-4153-95e0-c2f6e8dffed1" providerId="AD" clId="Web-{222347E7-F5FE-4A4A-93CE-93325163DBCC}" dt="2024-03-05T17:10:26.914" v="0" actId="1076"/>
      <pc:docMkLst>
        <pc:docMk/>
      </pc:docMkLst>
      <pc:sldChg chg="modSp">
        <pc:chgData name="Александър Дончев (22372121)" userId="S::f22372121@students.tugab.bg::1a6b3092-ec16-4153-95e0-c2f6e8dffed1" providerId="AD" clId="Web-{222347E7-F5FE-4A4A-93CE-93325163DBCC}" dt="2024-03-05T17:10:26.914" v="0" actId="1076"/>
        <pc:sldMkLst>
          <pc:docMk/>
          <pc:sldMk cId="0" sldId="273"/>
        </pc:sldMkLst>
        <pc:spChg chg="mod">
          <ac:chgData name="Александър Дончев (22372121)" userId="S::f22372121@students.tugab.bg::1a6b3092-ec16-4153-95e0-c2f6e8dffed1" providerId="AD" clId="Web-{222347E7-F5FE-4A4A-93CE-93325163DBCC}" dt="2024-03-05T17:10:26.914" v="0" actId="1076"/>
          <ac:spMkLst>
            <pc:docMk/>
            <pc:sldMk cId="0" sldId="273"/>
            <ac:spMk id="29699" creationId="{2620E1EF-6138-4CC4-B3F6-FCACF7CA296D}"/>
          </ac:spMkLst>
        </pc:spChg>
      </pc:sldChg>
    </pc:docChg>
  </pc:docChgLst>
  <pc:docChgLst>
    <pc:chgData name="доц. д-р Добрин Ганчев" userId="S::dobrin@tugab.bg::a4a41665-196f-4705-8140-885bff7866aa" providerId="AD" clId="Web-{FA9D7231-1736-4C9A-8595-0879A65648EB}"/>
    <pc:docChg chg="modSld">
      <pc:chgData name="доц. д-р Добрин Ганчев" userId="S::dobrin@tugab.bg::a4a41665-196f-4705-8140-885bff7866aa" providerId="AD" clId="Web-{FA9D7231-1736-4C9A-8595-0879A65648EB}" dt="2022-02-22T07:49:35.496" v="2" actId="20577"/>
      <pc:docMkLst>
        <pc:docMk/>
      </pc:docMkLst>
      <pc:sldChg chg="modSp">
        <pc:chgData name="доц. д-р Добрин Ганчев" userId="S::dobrin@tugab.bg::a4a41665-196f-4705-8140-885bff7866aa" providerId="AD" clId="Web-{FA9D7231-1736-4C9A-8595-0879A65648EB}" dt="2022-02-22T07:49:35.496" v="2" actId="20577"/>
        <pc:sldMkLst>
          <pc:docMk/>
          <pc:sldMk cId="0" sldId="280"/>
        </pc:sldMkLst>
        <pc:spChg chg="mod">
          <ac:chgData name="доц. д-р Добрин Ганчев" userId="S::dobrin@tugab.bg::a4a41665-196f-4705-8140-885bff7866aa" providerId="AD" clId="Web-{FA9D7231-1736-4C9A-8595-0879A65648EB}" dt="2022-02-22T07:49:35.496" v="2" actId="20577"/>
          <ac:spMkLst>
            <pc:docMk/>
            <pc:sldMk cId="0" sldId="280"/>
            <ac:spMk id="18434" creationId="{5A104DDA-4B47-4E00-8943-61C9584D2575}"/>
          </ac:spMkLst>
        </pc:spChg>
      </pc:sldChg>
    </pc:docChg>
  </pc:docChgLst>
  <pc:docChgLst>
    <pc:chgData name="доц. д-р Добрин Ганчев" userId="S::dobrin@tugab.bg::a4a41665-196f-4705-8140-885bff7866aa" providerId="AD" clId="Web-{70ECADA6-058F-4440-83FB-CB1A38E74B58}"/>
    <pc:docChg chg="modSld">
      <pc:chgData name="доц. д-р Добрин Ганчев" userId="S::dobrin@tugab.bg::a4a41665-196f-4705-8140-885bff7866aa" providerId="AD" clId="Web-{70ECADA6-058F-4440-83FB-CB1A38E74B58}" dt="2022-03-01T06:30:08.964" v="1" actId="20577"/>
      <pc:docMkLst>
        <pc:docMk/>
      </pc:docMkLst>
      <pc:sldChg chg="modSp">
        <pc:chgData name="доц. д-р Добрин Ганчев" userId="S::dobrin@tugab.bg::a4a41665-196f-4705-8140-885bff7866aa" providerId="AD" clId="Web-{70ECADA6-058F-4440-83FB-CB1A38E74B58}" dt="2022-03-01T06:30:08.964" v="1" actId="20577"/>
        <pc:sldMkLst>
          <pc:docMk/>
          <pc:sldMk cId="0" sldId="277"/>
        </pc:sldMkLst>
        <pc:spChg chg="mod">
          <ac:chgData name="доц. д-р Добрин Ганчев" userId="S::dobrin@tugab.bg::a4a41665-196f-4705-8140-885bff7866aa" providerId="AD" clId="Web-{70ECADA6-058F-4440-83FB-CB1A38E74B58}" dt="2022-03-01T06:30:08.964" v="1" actId="20577"/>
          <ac:spMkLst>
            <pc:docMk/>
            <pc:sldMk cId="0" sldId="277"/>
            <ac:spMk id="19458" creationId="{EF595609-3210-4B45-AA8A-560B257A32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0CD8FE6-A772-41CB-8EA7-36AC262576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FB82244-ACB3-40F8-B8D8-9A8C538D131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8275" y="0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35133B46-52BF-4BB8-ACD2-618DB9AF8E4B}" type="datetimeFigureOut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CDF77205-319B-46BA-9114-F33D45A40BC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4275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1294C81F-19D1-4DDE-90E9-DB19D0EA285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21188"/>
            <a:ext cx="561975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2F6F3014-70CE-4C05-B83E-6966CE4519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6A5E43DD-7531-4E33-A6F5-E36C1A70D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8275" y="8842375"/>
            <a:ext cx="304323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 defTabSz="933450" eaLnBrk="0" hangingPunct="0">
              <a:defRPr sz="1200"/>
            </a:lvl1pPr>
          </a:lstStyle>
          <a:p>
            <a:fld id="{6864BD6D-DDBA-4EA0-988A-FAAB38D4A9E7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6B1246-81E1-4E41-A26E-1319D0631B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514040-B8D8-4706-B4A2-6A3CF5FB63FC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701006-5FF0-41EE-84F6-965D2E6919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19C345-EDC1-401C-A19C-63685AD1CA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6C519B-3A82-408D-8FC4-FA88BF481E21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75180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9063B4-F7BA-4707-96E4-2876B38D4F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E3F12-C1B4-4C22-90F8-E223E1706CB6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6B3E092-9A93-4C24-9C9C-33ACF39FD0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E88CB9-3CEC-4E64-8062-4C988BADC4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D84EDE-7ED1-4F88-B57C-CF102202709A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5545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F2670B-65AA-44D6-B002-9D757192CE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8FBC-7EDF-4C43-93B2-3BAF5D7336D5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DC716B-1AC4-4669-AE5F-0B07931750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36546A-BE90-406D-B113-CE02BC188C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E6586-76A0-4BD7-80C7-83D7375290EB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46504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>
            <a:extLst>
              <a:ext uri="{FF2B5EF4-FFF2-40B4-BE49-F238E27FC236}">
                <a16:creationId xmlns:a16="http://schemas.microsoft.com/office/drawing/2014/main" id="{97DD0D99-2BCB-4D3D-BA11-555435C70AB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81394704-C02D-4EF7-A4ED-73FC9F24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9AD6B-5169-45CC-9EA4-6162540C6731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4DB99FF7-C01D-4F7E-A7B7-D9CE319F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BC2CBE93-4399-4D5E-A51C-0F3A5218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D5DC00A-1F29-499B-851E-AE83C12242A2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884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4D3E73-4146-4E34-ACAE-2464417725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FF4A2-1F73-4CD8-9D19-74AC0380B581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0A235F-4D52-4B6D-810C-3466C401D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D0FBC1-7C63-49A7-A334-1A31D6CD8B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A5B9C8-AF17-4874-B2E3-ABFC6D049B34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75630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D5CC06-5003-48DD-90F2-7688035FD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A959D-C4C5-4C00-A70D-CA01E4740B55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80F36D-40DC-410A-995D-69307C663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8EEEC9-A2CA-4548-90AF-D97A1BC1B1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D6517-0F65-4396-BA13-983492812BCE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91754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746BEF-E230-4C06-8290-7B6AB43888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9F43B-D76C-4F0C-9401-B292E505E34E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B38823-E54F-4C69-B458-FC7140720C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4AC9BA-E89C-43E0-8F88-6F97C069EB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D49CB9-3CC3-4AEA-A955-267779E165A7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43473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0CDBF4-E41C-43A7-9F87-FFF3965B93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0CC1A-38DC-4AF1-8369-5A9CE5B9F72B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098723-BB02-42D5-AE01-EF38C4A7E2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3BAEE77-EFD0-459A-B7E7-FE7DA6B591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FA1F1-EDD6-4E44-9CFA-298479B8296E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537113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45AED0-F927-45DB-BEA9-C6195BF359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41B96-D82D-486B-ACE9-21980374C876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600230-4FF2-4D0D-A4C8-93DB8F9D0B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0CAAE4-23C7-45FE-AE80-91B36269B4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E0CC34-2237-4E44-B2D0-2E5E77E5C436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3303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EFD6278-A677-4825-AF9F-613CDF842D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83C87-A8B4-4413-B2EE-1B316F930679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6EE7201-4EEA-47A4-A1AE-3351D350D8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3BC4A2-A88A-4075-8FAE-ECB8D14E5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5B3E3-2E66-4B30-980C-DF131B1062B9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73293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9F1205-58F8-4CA6-9A89-3CF2332B6D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02F63-5A0E-4A31-8827-5FE82046FA39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08FD8C-37D6-47AC-A9E6-D2FD46646F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0BDF1-4F4D-47EB-9F9A-B2318803C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F5DFA9-CB5D-4FC8-BB45-93746EA37A2C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1220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BF77B7-7920-45A6-B0A9-B0B87069D8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B5922-E286-4C5E-8565-1C324A9EB66D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A94EE0-F3B4-4BF1-B8DC-B5DA41D2B2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13C910-5DB1-4A30-B3E4-AC1A7D00F5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1171F-DC67-4D9C-89C0-23EFFC65A551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49640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EF45290-9999-46E7-BFA7-F80FC40043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8A7D025-B0C7-4D4C-BB76-C720052C8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Click to edit Master text styles</a:t>
            </a:r>
          </a:p>
          <a:p>
            <a:pPr lvl="1"/>
            <a:r>
              <a:rPr lang="bg-BG" altLang="bg-BG"/>
              <a:t>Second level</a:t>
            </a:r>
          </a:p>
          <a:p>
            <a:pPr lvl="2"/>
            <a:r>
              <a:rPr lang="bg-BG" altLang="bg-BG"/>
              <a:t>Third level</a:t>
            </a:r>
          </a:p>
          <a:p>
            <a:pPr lvl="3"/>
            <a:r>
              <a:rPr lang="bg-BG" altLang="bg-BG"/>
              <a:t>Fourth level</a:t>
            </a:r>
          </a:p>
          <a:p>
            <a:pPr lvl="4"/>
            <a:r>
              <a:rPr lang="bg-BG" altLang="bg-BG"/>
              <a:t>Fifth level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AE5B85FD-3B16-4A13-8DFF-DB7B609986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charset="0"/>
              </a:defRPr>
            </a:lvl1pPr>
          </a:lstStyle>
          <a:p>
            <a:pPr>
              <a:defRPr/>
            </a:pPr>
            <a:fld id="{8E734502-FAB4-45DE-9EFB-6D92DB866038}" type="datetime1">
              <a:rPr lang="en-US"/>
              <a:pPr>
                <a:defRPr/>
              </a:pPr>
              <a:t>5/12/2024</a:t>
            </a:fld>
            <a:endParaRPr lang="en-US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663B9D1C-060C-4569-AB85-DF8F1395AF3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id="{7FA83D9C-896F-4292-88D5-34444D29E5C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5ED5BC5-7C51-48BF-B062-75B0327A8BE1}" type="slidenum">
              <a:rPr lang="bg-BG" altLang="bg-BG"/>
              <a:pPr/>
              <a:t>‹#›</a:t>
            </a:fld>
            <a:endParaRPr lang="bg-BG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67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1677E266-0CAB-49C9-A218-27E5667501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61636C5-384F-4223-BC49-D27AA667C996}" type="slidenum">
              <a:rPr lang="bg-BG" altLang="bg-BG"/>
              <a:pPr eaLnBrk="1" hangingPunct="1"/>
              <a:t>1</a:t>
            </a:fld>
            <a:endParaRPr lang="bg-BG" altLang="bg-BG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CF520E02-8D55-4863-A944-1D7A98E229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bg-BG" altLang="bg-BG" sz="4000" b="1">
                <a:latin typeface="Times New Roman" panose="02020603050405020304" pitchFamily="18" charset="0"/>
              </a:rPr>
              <a:t>Имущество на предприятието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BE089720-45E3-46E9-9D3B-7E7494D175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bg-BG" altLang="bg-BG" b="1">
                <a:latin typeface="Times New Roman" panose="02020603050405020304" pitchFamily="18" charset="0"/>
              </a:rPr>
              <a:t>ДЪЛГОТРАЙНИ И КРАТКОТРАЙНИ АКТИВИ</a:t>
            </a:r>
          </a:p>
          <a:p>
            <a:pPr eaLnBrk="1" hangingPunct="1"/>
            <a:endParaRPr lang="bg-BG" altLang="bg-B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>
            <a:extLst>
              <a:ext uri="{FF2B5EF4-FFF2-40B4-BE49-F238E27FC236}">
                <a16:creationId xmlns:a16="http://schemas.microsoft.com/office/drawing/2014/main" id="{3E9DA48B-8970-4D43-A4AA-5D99803985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FB0D21-B731-4F05-A94B-C5D0355830F5}" type="slidenum">
              <a:rPr lang="bg-BG" altLang="bg-BG"/>
              <a:pPr eaLnBrk="1" hangingPunct="1"/>
              <a:t>10</a:t>
            </a:fld>
            <a:endParaRPr lang="bg-BG" altLang="bg-BG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DDBDBAB-4901-4262-BDBF-2A306BC45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b="1">
                <a:latin typeface="Times New Roman" panose="02020603050405020304" pitchFamily="18" charset="0"/>
              </a:rPr>
              <a:t>Състав и структура на Д.Ф.А</a:t>
            </a:r>
            <a:r>
              <a:rPr lang="bg-BG" altLang="bg-BG" b="1"/>
              <a:t>.</a:t>
            </a:r>
            <a:r>
              <a:rPr lang="bg-BG" altLang="bg-BG"/>
              <a:t> 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8C2124C-7F23-411C-93B7-37CC61B1D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buClr>
                <a:schemeClr val="tx1"/>
              </a:buClr>
              <a:buFontTx/>
              <a:buNone/>
            </a:pPr>
            <a:r>
              <a:rPr lang="bg-BG" altLang="bg-BG">
                <a:latin typeface="All Times New Roman" pitchFamily="18" charset="0"/>
              </a:rPr>
              <a:t>Средства, вложени от предприятието в други предприятия за сравнително дълъг период от време, носещи стопанска изгода. Те биват:</a:t>
            </a:r>
          </a:p>
          <a:p>
            <a:pPr marL="609600" indent="-609600" algn="just" eaLnBrk="1" hangingPunct="1"/>
            <a:r>
              <a:rPr lang="ru-RU" altLang="bg-BG">
                <a:latin typeface="All Times New Roman" pitchFamily="18" charset="0"/>
              </a:rPr>
              <a:t>Акции и дялове в предприятия </a:t>
            </a:r>
            <a:r>
              <a:rPr lang="bg-BG" altLang="bg-BG">
                <a:latin typeface="All Times New Roman" pitchFamily="18" charset="0"/>
              </a:rPr>
              <a:t> </a:t>
            </a:r>
            <a:r>
              <a:rPr lang="ru-RU" altLang="bg-BG">
                <a:latin typeface="All Times New Roman" pitchFamily="18" charset="0"/>
              </a:rPr>
              <a:t>от група;</a:t>
            </a:r>
          </a:p>
          <a:p>
            <a:pPr marL="609600" indent="-609600" algn="just" eaLnBrk="1" hangingPunct="1"/>
            <a:r>
              <a:rPr lang="ru-RU" altLang="bg-BG">
                <a:latin typeface="All Times New Roman" pitchFamily="18" charset="0"/>
              </a:rPr>
              <a:t>Предоставени заеми на предприятия от група;</a:t>
            </a:r>
            <a:endParaRPr lang="bg-BG" altLang="bg-BG">
              <a:latin typeface="All 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5BB2745F-28A5-4D2F-B2CE-90B7DCB7F1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DA13DA-8F38-4F40-9931-D4D93934BF86}" type="slidenum">
              <a:rPr lang="bg-BG" altLang="bg-BG"/>
              <a:pPr eaLnBrk="1" hangingPunct="1"/>
              <a:t>11</a:t>
            </a:fld>
            <a:endParaRPr lang="bg-BG" altLang="bg-BG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EA3EDF7E-B8FF-425D-816D-C98D3B3C3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b="1">
                <a:latin typeface="Times New Roman" panose="02020603050405020304" pitchFamily="18" charset="0"/>
              </a:rPr>
              <a:t>Състав и структура на Д.Ф.А</a:t>
            </a:r>
            <a:r>
              <a:rPr lang="bg-BG" altLang="bg-BG" b="1"/>
              <a:t>.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FA6F9E9-6F78-4BB6-9581-632A8A0F8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ru-RU" altLang="bg-BG">
                <a:latin typeface="Times New Roman" panose="02020603050405020304" pitchFamily="18" charset="0"/>
              </a:rPr>
              <a:t>Акции и дялове в асоциирани и смесени предприятия;</a:t>
            </a:r>
          </a:p>
          <a:p>
            <a:pPr marL="609600" indent="-609600" eaLnBrk="1" hangingPunct="1"/>
            <a:r>
              <a:rPr lang="bg-BG" altLang="bg-BG">
                <a:latin typeface="Times New Roman" panose="02020603050405020304" pitchFamily="18" charset="0"/>
              </a:rPr>
              <a:t>Предоставени заеми, свързани с асоциирани и смесени предприятия;</a:t>
            </a:r>
          </a:p>
          <a:p>
            <a:pPr marL="609600" indent="-609600" eaLnBrk="1" hangingPunct="1"/>
            <a:r>
              <a:rPr lang="bg-BG" altLang="bg-BG">
                <a:latin typeface="Times New Roman" panose="02020603050405020304" pitchFamily="18" charset="0"/>
              </a:rPr>
              <a:t>Дългосрочни инвестиции;</a:t>
            </a:r>
          </a:p>
          <a:p>
            <a:pPr marL="609600" indent="-609600" eaLnBrk="1" hangingPunct="1"/>
            <a:r>
              <a:rPr lang="bg-BG" altLang="bg-BG">
                <a:latin typeface="Times New Roman" panose="02020603050405020304" pitchFamily="18" charset="0"/>
              </a:rPr>
              <a:t>Други заеми;</a:t>
            </a:r>
          </a:p>
          <a:p>
            <a:pPr marL="609600" indent="-609600" eaLnBrk="1" hangingPunct="1"/>
            <a:r>
              <a:rPr lang="bg-BG" altLang="bg-BG">
                <a:latin typeface="Times New Roman" panose="02020603050405020304" pitchFamily="18" charset="0"/>
              </a:rPr>
              <a:t>Изкупени собствени акции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BF3041B3-806D-419E-932B-FC9926FC31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C5B18D-AE67-4104-8424-5ABF6F0875C6}" type="slidenum">
              <a:rPr lang="bg-BG" altLang="bg-BG"/>
              <a:pPr eaLnBrk="1" hangingPunct="1"/>
              <a:t>12</a:t>
            </a:fld>
            <a:endParaRPr lang="bg-BG" altLang="bg-BG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C7EC7B8-81D3-4425-96C6-DF593FB99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b="1">
                <a:latin typeface="Times New Roman" panose="02020603050405020304" pitchFamily="18" charset="0"/>
              </a:rPr>
              <a:t>Отсрочени данъци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D5CDBFB-D894-4F25-8A6B-7E6F58835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bg-BG" altLang="bg-BG">
                <a:latin typeface="Times New Roman" panose="02020603050405020304" pitchFamily="18" charset="0"/>
              </a:rPr>
              <a:t>Тук се отчитат сумите на данъците върху печалбата, възстановими в бъдещи периоди.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bg-BG" altLang="bg-BG" i="1">
                <a:latin typeface="Times New Roman" panose="02020603050405020304" pitchFamily="18" charset="0"/>
              </a:rPr>
              <a:t>Определеният върху намаляемите временни разлики данък от печалбата се</a:t>
            </a:r>
            <a:r>
              <a:rPr lang="en-US" altLang="bg-BG" i="1">
                <a:latin typeface="Times New Roman" panose="02020603050405020304" pitchFamily="18" charset="0"/>
              </a:rPr>
              <a:t> </a:t>
            </a:r>
            <a:r>
              <a:rPr lang="bg-BG" altLang="bg-BG" i="1">
                <a:latin typeface="Times New Roman" panose="02020603050405020304" pitchFamily="18" charset="0"/>
              </a:rPr>
              <a:t>признава като актив по отсрочени данъци.</a:t>
            </a:r>
            <a:endParaRPr lang="en-US" altLang="bg-BG" i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bg-BG" altLang="bg-BG">
                <a:latin typeface="Times New Roman" panose="02020603050405020304" pitchFamily="18" charset="0"/>
              </a:rPr>
              <a:t>Определената икономия на данък върху</a:t>
            </a: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bg-BG" altLang="bg-BG">
                <a:latin typeface="Times New Roman" panose="02020603050405020304" pitchFamily="18" charset="0"/>
              </a:rPr>
              <a:t>печалбата върху данъчни загуби и данъчни кредити се признава като актив по</a:t>
            </a:r>
            <a:r>
              <a:rPr lang="en-US" altLang="bg-BG">
                <a:latin typeface="Times New Roman" panose="02020603050405020304" pitchFamily="18" charset="0"/>
              </a:rPr>
              <a:t> </a:t>
            </a:r>
            <a:r>
              <a:rPr lang="bg-BG" altLang="bg-BG">
                <a:latin typeface="Times New Roman" panose="02020603050405020304" pitchFamily="18" charset="0"/>
              </a:rPr>
              <a:t>отсрочени данъци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3324AC0-2E2B-475D-8494-A8A877601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bg-BG" altLang="bg-BG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r>
              <a:rPr lang="bg-BG" altLang="bg-BG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altLang="bg-BG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КРАТКОТРАЙНИ АКТИВИ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93F1E46-6434-4171-9ECA-5FC340FE4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altLang="bg-BG" sz="2800">
                <a:latin typeface="Times New Roman" panose="02020603050405020304" pitchFamily="18" charset="0"/>
                <a:cs typeface="Times New Roman" panose="02020603050405020304" pitchFamily="18" charset="0"/>
              </a:rPr>
              <a:t>Икономическата форма на съществуване на предметите на труда носи наименованието </a:t>
            </a:r>
            <a:r>
              <a:rPr lang="bg-BG" altLang="bg-BG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краткотрайни активи</a:t>
            </a:r>
            <a:r>
              <a:rPr lang="bg-BG" altLang="bg-BG" sz="2800">
                <a:latin typeface="Times New Roman" panose="02020603050405020304" pitchFamily="18" charset="0"/>
                <a:cs typeface="Times New Roman" panose="02020603050405020304" pitchFamily="18" charset="0"/>
              </a:rPr>
              <a:t>. Активите са краткотрайни (краткосрочни), когато очакваната от тях икономическа изгода се черпи еднократно или в рамките на дванадесет месеца. Те са изключително разнообразни по своята същност и съдържание. Някои автори ги разпределят в две големи групи: </a:t>
            </a:r>
            <a:r>
              <a:rPr lang="bg-BG" altLang="bg-BG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имуществени права</a:t>
            </a:r>
            <a:r>
              <a:rPr lang="bg-BG" altLang="bg-BG" sz="280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bg-BG" altLang="bg-BG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имуществени задължения </a:t>
            </a:r>
            <a:r>
              <a:rPr lang="bg-BG" altLang="bg-BG">
                <a:latin typeface="All Times New Roman" pitchFamily="18" charset="0"/>
              </a:rPr>
              <a:t>.</a:t>
            </a:r>
          </a:p>
          <a:p>
            <a:endParaRPr lang="bg-BG" altLang="bg-BG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5EB24C2C-82F0-4D15-AB44-3225AE96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734B33-0135-403A-82F6-DEF7C7565ACA}" type="slidenum">
              <a:rPr lang="bg-BG" altLang="bg-BG"/>
              <a:pPr eaLnBrk="1" hangingPunct="1"/>
              <a:t>13</a:t>
            </a:fld>
            <a:endParaRPr lang="bg-BG" altLang="bg-BG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D8DF4CB6-0A4B-4313-9F74-EE364599E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71500"/>
            <a:ext cx="8115300" cy="555466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bg-BG" altLang="bg-BG">
                <a:latin typeface="All Times New Roman" pitchFamily="18" charset="0"/>
              </a:rPr>
              <a:t>Към първата група се причисляват материалите, продукцията, стоките, младите животни и дребните продуктивни животни, незавършеното производство и паричните средства. Към втората група принадлежат вземанията</a:t>
            </a:r>
            <a:r>
              <a:rPr lang="bg-BG" altLang="bg-BG"/>
              <a:t>.</a:t>
            </a:r>
            <a:r>
              <a:rPr lang="bg-BG" altLang="bg-BG">
                <a:latin typeface="All Times New Roman" pitchFamily="18" charset="0"/>
              </a:rPr>
              <a:t> </a:t>
            </a:r>
            <a:endParaRPr lang="bg-BG" altLang="bg-BG"/>
          </a:p>
          <a:p>
            <a:pPr algn="just" eaLnBrk="1" hangingPunct="1">
              <a:lnSpc>
                <a:spcPct val="90000"/>
              </a:lnSpc>
            </a:pPr>
            <a:r>
              <a:rPr lang="bg-BG" altLang="bg-BG">
                <a:latin typeface="Times New Roman" panose="02020603050405020304" pitchFamily="18" charset="0"/>
              </a:rPr>
              <a:t>Между краткотрайните активи и дълготрайните активи съществуват следните различия:</a:t>
            </a:r>
          </a:p>
          <a:p>
            <a:endParaRPr lang="bg-BG" altLang="bg-BG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10CD618B-7038-4CA8-8FCF-581FD7AC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39442D-8027-44A1-AE3F-E16BE2410C99}" type="slidenum">
              <a:rPr lang="bg-BG" altLang="bg-BG"/>
              <a:pPr eaLnBrk="1" hangingPunct="1"/>
              <a:t>14</a:t>
            </a:fld>
            <a:endParaRPr lang="bg-BG" altLang="bg-B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5A104DDA-4B47-4E00-8943-61C9584D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438"/>
            <a:ext cx="8186738" cy="4911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bg-BG" altLang="bg-BG" dirty="0">
                <a:latin typeface="Times New Roman"/>
                <a:cs typeface="Times New Roman"/>
              </a:rPr>
              <a:t>Краткотрайните активи участват както във фазата на производството, така и във фазата на реализацията, а дълготрайните само във фазата на производството ;</a:t>
            </a:r>
          </a:p>
          <a:p>
            <a:pPr>
              <a:lnSpc>
                <a:spcPct val="80000"/>
              </a:lnSpc>
            </a:pPr>
            <a:r>
              <a:rPr lang="bg-BG" altLang="bg-BG" dirty="0">
                <a:latin typeface="Times New Roman"/>
                <a:cs typeface="Times New Roman"/>
              </a:rPr>
              <a:t>Краткотрайните активи участват изцяло със своя материално веществен субстрат в готовия продукт, а дълготрайните – не;</a:t>
            </a:r>
          </a:p>
          <a:p>
            <a:pPr>
              <a:buFontTx/>
              <a:buNone/>
            </a:pPr>
            <a:endParaRPr lang="bg-BG" altLang="bg-BG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66F6D2ED-CC63-4C1A-A178-5912E519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DAC822-D013-406F-896C-C1DD7FA89258}" type="slidenum">
              <a:rPr lang="bg-BG" altLang="bg-BG"/>
              <a:pPr eaLnBrk="1" hangingPunct="1"/>
              <a:t>15</a:t>
            </a:fld>
            <a:endParaRPr lang="bg-BG" altLang="bg-BG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EF595609-3210-4B45-AA8A-560B257A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1563"/>
            <a:ext cx="8115300" cy="5054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bg-BG" altLang="bg-BG" dirty="0">
                <a:latin typeface="Times New Roman"/>
                <a:cs typeface="Times New Roman"/>
              </a:rPr>
              <a:t>Краткотрайните активи пренасят изцяло стойността си в произведената продукция, а дълготрайните – на части, посредством начисляването на амортизационни отчисления ;</a:t>
            </a:r>
          </a:p>
          <a:p>
            <a:pPr algn="just">
              <a:lnSpc>
                <a:spcPct val="80000"/>
              </a:lnSpc>
            </a:pPr>
            <a:r>
              <a:rPr lang="bg-BG" altLang="bg-BG" dirty="0">
                <a:latin typeface="Times New Roman"/>
                <a:cs typeface="Times New Roman"/>
              </a:rPr>
              <a:t>Краткотрайните активи участват еднократно в производствения цикъл и могат да бъдат заменени единствено с нови, докато дълготрайните - многократно.</a:t>
            </a:r>
            <a:endParaRPr lang="bg-BG" altLang="bg-BG" dirty="0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57C969BF-278B-4651-9B38-1F626DA5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C0351B2-64EA-4E77-AE6E-290DA13BE062}" type="slidenum">
              <a:rPr lang="bg-BG" altLang="bg-BG"/>
              <a:pPr eaLnBrk="1" hangingPunct="1"/>
              <a:t>16</a:t>
            </a:fld>
            <a:endParaRPr lang="bg-BG" altLang="bg-BG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61A6D40-6397-4512-86D2-30C9C27B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bg-BG" altLang="bg-BG" sz="3200" b="1">
                <a:latin typeface="All Times New Roman" pitchFamily="18" charset="0"/>
              </a:rPr>
              <a:t>СЪСТАВ И СТРУКТУРА НА КРАТКОТРАЙНИТЕ АКТИВИ</a:t>
            </a:r>
            <a:r>
              <a:rPr lang="bg-BG" altLang="bg-BG" sz="3200"/>
              <a:t> 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282F89F8-75C4-418F-B508-694CDF55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bg-BG">
                <a:latin typeface="All Times New Roman" pitchFamily="18" charset="0"/>
              </a:rPr>
              <a:t>I</a:t>
            </a:r>
            <a:r>
              <a:rPr lang="ru-RU" altLang="bg-BG">
                <a:latin typeface="All Times New Roman" pitchFamily="18" charset="0"/>
              </a:rPr>
              <a:t>. </a:t>
            </a:r>
            <a:r>
              <a:rPr lang="bg-BG" altLang="bg-BG">
                <a:latin typeface="All Times New Roman" pitchFamily="18" charset="0"/>
              </a:rPr>
              <a:t>Материалните запаси </a:t>
            </a:r>
            <a:r>
              <a:rPr lang="en-US" altLang="bg-BG">
                <a:latin typeface="All Times New Roman" pitchFamily="18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bg-BG">
                <a:latin typeface="All Times New Roman" pitchFamily="18" charset="0"/>
              </a:rPr>
              <a:t>II</a:t>
            </a:r>
            <a:r>
              <a:rPr lang="bg-BG" altLang="bg-BG">
                <a:latin typeface="All Times New Roman" pitchFamily="18" charset="0"/>
              </a:rPr>
              <a:t>.Вземания;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bg-BG">
                <a:latin typeface="All Times New Roman" pitchFamily="18" charset="0"/>
              </a:rPr>
              <a:t>III</a:t>
            </a:r>
            <a:r>
              <a:rPr lang="ru-RU" altLang="bg-BG">
                <a:latin typeface="All Times New Roman" pitchFamily="18" charset="0"/>
              </a:rPr>
              <a:t>. </a:t>
            </a:r>
            <a:r>
              <a:rPr lang="bg-BG" altLang="bg-BG">
                <a:latin typeface="All Times New Roman" pitchFamily="18" charset="0"/>
              </a:rPr>
              <a:t>Инвестиции;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bg-BG">
                <a:latin typeface="All Times New Roman" pitchFamily="18" charset="0"/>
              </a:rPr>
              <a:t>IV</a:t>
            </a:r>
            <a:r>
              <a:rPr lang="ru-RU" altLang="bg-BG">
                <a:latin typeface="All Times New Roman" pitchFamily="18" charset="0"/>
              </a:rPr>
              <a:t>. </a:t>
            </a:r>
            <a:r>
              <a:rPr lang="bg-BG" altLang="bg-BG">
                <a:latin typeface="All Times New Roman" pitchFamily="18" charset="0"/>
              </a:rPr>
              <a:t>Парични средства;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bg-BG">
                <a:latin typeface="All Times New Roman" pitchFamily="18" charset="0"/>
              </a:rPr>
              <a:t>Г. </a:t>
            </a:r>
            <a:r>
              <a:rPr lang="bg-BG" altLang="bg-BG">
                <a:latin typeface="All Times New Roman" pitchFamily="18" charset="0"/>
              </a:rPr>
              <a:t>Разходи за бъдещи периоди</a:t>
            </a:r>
            <a:r>
              <a:rPr lang="bg-BG" altLang="bg-BG"/>
              <a:t>  </a:t>
            </a:r>
          </a:p>
          <a:p>
            <a:pPr>
              <a:buFontTx/>
              <a:buNone/>
            </a:pPr>
            <a:endParaRPr lang="bg-BG" altLang="bg-BG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5F436D42-3194-439F-8808-635E60EF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5F96CC7-DA17-470D-A3C4-8F5C0274ED32}" type="slidenum">
              <a:rPr lang="bg-BG" altLang="bg-BG"/>
              <a:pPr eaLnBrk="1" hangingPunct="1"/>
              <a:t>17</a:t>
            </a:fld>
            <a:endParaRPr lang="bg-BG" altLang="bg-BG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FDF2A30-662E-45BF-8E80-F983AA75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bg-BG" altLang="bg-BG">
                <a:latin typeface="All Times New Roman" pitchFamily="18" charset="0"/>
              </a:rPr>
              <a:t>Материални запаси</a:t>
            </a:r>
            <a:endParaRPr lang="bg-BG" alt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88B6-3227-4DA8-9F40-D97F30AA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 algn="just" eaLnBrk="1" hangingPunct="1">
              <a:buFont typeface="Wingdings" pitchFamily="2" charset="2"/>
              <a:buNone/>
              <a:defRPr/>
            </a:pPr>
            <a:r>
              <a:rPr lang="bg-BG" dirty="0">
                <a:latin typeface="All Times New Roman" pitchFamily="18" charset="0"/>
              </a:rPr>
              <a:t>Формират материално-вещественото съдържание на предметите на труда.Биват:</a:t>
            </a:r>
          </a:p>
          <a:p>
            <a:pPr marL="609600" indent="-609600" algn="just" eaLnBrk="1" hangingPunct="1"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bg-BG" b="1" i="1" dirty="0">
                <a:latin typeface="All Times New Roman" pitchFamily="18" charset="0"/>
              </a:rPr>
              <a:t>Суровини и материали</a:t>
            </a:r>
            <a:r>
              <a:rPr lang="bg-BG" dirty="0">
                <a:latin typeface="All Times New Roman" pitchFamily="18" charset="0"/>
              </a:rPr>
              <a:t> ;</a:t>
            </a:r>
          </a:p>
          <a:p>
            <a:pPr marL="609600" indent="-609600" algn="just" eaLnBrk="1" hangingPunct="1"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bg-BG" b="1" i="1" dirty="0">
                <a:latin typeface="All Times New Roman" pitchFamily="18" charset="0"/>
              </a:rPr>
              <a:t>Незавършено производство</a:t>
            </a:r>
            <a:r>
              <a:rPr lang="bg-BG" dirty="0">
                <a:latin typeface="All Times New Roman" pitchFamily="18" charset="0"/>
              </a:rPr>
              <a:t> ;</a:t>
            </a:r>
          </a:p>
          <a:p>
            <a:pPr marL="609600" indent="-609600" algn="just" eaLnBrk="1" hangingPunct="1"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bg-BG" b="1" i="1" dirty="0">
                <a:latin typeface="All Times New Roman" pitchFamily="18" charset="0"/>
              </a:rPr>
              <a:t>Продукция и стоки</a:t>
            </a:r>
            <a:r>
              <a:rPr lang="bg-BG" dirty="0">
                <a:latin typeface="All Times New Roman" pitchFamily="18" charset="0"/>
              </a:rPr>
              <a:t> ;</a:t>
            </a:r>
          </a:p>
          <a:p>
            <a:pPr marL="609600" indent="-609600" algn="just" eaLnBrk="1" hangingPunct="1"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bg-BG" b="1" i="1" dirty="0">
                <a:latin typeface="All Times New Roman" pitchFamily="18" charset="0"/>
              </a:rPr>
              <a:t>Предоставени аванси</a:t>
            </a:r>
            <a:r>
              <a:rPr lang="bg-BG" dirty="0">
                <a:latin typeface="All Times New Roman" pitchFamily="18" charset="0"/>
              </a:rPr>
              <a:t> .</a:t>
            </a:r>
          </a:p>
          <a:p>
            <a:pPr>
              <a:defRPr/>
            </a:pPr>
            <a:endParaRPr lang="bg-BG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903F152E-F08F-4F98-B7B3-07F4E3D0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E56209-5DCD-4266-B9AC-C1DEF9C9F3EB}" type="slidenum">
              <a:rPr lang="bg-BG" altLang="bg-BG"/>
              <a:pPr eaLnBrk="1" hangingPunct="1"/>
              <a:t>18</a:t>
            </a:fld>
            <a:endParaRPr lang="bg-BG" altLang="bg-B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A37F893-6BE6-47F9-A128-5E750D48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bg-BG" altLang="bg-BG" b="1">
                <a:latin typeface="All Times New Roman" pitchFamily="18" charset="0"/>
              </a:rPr>
              <a:t>Вземания</a:t>
            </a:r>
            <a:endParaRPr lang="bg-BG" altLang="bg-BG" b="1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361E7D00-EAF0-43CE-B870-683A9AAB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altLang="bg-BG" sz="4000">
                <a:latin typeface="All Times New Roman" pitchFamily="18" charset="0"/>
              </a:rPr>
              <a:t>Представляват заангажирани финансови ресурси на предприятието в други стопански субекти по повод на предадени стоки или реализирани услуги . Състоят се от</a:t>
            </a:r>
            <a:r>
              <a:rPr lang="en-US" altLang="bg-BG" sz="4000">
                <a:latin typeface="All Times New Roman" pitchFamily="18" charset="0"/>
              </a:rPr>
              <a:t>:</a:t>
            </a:r>
            <a:endParaRPr lang="bg-BG" altLang="bg-BG" sz="4000">
              <a:latin typeface="All Times New Roman" pitchFamily="18" charset="0"/>
            </a:endParaRPr>
          </a:p>
          <a:p>
            <a:endParaRPr lang="bg-BG" altLang="bg-BG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66160F18-1207-4561-82E6-19013DFA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0B99585-10DA-4A52-8702-C3C6375BF036}" type="slidenum">
              <a:rPr lang="bg-BG" altLang="bg-BG"/>
              <a:pPr eaLnBrk="1" hangingPunct="1"/>
              <a:t>19</a:t>
            </a:fld>
            <a:endParaRPr lang="bg-BG" altLang="bg-BG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C820B4EF-6928-4E73-A79F-9DA544CB4F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58CBFF-4802-45C6-90EF-E79DEAE1F43F}" type="slidenum">
              <a:rPr lang="bg-BG" altLang="bg-BG"/>
              <a:pPr eaLnBrk="1" hangingPunct="1"/>
              <a:t>2</a:t>
            </a:fld>
            <a:endParaRPr lang="bg-BG" altLang="bg-BG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63C2179-52A7-49E5-A5A7-70CF4209C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b="1">
                <a:latin typeface="Times New Roman" panose="02020603050405020304" pitchFamily="18" charset="0"/>
              </a:rPr>
              <a:t>СЪДЪРЖАНИЕ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1EE1CA6-33DB-482F-9AA8-E5BD761BA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buFontTx/>
              <a:buAutoNum type="arabicPeriod"/>
            </a:pPr>
            <a:r>
              <a:rPr lang="ru-RU" altLang="bg-BG" b="1">
                <a:latin typeface="Times New Roman" panose="02020603050405020304" pitchFamily="18" charset="0"/>
                <a:cs typeface="Times New Roman" panose="02020603050405020304" pitchFamily="18" charset="0"/>
              </a:rPr>
              <a:t>Икономическа същност и състав   на активи</a:t>
            </a:r>
            <a:r>
              <a:rPr lang="bg-BG" altLang="bg-BG" b="1">
                <a:latin typeface="Times New Roman" panose="02020603050405020304" pitchFamily="18" charset="0"/>
                <a:cs typeface="Times New Roman" panose="02020603050405020304" pitchFamily="18" charset="0"/>
              </a:rPr>
              <a:t>те</a:t>
            </a:r>
            <a:r>
              <a:rPr lang="ru-RU" altLang="bg-BG" b="1">
                <a:latin typeface="Times New Roman" panose="02020603050405020304" pitchFamily="18" charset="0"/>
                <a:cs typeface="Times New Roman" panose="02020603050405020304" pitchFamily="18" charset="0"/>
              </a:rPr>
              <a:t>. Структура    и    стойностна   оценка.    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ru-RU" altLang="bg-BG" b="1">
                <a:latin typeface="Times New Roman" panose="02020603050405020304" pitchFamily="18" charset="0"/>
                <a:cs typeface="Times New Roman" panose="02020603050405020304" pitchFamily="18" charset="0"/>
              </a:rPr>
              <a:t>Изхабяване    и    амортизация    на дълготрайните   активи.   Методи   на   амортизация   и   амортизационна политика. 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ru-RU" altLang="bg-BG" b="1">
                <a:latin typeface="Times New Roman" panose="02020603050405020304" pitchFamily="18" charset="0"/>
                <a:cs typeface="Times New Roman" panose="02020603050405020304" pitchFamily="18" charset="0"/>
              </a:rPr>
              <a:t>Обращаемост на краткотрайните активи.</a:t>
            </a:r>
            <a:endParaRPr lang="bg-BG" altLang="bg-BG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6187-8F6B-47E4-8690-4592F402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57250"/>
            <a:ext cx="8186738" cy="5268913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bg-BG" b="1" i="1" dirty="0">
                <a:latin typeface="All Times New Roman" pitchFamily="18" charset="0"/>
              </a:rPr>
              <a:t>Вземания от клиенти и доставчици</a:t>
            </a:r>
            <a:r>
              <a:rPr lang="en-US" b="1" i="1" dirty="0">
                <a:latin typeface="All Times New Roman" pitchFamily="18" charset="0"/>
              </a:rPr>
              <a:t>;</a:t>
            </a:r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ru-RU" b="1" i="1" dirty="0">
                <a:latin typeface="All Times New Roman" pitchFamily="18" charset="0"/>
              </a:rPr>
              <a:t>Вземания от предприятия в група</a:t>
            </a:r>
            <a:r>
              <a:rPr lang="en-US" b="1" i="1" dirty="0">
                <a:latin typeface="All Times New Roman" pitchFamily="18" charset="0"/>
              </a:rPr>
              <a:t>;</a:t>
            </a:r>
            <a:endParaRPr lang="en-US" dirty="0">
              <a:latin typeface="All Times New Roman" pitchFamily="18" charset="0"/>
            </a:endParaRPr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ru-RU" b="1" i="1" dirty="0">
                <a:latin typeface="Times New Roman" pitchFamily="18" charset="0"/>
              </a:rPr>
              <a:t>Вземания, свързани с асоциирани и смесени предприятия</a:t>
            </a:r>
            <a:r>
              <a:rPr lang="bg-BG" dirty="0"/>
              <a:t> </a:t>
            </a:r>
            <a:r>
              <a:rPr lang="en-US" dirty="0"/>
              <a:t>;</a:t>
            </a:r>
          </a:p>
          <a:p>
            <a:pPr marL="609600" indent="-609600" eaLnBrk="1" hangingPunct="1"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lang="ru-RU" b="1" i="1" dirty="0">
                <a:latin typeface="Times New Roman" pitchFamily="18" charset="0"/>
              </a:rPr>
              <a:t>Други вземания</a:t>
            </a:r>
            <a:r>
              <a:rPr lang="bg-BG" dirty="0"/>
              <a:t> </a:t>
            </a:r>
            <a:r>
              <a:rPr lang="bg-BG" dirty="0">
                <a:latin typeface="All Times New Roman" pitchFamily="18" charset="0"/>
              </a:rPr>
              <a:t> </a:t>
            </a:r>
          </a:p>
          <a:p>
            <a:pPr>
              <a:defRPr/>
            </a:pPr>
            <a:endParaRPr lang="bg-BG" dirty="0"/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5B42721E-8642-4710-AB03-835FA9D9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89A645-1257-4558-9D14-22DEFFDEBE54}" type="slidenum">
              <a:rPr lang="bg-BG" altLang="bg-BG"/>
              <a:pPr eaLnBrk="1" hangingPunct="1"/>
              <a:t>20</a:t>
            </a:fld>
            <a:endParaRPr lang="bg-BG" altLang="bg-BG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7753414A-CA49-4C7C-8A70-C51A2ED1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bg-BG" altLang="bg-BG" b="1">
                <a:latin typeface="All Times New Roman" pitchFamily="18" charset="0"/>
              </a:rPr>
              <a:t>Инвестиции</a:t>
            </a:r>
            <a:endParaRPr lang="bg-BG" altLang="bg-BG" b="1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4BEDFBD1-0E98-458B-B135-3CBD6AAAF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altLang="bg-BG">
                <a:latin typeface="Times New Roman" panose="02020603050405020304" pitchFamily="18" charset="0"/>
              </a:rPr>
              <a:t>Ресурси на предприятието под формата на акции, облигации,</a:t>
            </a:r>
            <a:r>
              <a:rPr lang="ru-RU" altLang="bg-BG">
                <a:latin typeface="Times New Roman" panose="02020603050405020304" pitchFamily="18" charset="0"/>
              </a:rPr>
              <a:t> </a:t>
            </a:r>
            <a:r>
              <a:rPr lang="bg-BG" altLang="bg-BG">
                <a:latin typeface="Times New Roman" panose="02020603050405020304" pitchFamily="18" charset="0"/>
              </a:rPr>
              <a:t>съкровищни бонове и други финансови инструменти, а също така скъпоценни камъни, благородни метали и други ценности, които предприятието е придобило с цел бърза покупко-продажба</a:t>
            </a:r>
            <a:r>
              <a:rPr lang="ru-RU" altLang="bg-BG">
                <a:latin typeface="Times New Roman" panose="02020603050405020304" pitchFamily="18" charset="0"/>
              </a:rPr>
              <a:t>,</a:t>
            </a:r>
            <a:r>
              <a:rPr lang="bg-BG" altLang="bg-BG">
                <a:latin typeface="Times New Roman" panose="02020603050405020304" pitchFamily="18" charset="0"/>
              </a:rPr>
              <a:t> водеща до повишаване на доходността му. Тук се отчитат и закупените от фондовия пазар собствени акции и облигации.</a:t>
            </a:r>
            <a:endParaRPr lang="bg-BG" altLang="bg-BG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CA5F4A14-698E-424E-92F8-0E1E913E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936396-8814-49A1-986E-5BDD0ADAE6A3}" type="slidenum">
              <a:rPr lang="bg-BG" altLang="bg-BG"/>
              <a:pPr eaLnBrk="1" hangingPunct="1"/>
              <a:t>21</a:t>
            </a:fld>
            <a:endParaRPr lang="bg-BG" altLang="bg-BG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0D7272F9-5243-409E-9F4C-F2C14F137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5750"/>
            <a:ext cx="8186738" cy="5840413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bg-BG" altLang="bg-BG" b="1" i="1">
                <a:latin typeface="All Times New Roman" pitchFamily="18" charset="0"/>
              </a:rPr>
              <a:t>Акции и дялове от предприятия в група</a:t>
            </a:r>
            <a:r>
              <a:rPr lang="en-US" altLang="bg-BG" b="1" i="1">
                <a:latin typeface="All Times New Roman" pitchFamily="18" charset="0"/>
              </a:rPr>
              <a:t>;</a:t>
            </a:r>
          </a:p>
          <a:p>
            <a:pPr marL="609600" indent="-609600" eaLnBrk="1" hangingPunct="1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bg-BG" altLang="bg-BG" b="1" i="1">
                <a:latin typeface="All Times New Roman" pitchFamily="18" charset="0"/>
              </a:rPr>
              <a:t>Изкупени собствени акции и облигации</a:t>
            </a:r>
            <a:r>
              <a:rPr lang="bg-BG" altLang="bg-BG">
                <a:latin typeface="All Times New Roman" pitchFamily="18" charset="0"/>
              </a:rPr>
              <a:t> </a:t>
            </a:r>
            <a:r>
              <a:rPr lang="en-US" altLang="bg-BG">
                <a:latin typeface="All Times New Roman" pitchFamily="18" charset="0"/>
              </a:rPr>
              <a:t>;</a:t>
            </a:r>
          </a:p>
          <a:p>
            <a:pPr marL="609600" indent="-609600" eaLnBrk="1" hangingPunct="1">
              <a:buClr>
                <a:schemeClr val="tx1"/>
              </a:buClr>
              <a:buFont typeface="Wingdings" panose="05000000000000000000" pitchFamily="2" charset="2"/>
              <a:buAutoNum type="arabicPeriod"/>
            </a:pPr>
            <a:r>
              <a:rPr lang="bg-BG" altLang="bg-BG" b="1" i="1">
                <a:latin typeface="All Times New Roman" pitchFamily="18" charset="0"/>
              </a:rPr>
              <a:t>Други инвестиции</a:t>
            </a:r>
            <a:endParaRPr lang="bg-BG" altLang="bg-BG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9C4CAD30-7642-4505-AF59-EDD5040D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DEC6C33-4532-4E49-A340-E7D641B807EF}" type="slidenum">
              <a:rPr lang="bg-BG" altLang="bg-BG"/>
              <a:pPr eaLnBrk="1" hangingPunct="1"/>
              <a:t>22</a:t>
            </a:fld>
            <a:endParaRPr lang="bg-BG" altLang="bg-BG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A1498C4B-3C70-4F78-8A1B-7952F46B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bg-BG" altLang="bg-BG" b="1">
                <a:latin typeface="All Times New Roman" pitchFamily="18" charset="0"/>
              </a:rPr>
              <a:t>Парични средства</a:t>
            </a:r>
            <a:endParaRPr lang="bg-BG" altLang="bg-BG" b="1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0BEAA7C3-BFE9-4F70-9050-58AF54C2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altLang="bg-BG" sz="4000">
                <a:latin typeface="Times New Roman" panose="02020603050405020304" pitchFamily="18" charset="0"/>
              </a:rPr>
              <a:t>състоят от наличните парични средства на предприятието в левове и валута, намиращи се в касата и по различните сметки в търговските</a:t>
            </a:r>
            <a:r>
              <a:rPr lang="en-US" altLang="bg-BG" sz="4000">
                <a:latin typeface="Times New Roman" panose="02020603050405020304" pitchFamily="18" charset="0"/>
              </a:rPr>
              <a:t> </a:t>
            </a:r>
            <a:r>
              <a:rPr lang="bg-BG" altLang="bg-BG" sz="4000">
                <a:latin typeface="Times New Roman" panose="02020603050405020304" pitchFamily="18" charset="0"/>
              </a:rPr>
              <a:t>банки. Класифицират се на:</a:t>
            </a:r>
          </a:p>
          <a:p>
            <a:endParaRPr lang="bg-BG" altLang="bg-BG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65C149D8-433C-434A-A32D-AD5C547D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C625162-A83B-4EE5-8D39-0ED20419B77D}" type="slidenum">
              <a:rPr lang="bg-BG" altLang="bg-BG"/>
              <a:pPr eaLnBrk="1" hangingPunct="1"/>
              <a:t>23</a:t>
            </a:fld>
            <a:endParaRPr lang="bg-BG" altLang="bg-BG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A55A3-BC97-4295-9B63-E59CD898A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0125"/>
            <a:ext cx="8258175" cy="5126038"/>
          </a:xfrm>
        </p:spPr>
        <p:txBody>
          <a:bodyPr/>
          <a:lstStyle/>
          <a:p>
            <a:pPr marL="609600" indent="-609600" algn="just" eaLnBrk="1" hangingPunct="1">
              <a:buClr>
                <a:schemeClr val="tx1"/>
              </a:buClr>
              <a:buSzPct val="90000"/>
              <a:buFont typeface="Wingdings" pitchFamily="2" charset="2"/>
              <a:buAutoNum type="arabicPeriod"/>
              <a:defRPr/>
            </a:pPr>
            <a:r>
              <a:rPr lang="bg-BG" sz="4000" b="1" dirty="0">
                <a:latin typeface="Times New Roman" pitchFamily="18" charset="0"/>
              </a:rPr>
              <a:t>Парични средства в брой</a:t>
            </a:r>
            <a:r>
              <a:rPr lang="en-US" sz="4000" b="1" dirty="0">
                <a:latin typeface="Times New Roman" pitchFamily="18" charset="0"/>
              </a:rPr>
              <a:t>;</a:t>
            </a:r>
          </a:p>
          <a:p>
            <a:pPr marL="609600" indent="-609600" algn="just" eaLnBrk="1" hangingPunct="1">
              <a:buClr>
                <a:schemeClr val="tx1"/>
              </a:buClr>
              <a:buSzPct val="90000"/>
              <a:buFont typeface="Wingdings" pitchFamily="2" charset="2"/>
              <a:buAutoNum type="arabicPeriod"/>
              <a:defRPr/>
            </a:pPr>
            <a:r>
              <a:rPr lang="bg-BG" sz="4000" b="1" dirty="0">
                <a:latin typeface="Times New Roman" pitchFamily="18" charset="0"/>
              </a:rPr>
              <a:t>Парични средства в безсрочни депозити</a:t>
            </a:r>
            <a:r>
              <a:rPr lang="en-US" sz="4000" b="1" dirty="0">
                <a:latin typeface="Times New Roman" pitchFamily="18" charset="0"/>
              </a:rPr>
              <a:t>.</a:t>
            </a:r>
            <a:r>
              <a:rPr lang="bg-BG" sz="4000" dirty="0">
                <a:latin typeface="Times New Roman" pitchFamily="18" charset="0"/>
              </a:rPr>
              <a:t> </a:t>
            </a:r>
          </a:p>
          <a:p>
            <a:pPr>
              <a:defRPr/>
            </a:pPr>
            <a:endParaRPr lang="bg-BG" dirty="0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6C50CDD8-321F-4264-B31B-E77D71B2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5FD26C-492D-48DE-A94E-F0517AC76BE3}" type="slidenum">
              <a:rPr lang="bg-BG" altLang="bg-BG"/>
              <a:pPr eaLnBrk="1" hangingPunct="1"/>
              <a:t>24</a:t>
            </a:fld>
            <a:endParaRPr lang="bg-BG" altLang="bg-BG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0DFCAA9-0C22-4CE8-A28A-758C4EE3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b="1">
                <a:latin typeface="Times New Roman" panose="02020603050405020304" pitchFamily="18" charset="0"/>
              </a:rPr>
              <a:t>Разходи за бъдещи периоди</a:t>
            </a:r>
            <a:r>
              <a:rPr lang="bg-BG" altLang="bg-BG"/>
              <a:t> 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6F080388-6237-42E1-A487-5F95B3807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bg-BG" altLang="bg-BG" sz="4000">
                <a:latin typeface="Times New Roman" panose="02020603050405020304" pitchFamily="18" charset="0"/>
              </a:rPr>
              <a:t>Това са разходи, извършени в настоящия момент, които ще се отчитат в един следващ период</a:t>
            </a:r>
            <a:r>
              <a:rPr lang="en-US" altLang="bg-BG" sz="4000">
                <a:latin typeface="Times New Roman" panose="02020603050405020304" pitchFamily="18" charset="0"/>
              </a:rPr>
              <a:t>.</a:t>
            </a:r>
            <a:endParaRPr lang="bg-BG" altLang="bg-BG" sz="4000">
              <a:latin typeface="Times New Roman" panose="02020603050405020304" pitchFamily="18" charset="0"/>
            </a:endParaRPr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BC90D091-E4F6-49A5-8B6C-536595D4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5CA6DB-1A26-47A4-9F08-7ADA29984E7E}" type="slidenum">
              <a:rPr lang="bg-BG" altLang="bg-BG"/>
              <a:pPr eaLnBrk="1" hangingPunct="1"/>
              <a:t>25</a:t>
            </a:fld>
            <a:endParaRPr lang="bg-BG" altLang="bg-BG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9CBE963-2D69-4829-BEC4-F467E6E02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bg-BG" sz="3200" b="1">
                <a:solidFill>
                  <a:schemeClr val="tx1"/>
                </a:solidFill>
                <a:latin typeface="Times New Roman" panose="02020603050405020304" pitchFamily="18" charset="0"/>
              </a:rPr>
              <a:t>ИЗХАБЯВАНЕ И АМОРТИЗАЦИЯ НА ДЪЛГОТРАЙНИТЕ АКТИВИ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7E97C6F1-CCF7-4ABB-9667-DC6E1D7CE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През периода на своето използване дълготрайните активи (без финансовите) подлежат на два вида изхабяване – физическо и морално.</a:t>
            </a:r>
            <a:endParaRPr lang="bg-BG" altLang="bg-BG" sz="2800" i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bg-BG" altLang="bg-BG" sz="2800" i="1">
                <a:latin typeface="Times New Roman" panose="02020603050405020304" pitchFamily="18" charset="0"/>
              </a:rPr>
              <a:t>Физическото изхабяване</a:t>
            </a:r>
            <a:r>
              <a:rPr lang="bg-BG" altLang="bg-BG" sz="2800">
                <a:latin typeface="Times New Roman" panose="02020603050405020304" pitchFamily="18" charset="0"/>
              </a:rPr>
              <a:t> е процес на постепенна загуба на потребителни свойства под действие на експлоатационни причини и природни сили – корозия, стихийни бедствия и др.</a:t>
            </a:r>
            <a:endParaRPr lang="bg-BG" altLang="bg-BG" sz="2800" i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bg-BG" altLang="bg-BG" sz="2800" i="1">
                <a:latin typeface="Times New Roman" panose="02020603050405020304" pitchFamily="18" charset="0"/>
              </a:rPr>
              <a:t>Моралното изхабяване</a:t>
            </a:r>
            <a:r>
              <a:rPr lang="bg-BG" altLang="bg-BG" sz="2800">
                <a:latin typeface="Times New Roman" panose="02020603050405020304" pitchFamily="18" charset="0"/>
              </a:rPr>
              <a:t> е обективен процес, предизвикан от ускореното развитие на НТП и въвеждането на постиженията му в стопанската практика. </a:t>
            </a:r>
          </a:p>
          <a:p>
            <a:pPr>
              <a:lnSpc>
                <a:spcPct val="90000"/>
              </a:lnSpc>
            </a:pPr>
            <a:endParaRPr lang="bg-BG" altLang="bg-BG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>
            <a:extLst>
              <a:ext uri="{FF2B5EF4-FFF2-40B4-BE49-F238E27FC236}">
                <a16:creationId xmlns:a16="http://schemas.microsoft.com/office/drawing/2014/main" id="{C9D8C9F6-BB0F-4588-B7C9-946A472F0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208A2DF-B6E9-4E22-B21C-C181F3F3CE70}" type="slidenum">
              <a:rPr lang="bg-BG" altLang="bg-BG"/>
              <a:pPr eaLnBrk="1" hangingPunct="1"/>
              <a:t>27</a:t>
            </a:fld>
            <a:endParaRPr lang="bg-BG" altLang="bg-BG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620E1EF-6138-4CC4-B3F6-FCACF7CA2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536" y="901618"/>
            <a:ext cx="8218488" cy="52895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bg-BG" altLang="bg-BG" sz="3600">
                <a:latin typeface="Times New Roman" panose="02020603050405020304" pitchFamily="18" charset="0"/>
              </a:rPr>
              <a:t>За да се заменят физически и морално изхабените ДА, са необходими средства.</a:t>
            </a:r>
          </a:p>
          <a:p>
            <a:pPr algn="just" eaLnBrk="1" hangingPunct="1">
              <a:buFontTx/>
              <a:buNone/>
            </a:pPr>
            <a:r>
              <a:rPr lang="bg-BG" altLang="bg-BG" sz="3600">
                <a:latin typeface="Times New Roman" panose="02020603050405020304" pitchFamily="18" charset="0"/>
              </a:rPr>
              <a:t>Те се набират посредством пренасянето на част от тяхната стойност в себестойността</a:t>
            </a:r>
            <a:r>
              <a:rPr lang="en-US" altLang="bg-BG" sz="3600">
                <a:latin typeface="Times New Roman" panose="02020603050405020304" pitchFamily="18" charset="0"/>
              </a:rPr>
              <a:t> </a:t>
            </a:r>
            <a:r>
              <a:rPr lang="bg-BG" altLang="bg-BG" sz="3600">
                <a:latin typeface="Times New Roman" panose="02020603050405020304" pitchFamily="18" charset="0"/>
              </a:rPr>
              <a:t>на произвежданата продукция под формата на амортизационните отчисления.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47E8EA00-5639-42AF-BDFE-10C50AD1F7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02F23F-BC10-40DE-B4B9-C798D2200935}" type="slidenum">
              <a:rPr lang="bg-BG" altLang="bg-BG"/>
              <a:pPr eaLnBrk="1" hangingPunct="1"/>
              <a:t>28</a:t>
            </a:fld>
            <a:endParaRPr lang="bg-BG" altLang="bg-BG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D738FB1-3C8F-4941-AF3D-3CD98FD3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115300" cy="5664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>
                <a:latin typeface="Times New Roman" panose="02020603050405020304" pitchFamily="18" charset="0"/>
              </a:rPr>
              <a:t>Амортизационните отчисления на </a:t>
            </a:r>
            <a:r>
              <a:rPr lang="en-US" altLang="bg-BG">
                <a:latin typeface="Times New Roman" panose="02020603050405020304" pitchFamily="18" charset="0"/>
              </a:rPr>
              <a:t> </a:t>
            </a:r>
            <a:r>
              <a:rPr lang="bg-BG" altLang="bg-BG">
                <a:latin typeface="Times New Roman" panose="02020603050405020304" pitchFamily="18" charset="0"/>
              </a:rPr>
              <a:t>дълготрайните активи са стойностния израз на</a:t>
            </a:r>
            <a:r>
              <a:rPr lang="en-US" altLang="bg-BG">
                <a:latin typeface="Times New Roman" panose="02020603050405020304" pitchFamily="18" charset="0"/>
              </a:rPr>
              <a:t> </a:t>
            </a:r>
            <a:r>
              <a:rPr lang="bg-BG" altLang="bg-BG">
                <a:latin typeface="Times New Roman" panose="02020603050405020304" pitchFamily="18" charset="0"/>
              </a:rPr>
              <a:t>изхабяването, което те понасят и се определят с помощта на амортизационните норми.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bg-BG" i="1">
                <a:latin typeface="Times New Roman" panose="02020603050405020304" pitchFamily="18" charset="0"/>
              </a:rPr>
              <a:t>Срокът на амортизация </a:t>
            </a:r>
            <a:r>
              <a:rPr lang="bg-BG" altLang="bg-BG">
                <a:latin typeface="Times New Roman" panose="02020603050405020304" pitchFamily="18" charset="0"/>
              </a:rPr>
              <a:t>е периодът от време, през който се предполага, че ще се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>
                <a:latin typeface="Times New Roman" panose="02020603050405020304" pitchFamily="18" charset="0"/>
              </a:rPr>
              <a:t>използва амортизируемият актив и за който ще се възстановява стойността му.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bg-BG" i="1">
                <a:latin typeface="Times New Roman" panose="02020603050405020304" pitchFamily="18" charset="0"/>
              </a:rPr>
              <a:t>Амортизационната сума </a:t>
            </a:r>
            <a:r>
              <a:rPr lang="bg-BG" altLang="bg-BG">
                <a:latin typeface="Times New Roman" panose="02020603050405020304" pitchFamily="18" charset="0"/>
              </a:rPr>
              <a:t>(АС) е отчетната стойност на ДА, която подлежи на</a:t>
            </a:r>
            <a:r>
              <a:rPr lang="en-US" altLang="bg-BG">
                <a:latin typeface="Times New Roman" panose="02020603050405020304" pitchFamily="18" charset="0"/>
              </a:rPr>
              <a:t> </a:t>
            </a:r>
            <a:r>
              <a:rPr lang="bg-BG" altLang="bg-BG" i="1">
                <a:latin typeface="Times New Roman" panose="02020603050405020304" pitchFamily="18" charset="0"/>
              </a:rPr>
              <a:t>амортизация </a:t>
            </a:r>
            <a:r>
              <a:rPr lang="en-US" altLang="bg-BG" i="1">
                <a:latin typeface="Times New Roman" panose="02020603050405020304" pitchFamily="18" charset="0"/>
              </a:rPr>
              <a:t>.</a:t>
            </a:r>
            <a:endParaRPr lang="bg-BG" altLang="bg-BG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bg-BG" altLang="bg-B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>
            <a:extLst>
              <a:ext uri="{FF2B5EF4-FFF2-40B4-BE49-F238E27FC236}">
                <a16:creationId xmlns:a16="http://schemas.microsoft.com/office/drawing/2014/main" id="{F64E8FD8-24D6-4611-AAD6-3BCBD84F53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51BFC09-5214-45C1-AD20-4A14FC583113}" type="slidenum">
              <a:rPr lang="bg-BG" altLang="bg-BG"/>
              <a:pPr eaLnBrk="1" hangingPunct="1"/>
              <a:t>29</a:t>
            </a:fld>
            <a:endParaRPr lang="bg-BG" altLang="bg-BG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3A67068-A4D5-49FB-8497-1ABF9403E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91513" cy="55768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bg-BG" altLang="bg-BG" sz="3600">
                <a:latin typeface="Times New Roman" panose="02020603050405020304" pitchFamily="18" charset="0"/>
              </a:rPr>
              <a:t>Изходно начало при определяне на амортизационните отчисления е</a:t>
            </a:r>
            <a:r>
              <a:rPr lang="en-US" altLang="bg-BG" sz="3600">
                <a:latin typeface="Times New Roman" panose="02020603050405020304" pitchFamily="18" charset="0"/>
              </a:rPr>
              <a:t> </a:t>
            </a:r>
            <a:r>
              <a:rPr lang="bg-BG" altLang="bg-BG" sz="3600" i="1">
                <a:latin typeface="Times New Roman" panose="02020603050405020304" pitchFamily="18" charset="0"/>
              </a:rPr>
              <a:t>годишната амортизационна норма</a:t>
            </a:r>
            <a:r>
              <a:rPr lang="bg-BG" altLang="bg-BG" sz="3600">
                <a:latin typeface="Times New Roman" panose="02020603050405020304" pitchFamily="18" charset="0"/>
              </a:rPr>
              <a:t>. Тя се определя в процент, като  числото 100 се раздели на срока на експлоатация на дадения дълготраен актив в години, който се определя от ръководството на предприятието.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ABEF0982-40A0-47D5-91E5-B7B4D69CB0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93594B-79E8-45F3-A728-3D076983B8DA}" type="slidenum">
              <a:rPr lang="bg-BG" altLang="bg-BG"/>
              <a:pPr eaLnBrk="1" hangingPunct="1"/>
              <a:t>3</a:t>
            </a:fld>
            <a:endParaRPr lang="bg-BG" altLang="bg-BG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076E560-5515-403B-B4DE-F84E2ADF8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8208963" cy="1943100"/>
          </a:xfrm>
        </p:spPr>
        <p:txBody>
          <a:bodyPr/>
          <a:lstStyle/>
          <a:p>
            <a:pPr eaLnBrk="1" hangingPunct="1"/>
            <a:r>
              <a:rPr lang="bg-BG" altLang="bg-BG" sz="3200" b="1">
                <a:latin typeface="Times New Roman" panose="02020603050405020304" pitchFamily="18" charset="0"/>
              </a:rPr>
              <a:t>1.ИКОНОМИЧЕСКА СЪЩНОСТ И СЪСТАВ НА АКТИВИТЕ </a:t>
            </a:r>
            <a:br>
              <a:rPr lang="bg-BG" altLang="bg-BG" sz="3200" b="1">
                <a:latin typeface="Times New Roman" panose="02020603050405020304" pitchFamily="18" charset="0"/>
              </a:rPr>
            </a:br>
            <a:r>
              <a:rPr lang="bg-BG" altLang="bg-BG" sz="3200" b="1">
                <a:latin typeface="Times New Roman" panose="02020603050405020304" pitchFamily="18" charset="0"/>
              </a:rPr>
              <a:t>1.1 ДЪЛГОТРАЙНИ (НЕТЕКУЩИ) АКТИВИ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C0FCA57-5D9B-4265-80BC-9E56D8B42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420938"/>
            <a:ext cx="8075612" cy="3705225"/>
          </a:xfrm>
        </p:spPr>
        <p:txBody>
          <a:bodyPr/>
          <a:lstStyle/>
          <a:p>
            <a:pPr algn="just" eaLnBrk="1" hangingPunct="1"/>
            <a:r>
              <a:rPr lang="bg-BG" altLang="bg-BG" b="1">
                <a:latin typeface="Times New Roman" panose="02020603050405020304" pitchFamily="18" charset="0"/>
              </a:rPr>
              <a:t>Дълготрайните активи</a:t>
            </a:r>
            <a:r>
              <a:rPr lang="bg-BG" altLang="bg-BG">
                <a:latin typeface="Times New Roman" panose="02020603050405020304" pitchFamily="18" charset="0"/>
              </a:rPr>
              <a:t> участват в текущата производствено-стопанска дейност на предприятието по-продължителен период от време и пренасят на части стойността си върху стойността на произведения продукт.</a:t>
            </a:r>
            <a:r>
              <a:rPr lang="bg-BG" altLang="bg-BG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">
            <a:extLst>
              <a:ext uri="{FF2B5EF4-FFF2-40B4-BE49-F238E27FC236}">
                <a16:creationId xmlns:a16="http://schemas.microsoft.com/office/drawing/2014/main" id="{EC434A57-32D4-483B-81A4-9C966AA1F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6519E32-1648-4FC3-8C29-AF42A4CAFCDD}" type="slidenum">
              <a:rPr lang="bg-BG" altLang="bg-BG"/>
              <a:pPr eaLnBrk="1" hangingPunct="1"/>
              <a:t>30</a:t>
            </a:fld>
            <a:endParaRPr lang="bg-BG" altLang="bg-BG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BB77D5D6-BE30-499F-9A30-3A926D0629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18488" cy="550545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g-BG" altLang="bg-BG">
                <a:latin typeface="Times New Roman" panose="02020603050405020304" pitchFamily="18" charset="0"/>
              </a:rPr>
              <a:t>На(%)=</a:t>
            </a:r>
            <a:r>
              <a:rPr lang="bg-BG" altLang="bg-BG"/>
              <a:t>					          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bg-BG" altLang="bg-BG"/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>
                <a:latin typeface="Times New Roman" panose="02020603050405020304" pitchFamily="18" charset="0"/>
              </a:rPr>
              <a:t>На – годишна норма  на амортизация;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>
                <a:latin typeface="Times New Roman" panose="02020603050405020304" pitchFamily="18" charset="0"/>
              </a:rPr>
              <a:t>Т</a:t>
            </a:r>
            <a:r>
              <a:rPr lang="bg-BG" altLang="bg-BG" baseline="-25000">
                <a:latin typeface="Times New Roman" panose="02020603050405020304" pitchFamily="18" charset="0"/>
              </a:rPr>
              <a:t>г</a:t>
            </a:r>
            <a:r>
              <a:rPr lang="bg-BG" altLang="bg-BG">
                <a:latin typeface="Times New Roman" panose="02020603050405020304" pitchFamily="18" charset="0"/>
              </a:rPr>
              <a:t> – срок на годност на даден актив в години.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>
                <a:latin typeface="Times New Roman" panose="02020603050405020304" pitchFamily="18" charset="0"/>
              </a:rPr>
              <a:t>На основата на така определената норма на амортизация се определя </a:t>
            </a:r>
            <a:r>
              <a:rPr lang="bg-BG" altLang="bg-BG" i="1">
                <a:latin typeface="Times New Roman" panose="02020603050405020304" pitchFamily="18" charset="0"/>
              </a:rPr>
              <a:t>годишната амортизационна квота </a:t>
            </a:r>
            <a:r>
              <a:rPr lang="bg-BG" altLang="bg-BG">
                <a:latin typeface="Times New Roman" panose="02020603050405020304" pitchFamily="18" charset="0"/>
              </a:rPr>
              <a:t>(сума), която предприятието трябва да начисли в себестойността: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bg-BG" altLang="bg-BG">
                <a:latin typeface="Times New Roman" panose="02020603050405020304" pitchFamily="18" charset="0"/>
              </a:rPr>
              <a:t>               А</a:t>
            </a:r>
            <a:r>
              <a:rPr lang="en-US" altLang="bg-BG">
                <a:latin typeface="Times New Roman" panose="02020603050405020304" pitchFamily="18" charset="0"/>
              </a:rPr>
              <a:t>k</a:t>
            </a:r>
            <a:r>
              <a:rPr lang="bg-BG" altLang="bg-BG">
                <a:latin typeface="Times New Roman" panose="02020603050405020304" pitchFamily="18" charset="0"/>
              </a:rPr>
              <a:t>=  Ас*На  	</a:t>
            </a:r>
            <a:r>
              <a:rPr lang="bg-BG" altLang="bg-BG"/>
              <a:t>				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FF3974A-4E22-42AF-9A4E-ACEE18A91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bg-BG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1221E40B-B170-4BF2-B60E-04165E5A7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476250"/>
          <a:ext cx="7286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0057" imgH="431613" progId="Equation.3">
                  <p:embed/>
                </p:oleObj>
              </mc:Choice>
              <mc:Fallback>
                <p:oleObj r:id="rId2" imgW="33005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76250"/>
                        <a:ext cx="72866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13C5B8F1-C7D0-458D-8CE1-46D34C9C2B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FE4683-1ADC-43DD-8E99-D5F41BE372C3}" type="slidenum">
              <a:rPr lang="bg-BG" altLang="bg-BG"/>
              <a:pPr eaLnBrk="1" hangingPunct="1"/>
              <a:t>31</a:t>
            </a:fld>
            <a:endParaRPr lang="bg-BG" altLang="bg-BG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623EDE1-7B8C-4A51-ADA1-5133EC3C4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3200" b="1">
                <a:latin typeface="Times New Roman" panose="02020603050405020304" pitchFamily="18" charset="0"/>
              </a:rPr>
              <a:t>МЕТОДИ НА АМОРТИЗАЦИЯ И АМОРТИЗАЦИОННА ПОЛИТИКА</a:t>
            </a:r>
            <a:r>
              <a:rPr lang="bg-BG" altLang="bg-BG" sz="4000"/>
              <a:t> 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10EDA35-EC4F-4825-86B5-A348167E3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12800" indent="-812800" eaLnBrk="1" hangingPunct="1">
              <a:buFontTx/>
              <a:buAutoNum type="romanUcPeriod"/>
            </a:pPr>
            <a:r>
              <a:rPr lang="bg-BG" altLang="bg-BG" b="1">
                <a:latin typeface="Times New Roman" panose="02020603050405020304" pitchFamily="18" charset="0"/>
              </a:rPr>
              <a:t>Линеен метод</a:t>
            </a:r>
          </a:p>
          <a:p>
            <a:pPr marL="812800" indent="-812800" eaLnBrk="1" hangingPunct="1">
              <a:buFontTx/>
              <a:buAutoNum type="romanUcPeriod"/>
            </a:pPr>
            <a:r>
              <a:rPr lang="bg-BG" altLang="bg-BG" b="1">
                <a:latin typeface="Times New Roman" panose="02020603050405020304" pitchFamily="18" charset="0"/>
              </a:rPr>
              <a:t> Нелинейни методи на амортизация</a:t>
            </a:r>
            <a:r>
              <a:rPr lang="bg-BG" altLang="bg-BG">
                <a:latin typeface="Times New Roman" panose="02020603050405020304" pitchFamily="18" charset="0"/>
              </a:rPr>
              <a:t>:</a:t>
            </a:r>
          </a:p>
          <a:p>
            <a:pPr marL="812800" indent="-812800" eaLnBrk="1" hangingPunct="1">
              <a:buClr>
                <a:schemeClr val="tx1"/>
              </a:buClr>
              <a:buFontTx/>
              <a:buAutoNum type="arabicPeriod"/>
            </a:pPr>
            <a:r>
              <a:rPr lang="bg-BG" altLang="bg-BG" sz="2800" b="1">
                <a:latin typeface="Times New Roman" panose="02020603050405020304" pitchFamily="18" charset="0"/>
              </a:rPr>
              <a:t>Дегресивни методи:</a:t>
            </a:r>
          </a:p>
          <a:p>
            <a:pPr marL="812800" indent="-812800" eaLnBrk="1" hangingPunct="1">
              <a:buClr>
                <a:schemeClr val="tx1"/>
              </a:buClr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а)Метод на намаляващия се остатък;</a:t>
            </a:r>
          </a:p>
          <a:p>
            <a:pPr marL="812800" indent="-812800" eaLnBrk="1" hangingPunct="1">
              <a:buClr>
                <a:schemeClr val="tx1"/>
              </a:buClr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б) Метод на равномерното намаляване;</a:t>
            </a:r>
          </a:p>
          <a:p>
            <a:pPr marL="812800" indent="-812800" eaLnBrk="1" hangingPunct="1">
              <a:buClr>
                <a:schemeClr val="tx1"/>
              </a:buClr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в) Метод на намаляваща се сума на числата;</a:t>
            </a:r>
            <a:r>
              <a:rPr lang="bg-BG" altLang="bg-BG">
                <a:latin typeface="Times New Roman" panose="02020603050405020304" pitchFamily="18" charset="0"/>
              </a:rPr>
              <a:t> </a:t>
            </a:r>
            <a:endParaRPr lang="bg-BG" altLang="bg-BG" sz="2400">
              <a:latin typeface="Times New Roman" panose="02020603050405020304" pitchFamily="18" charset="0"/>
            </a:endParaRPr>
          </a:p>
          <a:p>
            <a:pPr marL="812800" indent="-812800" eaLnBrk="1" hangingPunct="1">
              <a:buClr>
                <a:schemeClr val="tx1"/>
              </a:buClr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г) Метод на неравномерното намаляване;</a:t>
            </a:r>
            <a:r>
              <a:rPr lang="bg-BG" altLang="bg-BG"/>
              <a:t>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>
            <a:extLst>
              <a:ext uri="{FF2B5EF4-FFF2-40B4-BE49-F238E27FC236}">
                <a16:creationId xmlns:a16="http://schemas.microsoft.com/office/drawing/2014/main" id="{2329315D-DD20-4937-AF99-621B4D07EF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A7266E-9746-49E1-93B8-42830DD86012}" type="slidenum">
              <a:rPr lang="bg-BG" altLang="bg-BG"/>
              <a:pPr eaLnBrk="1" hangingPunct="1"/>
              <a:t>32</a:t>
            </a:fld>
            <a:endParaRPr lang="bg-BG" altLang="bg-BG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3AD38DBD-257D-4ECA-9F3B-C889DD428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3200" b="1">
                <a:latin typeface="Times New Roman" panose="02020603050405020304" pitchFamily="18" charset="0"/>
              </a:rPr>
              <a:t>МЕТОДИ НА АМОРТИЗАЦИЯ И АМОРТИЗАЦИОННА ПОЛИТИКА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41B773A4-0409-411A-836B-7E82D4A21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bg-BG" altLang="bg-BG" sz="2800" b="1">
                <a:latin typeface="Times New Roman" panose="02020603050405020304" pitchFamily="18" charset="0"/>
              </a:rPr>
              <a:t>2</a:t>
            </a:r>
            <a:r>
              <a:rPr lang="bg-BG" altLang="bg-BG" sz="2800">
                <a:latin typeface="Times New Roman" panose="02020603050405020304" pitchFamily="18" charset="0"/>
              </a:rPr>
              <a:t>. </a:t>
            </a:r>
            <a:r>
              <a:rPr lang="bg-BG" altLang="bg-BG" sz="2800" b="1">
                <a:latin typeface="Times New Roman" panose="02020603050405020304" pitchFamily="18" charset="0"/>
              </a:rPr>
              <a:t>Прогресивни методи: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а) Метод на равномерното увеличаване</a:t>
            </a:r>
            <a:r>
              <a:rPr lang="bg-BG" altLang="bg-BG"/>
              <a:t> </a:t>
            </a:r>
            <a:r>
              <a:rPr lang="bg-BG" altLang="bg-BG" sz="24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б) Метод на увеличаващата се сума на числата</a:t>
            </a:r>
            <a:r>
              <a:rPr lang="bg-BG" altLang="bg-BG"/>
              <a:t> </a:t>
            </a:r>
            <a:r>
              <a:rPr lang="bg-BG" altLang="bg-BG" sz="240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в) Метод на неравномерното увеличаване</a:t>
            </a:r>
            <a:r>
              <a:rPr lang="bg-BG" altLang="bg-BG"/>
              <a:t> </a:t>
            </a:r>
            <a:r>
              <a:rPr lang="bg-BG" altLang="bg-BG" sz="2400">
                <a:latin typeface="Times New Roman" panose="02020603050405020304" pitchFamily="18" charset="0"/>
              </a:rPr>
              <a:t>;</a:t>
            </a:r>
            <a:r>
              <a:rPr lang="bg-BG" altLang="bg-BG">
                <a:latin typeface="Times New Roman" panose="02020603050405020304" pitchFamily="18" charset="0"/>
              </a:rPr>
              <a:t> </a:t>
            </a:r>
            <a:endParaRPr lang="bg-BG" altLang="bg-BG" sz="2400"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tx1"/>
              </a:buClr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Метод на изключителната амортизация</a:t>
            </a:r>
            <a:r>
              <a:rPr lang="bg-BG" altLang="bg-BG"/>
              <a:t> </a:t>
            </a:r>
            <a:endParaRPr lang="bg-BG" altLang="bg-BG" sz="2800" b="1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bg-BG" altLang="bg-BG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8FEAFBC-2900-48DD-90B0-3B0275547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bg-BG" altLang="bg-BG" sz="2400" b="1">
                <a:latin typeface="Times New Roman" panose="02020603050405020304" pitchFamily="18" charset="0"/>
              </a:rPr>
              <a:t>ПОКАЗАТЕЛИ ЗА ОЦЕНКА НА ОБРАЩАЕМОСТТА </a:t>
            </a:r>
            <a:br>
              <a:rPr lang="bg-BG" altLang="bg-BG" sz="2400" b="1">
                <a:latin typeface="Times New Roman" panose="02020603050405020304" pitchFamily="18" charset="0"/>
              </a:rPr>
            </a:br>
            <a:r>
              <a:rPr lang="bg-BG" altLang="bg-BG" sz="2400" b="1">
                <a:latin typeface="Times New Roman" panose="02020603050405020304" pitchFamily="18" charset="0"/>
              </a:rPr>
              <a:t>НА КРАТКОТРАЙНИТЕ АКТИВИ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D996B59-7053-45C4-B9F7-3DC2974B5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bg-BG">
                <a:latin typeface="Times New Roman" panose="02020603050405020304" pitchFamily="18" charset="0"/>
              </a:rPr>
              <a:t>Обращаемостта на краткотрайните активи характеризира скоростта на преминаването им от един вид в друг. Под </a:t>
            </a:r>
            <a:r>
              <a:rPr lang="en-US" altLang="bg-BG" i="1">
                <a:latin typeface="Times New Roman" panose="02020603050405020304" pitchFamily="18" charset="0"/>
              </a:rPr>
              <a:t>скорост</a:t>
            </a:r>
            <a:r>
              <a:rPr lang="en-US" altLang="bg-BG">
                <a:latin typeface="Times New Roman" panose="02020603050405020304" pitchFamily="18" charset="0"/>
              </a:rPr>
              <a:t> се разбира времето, през което оборотният капитал, ангажиран в краткотрайни активи, преминава през фазите на възпроизводствения цикъл. Времетраенето е тясно свързано с характера и спецификата на различните предприятия от отделните отрасли на националното стопанство. </a:t>
            </a:r>
            <a:endParaRPr lang="bg-BG" altLang="bg-B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0" name="Object 6">
            <a:extLst>
              <a:ext uri="{FF2B5EF4-FFF2-40B4-BE49-F238E27FC236}">
                <a16:creationId xmlns:a16="http://schemas.microsoft.com/office/drawing/2014/main" id="{59E47353-B73F-4114-AA4A-EF9A112571FB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4133850" y="2952750"/>
          <a:ext cx="876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6240" imgH="495000" progId="Equation.3">
                  <p:embed/>
                </p:oleObj>
              </mc:Choice>
              <mc:Fallback>
                <p:oleObj name="Equation" r:id="rId2" imgW="876240" imgH="495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2952750"/>
                        <a:ext cx="876300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7">
            <a:extLst>
              <a:ext uri="{FF2B5EF4-FFF2-40B4-BE49-F238E27FC236}">
                <a16:creationId xmlns:a16="http://schemas.microsoft.com/office/drawing/2014/main" id="{2E767F73-76BB-4122-BDB6-A225FCDB53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04813"/>
            <a:ext cx="8229600" cy="1143000"/>
          </a:xfrm>
        </p:spPr>
        <p:txBody>
          <a:bodyPr/>
          <a:lstStyle/>
          <a:p>
            <a:pPr algn="just"/>
            <a:r>
              <a:rPr lang="bg-BG" altLang="bg-BG" sz="2400" b="1">
                <a:latin typeface="Times New Roman" panose="02020603050405020304" pitchFamily="18" charset="0"/>
              </a:rPr>
              <a:t>ПОКАЗАТЕЛИ ЗА ОЦЕНКА НА ОБРАЩАЕМОСТТА </a:t>
            </a:r>
            <a:br>
              <a:rPr lang="bg-BG" altLang="bg-BG" sz="2400" b="1">
                <a:latin typeface="Times New Roman" panose="02020603050405020304" pitchFamily="18" charset="0"/>
              </a:rPr>
            </a:br>
            <a:r>
              <a:rPr lang="bg-BG" altLang="bg-BG" sz="2400" b="1">
                <a:latin typeface="Times New Roman" panose="02020603050405020304" pitchFamily="18" charset="0"/>
              </a:rPr>
              <a:t>НА КРАТКОТРАЙНИТЕ АКТИВИ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A58723E-E523-4CB4-A101-F3FBD45319B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28775"/>
            <a:ext cx="8229600" cy="4525963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AutoNum type="arabicParenR"/>
            </a:pPr>
            <a:r>
              <a:rPr lang="bg-BG" altLang="bg-BG" sz="2800" b="1">
                <a:latin typeface="Times New Roman" panose="02020603050405020304" pitchFamily="18" charset="0"/>
              </a:rPr>
              <a:t>Коефициент на обращаемост на краткотрайните активи</a:t>
            </a:r>
            <a:r>
              <a:rPr lang="bg-BG" altLang="bg-BG" sz="2800">
                <a:latin typeface="Times New Roman" panose="02020603050405020304" pitchFamily="18" charset="0"/>
              </a:rPr>
              <a:t> (материални запаси):</a:t>
            </a:r>
          </a:p>
          <a:p>
            <a:pPr marL="609600" indent="-609600" algn="ctr" eaLnBrk="1" hangingPunct="1">
              <a:buClr>
                <a:schemeClr val="tx1"/>
              </a:buClr>
              <a:buSzPct val="90000"/>
              <a:buFontTx/>
              <a:buNone/>
            </a:pPr>
            <a:endParaRPr lang="bg-BG" altLang="bg-BG" sz="2800">
              <a:latin typeface="Times New Roman" panose="02020603050405020304" pitchFamily="18" charset="0"/>
            </a:endParaRPr>
          </a:p>
          <a:p>
            <a:pPr marL="609600" indent="-609600"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където:</a:t>
            </a:r>
          </a:p>
          <a:p>
            <a:pPr marL="609600" indent="-609600"/>
            <a:r>
              <a:rPr lang="bg-BG" altLang="bg-BG" sz="2800">
                <a:latin typeface="Times New Roman" panose="02020603050405020304" pitchFamily="18" charset="0"/>
              </a:rPr>
              <a:t> Пр </a:t>
            </a:r>
            <a:r>
              <a:rPr lang="ru-RU" altLang="bg-BG" sz="2800">
                <a:latin typeface="Times New Roman" panose="02020603050405020304" pitchFamily="18" charset="0"/>
              </a:rPr>
              <a:t>–</a:t>
            </a:r>
            <a:r>
              <a:rPr lang="bg-BG" altLang="bg-BG" sz="2800">
                <a:latin typeface="Times New Roman" panose="02020603050405020304" pitchFamily="18" charset="0"/>
              </a:rPr>
              <a:t> нетен размер на приходите от продажби, лв.</a:t>
            </a:r>
          </a:p>
          <a:p>
            <a:pPr marL="609600" indent="-609600"/>
            <a:r>
              <a:rPr lang="bg-BG" altLang="bg-BG" sz="2800">
                <a:latin typeface="Times New Roman" panose="02020603050405020304" pitchFamily="18" charset="0"/>
              </a:rPr>
              <a:t>         </a:t>
            </a:r>
            <a:r>
              <a:rPr lang="ru-RU" altLang="bg-BG" sz="2800">
                <a:latin typeface="Times New Roman" panose="02020603050405020304" pitchFamily="18" charset="0"/>
              </a:rPr>
              <a:t>–</a:t>
            </a:r>
            <a:r>
              <a:rPr lang="bg-BG" altLang="bg-BG" sz="2800">
                <a:latin typeface="Times New Roman" panose="02020603050405020304" pitchFamily="18" charset="0"/>
              </a:rPr>
              <a:t>    среден размер на средствата ,заангажирани в краткотрайни активи, в лв.</a:t>
            </a:r>
          </a:p>
          <a:p>
            <a:pPr marL="609600" indent="-609600" eaLnBrk="1" hangingPunct="1">
              <a:buClr>
                <a:schemeClr val="tx1"/>
              </a:buClr>
              <a:buSzPct val="90000"/>
              <a:buFontTx/>
              <a:buNone/>
            </a:pPr>
            <a:endParaRPr lang="en-US" altLang="bg-BG" sz="2800">
              <a:latin typeface="Times New Roman" panose="02020603050405020304" pitchFamily="18" charset="0"/>
            </a:endParaRPr>
          </a:p>
          <a:p>
            <a:pPr marL="609600" indent="-609600"/>
            <a:endParaRPr lang="bg-BG" altLang="bg-BG" sz="2800"/>
          </a:p>
        </p:txBody>
      </p:sp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E3B5B2F2-88B8-40E5-9EF7-D35534560D3A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1258888" y="4581525"/>
          <a:ext cx="720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224" imgH="279279" progId="Equation.3">
                  <p:embed/>
                </p:oleObj>
              </mc:Choice>
              <mc:Fallback>
                <p:oleObj name="Equation" r:id="rId4" imgW="406224" imgH="27927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81525"/>
                        <a:ext cx="720725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>
            <a:extLst>
              <a:ext uri="{FF2B5EF4-FFF2-40B4-BE49-F238E27FC236}">
                <a16:creationId xmlns:a16="http://schemas.microsoft.com/office/drawing/2014/main" id="{EC8261DB-48E4-4102-AFCF-986D0C24C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18488" cy="5218113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bg-BG" altLang="bg-BG" b="1">
                <a:latin typeface="Times New Roman" panose="02020603050405020304" pitchFamily="18" charset="0"/>
              </a:rPr>
              <a:t>2</a:t>
            </a:r>
            <a:r>
              <a:rPr lang="en-US" altLang="bg-BG" b="1">
                <a:latin typeface="Times New Roman" panose="02020603050405020304" pitchFamily="18" charset="0"/>
              </a:rPr>
              <a:t>)</a:t>
            </a:r>
            <a:r>
              <a:rPr lang="bg-BG" altLang="bg-BG" b="1">
                <a:latin typeface="Times New Roman" panose="02020603050405020304" pitchFamily="18" charset="0"/>
              </a:rPr>
              <a:t>Коефициент на натоварване</a:t>
            </a:r>
            <a:r>
              <a:rPr lang="bg-BG" altLang="bg-BG">
                <a:latin typeface="Times New Roman" panose="02020603050405020304" pitchFamily="18" charset="0"/>
              </a:rPr>
              <a:t> (закрепване) на краткотрайните активи:</a:t>
            </a:r>
          </a:p>
          <a:p>
            <a:pPr marL="609600" indent="-609600"/>
            <a:endParaRPr lang="bg-BG" altLang="bg-BG">
              <a:latin typeface="Times New Roman" panose="02020603050405020304" pitchFamily="18" charset="0"/>
            </a:endParaRPr>
          </a:p>
          <a:p>
            <a:pPr marL="609600" indent="-609600" algn="ctr">
              <a:buFontTx/>
              <a:buNone/>
            </a:pPr>
            <a:endParaRPr lang="bg-BG" altLang="bg-BG">
              <a:latin typeface="Times New Roman" panose="02020603050405020304" pitchFamily="18" charset="0"/>
            </a:endParaRPr>
          </a:p>
          <a:p>
            <a:pPr marL="609600" indent="-609600" algn="ctr">
              <a:buFontTx/>
              <a:buNone/>
            </a:pPr>
            <a:endParaRPr lang="bg-BG" altLang="bg-BG">
              <a:latin typeface="Times New Roman" panose="02020603050405020304" pitchFamily="18" charset="0"/>
            </a:endParaRPr>
          </a:p>
          <a:p>
            <a:pPr marL="609600" indent="-609600" eaLnBrk="1" hangingPunct="1">
              <a:buClr>
                <a:schemeClr val="tx1"/>
              </a:buClr>
              <a:buSzPct val="90000"/>
              <a:buFont typeface="Wingdings" panose="05000000000000000000" pitchFamily="2" charset="2"/>
              <a:buAutoNum type="arabicParenR" startAt="3"/>
            </a:pPr>
            <a:r>
              <a:rPr lang="bg-BG" altLang="bg-BG" sz="3600" b="1">
                <a:latin typeface="Times New Roman" panose="02020603050405020304" pitchFamily="18" charset="0"/>
              </a:rPr>
              <a:t>Времетраене на оборота в дни</a:t>
            </a:r>
            <a:r>
              <a:rPr lang="bg-BG" altLang="bg-BG" sz="3600">
                <a:latin typeface="Times New Roman" panose="02020603050405020304" pitchFamily="18" charset="0"/>
              </a:rPr>
              <a:t>:</a:t>
            </a:r>
          </a:p>
          <a:p>
            <a:pPr marL="609600" indent="-609600" algn="just">
              <a:buFontTx/>
              <a:buNone/>
            </a:pPr>
            <a:endParaRPr lang="bg-BG" altLang="bg-BG">
              <a:latin typeface="Times New Roman" panose="02020603050405020304" pitchFamily="18" charset="0"/>
            </a:endParaRPr>
          </a:p>
          <a:p>
            <a:pPr marL="609600" indent="-609600" algn="ctr">
              <a:buFontTx/>
              <a:buNone/>
            </a:pPr>
            <a:endParaRPr lang="bg-BG" altLang="bg-BG">
              <a:latin typeface="Times New Roman" panose="02020603050405020304" pitchFamily="18" charset="0"/>
            </a:endParaRPr>
          </a:p>
        </p:txBody>
      </p:sp>
      <p:graphicFrame>
        <p:nvGraphicFramePr>
          <p:cNvPr id="56328" name="Object 5">
            <a:extLst>
              <a:ext uri="{FF2B5EF4-FFF2-40B4-BE49-F238E27FC236}">
                <a16:creationId xmlns:a16="http://schemas.microsoft.com/office/drawing/2014/main" id="{03F0D05E-19B3-437A-9664-E03639D1210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19475" y="2997200"/>
          <a:ext cx="17272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393700" progId="Equation.3">
                  <p:embed/>
                </p:oleObj>
              </mc:Choice>
              <mc:Fallback>
                <p:oleObj name="Equation" r:id="rId2" imgW="9144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997200"/>
                        <a:ext cx="1727200" cy="742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7">
            <a:extLst>
              <a:ext uri="{FF2B5EF4-FFF2-40B4-BE49-F238E27FC236}">
                <a16:creationId xmlns:a16="http://schemas.microsoft.com/office/drawing/2014/main" id="{4A4427F5-06E5-4601-9800-5F591B6B1F21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203575" y="5157788"/>
          <a:ext cx="237648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647640" progId="Equation.3">
                  <p:embed/>
                </p:oleObj>
              </mc:Choice>
              <mc:Fallback>
                <p:oleObj name="Equation" r:id="rId4" imgW="1752480" imgH="647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157788"/>
                        <a:ext cx="2376488" cy="877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>
            <a:extLst>
              <a:ext uri="{FF2B5EF4-FFF2-40B4-BE49-F238E27FC236}">
                <a16:creationId xmlns:a16="http://schemas.microsoft.com/office/drawing/2014/main" id="{83CC60DB-FBD3-4921-9E54-42C7FC929B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DC2F9D-32EB-4674-89E6-A2CE04B3555C}" type="slidenum">
              <a:rPr lang="bg-BG" altLang="bg-BG"/>
              <a:pPr eaLnBrk="1" hangingPunct="1"/>
              <a:t>36</a:t>
            </a:fld>
            <a:endParaRPr lang="bg-BG" altLang="bg-BG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D0177D3-F18D-4026-8C15-31A299C7D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510587" cy="1325563"/>
          </a:xfrm>
        </p:spPr>
        <p:txBody>
          <a:bodyPr/>
          <a:lstStyle/>
          <a:p>
            <a:pPr eaLnBrk="1" hangingPunct="1"/>
            <a:r>
              <a:rPr lang="bg-BG" altLang="bg-BG" sz="4000">
                <a:latin typeface="Times New Roman" panose="02020603050405020304" pitchFamily="18" charset="0"/>
              </a:rPr>
              <a:t>Благодаря за</a:t>
            </a:r>
            <a:br>
              <a:rPr lang="bg-BG" altLang="bg-BG" sz="4000">
                <a:latin typeface="Times New Roman" panose="02020603050405020304" pitchFamily="18" charset="0"/>
              </a:rPr>
            </a:br>
            <a:r>
              <a:rPr lang="bg-BG" altLang="bg-BG" sz="4000">
                <a:latin typeface="Times New Roman" panose="02020603050405020304" pitchFamily="18" charset="0"/>
              </a:rPr>
              <a:t>вниманието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0970D837-5588-41A4-8C37-27A6D4F423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3E4376-E5C9-4B10-B38E-886A8AC1BB28}" type="slidenum">
              <a:rPr lang="bg-BG" altLang="bg-BG"/>
              <a:pPr eaLnBrk="1" hangingPunct="1"/>
              <a:t>4</a:t>
            </a:fld>
            <a:endParaRPr lang="bg-BG" altLang="bg-BG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36AE61F-2720-41A9-B086-A59ABD22A5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8280400" cy="5175250"/>
          </a:xfrm>
        </p:spPr>
        <p:txBody>
          <a:bodyPr/>
          <a:lstStyle/>
          <a:p>
            <a:pPr algn="just" eaLnBrk="1" hangingPunct="1"/>
            <a:r>
              <a:rPr lang="bg-BG" altLang="bg-BG">
                <a:latin typeface="Times New Roman" panose="02020603050405020304" pitchFamily="18" charset="0"/>
              </a:rPr>
              <a:t>Активите, които са придобити с цел да бъдат използвани за продължителен период от време (през повече от един оперативен цикъл) в дейността на предприятието, се представят като </a:t>
            </a:r>
            <a:r>
              <a:rPr lang="bg-BG" altLang="bg-BG" b="1">
                <a:latin typeface="Times New Roman" panose="02020603050405020304" pitchFamily="18" charset="0"/>
              </a:rPr>
              <a:t>нетекущи активи</a:t>
            </a:r>
            <a:r>
              <a:rPr lang="bg-BG" altLang="bg-BG">
                <a:latin typeface="Times New Roman" panose="02020603050405020304" pitchFamily="18" charset="0"/>
              </a:rPr>
              <a:t>. Оперативният цикъл е времето от придобиване на активите (материали, суровини и други), които влизат в процес на преработка, до реализация на създадения продукт в парични средства.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F8BBE874-D3F4-45DF-965D-A42052BFB1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8E965E-6236-4F87-BFD2-83F018F82BB7}" type="slidenum">
              <a:rPr lang="bg-BG" altLang="bg-BG"/>
              <a:pPr eaLnBrk="1" hangingPunct="1"/>
              <a:t>5</a:t>
            </a:fld>
            <a:endParaRPr lang="bg-BG" altLang="bg-BG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7E7DF45-1359-4BD1-8F5C-574D34E75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1354137"/>
          </a:xfrm>
        </p:spPr>
        <p:txBody>
          <a:bodyPr/>
          <a:lstStyle/>
          <a:p>
            <a:pPr eaLnBrk="1" hangingPunct="1"/>
            <a:r>
              <a:rPr lang="bg-BG" altLang="bg-BG" sz="3200">
                <a:latin typeface="Times New Roman" panose="02020603050405020304" pitchFamily="18" charset="0"/>
              </a:rPr>
              <a:t>В състава на нетекущите (дълготрайните) активи на предприятието</a:t>
            </a:r>
            <a:r>
              <a:rPr lang="ru-RU" altLang="bg-BG" sz="3200">
                <a:latin typeface="Times New Roman" panose="02020603050405020304" pitchFamily="18" charset="0"/>
              </a:rPr>
              <a:t> </a:t>
            </a:r>
            <a:r>
              <a:rPr lang="bg-BG" altLang="bg-BG" sz="3200">
                <a:latin typeface="Times New Roman" panose="02020603050405020304" pitchFamily="18" charset="0"/>
              </a:rPr>
              <a:t>се включват</a:t>
            </a:r>
            <a:r>
              <a:rPr lang="bg-BG" altLang="bg-BG" sz="4000"/>
              <a:t>: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778BA2F-E192-4049-8166-67FD91A9C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844675"/>
            <a:ext cx="8147050" cy="4281488"/>
          </a:xfrm>
        </p:spPr>
        <p:txBody>
          <a:bodyPr/>
          <a:lstStyle/>
          <a:p>
            <a:pPr eaLnBrk="1" hangingPunct="1"/>
            <a:r>
              <a:rPr lang="bg-BG" altLang="bg-BG">
                <a:latin typeface="Times New Roman" panose="02020603050405020304" pitchFamily="18" charset="0"/>
              </a:rPr>
              <a:t>Дълготрайни нематериални активи;</a:t>
            </a:r>
          </a:p>
          <a:p>
            <a:pPr eaLnBrk="1" hangingPunct="1"/>
            <a:r>
              <a:rPr lang="bg-BG" altLang="bg-BG">
                <a:latin typeface="Times New Roman" panose="02020603050405020304" pitchFamily="18" charset="0"/>
              </a:rPr>
              <a:t>Дълготрайни материални активи;</a:t>
            </a:r>
          </a:p>
          <a:p>
            <a:pPr eaLnBrk="1" hangingPunct="1"/>
            <a:r>
              <a:rPr lang="bg-BG" altLang="bg-BG">
                <a:latin typeface="Times New Roman" panose="02020603050405020304" pitchFamily="18" charset="0"/>
              </a:rPr>
              <a:t> Дългосрочни финансови активи;</a:t>
            </a:r>
          </a:p>
          <a:p>
            <a:pPr eaLnBrk="1" hangingPunct="1"/>
            <a:r>
              <a:rPr lang="bg-BG" altLang="bg-BG">
                <a:latin typeface="Times New Roman" panose="02020603050405020304" pitchFamily="18" charset="0"/>
              </a:rPr>
              <a:t>Отсрочени данъци.</a:t>
            </a:r>
            <a:r>
              <a:rPr lang="bg-BG" altLang="bg-BG"/>
              <a:t>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751505E2-4955-44BE-8B01-D55380272E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D3B335-04BF-43DF-BC36-445E8B1E6C8A}" type="slidenum">
              <a:rPr lang="bg-BG" altLang="bg-BG"/>
              <a:pPr eaLnBrk="1" hangingPunct="1"/>
              <a:t>6</a:t>
            </a:fld>
            <a:endParaRPr lang="bg-BG" altLang="bg-BG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86582C9-C19F-4CA1-B369-9664582E7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400" cy="3673475"/>
          </a:xfrm>
        </p:spPr>
        <p:txBody>
          <a:bodyPr/>
          <a:lstStyle/>
          <a:p>
            <a:pPr algn="just" eaLnBrk="1" hangingPunct="1"/>
            <a:r>
              <a:rPr lang="bg-BG" altLang="bg-BG" sz="3200" b="1">
                <a:latin typeface="Times New Roman" panose="02020603050405020304" pitchFamily="18" charset="0"/>
              </a:rPr>
              <a:t>Дълготрайните нематериални активи </a:t>
            </a:r>
            <a:r>
              <a:rPr lang="bg-BG" altLang="bg-BG" sz="3200">
                <a:latin typeface="Times New Roman" panose="02020603050405020304" pitchFamily="18" charset="0"/>
              </a:rPr>
              <a:t>са ресурси във вид на различни продукти на интелектуалния труд – документация, проекти, производствен опит и научни разработки, интелектуална собственост и др., собствено постижение на предприятието или закупени отвън.</a:t>
            </a:r>
            <a:r>
              <a:rPr lang="bg-BG" altLang="bg-BG" sz="3200"/>
              <a:t> 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B1D12FA-22C9-4E72-A7DA-3125500099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4437063"/>
            <a:ext cx="8147050" cy="1689100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bg-BG" altLang="bg-BG">
                <a:latin typeface="Times New Roman" panose="02020603050405020304" pitchFamily="18" charset="0"/>
              </a:rPr>
              <a:t>Отчитат се в балансите на предприятието по следните елементи: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0F161D13-E730-400A-897C-165686010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CD94E5-7C98-4EE5-B75A-2DF415A42811}" type="slidenum">
              <a:rPr lang="bg-BG" altLang="bg-BG"/>
              <a:pPr eaLnBrk="1" hangingPunct="1"/>
              <a:t>7</a:t>
            </a:fld>
            <a:endParaRPr lang="bg-BG" altLang="bg-BG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A66F7A4E-922E-48FF-BB53-17F47F86B3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b="1">
                <a:latin typeface="Times New Roman" panose="02020603050405020304" pitchFamily="18" charset="0"/>
              </a:rPr>
              <a:t>Структура на Д.Н.А</a:t>
            </a:r>
            <a:r>
              <a:rPr lang="bg-BG" altLang="bg-BG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C09579F-5F85-49AA-9D7F-15F0C70235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bg-BG" altLang="bg-BG" sz="2800" b="1">
                <a:latin typeface="Times New Roman" panose="02020603050405020304" pitchFamily="18" charset="0"/>
              </a:rPr>
              <a:t>Продукти от развойна дейност ;</a:t>
            </a:r>
          </a:p>
          <a:p>
            <a:pPr algn="just" eaLnBrk="1" hangingPunct="1"/>
            <a:r>
              <a:rPr lang="ru-RU" altLang="bg-BG" sz="2800" b="1">
                <a:latin typeface="Times New Roman" panose="02020603050405020304" pitchFamily="18" charset="0"/>
              </a:rPr>
              <a:t>Концесии, патенти, лицензии, търговски марки, програмни продукти и други подобни права и активи ;</a:t>
            </a:r>
          </a:p>
          <a:p>
            <a:pPr algn="just" eaLnBrk="1" hangingPunct="1"/>
            <a:r>
              <a:rPr lang="bg-BG" altLang="bg-BG" sz="2800" b="1">
                <a:latin typeface="Times New Roman" panose="02020603050405020304" pitchFamily="18" charset="0"/>
              </a:rPr>
              <a:t>Търговска репутация;</a:t>
            </a:r>
          </a:p>
          <a:p>
            <a:pPr algn="just" eaLnBrk="1" hangingPunct="1"/>
            <a:r>
              <a:rPr lang="bg-BG" altLang="bg-BG"/>
              <a:t> </a:t>
            </a:r>
            <a:r>
              <a:rPr lang="ru-RU" altLang="bg-BG" sz="2800" b="1">
                <a:latin typeface="Times New Roman" panose="02020603050405020304" pitchFamily="18" charset="0"/>
              </a:rPr>
              <a:t>Предоставени аванси и нематериални активи в процес на изграждане.</a:t>
            </a:r>
            <a:r>
              <a:rPr lang="ru-RU" altLang="bg-BG" sz="2800">
                <a:latin typeface="Times New Roman" panose="02020603050405020304" pitchFamily="18" charset="0"/>
              </a:rPr>
              <a:t> </a:t>
            </a:r>
            <a:endParaRPr lang="bg-BG" altLang="bg-BG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689001A7-6625-48A6-A92E-DE9776C13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F4E7C62-084C-4513-A22F-B0CB79DC46AD}" type="slidenum">
              <a:rPr lang="bg-BG" altLang="bg-BG"/>
              <a:pPr eaLnBrk="1" hangingPunct="1"/>
              <a:t>8</a:t>
            </a:fld>
            <a:endParaRPr lang="bg-BG" altLang="bg-BG"/>
          </a:p>
        </p:txBody>
      </p:sp>
      <p:sp>
        <p:nvSpPr>
          <p:cNvPr id="10243" name="Rectangle 8">
            <a:extLst>
              <a:ext uri="{FF2B5EF4-FFF2-40B4-BE49-F238E27FC236}">
                <a16:creationId xmlns:a16="http://schemas.microsoft.com/office/drawing/2014/main" id="{0A5C3FB5-3E25-4F74-AC66-4CE7BB4A1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424862" cy="5327650"/>
          </a:xfrm>
        </p:spPr>
        <p:txBody>
          <a:bodyPr/>
          <a:lstStyle/>
          <a:p>
            <a:pPr algn="just" eaLnBrk="1" hangingPunct="1"/>
            <a:r>
              <a:rPr lang="bg-BG" altLang="bg-BG" b="1">
                <a:latin typeface="Times New Roman" panose="02020603050405020304" pitchFamily="18" charset="0"/>
              </a:rPr>
              <a:t>Дълготрайните материални активи</a:t>
            </a:r>
            <a:r>
              <a:rPr lang="bg-BG" altLang="bg-BG">
                <a:latin typeface="Times New Roman" panose="02020603050405020304" pitchFamily="18" charset="0"/>
              </a:rPr>
              <a:t> съставляват най-важната и значима част на дълготрайните активи. Те са икономическа форма на средствата на труда, които предприятието притежава. Към тях се отнасят не само вещите за непосредствено въздействие, като машините, инструментите и т. н., но и такива, които създават условия за протичане на работния процес – сгради, съоръжения и др.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60ADEBB9-14BD-4982-97C4-CDDB2A1F6E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C95470A-831B-4029-B900-361AA95C9124}" type="slidenum">
              <a:rPr lang="bg-BG" altLang="bg-BG"/>
              <a:pPr eaLnBrk="1" hangingPunct="1"/>
              <a:t>9</a:t>
            </a:fld>
            <a:endParaRPr lang="bg-BG" altLang="bg-BG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0D615D3-CB52-4F08-91F3-5FA6B5D66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b="1">
                <a:latin typeface="Times New Roman" panose="02020603050405020304" pitchFamily="18" charset="0"/>
              </a:rPr>
              <a:t>Структура на Д.М.А</a:t>
            </a:r>
            <a:r>
              <a:rPr lang="bg-BG" altLang="bg-BG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84D2309-DA7B-4144-AE01-5F7D64DAA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/>
            <a:r>
              <a:rPr lang="ru-RU" altLang="bg-BG">
                <a:latin typeface="Times New Roman" panose="02020603050405020304" pitchFamily="18" charset="0"/>
              </a:rPr>
              <a:t>Земи и сгради;</a:t>
            </a:r>
          </a:p>
          <a:p>
            <a:pPr marL="609600" indent="-609600" algn="just" eaLnBrk="1" hangingPunct="1"/>
            <a:r>
              <a:rPr lang="ru-RU" altLang="bg-BG">
                <a:latin typeface="Times New Roman" panose="02020603050405020304" pitchFamily="18" charset="0"/>
              </a:rPr>
              <a:t>Машини, производствено  оборудване </a:t>
            </a:r>
            <a:r>
              <a:rPr lang="bg-BG" altLang="bg-BG">
                <a:latin typeface="Times New Roman" panose="02020603050405020304" pitchFamily="18" charset="0"/>
              </a:rPr>
              <a:t> </a:t>
            </a:r>
            <a:r>
              <a:rPr lang="ru-RU" altLang="bg-BG">
                <a:latin typeface="Times New Roman" panose="02020603050405020304" pitchFamily="18" charset="0"/>
              </a:rPr>
              <a:t>и апаратура;</a:t>
            </a:r>
          </a:p>
          <a:p>
            <a:pPr marL="609600" indent="-609600" algn="just" eaLnBrk="1" hangingPunct="1"/>
            <a:r>
              <a:rPr lang="bg-BG" altLang="bg-BG">
                <a:latin typeface="Times New Roman" panose="02020603050405020304" pitchFamily="18" charset="0"/>
              </a:rPr>
              <a:t>Съоръжения и други;</a:t>
            </a:r>
          </a:p>
          <a:p>
            <a:pPr marL="609600" indent="-609600" algn="just" eaLnBrk="1" hangingPunct="1"/>
            <a:r>
              <a:rPr lang="ru-RU" altLang="bg-BG">
                <a:latin typeface="Times New Roman" panose="02020603050405020304" pitchFamily="18" charset="0"/>
              </a:rPr>
              <a:t>Предоставени аванси и дълготрайни материални активи в процес на изграждане.</a:t>
            </a:r>
            <a:r>
              <a:rPr lang="bg-BG" altLang="bg-BG">
                <a:latin typeface="Times New Roman" panose="02020603050405020304" pitchFamily="18" charset="0"/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F3E6DAB51B8F43866F0743E0EE41DD" ma:contentTypeVersion="4" ma:contentTypeDescription="Създаване на нов документ" ma:contentTypeScope="" ma:versionID="09c1fb1e475793539fd63650d9cdb6b9">
  <xsd:schema xmlns:xsd="http://www.w3.org/2001/XMLSchema" xmlns:xs="http://www.w3.org/2001/XMLSchema" xmlns:p="http://schemas.microsoft.com/office/2006/metadata/properties" xmlns:ns2="f7ff9893-cbf3-494b-bdd9-96c0170228da" targetNamespace="http://schemas.microsoft.com/office/2006/metadata/properties" ma:root="true" ma:fieldsID="20f4fd7fdb2e700b497a3c912dea05d5" ns2:_="">
    <xsd:import namespace="f7ff9893-cbf3-494b-bdd9-96c017022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9893-cbf3-494b-bdd9-96c01702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8FAF0D-2B25-4586-AA50-58AB7B33AB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3F348F-FBA9-49FD-9585-C160528B06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ff9893-cbf3-494b-bdd9-96c0170228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696FF6-25BA-4766-A03B-EDDD8A0AF3E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</TotalTime>
  <Words>1209</Words>
  <Application>Microsoft Office PowerPoint</Application>
  <PresentationFormat>Презентация на цял екран (4:3)</PresentationFormat>
  <Paragraphs>156</Paragraphs>
  <Slides>36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37" baseType="lpstr">
      <vt:lpstr>Default Design</vt:lpstr>
      <vt:lpstr>Имущество на предприятието</vt:lpstr>
      <vt:lpstr>СЪДЪРЖАНИЕ</vt:lpstr>
      <vt:lpstr>1.ИКОНОМИЧЕСКА СЪЩНОСТ И СЪСТАВ НА АКТИВИТЕ  1.1 ДЪЛГОТРАЙНИ (НЕТЕКУЩИ) АКТИВИ</vt:lpstr>
      <vt:lpstr>Презентация на PowerPoint</vt:lpstr>
      <vt:lpstr>В състава на нетекущите (дълготрайните) активи на предприятието се включват:</vt:lpstr>
      <vt:lpstr>Дълготрайните нематериални активи са ресурси във вид на различни продукти на интелектуалния труд – документация, проекти, производствен опит и научни разработки, интелектуална собственост и др., собствено постижение на предприятието или закупени отвън. </vt:lpstr>
      <vt:lpstr>Структура на Д.Н.А.</vt:lpstr>
      <vt:lpstr>Презентация на PowerPoint</vt:lpstr>
      <vt:lpstr>Структура на Д.М.А.</vt:lpstr>
      <vt:lpstr>Състав и структура на Д.Ф.А. </vt:lpstr>
      <vt:lpstr>Състав и структура на Д.Ф.А.</vt:lpstr>
      <vt:lpstr>Отсрочени данъци</vt:lpstr>
      <vt:lpstr>1.2 КРАТКОТРАЙНИ АКТИВИ</vt:lpstr>
      <vt:lpstr>Презентация на PowerPoint</vt:lpstr>
      <vt:lpstr>Презентация на PowerPoint</vt:lpstr>
      <vt:lpstr>Презентация на PowerPoint</vt:lpstr>
      <vt:lpstr>СЪСТАВ И СТРУКТУРА НА КРАТКОТРАЙНИТЕ АКТИВИ </vt:lpstr>
      <vt:lpstr>Материални запаси</vt:lpstr>
      <vt:lpstr>Вземания</vt:lpstr>
      <vt:lpstr>Презентация на PowerPoint</vt:lpstr>
      <vt:lpstr>Инвестиции</vt:lpstr>
      <vt:lpstr>Презентация на PowerPoint</vt:lpstr>
      <vt:lpstr>Парични средства</vt:lpstr>
      <vt:lpstr>Презентация на PowerPoint</vt:lpstr>
      <vt:lpstr>Разходи за бъдещи периоди </vt:lpstr>
      <vt:lpstr>ИЗХАБЯВАНЕ И АМОРТИЗАЦИЯ НА ДЪЛГОТРАЙНИТЕ АКТИВИ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МЕТОДИ НА АМОРТИЗАЦИЯ И АМОРТИЗАЦИОННА ПОЛИТИКА </vt:lpstr>
      <vt:lpstr>МЕТОДИ НА АМОРТИЗАЦИЯ И АМОРТИЗАЦИОННА ПОЛИТИКА</vt:lpstr>
      <vt:lpstr>ПОКАЗАТЕЛИ ЗА ОЦЕНКА НА ОБРАЩАЕМОСТТА  НА КРАТКОТРАЙНИТЕ АКТИВИ</vt:lpstr>
      <vt:lpstr>ПОКАЗАТЕЛИ ЗА ОЦЕНКА НА ОБРАЩАЕМОСТТА  НА КРАТКОТРАЙНИТЕ АКТИВИ</vt:lpstr>
      <vt:lpstr>Презентация на PowerPoint</vt:lpstr>
      <vt:lpstr>Благодаря за вниманието</vt:lpstr>
    </vt:vector>
  </TitlesOfParts>
  <Company>TUGAB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UserSX</dc:creator>
  <cp:lastModifiedBy>User</cp:lastModifiedBy>
  <cp:revision>55</cp:revision>
  <dcterms:created xsi:type="dcterms:W3CDTF">2009-03-14T12:41:04Z</dcterms:created>
  <dcterms:modified xsi:type="dcterms:W3CDTF">2024-05-12T15:43:39Z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0x01010027F3E6DAB51B8F43866F0743E0EE41DD</vt:lpwstr>
  </property>
</Properties>
</file>