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48"/>
  </p:notesMasterIdLst>
  <p:sldIdLst>
    <p:sldId id="256" r:id="rId4"/>
    <p:sldId id="257" r:id="rId5"/>
    <p:sldId id="258" r:id="rId6"/>
    <p:sldId id="259" r:id="rId7"/>
    <p:sldId id="260" r:id="rId8"/>
    <p:sldId id="263" r:id="rId9"/>
    <p:sldId id="264" r:id="rId10"/>
    <p:sldId id="290" r:id="rId11"/>
    <p:sldId id="266" r:id="rId12"/>
    <p:sldId id="267" r:id="rId13"/>
    <p:sldId id="268" r:id="rId14"/>
    <p:sldId id="272" r:id="rId15"/>
    <p:sldId id="273" r:id="rId16"/>
    <p:sldId id="291" r:id="rId17"/>
    <p:sldId id="292" r:id="rId18"/>
    <p:sldId id="293" r:id="rId19"/>
    <p:sldId id="294" r:id="rId20"/>
    <p:sldId id="295" r:id="rId21"/>
    <p:sldId id="296" r:id="rId22"/>
    <p:sldId id="274" r:id="rId23"/>
    <p:sldId id="275" r:id="rId24"/>
    <p:sldId id="276" r:id="rId25"/>
    <p:sldId id="271" r:id="rId26"/>
    <p:sldId id="277" r:id="rId27"/>
    <p:sldId id="278" r:id="rId28"/>
    <p:sldId id="279" r:id="rId29"/>
    <p:sldId id="298" r:id="rId30"/>
    <p:sldId id="280" r:id="rId31"/>
    <p:sldId id="299" r:id="rId32"/>
    <p:sldId id="281" r:id="rId33"/>
    <p:sldId id="282" r:id="rId34"/>
    <p:sldId id="287" r:id="rId35"/>
    <p:sldId id="288" r:id="rId36"/>
    <p:sldId id="289" r:id="rId37"/>
    <p:sldId id="297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</p:sldIdLst>
  <p:sldSz cx="9144000" cy="6858000" type="screen4x3"/>
  <p:notesSz cx="6811963" cy="9939338"/>
  <p:defaultTextStyle>
    <a:defPPr>
      <a:defRPr lang="bg-BG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68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customXml" Target="../customXml/item3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0925858-1208-0238-AAA7-53A5B079DB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5FEF9AE-93CD-0EBB-3740-CF3D415FD3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9213" y="0"/>
            <a:ext cx="2951162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66991927-218F-540B-5372-CEB231213B7D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67287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6CA284E0-4A48-B76F-CD67-DE99C7B15A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21225"/>
            <a:ext cx="5449887" cy="447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noProof="0"/>
              <a:t>Click to edit Master text styles</a:t>
            </a:r>
          </a:p>
          <a:p>
            <a:pPr lvl="1"/>
            <a:r>
              <a:rPr lang="bg-BG" noProof="0"/>
              <a:t>Second level</a:t>
            </a:r>
          </a:p>
          <a:p>
            <a:pPr lvl="2"/>
            <a:r>
              <a:rPr lang="bg-BG" noProof="0"/>
              <a:t>Third level</a:t>
            </a:r>
          </a:p>
          <a:p>
            <a:pPr lvl="3"/>
            <a:r>
              <a:rPr lang="bg-BG" noProof="0"/>
              <a:t>Fourth level</a:t>
            </a:r>
          </a:p>
          <a:p>
            <a:pPr lvl="4"/>
            <a:r>
              <a:rPr lang="bg-BG" noProof="0"/>
              <a:t>Fifth level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7E77B626-BCAA-ECA7-8AA5-3AF5524B79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51163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75192075-6887-FD39-A659-B33D7B051B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9213" y="9440863"/>
            <a:ext cx="2951162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23252E7-05AC-4FC7-8A10-D244B65C6A86}" type="slidenum">
              <a:rPr lang="bg-BG" altLang="bg-BG"/>
              <a:pPr/>
              <a:t>‹#›</a:t>
            </a:fld>
            <a:endParaRPr lang="bg-BG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D2A6B86-77B3-DBBC-192E-16BD8C502C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2D0C64F-D1D2-6038-B896-8DB9400075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B488FF-F9F1-7E84-DFB7-3726946831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FF876E-FF5F-43B3-8686-37B8CC4E652C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84446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90696E6-26B3-B858-8718-586A07629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1A460-4B53-223F-FE67-A60B4C15F7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721179-A830-C366-8FCB-046BF3E8DC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8AFAF9-D3A3-428B-8991-073835307329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152350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74BFA04-AD82-23C0-CCA7-F591DFEB66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FCED5F-72D1-60FF-5C7B-27F7E017B2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C23B45-7EE0-C41B-AFCC-C2F7919A7C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B79ABF-251D-4191-BACC-DA8BFF547B40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01967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bg-BG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609157-080A-49FA-5650-8FF18D83E2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2102AF-9B81-D1EB-2FAE-2891A3DB31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0B0CF1-E9EA-5E21-0292-07E2B624C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3FED0-4AE6-49D8-9788-26F6ECAE2AC0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101406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1A5966-953D-31B3-A845-499EDBE7F7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AA9A0A5-5C52-88C5-2F38-73E3C24DAD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630C83-50D4-5FEC-473C-EB1D698133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5D65C2-8DBB-4968-B254-FEB7EF6027F6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13173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1D4B303-2790-4612-7E0A-1EB7D3A17F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08667A-B500-2B85-0A2A-C27BFEE95D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9973A5F-0DAC-2880-32DC-7A1824EFA4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DE312-8161-464A-AB5F-8B140316AFD6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422137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3142A8-0870-202B-0399-13B816798B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11ADB-A5A6-4A9E-5492-6488DF643A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0B67A5-A968-4DCF-80B6-3400E513FE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8981E5-3C02-4143-95BA-0747E3465388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91723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9531066-1D95-B22E-0A51-0A8140A5FC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76886CF-02E6-7473-43C1-EB8F481628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C1B962F-CAE7-DD36-8B51-55F2B61225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5930AA-9930-4A12-B3AF-B3257AFED17A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619408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E0D285B-C760-F8F6-C38E-7EEA5E1726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9E2F9F-2804-E51A-7374-35C7E702C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E29D8A-E1EC-45FD-660B-81C7076B14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0AFCF9-264F-457E-9CBD-1C3511E8AF84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3119434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3AC382A-7338-F58C-B526-F0B717B27C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04E3406-25FC-51FD-088B-1E5B6CBDD8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82E3A56-68A1-15A1-0A00-3210FD0422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E4A145-D0EB-4785-BDC8-B2653454CCCC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76499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FED5D9-A602-4443-FA34-35B582B483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E17C9-2CEB-D984-ADCC-18DAC368FD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75C999-C10D-AD2A-56D9-77D7F8939C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20A96-9502-4C6B-83B9-CD0F6A979EF0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1228750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bg-BG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80C776-E9CE-222C-BFCF-C82F63A120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0F99EA-D33A-9D43-6B8E-DA839A88C8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650F36-3EBF-CE9E-712F-F9158BDF0A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3B92D5-00C4-4FE9-BE4B-98007D8D1B77}" type="slidenum">
              <a:rPr lang="bg-BG" altLang="bg-BG"/>
              <a:pPr/>
              <a:t>‹#›</a:t>
            </a:fld>
            <a:endParaRPr lang="bg-BG" altLang="bg-BG"/>
          </a:p>
        </p:txBody>
      </p:sp>
    </p:spTree>
    <p:extLst>
      <p:ext uri="{BB962C8B-B14F-4D97-AF65-F5344CB8AC3E}">
        <p14:creationId xmlns:p14="http://schemas.microsoft.com/office/powerpoint/2010/main" val="2183504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2E04EA2-1320-17D2-5705-ECE9969C7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0F5AB78-DC3B-A20E-D81B-8A58B3A45D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bg-BG"/>
              <a:t>Click to edit Master text styles</a:t>
            </a:r>
          </a:p>
          <a:p>
            <a:pPr lvl="1"/>
            <a:r>
              <a:rPr lang="bg-BG" altLang="bg-BG"/>
              <a:t>Second level</a:t>
            </a:r>
          </a:p>
          <a:p>
            <a:pPr lvl="2"/>
            <a:r>
              <a:rPr lang="bg-BG" altLang="bg-BG"/>
              <a:t>Third level</a:t>
            </a:r>
          </a:p>
          <a:p>
            <a:pPr lvl="3"/>
            <a:r>
              <a:rPr lang="bg-BG" altLang="bg-BG"/>
              <a:t>Fourth level</a:t>
            </a:r>
          </a:p>
          <a:p>
            <a:pPr lvl="4"/>
            <a:r>
              <a:rPr lang="bg-BG" altLang="bg-BG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D3B05695-50AC-4219-CFB1-E20D7952071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89E798E-26D9-B5E8-ABC9-C0546B3585C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2E5081B-0FB4-418A-18F4-2D8A27A59E0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83D7EF0-F612-4B15-A57F-7E58B4B5B20F}" type="slidenum">
              <a:rPr lang="bg-BG" altLang="bg-BG"/>
              <a:pPr/>
              <a:t>‹#›</a:t>
            </a:fld>
            <a:endParaRPr lang="bg-BG" alt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>
            <a:extLst>
              <a:ext uri="{FF2B5EF4-FFF2-40B4-BE49-F238E27FC236}">
                <a16:creationId xmlns:a16="http://schemas.microsoft.com/office/drawing/2014/main" id="{8069BBB3-A480-447F-2509-D5EF6A8CF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0F877F-F02F-4CDC-9916-8253962348D9}" type="slidenum">
              <a:rPr lang="bg-BG" altLang="bg-BG"/>
              <a:pPr eaLnBrk="1" hangingPunct="1"/>
              <a:t>1</a:t>
            </a:fld>
            <a:endParaRPr lang="bg-BG" altLang="bg-BG"/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E66203B7-2432-DAEB-1366-5B94415BD32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412875"/>
            <a:ext cx="7773988" cy="2952750"/>
          </a:xfrm>
        </p:spPr>
        <p:txBody>
          <a:bodyPr/>
          <a:lstStyle/>
          <a:p>
            <a:pPr eaLnBrk="1" hangingPunct="1"/>
            <a:r>
              <a:rPr lang="ru-RU" altLang="bg-BG" sz="4000" b="1">
                <a:latin typeface="Times New Roman" panose="02020603050405020304" pitchFamily="18" charset="0"/>
              </a:rPr>
              <a:t>ИКОНОМИЧЕСКИ ВЗАИМООТНОШЕНИЯ </a:t>
            </a:r>
            <a:br>
              <a:rPr lang="bg-BG" altLang="bg-BG" sz="4000" b="1">
                <a:latin typeface="Times New Roman" panose="02020603050405020304" pitchFamily="18" charset="0"/>
              </a:rPr>
            </a:br>
            <a:r>
              <a:rPr lang="ru-RU" altLang="bg-BG" sz="4000" b="1">
                <a:latin typeface="Times New Roman" panose="02020603050405020304" pitchFamily="18" charset="0"/>
              </a:rPr>
              <a:t>НА ПРЕДПРИЯТИЕТО С БЮДЖЕТА</a:t>
            </a:r>
            <a:endParaRPr lang="bg-BG" altLang="bg-BG" sz="4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7A104492-17D1-25EB-415A-81851C6E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F8E4A73-0B3A-4E11-9616-715F5F728ACD}" type="slidenum">
              <a:rPr lang="bg-BG" altLang="bg-BG"/>
              <a:pPr eaLnBrk="1" hangingPunct="1"/>
              <a:t>10</a:t>
            </a:fld>
            <a:endParaRPr lang="bg-BG" altLang="bg-BG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2F7B02C-FCFA-A0C6-3FC0-425C62886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62950" cy="5026025"/>
          </a:xfrm>
        </p:spPr>
        <p:txBody>
          <a:bodyPr/>
          <a:lstStyle/>
          <a:p>
            <a:pPr algn="just" eaLnBrk="1" hangingPunct="1"/>
            <a:r>
              <a:rPr lang="bg-BG" altLang="bg-BG" sz="2800" b="1">
                <a:latin typeface="Times New Roman" panose="02020603050405020304" pitchFamily="18" charset="0"/>
              </a:rPr>
              <a:t>Към първата група на подоходните данъци</a:t>
            </a:r>
            <a:r>
              <a:rPr lang="bg-BG" altLang="bg-BG" sz="2800">
                <a:latin typeface="Times New Roman" panose="02020603050405020304" pitchFamily="18" charset="0"/>
              </a:rPr>
              <a:t> се отнасят:корпоративният данък, данъкът върху доходите, еднократният годишен данък (патентен данък) и други данъчни плащания. Те се регламентирани с три нормативни акта – Закон за корпоративното подоходно облагане(ЗКПО), </a:t>
            </a:r>
            <a:r>
              <a:rPr lang="ru-RU" altLang="bg-BG" sz="2800">
                <a:latin typeface="Times New Roman" panose="02020603050405020304" pitchFamily="18" charset="0"/>
              </a:rPr>
              <a:t>Закон за данъците върху доходите на физическите лица</a:t>
            </a:r>
            <a:r>
              <a:rPr lang="bg-BG" altLang="bg-BG" sz="2800">
                <a:latin typeface="Times New Roman" panose="02020603050405020304" pitchFamily="18" charset="0"/>
              </a:rPr>
              <a:t> и Закона за местните данъци и такси.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756D4E51-F33B-A860-8CDD-F7C8E1DD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184A32A-5E57-4E81-9C98-547BC19C0E09}" type="slidenum">
              <a:rPr lang="bg-BG" altLang="bg-BG"/>
              <a:pPr eaLnBrk="1" hangingPunct="1"/>
              <a:t>11</a:t>
            </a:fld>
            <a:endParaRPr lang="bg-BG" altLang="bg-BG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C999A1C0-4DA1-1D84-97B3-5921B8B1D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91513" cy="5975350"/>
          </a:xfrm>
        </p:spPr>
        <p:txBody>
          <a:bodyPr/>
          <a:lstStyle/>
          <a:p>
            <a:pPr algn="just" eaLnBrk="1" hangingPunct="1"/>
            <a:r>
              <a:rPr lang="bg-BG" altLang="bg-BG" sz="3600" b="1">
                <a:latin typeface="Times New Roman" panose="02020603050405020304" pitchFamily="18" charset="0"/>
              </a:rPr>
              <a:t>Към първата група на подоходните данъци</a:t>
            </a:r>
            <a:r>
              <a:rPr lang="bg-BG" altLang="bg-BG" sz="3600">
                <a:latin typeface="Times New Roman" panose="02020603050405020304" pitchFamily="18" charset="0"/>
              </a:rPr>
              <a:t> се отнасят:корпоративният данък, данъкът върху доходите, еднократният годишен данък (патентен данък) и други данъчни плащания. Те се регламентирани с три нормативни акта – Закон за корпоративното подоходно облагане(ЗКПО), </a:t>
            </a:r>
            <a:r>
              <a:rPr lang="ru-RU" altLang="bg-BG" sz="3600">
                <a:latin typeface="Times New Roman" panose="02020603050405020304" pitchFamily="18" charset="0"/>
              </a:rPr>
              <a:t>Закон за данъците върху доходите на физическите лица</a:t>
            </a:r>
            <a:r>
              <a:rPr lang="bg-BG" altLang="bg-BG" sz="3600">
                <a:latin typeface="Times New Roman" panose="02020603050405020304" pitchFamily="18" charset="0"/>
              </a:rPr>
              <a:t> и Закона за местните данъци и такси.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9879D99F-7EBD-E7CC-04FB-03CA6820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64682E6-5B35-47DA-9051-FC177092D7A0}" type="slidenum">
              <a:rPr lang="bg-BG" altLang="bg-BG"/>
              <a:pPr eaLnBrk="1" hangingPunct="1"/>
              <a:t>12</a:t>
            </a:fld>
            <a:endParaRPr lang="bg-BG" altLang="bg-BG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1A64D702-5906-B054-FFAA-841EE5A76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bg-BG" altLang="bg-BG" sz="2800" b="1">
                <a:latin typeface="Times New Roman" panose="02020603050405020304" pitchFamily="18" charset="0"/>
              </a:rPr>
              <a:t>Закон  за корпоративното доходно облагане</a:t>
            </a:r>
            <a:r>
              <a:rPr lang="bg-BG" altLang="bg-BG" sz="4000"/>
              <a:t> 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5730D06-5C32-5292-4789-37031B328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bg-BG" altLang="bg-BG" sz="2400" b="1">
                <a:latin typeface="Times New Roman" panose="02020603050405020304" pitchFamily="18" charset="0"/>
              </a:rPr>
              <a:t>Данъчно задължени лица по ЗКПО са:</a:t>
            </a:r>
            <a:endParaRPr lang="bg-BG" altLang="bg-BG" sz="24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bg-BG" altLang="bg-BG" sz="2400">
                <a:latin typeface="Times New Roman" panose="02020603050405020304" pitchFamily="18" charset="0"/>
              </a:rPr>
              <a:t>местните юридически лица;</a:t>
            </a:r>
          </a:p>
          <a:p>
            <a:pPr algn="just" eaLnBrk="1" hangingPunct="1">
              <a:lnSpc>
                <a:spcPct val="90000"/>
              </a:lnSpc>
            </a:pPr>
            <a:r>
              <a:rPr lang="bg-BG" altLang="bg-BG" sz="2400">
                <a:latin typeface="Times New Roman" panose="02020603050405020304" pitchFamily="18" charset="0"/>
              </a:rPr>
              <a:t>чуждестранните юридически лица, които осъществяват стопанска дейност в Република България чрез място на стопанска дейност или получават доходи от източник в Република България;</a:t>
            </a:r>
          </a:p>
          <a:p>
            <a:pPr algn="just" eaLnBrk="1" hangingPunct="1">
              <a:lnSpc>
                <a:spcPct val="90000"/>
              </a:lnSpc>
            </a:pPr>
            <a:r>
              <a:rPr lang="bg-BG" altLang="bg-BG" sz="2400">
                <a:latin typeface="Times New Roman" panose="02020603050405020304" pitchFamily="18" charset="0"/>
              </a:rPr>
              <a:t>едноличните търговци – за данъците, удържани при източника и в случаите, определени в Закона за данъците върху доходите на физическите лица;</a:t>
            </a:r>
          </a:p>
          <a:p>
            <a:pPr algn="just" eaLnBrk="1" hangingPunct="1">
              <a:lnSpc>
                <a:spcPct val="90000"/>
              </a:lnSpc>
            </a:pPr>
            <a:r>
              <a:rPr lang="bg-BG" altLang="bg-BG" sz="2400">
                <a:latin typeface="Times New Roman" panose="02020603050405020304" pitchFamily="18" charset="0"/>
              </a:rPr>
              <a:t>физическите лица – търговци по смисъла на Търговския закон – за случаите, определени в Закона за данъците върху доходите на физическите лица;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6E9F577E-4012-5922-F1D3-A7FB8AC8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CD4BE3-1930-4671-AFBB-18008C6AA23A}" type="slidenum">
              <a:rPr lang="bg-BG" altLang="bg-BG"/>
              <a:pPr eaLnBrk="1" hangingPunct="1"/>
              <a:t>13</a:t>
            </a:fld>
            <a:endParaRPr lang="bg-BG" altLang="bg-BG"/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9385AD3C-7BB1-9D0F-53DA-9C21A4B994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18488" cy="5576888"/>
          </a:xfrm>
          <a:noFill/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bg-BG">
                <a:latin typeface="Times New Roman" panose="02020603050405020304" pitchFamily="18" charset="0"/>
              </a:rPr>
              <a:t>С корпоративен данък се облагат реализираните печалби.</a:t>
            </a:r>
            <a:endParaRPr lang="bg-BG" altLang="bg-BG"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bg-BG" altLang="bg-BG" sz="2800">
                <a:latin typeface="Times New Roman" panose="02020603050405020304" pitchFamily="18" charset="0"/>
              </a:rPr>
              <a:t>Данъчната основа за определяне на корпоративния данък е данъчната печалба. Тя се определя след преобразуване на финансовия резултат. Данъчно задължените лица, които се облагат с корпоративен данък, подават годишна данъчна декларация по образец за данъчния финансов резултат и дължимия годишен корпоративен данък.</a:t>
            </a:r>
            <a:r>
              <a:rPr lang="en-US" altLang="bg-BG" sz="2800">
                <a:latin typeface="Times New Roman" panose="02020603050405020304" pitchFamily="18" charset="0"/>
              </a:rPr>
              <a:t> </a:t>
            </a:r>
            <a:endParaRPr lang="bg-BG" altLang="bg-BG" sz="2800"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bg-BG" altLang="bg-BG" sz="2800" i="1">
                <a:latin typeface="Times New Roman" panose="02020603050405020304" pitchFamily="18" charset="0"/>
              </a:rPr>
              <a:t>Ставката на корпоративният данък е 10%.</a:t>
            </a:r>
          </a:p>
          <a:p>
            <a:pPr algn="just" eaLnBrk="1" hangingPunct="1">
              <a:buFontTx/>
              <a:buNone/>
            </a:pPr>
            <a:endParaRPr lang="bg-BG" altLang="bg-BG" sz="28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1699AF39-821E-C1E2-A7B4-9AE9744B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68258E-D194-48F6-AEDF-46BE7B8C0630}" type="slidenum">
              <a:rPr lang="bg-BG" altLang="bg-BG"/>
              <a:pPr eaLnBrk="1" hangingPunct="1"/>
              <a:t>14</a:t>
            </a:fld>
            <a:endParaRPr lang="bg-BG" altLang="bg-BG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A72A013-1A0C-E21B-E56C-D9B87C510E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002588" cy="543401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bg-BG" sz="2800">
                <a:latin typeface="Times New Roman" panose="02020603050405020304" pitchFamily="18" charset="0"/>
              </a:rPr>
              <a:t>С </a:t>
            </a:r>
            <a:r>
              <a:rPr lang="ru-RU" altLang="bg-BG" sz="2800" b="1">
                <a:latin typeface="Times New Roman" panose="02020603050405020304" pitchFamily="18" charset="0"/>
              </a:rPr>
              <a:t>данък при източника</a:t>
            </a:r>
            <a:r>
              <a:rPr lang="ru-RU" altLang="bg-BG" sz="2800">
                <a:latin typeface="Times New Roman" panose="02020603050405020304" pitchFamily="18" charset="0"/>
              </a:rPr>
              <a:t> се облагат дивидентите и ликвидационните дялове, разпределени от местни юридически лица в полза на: 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bg-BG" sz="2800">
                <a:latin typeface="Times New Roman" panose="02020603050405020304" pitchFamily="18" charset="0"/>
              </a:rPr>
              <a:t>чуждестранни юридически лица, с изключение на случаите, когато дивидентите се реализират от чуждестранно юридическо лице чрез място на стопанска дейност в страната;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bg-BG" sz="2800">
                <a:latin typeface="Times New Roman" panose="02020603050405020304" pitchFamily="18" charset="0"/>
              </a:rPr>
              <a:t>местни юридически лица, които не са търговци, включително на общини.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bg-BG" sz="2800">
                <a:latin typeface="Times New Roman" panose="02020603050405020304" pitchFamily="18" charset="0"/>
              </a:rPr>
              <a:t>Данъкът е окончателен и се удържа от местните юридически лица, разпределящи дивиденти или ликвидационни дялове.</a:t>
            </a:r>
            <a:endParaRPr lang="ru-RU" altLang="bg-BG" sz="2800" i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ru-RU" altLang="bg-BG" sz="2800" i="1">
                <a:latin typeface="Times New Roman" panose="02020603050405020304" pitchFamily="18" charset="0"/>
              </a:rPr>
              <a:t>Данъчната ставка на данъка върху  </a:t>
            </a:r>
            <a:r>
              <a:rPr lang="bg-BG" altLang="bg-BG" sz="2800">
                <a:latin typeface="Times New Roman" panose="02020603050405020304" pitchFamily="18" charset="0"/>
              </a:rPr>
              <a:t>този вид </a:t>
            </a:r>
            <a:r>
              <a:rPr lang="ru-RU" altLang="bg-BG" sz="2800" i="1">
                <a:latin typeface="Times New Roman" panose="02020603050405020304" pitchFamily="18" charset="0"/>
              </a:rPr>
              <a:t>доходи е 5</a:t>
            </a:r>
            <a:r>
              <a:rPr lang="bg-BG" altLang="bg-BG" sz="2800">
                <a:latin typeface="Times New Roman" panose="02020603050405020304" pitchFamily="18" charset="0"/>
              </a:rPr>
              <a:t> %.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996C8E65-B368-7863-91C9-F5E5F1A8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21C169B-EEA7-47F2-90CD-BBBA988418C9}" type="slidenum">
              <a:rPr lang="bg-BG" altLang="bg-BG"/>
              <a:pPr eaLnBrk="1" hangingPunct="1"/>
              <a:t>15</a:t>
            </a:fld>
            <a:endParaRPr lang="bg-BG" altLang="bg-BG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7F85C29-ED4E-F775-C0C0-618F95C87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91513" cy="55768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u-RU" altLang="bg-BG" sz="2400">
                <a:latin typeface="Times New Roman" panose="02020603050405020304" pitchFamily="18" charset="0"/>
              </a:rPr>
              <a:t>С </a:t>
            </a:r>
            <a:r>
              <a:rPr lang="ru-RU" altLang="bg-BG" sz="2400" b="1">
                <a:latin typeface="Times New Roman" panose="02020603050405020304" pitchFamily="18" charset="0"/>
              </a:rPr>
              <a:t>данък върху разходите</a:t>
            </a:r>
            <a:r>
              <a:rPr lang="ru-RU" altLang="bg-BG" sz="2400">
                <a:latin typeface="Times New Roman" panose="02020603050405020304" pitchFamily="18" charset="0"/>
              </a:rPr>
              <a:t> се облагат следните документално обосновани разходи: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altLang="bg-BG" sz="2400">
                <a:latin typeface="Times New Roman" panose="02020603050405020304" pitchFamily="18" charset="0"/>
              </a:rPr>
              <a:t>представителните разходи, свързани с дейността;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altLang="bg-BG" sz="2400">
                <a:latin typeface="Times New Roman" panose="02020603050405020304" pitchFamily="18" charset="0"/>
              </a:rPr>
              <a:t>социалните разходи, предоставени в натура на работници и служители и лица, наети по договор за управление и контрол (наети лица); социалните разходи, предоставени в натура включват и: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u-RU" altLang="bg-BG" sz="2400">
                <a:latin typeface="Times New Roman" panose="02020603050405020304" pitchFamily="18" charset="0"/>
              </a:rPr>
              <a:t>а)  разходите за вноски (премии) за допълнително доброволно осигуряване, за доброволно здравно осигуряване и за застраховки "Живот";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u-RU" altLang="bg-BG" sz="2400">
                <a:latin typeface="Times New Roman" panose="02020603050405020304" pitchFamily="18" charset="0"/>
              </a:rPr>
              <a:t>б) разходите за ваучери за храна;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altLang="bg-BG" sz="2400">
                <a:latin typeface="Times New Roman" panose="02020603050405020304" pitchFamily="18" charset="0"/>
              </a:rPr>
              <a:t>разходите, свързани с експлоатация на превозни средства, когато с тях се осъществява управленска дейност.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u-RU" altLang="bg-BG" sz="2400" i="1">
                <a:latin typeface="Times New Roman" panose="02020603050405020304" pitchFamily="18" charset="0"/>
              </a:rPr>
              <a:t>Данъчната ставка на данъка върху разходите е 10 на сто</a:t>
            </a:r>
            <a:r>
              <a:rPr lang="bg-BG" altLang="bg-BG" sz="2400" i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3CCEA85E-CA25-332D-2CFF-B6EC64B4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2FB93D-DC34-4F82-B0DE-DEF8AB74019B}" type="slidenum">
              <a:rPr lang="bg-BG" altLang="bg-BG"/>
              <a:pPr eaLnBrk="1" hangingPunct="1"/>
              <a:t>16</a:t>
            </a:fld>
            <a:endParaRPr lang="bg-BG" altLang="bg-BG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3014C9D-3AFC-5C47-6548-1A92320796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91513" cy="514508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ru-RU" altLang="bg-BG" sz="2800">
                <a:latin typeface="Times New Roman" panose="02020603050405020304" pitchFamily="18" charset="0"/>
              </a:rPr>
              <a:t>С </a:t>
            </a:r>
            <a:r>
              <a:rPr lang="ru-RU" altLang="bg-BG" sz="2800" b="1">
                <a:latin typeface="Times New Roman" panose="02020603050405020304" pitchFamily="18" charset="0"/>
              </a:rPr>
              <a:t>данък върху разходите се облагат допълнителните разходи</a:t>
            </a:r>
            <a:r>
              <a:rPr lang="ru-RU" altLang="bg-BG" sz="2800">
                <a:latin typeface="Times New Roman" panose="02020603050405020304" pitchFamily="18" charset="0"/>
              </a:rPr>
              <a:t> на народните представители.</a:t>
            </a:r>
          </a:p>
          <a:p>
            <a:pPr algn="just" eaLnBrk="1" hangingPunct="1"/>
            <a:r>
              <a:rPr lang="ru-RU" altLang="bg-BG" sz="2800">
                <a:latin typeface="Times New Roman" panose="02020603050405020304" pitchFamily="18" charset="0"/>
              </a:rPr>
              <a:t>Данъчно задължено лице за данъка е Народното събрание на Република България.</a:t>
            </a:r>
          </a:p>
          <a:p>
            <a:pPr algn="just" eaLnBrk="1" hangingPunct="1"/>
            <a:r>
              <a:rPr lang="ru-RU" altLang="bg-BG" sz="2800">
                <a:latin typeface="Times New Roman" panose="02020603050405020304" pitchFamily="18" charset="0"/>
              </a:rPr>
              <a:t>Данъчната основа за определяне на данъка върху допълнителните разходи на народните представители са начислените разходи за календарната година.</a:t>
            </a:r>
            <a:endParaRPr lang="ru-RU" altLang="bg-BG" sz="2800" i="1"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ru-RU" altLang="bg-BG" sz="2800" i="1">
                <a:latin typeface="Times New Roman" panose="02020603050405020304" pitchFamily="18" charset="0"/>
              </a:rPr>
              <a:t>Данъчната ставка на данъка върху допълнителните разходи е 10 на сто.</a:t>
            </a:r>
            <a:endParaRPr lang="bg-BG" altLang="bg-BG" sz="28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9C34E851-7AA0-1A95-0782-989B3ACF4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ED0988-8BF5-44B8-AE4F-FE63648C0AA9}" type="slidenum">
              <a:rPr lang="bg-BG" altLang="bg-BG"/>
              <a:pPr eaLnBrk="1" hangingPunct="1"/>
              <a:t>17</a:t>
            </a:fld>
            <a:endParaRPr lang="bg-BG" altLang="bg-BG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A317316-61C9-B57E-E5D9-E0562B78B0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91513" cy="53609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u-RU" altLang="bg-BG" sz="2400" b="1">
                <a:latin typeface="Times New Roman" panose="02020603050405020304" pitchFamily="18" charset="0"/>
              </a:rPr>
              <a:t>Някои видове дейности регламентирани в закона се облагат с </a:t>
            </a:r>
            <a:r>
              <a:rPr lang="ru-RU" altLang="bg-BG" sz="2400" b="1" i="1">
                <a:latin typeface="Times New Roman" panose="02020603050405020304" pitchFamily="18" charset="0"/>
              </a:rPr>
              <a:t>алтернативни данъци.</a:t>
            </a:r>
            <a:endParaRPr lang="ru-RU" altLang="bg-BG" sz="24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ru-RU" altLang="bg-BG" sz="2400">
                <a:latin typeface="Times New Roman" panose="02020603050405020304" pitchFamily="18" charset="0"/>
              </a:rPr>
              <a:t>Данъчно задължените лица, занимаващи се хазартна дейност, регламентирана в Закона  за хазарта се облагат с алтернативен данък за дейностите.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altLang="bg-BG" sz="2400">
                <a:latin typeface="Times New Roman" panose="02020603050405020304" pitchFamily="18" charset="0"/>
              </a:rPr>
              <a:t>Хазартната дейност от игри, при които залогът за участие е чрез цената на телефонна или друга електронна съобщителна услуга, се облага с данък върху хазартната дейност, който е окончателен.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altLang="bg-BG" sz="2400">
                <a:latin typeface="Times New Roman" panose="02020603050405020304" pitchFamily="18" charset="0"/>
              </a:rPr>
              <a:t>Данъчната основа за определяне на данъка по този раздел е увеличението на цената на телефонната или друга електронна съобщителна услуга.</a:t>
            </a:r>
            <a:endParaRPr lang="ru-RU" altLang="bg-BG" sz="2400" i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u-RU" altLang="bg-BG" sz="2400" i="1">
                <a:latin typeface="Times New Roman" panose="02020603050405020304" pitchFamily="18" charset="0"/>
              </a:rPr>
              <a:t>Данъчната ставка на данъка за този вид дейност е 15 на сто.</a:t>
            </a:r>
            <a:endParaRPr lang="bg-BG" altLang="bg-BG" sz="24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982C42C7-F532-0F41-6948-B82F75F3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C90E3EE-FB92-4602-90DA-B58D531923D8}" type="slidenum">
              <a:rPr lang="bg-BG" altLang="bg-BG"/>
              <a:pPr eaLnBrk="1" hangingPunct="1"/>
              <a:t>18</a:t>
            </a:fld>
            <a:endParaRPr lang="bg-BG" altLang="bg-BG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88D7F01-0333-4C2C-AA93-27E091A957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76250"/>
            <a:ext cx="8362950" cy="56499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u-RU" altLang="bg-BG" sz="2800">
                <a:latin typeface="Times New Roman" panose="02020603050405020304" pitchFamily="18" charset="0"/>
              </a:rPr>
              <a:t>Приходите на бюджетните предприятия от сделки по Търговския закон, както и от отдаване под наем на движимо и недвижимо имущество, се облагат с данък върху приходите</a:t>
            </a:r>
            <a:r>
              <a:rPr lang="bg-BG" altLang="bg-BG" sz="2800">
                <a:latin typeface="Times New Roman" panose="02020603050405020304" pitchFamily="18" charset="0"/>
              </a:rPr>
              <a:t>. </a:t>
            </a:r>
            <a:r>
              <a:rPr lang="ru-RU" altLang="bg-BG" sz="2800">
                <a:latin typeface="Times New Roman" panose="02020603050405020304" pitchFamily="18" charset="0"/>
              </a:rPr>
              <a:t>Данъчната основа за определяне на данъка върху приходите са приходите на бюджетното предприятие от сделки по Търговския закон, както и от отдаване под наем на движимо и недвижимо имущество, начислени през съответната година.</a:t>
            </a:r>
            <a:endParaRPr lang="ru-RU" altLang="bg-BG" sz="2800" i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ru-RU" altLang="bg-BG" sz="2800" i="1">
                <a:latin typeface="Times New Roman" panose="02020603050405020304" pitchFamily="18" charset="0"/>
              </a:rPr>
              <a:t>Данъчната ставка на данъка върху приходите е 3 на сто.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altLang="bg-BG" sz="2800" i="1">
                <a:latin typeface="Times New Roman" panose="02020603050405020304" pitchFamily="18" charset="0"/>
              </a:rPr>
              <a:t> Данъчната ставка на данъка върху приходите на общините е 2 на сто</a:t>
            </a:r>
            <a:endParaRPr lang="bg-BG" altLang="bg-BG" sz="28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051C04A2-3B94-BE03-6E4D-7FDE9EC58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DBB9D08-7F17-4338-87B4-77889A97B1D9}" type="slidenum">
              <a:rPr lang="bg-BG" altLang="bg-BG"/>
              <a:pPr eaLnBrk="1" hangingPunct="1"/>
              <a:t>19</a:t>
            </a:fld>
            <a:endParaRPr lang="bg-BG" altLang="bg-BG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BE7144B-AF74-8555-536B-245D0F629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91513" cy="528955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ru-RU" altLang="bg-BG" sz="2800" b="1">
                <a:latin typeface="Times New Roman" panose="02020603050405020304" pitchFamily="18" charset="0"/>
              </a:rPr>
              <a:t>Данък върху дейността от опериране на кораби</a:t>
            </a:r>
            <a:endParaRPr lang="ru-RU" altLang="bg-BG" sz="280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ru-RU" altLang="bg-BG" sz="2800">
                <a:latin typeface="Times New Roman" panose="02020603050405020304" pitchFamily="18" charset="0"/>
              </a:rPr>
              <a:t>Данъчно задължените лица, посочени в тази глава, извършващи морско търговско корабоплаване да се облага с данък върху дейността от опериране на кораби.</a:t>
            </a:r>
          </a:p>
          <a:p>
            <a:pPr algn="just" eaLnBrk="1" hangingPunct="1"/>
            <a:r>
              <a:rPr lang="ru-RU" altLang="bg-BG" sz="2800">
                <a:latin typeface="Times New Roman" panose="02020603050405020304" pitchFamily="18" charset="0"/>
              </a:rPr>
              <a:t>Данъчната основа за кораб за календарната година се определя, като данъчната основа за съответния кораб за един ден в експлоатация се умножи по дните в експлоатация на съответния кораб през календарната година.</a:t>
            </a:r>
            <a:endParaRPr lang="ru-RU" altLang="bg-BG" sz="2800" i="1"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ru-RU" altLang="bg-BG" sz="2800" i="1">
                <a:latin typeface="Times New Roman" panose="02020603050405020304" pitchFamily="18" charset="0"/>
              </a:rPr>
              <a:t>Данъчната ставка на данъка е 10 на сто.</a:t>
            </a:r>
            <a:endParaRPr lang="bg-BG" altLang="bg-BG" sz="28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1366D992-6E82-8CF2-8757-0ECA0E0E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FB3711-0664-431D-92FC-63CEC2F38EC1}" type="slidenum">
              <a:rPr lang="bg-BG" altLang="bg-BG"/>
              <a:pPr eaLnBrk="1" hangingPunct="1"/>
              <a:t>2</a:t>
            </a:fld>
            <a:endParaRPr lang="bg-BG" altLang="bg-BG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55FDFEBF-DF14-B956-854C-A3B8EBA9E4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sz="4000" b="1">
                <a:latin typeface="Times New Roman" panose="02020603050405020304" pitchFamily="18" charset="0"/>
              </a:rPr>
              <a:t>СЪДЪРЖАНИЕ</a:t>
            </a: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EDBFCAF6-275B-A6B7-A75B-0D322A69E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18488" cy="5111750"/>
          </a:xfrm>
        </p:spPr>
        <p:txBody>
          <a:bodyPr/>
          <a:lstStyle/>
          <a:p>
            <a:pPr marL="609600" indent="-609600" algn="just" eaLnBrk="1" hangingPunct="1">
              <a:buFontTx/>
              <a:buAutoNum type="arabicPeriod"/>
            </a:pPr>
            <a:r>
              <a:rPr lang="bg-BG" altLang="bg-BG" b="1">
                <a:latin typeface="Times New Roman" panose="02020603050405020304" pitchFamily="18" charset="0"/>
              </a:rPr>
              <a:t>СЪЩНОСТ И РОЛЯ НА ДАНЪЦИТЕ.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en-US" altLang="bg-BG" b="1">
                <a:latin typeface="Times New Roman" panose="02020603050405020304" pitchFamily="18" charset="0"/>
              </a:rPr>
              <a:t>ДАНЪЧНА СИСТЕМА И ВИДОВЕ ДАНЪЦИ</a:t>
            </a:r>
            <a:r>
              <a:rPr lang="bg-BG" altLang="bg-BG" b="1">
                <a:latin typeface="Times New Roman" panose="02020603050405020304" pitchFamily="18" charset="0"/>
              </a:rPr>
              <a:t>.</a:t>
            </a:r>
          </a:p>
          <a:p>
            <a:pPr marL="609600" indent="-609600" algn="just" eaLnBrk="1" hangingPunct="1">
              <a:buFontTx/>
              <a:buAutoNum type="arabicPeriod"/>
            </a:pPr>
            <a:r>
              <a:rPr lang="bg-BG" altLang="bg-BG" b="1">
                <a:latin typeface="Times New Roman" panose="02020603050405020304" pitchFamily="18" charset="0"/>
              </a:rPr>
              <a:t>ХАРМОНИЗАЦИЯ НА ДАНЪЧНОТО ЗАКОНОДАТЕЛСТВО</a:t>
            </a:r>
            <a:r>
              <a:rPr lang="ru-RU" altLang="bg-BG" b="1">
                <a:latin typeface="Times New Roman" panose="02020603050405020304" pitchFamily="18" charset="0"/>
              </a:rPr>
              <a:t> </a:t>
            </a:r>
            <a:r>
              <a:rPr lang="bg-BG" altLang="bg-BG" b="1">
                <a:latin typeface="Times New Roman" panose="02020603050405020304" pitchFamily="18" charset="0"/>
              </a:rPr>
              <a:t>В РАМКИТЕ НА ЕВРОПЕЙСКИЯ СЪЮЗ.</a:t>
            </a:r>
            <a:endParaRPr lang="en-US" altLang="bg-BG" b="1">
              <a:latin typeface="Times New Roman" panose="02020603050405020304" pitchFamily="18" charset="0"/>
            </a:endParaRPr>
          </a:p>
          <a:p>
            <a:pPr marL="609600" indent="-609600" algn="just" eaLnBrk="1" hangingPunct="1">
              <a:buFontTx/>
              <a:buAutoNum type="arabicPeriod"/>
            </a:pPr>
            <a:r>
              <a:rPr lang="bg-BG" altLang="bg-BG" b="1"/>
              <a:t> </a:t>
            </a:r>
            <a:r>
              <a:rPr lang="bg-BG" altLang="bg-BG" b="1">
                <a:latin typeface="Times New Roman" panose="02020603050405020304" pitchFamily="18" charset="0"/>
              </a:rPr>
              <a:t>ОТНОШЕНИЯ С БЮДЖЕТА  НА СОЦИАЛНОТО И ЗДРАВНОТО ОСИГУРЯВАНЕ.</a:t>
            </a:r>
            <a:r>
              <a:rPr lang="bg-BG" altLang="bg-BG">
                <a:latin typeface="Times New Roman" panose="02020603050405020304" pitchFamily="18" charset="0"/>
              </a:rPr>
              <a:t> </a:t>
            </a:r>
            <a:endParaRPr lang="en-US" altLang="bg-BG" b="1" i="1">
              <a:latin typeface="Times New Roman" panose="02020603050405020304" pitchFamily="18" charset="0"/>
            </a:endParaRPr>
          </a:p>
          <a:p>
            <a:pPr marL="609600" indent="-609600" eaLnBrk="1" hangingPunct="1">
              <a:buFontTx/>
              <a:buAutoNum type="arabicPeriod"/>
            </a:pPr>
            <a:endParaRPr lang="bg-BG" altLang="bg-B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50E93ABB-B9A1-C682-287B-6EF3DEDA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BF98E49-AB9A-4023-B82C-CBCE4A154A74}" type="slidenum">
              <a:rPr lang="bg-BG" altLang="bg-BG"/>
              <a:pPr eaLnBrk="1" hangingPunct="1"/>
              <a:t>20</a:t>
            </a:fld>
            <a:endParaRPr lang="bg-BG" altLang="bg-BG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8B2BD22-383A-DE31-68D7-A231AEF104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sz="4000" b="1">
                <a:latin typeface="Times New Roman" panose="02020603050405020304" pitchFamily="18" charset="0"/>
              </a:rPr>
              <a:t>З</a:t>
            </a:r>
            <a:r>
              <a:rPr lang="en-US" altLang="bg-BG" sz="4000" b="1">
                <a:latin typeface="Times New Roman" panose="02020603050405020304" pitchFamily="18" charset="0"/>
              </a:rPr>
              <a:t>акон за данъка върху доходите</a:t>
            </a:r>
            <a:r>
              <a:rPr lang="en-US" altLang="bg-BG" sz="4000">
                <a:latin typeface="Times New Roman" panose="02020603050405020304" pitchFamily="18" charset="0"/>
              </a:rPr>
              <a:t> </a:t>
            </a:r>
            <a:r>
              <a:rPr lang="en-US" altLang="bg-BG" sz="4000" b="1">
                <a:latin typeface="Times New Roman" panose="02020603050405020304" pitchFamily="18" charset="0"/>
              </a:rPr>
              <a:t>на физическите лица</a:t>
            </a:r>
            <a:r>
              <a:rPr lang="en-US" altLang="bg-BG" sz="4000"/>
              <a:t> </a:t>
            </a:r>
            <a:endParaRPr lang="bg-BG" altLang="bg-BG" sz="4000"/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DF13618-9D64-BEC3-EAD5-297BBB0E8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bg-BG">
                <a:latin typeface="Times New Roman" panose="02020603050405020304" pitchFamily="18" charset="0"/>
              </a:rPr>
              <a:t>Данъчно задължени лица </a:t>
            </a:r>
            <a:r>
              <a:rPr lang="bg-BG" altLang="bg-BG">
                <a:latin typeface="Times New Roman" panose="02020603050405020304" pitchFamily="18" charset="0"/>
              </a:rPr>
              <a:t>са:</a:t>
            </a:r>
          </a:p>
          <a:p>
            <a:pPr algn="just" eaLnBrk="1" hangingPunct="1"/>
            <a:r>
              <a:rPr lang="bg-BG" altLang="bg-BG">
                <a:latin typeface="Times New Roman" panose="02020603050405020304" pitchFamily="18" charset="0"/>
              </a:rPr>
              <a:t>местните и чуждестранните физически лица, които са носители на задължението за данъци по този закон;</a:t>
            </a:r>
          </a:p>
          <a:p>
            <a:pPr algn="just" eaLnBrk="1" hangingPunct="1"/>
            <a:r>
              <a:rPr lang="bg-BG" altLang="bg-BG">
                <a:latin typeface="Times New Roman" panose="02020603050405020304" pitchFamily="18" charset="0"/>
              </a:rPr>
              <a:t>местните и чуждестранните лица, задължени да удържат и внасят данъци по този закон.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AA89B960-92A9-0E66-9005-F2ED3F79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FF50C2-4648-4ED7-898D-F0E05DF2ABD0}" type="slidenum">
              <a:rPr lang="bg-BG" altLang="bg-BG"/>
              <a:pPr eaLnBrk="1" hangingPunct="1"/>
              <a:t>21</a:t>
            </a:fld>
            <a:endParaRPr lang="bg-BG" altLang="bg-BG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918338F-DB6C-08FA-9867-28DDF119D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218488" cy="55054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bg-BG" altLang="bg-BG" sz="2800" b="1">
                <a:latin typeface="Times New Roman" panose="02020603050405020304" pitchFamily="18" charset="0"/>
              </a:rPr>
              <a:t>В зависимост от източника видовете доходи по този закон са: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bg-BG" altLang="bg-BG" sz="2800">
                <a:latin typeface="Times New Roman" panose="02020603050405020304" pitchFamily="18" charset="0"/>
              </a:rPr>
              <a:t>1. доходи от трудови правоотношения;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bg-BG" altLang="bg-BG" sz="2800">
                <a:latin typeface="Times New Roman" panose="02020603050405020304" pitchFamily="18" charset="0"/>
              </a:rPr>
              <a:t>2. доходи от стопанска дейност като едноличен търговец;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bg-BG" altLang="bg-BG" sz="2800">
                <a:latin typeface="Times New Roman" panose="02020603050405020304" pitchFamily="18" charset="0"/>
              </a:rPr>
              <a:t>3. доходи от друга стопанска дейност;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bg-BG" altLang="bg-BG" sz="2800">
                <a:latin typeface="Times New Roman" panose="02020603050405020304" pitchFamily="18" charset="0"/>
              </a:rPr>
              <a:t>4. доходи от наем или от друго възмездно предоставяне за ползване на права или имущество;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bg-BG" altLang="bg-BG" sz="2800">
                <a:latin typeface="Times New Roman" panose="02020603050405020304" pitchFamily="18" charset="0"/>
              </a:rPr>
              <a:t>5. доходи от прехвърляне на права или имущество;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bg-BG" altLang="bg-BG" sz="2800">
                <a:latin typeface="Times New Roman" panose="02020603050405020304" pitchFamily="18" charset="0"/>
              </a:rPr>
              <a:t>6. доходи, облагаеми с окончателни данъци по закона за данъка върху доходите.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id="{5BE511E9-6579-2598-03FF-46D3E39F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106E953-2495-46F4-A054-4EE8229FF7D5}" type="slidenum">
              <a:rPr lang="bg-BG" altLang="bg-BG"/>
              <a:pPr eaLnBrk="1" hangingPunct="1"/>
              <a:t>22</a:t>
            </a:fld>
            <a:endParaRPr lang="bg-BG" altLang="bg-BG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D040E53-9A82-D00F-622F-ED1CA9F26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91513" cy="2794000"/>
          </a:xfrm>
        </p:spPr>
        <p:txBody>
          <a:bodyPr/>
          <a:lstStyle/>
          <a:p>
            <a:pPr algn="just" eaLnBrk="1" hangingPunct="1"/>
            <a:r>
              <a:rPr lang="bg-BG" altLang="bg-BG" sz="2800">
                <a:latin typeface="Times New Roman" panose="02020603050405020304" pitchFamily="18" charset="0"/>
              </a:rPr>
              <a:t>От 2008 г. се въведе единна данъчна ставка от 10%, като този данък придоби наименованието “плосък данък”.</a:t>
            </a:r>
            <a:br>
              <a:rPr lang="bg-BG" altLang="bg-BG" sz="2800">
                <a:latin typeface="Times New Roman" panose="02020603050405020304" pitchFamily="18" charset="0"/>
              </a:rPr>
            </a:br>
            <a:r>
              <a:rPr lang="bg-BG" altLang="bg-BG" sz="2800">
                <a:latin typeface="Times New Roman" panose="02020603050405020304" pitchFamily="18" charset="0"/>
              </a:rPr>
              <a:t>Данъчната ставка, с която се облагат доходите на едноличните търговци, е в размер от 15%.</a:t>
            </a:r>
            <a:r>
              <a:rPr lang="bg-BG" altLang="bg-BG"/>
              <a:t> 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E0330B55-2734-E4CD-209F-A203B7734A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284538"/>
            <a:ext cx="8218488" cy="284162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bg-BG">
                <a:latin typeface="Times New Roman" panose="02020603050405020304" pitchFamily="18" charset="0"/>
              </a:rPr>
              <a:t>С окончателен данък се облагат облагаемите доходи от дивиденти и ликвидационни дялове</a:t>
            </a:r>
            <a:r>
              <a:rPr lang="bg-BG" altLang="bg-BG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buFontTx/>
              <a:buNone/>
            </a:pPr>
            <a:r>
              <a:rPr lang="bg-BG" altLang="bg-BG" i="1">
                <a:latin typeface="Times New Roman" panose="02020603050405020304" pitchFamily="18" charset="0"/>
              </a:rPr>
              <a:t>Ставката на данъка е 5 на сто за тези доходи.</a:t>
            </a:r>
            <a:r>
              <a:rPr lang="bg-BG" altLang="bg-BG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4AFC026F-AC3A-C8A1-43B1-97A4D97E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811EA30-A43A-4DC0-BF1D-DA8A36E7FFC7}" type="slidenum">
              <a:rPr lang="bg-BG" altLang="bg-BG"/>
              <a:pPr eaLnBrk="1" hangingPunct="1"/>
              <a:t>23</a:t>
            </a:fld>
            <a:endParaRPr lang="bg-BG" altLang="bg-BG"/>
          </a:p>
        </p:txBody>
      </p:sp>
      <p:sp>
        <p:nvSpPr>
          <p:cNvPr id="24579" name="Rectangle 4">
            <a:extLst>
              <a:ext uri="{FF2B5EF4-FFF2-40B4-BE49-F238E27FC236}">
                <a16:creationId xmlns:a16="http://schemas.microsoft.com/office/drawing/2014/main" id="{2D22FFC0-4247-15E1-99EA-C3C4FA218B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362950" cy="5576888"/>
          </a:xfrm>
          <a:noFill/>
        </p:spPr>
        <p:txBody>
          <a:bodyPr/>
          <a:lstStyle/>
          <a:p>
            <a:pPr algn="just" eaLnBrk="1" hangingPunct="1"/>
            <a:r>
              <a:rPr lang="bg-BG" altLang="bg-BG" b="1">
                <a:latin typeface="Times New Roman" panose="02020603050405020304" pitchFamily="18" charset="0"/>
              </a:rPr>
              <a:t>Към втората група </a:t>
            </a:r>
            <a:r>
              <a:rPr lang="bg-BG" altLang="bg-BG">
                <a:latin typeface="Times New Roman" panose="02020603050405020304" pitchFamily="18" charset="0"/>
              </a:rPr>
              <a:t>на</a:t>
            </a:r>
            <a:r>
              <a:rPr lang="bg-BG" altLang="bg-BG" b="1">
                <a:latin typeface="Times New Roman" panose="02020603050405020304" pitchFamily="18" charset="0"/>
              </a:rPr>
              <a:t> имуществените данъци</a:t>
            </a:r>
            <a:r>
              <a:rPr lang="bg-BG" altLang="bg-BG">
                <a:latin typeface="Times New Roman" panose="02020603050405020304" pitchFamily="18" charset="0"/>
              </a:rPr>
              <a:t> се отнасят </a:t>
            </a:r>
            <a:r>
              <a:rPr lang="bg-BG" altLang="bg-BG" i="1">
                <a:latin typeface="Times New Roman" panose="02020603050405020304" pitchFamily="18" charset="0"/>
              </a:rPr>
              <a:t>данък върху недвижимите имоти, данък върху наследствата, данък при придобиване на имущества по дарение и по възмезден начин и данък върху превозните средства</a:t>
            </a:r>
            <a:r>
              <a:rPr lang="bg-BG" altLang="bg-BG">
                <a:latin typeface="Times New Roman" panose="02020603050405020304" pitchFamily="18" charset="0"/>
              </a:rPr>
              <a:t>. Те са регламентирани със Закона за местните данъци и такси. По реда на закона се облагат с патентен данък и физическите лица, включително и еднолични търговци, които извършват определени дейности.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>
            <a:extLst>
              <a:ext uri="{FF2B5EF4-FFF2-40B4-BE49-F238E27FC236}">
                <a16:creationId xmlns:a16="http://schemas.microsoft.com/office/drawing/2014/main" id="{2A54531F-D969-B729-DD61-2524AAAF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A8D7636-DFFE-4C80-929D-79369DC1506C}" type="slidenum">
              <a:rPr lang="bg-BG" altLang="bg-BG"/>
              <a:pPr eaLnBrk="1" hangingPunct="1"/>
              <a:t>24</a:t>
            </a:fld>
            <a:endParaRPr lang="bg-BG" altLang="bg-BG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1EB527C-4746-62AF-BD47-5CF63CF5DA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bg-BG" sz="4000" b="1">
                <a:latin typeface="Times New Roman" panose="02020603050405020304" pitchFamily="18" charset="0"/>
              </a:rPr>
              <a:t>Данък върху недвижимите имоти.</a:t>
            </a:r>
            <a:r>
              <a:rPr lang="ru-RU" altLang="bg-BG" sz="4000"/>
              <a:t> </a:t>
            </a:r>
            <a:endParaRPr lang="bg-BG" altLang="bg-BG" sz="4000"/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7480EB7F-2687-7E56-98A7-3FC6EB38A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ru-RU" altLang="bg-BG">
                <a:latin typeface="Times New Roman" panose="02020603050405020304" pitchFamily="18" charset="0"/>
              </a:rPr>
              <a:t>С него се облагат разположените на територията на страната сгради и поземлени имоти в строителните граници на населените места. Общинският съвет определя с наредба размера на данъка в граници от 0,1 до 4,5 на хиляда върху данъчната оценка на недвижимия имот.</a:t>
            </a:r>
            <a:endParaRPr lang="bg-BG" altLang="bg-B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C876B294-958C-8798-0A04-5113617C2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936334D-F1AD-47E9-8889-48DE6BAF5D21}" type="slidenum">
              <a:rPr lang="bg-BG" altLang="bg-BG"/>
              <a:pPr eaLnBrk="1" hangingPunct="1"/>
              <a:t>25</a:t>
            </a:fld>
            <a:endParaRPr lang="bg-BG" altLang="bg-BG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CB9CD0A-FBFC-D96A-C658-AE2B2DE1A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bg-BG" altLang="bg-BG" sz="4000" b="1">
                <a:latin typeface="Times New Roman" panose="02020603050405020304" pitchFamily="18" charset="0"/>
              </a:rPr>
              <a:t>Данък върху наследствата.</a:t>
            </a:r>
            <a:r>
              <a:rPr lang="bg-BG" altLang="bg-BG"/>
              <a:t> 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5E354EA-E2F8-B0A8-BB25-63918EB78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bg-BG" altLang="bg-BG" sz="2800">
                <a:latin typeface="Times New Roman" panose="02020603050405020304" pitchFamily="18" charset="0"/>
              </a:rPr>
              <a:t>С него се облагат наследените по закон или по завещание имущества в страната или в чужбина на български граждани, както и имуществата в страната на чуждите граждани. </a:t>
            </a:r>
            <a:r>
              <a:rPr lang="ru-RU" altLang="bg-BG" sz="2800">
                <a:latin typeface="Times New Roman" panose="02020603050405020304" pitchFamily="18" charset="0"/>
              </a:rPr>
              <a:t>Общинският съвет определя с наредба размера на данъка поотделно за всеки наследник или заветник, както следва:</a:t>
            </a:r>
          </a:p>
          <a:p>
            <a:pPr eaLnBrk="1" hangingPunct="1">
              <a:lnSpc>
                <a:spcPct val="90000"/>
              </a:lnSpc>
            </a:pPr>
            <a:r>
              <a:rPr lang="ru-RU" altLang="bg-BG" sz="2800">
                <a:latin typeface="Times New Roman" panose="02020603050405020304" pitchFamily="18" charset="0"/>
              </a:rPr>
              <a:t>за братя и сестри и техните деца - от 0,4 до 0,8 на сто за наследствен дял над 250 000 лв.;</a:t>
            </a:r>
          </a:p>
          <a:p>
            <a:pPr eaLnBrk="1" hangingPunct="1">
              <a:lnSpc>
                <a:spcPct val="90000"/>
              </a:lnSpc>
            </a:pPr>
            <a:r>
              <a:rPr lang="ru-RU" altLang="bg-BG" sz="2800">
                <a:latin typeface="Times New Roman" panose="02020603050405020304" pitchFamily="18" charset="0"/>
              </a:rPr>
              <a:t>всички за лица извън посочените  посочените по-горе - от 3,3 до 6,6 на сто за наследствен дял над 250 000 лв.</a:t>
            </a:r>
            <a:endParaRPr lang="bg-BG" altLang="bg-BG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5A6FADFE-CEFB-A690-80A2-1B6AC15B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11F61A-7EFC-4173-842D-012646F26720}" type="slidenum">
              <a:rPr lang="bg-BG" altLang="bg-BG"/>
              <a:pPr eaLnBrk="1" hangingPunct="1"/>
              <a:t>26</a:t>
            </a:fld>
            <a:endParaRPr lang="bg-BG" altLang="bg-BG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55F5284-7965-4BA0-BF19-5DED5AA83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bg-BG" altLang="bg-BG" sz="3200" b="1">
                <a:latin typeface="Times New Roman" panose="02020603050405020304" pitchFamily="18" charset="0"/>
              </a:rPr>
              <a:t>Данък при придобиване на имущества по дарение и по възмезден начин.</a:t>
            </a:r>
            <a:r>
              <a:rPr lang="bg-BG" altLang="bg-BG" sz="4000"/>
              <a:t> 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F10AEE6-90D4-BBFA-DBF8-3A3062261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bg-BG" altLang="bg-BG" sz="2400">
                <a:latin typeface="Times New Roman" panose="02020603050405020304" pitchFamily="18" charset="0"/>
              </a:rPr>
              <a:t>Обект на облагане с данъка са имуществата, придобити по дарение, както и недвижимите имоти, ограничените вещни права върху тях и моторните превозни средства, придобити по възмезден начин. </a:t>
            </a:r>
            <a:r>
              <a:rPr lang="ru-RU" altLang="bg-BG" sz="2400">
                <a:latin typeface="Times New Roman" panose="02020603050405020304" pitchFamily="18" charset="0"/>
              </a:rPr>
              <a:t>При дарение на имущество, както и в случаите  определени в закона, данъкът се начислява върху оценката на прехвърляното имущество в размер, определен от общинския съвет с наредба, както следва:</a:t>
            </a:r>
          </a:p>
          <a:p>
            <a:pPr eaLnBrk="1" hangingPunct="1">
              <a:lnSpc>
                <a:spcPct val="90000"/>
              </a:lnSpc>
            </a:pPr>
            <a:r>
              <a:rPr lang="ru-RU" altLang="bg-BG" sz="2400">
                <a:latin typeface="Times New Roman" panose="02020603050405020304" pitchFamily="18" charset="0"/>
              </a:rPr>
              <a:t>при дарение между братя и сестри и техните деца</a:t>
            </a:r>
            <a:r>
              <a:rPr lang="bg-BG" altLang="bg-BG" sz="2400">
                <a:latin typeface="Times New Roman" panose="02020603050405020304" pitchFamily="18" charset="0"/>
              </a:rPr>
              <a:t>- </a:t>
            </a:r>
            <a:r>
              <a:rPr lang="ru-RU" altLang="bg-BG" sz="2400">
                <a:latin typeface="Times New Roman" panose="02020603050405020304" pitchFamily="18" charset="0"/>
              </a:rPr>
              <a:t>от 0,4 до 0,8 на сто</a:t>
            </a:r>
            <a:r>
              <a:rPr lang="bg-BG" altLang="bg-BG" sz="2400">
                <a:latin typeface="Times New Roman" panose="02020603050405020304" pitchFamily="18" charset="0"/>
              </a:rPr>
              <a:t>;</a:t>
            </a:r>
            <a:endParaRPr lang="ru-RU" altLang="bg-BG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ru-RU" altLang="bg-BG" sz="2400">
                <a:latin typeface="Times New Roman" panose="02020603050405020304" pitchFamily="18" charset="0"/>
              </a:rPr>
              <a:t>при дарение между лица извън посочените по-горе</a:t>
            </a:r>
            <a:r>
              <a:rPr lang="bg-BG" altLang="bg-BG" sz="2400">
                <a:latin typeface="Times New Roman" panose="02020603050405020304" pitchFamily="18" charset="0"/>
              </a:rPr>
              <a:t>- </a:t>
            </a:r>
            <a:r>
              <a:rPr lang="ru-RU" altLang="bg-BG" sz="2400">
                <a:latin typeface="Times New Roman" panose="02020603050405020304" pitchFamily="18" charset="0"/>
              </a:rPr>
              <a:t>от 3,3 до 6,6 на сто;</a:t>
            </a:r>
            <a:endParaRPr lang="bg-BG" altLang="bg-BG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56D654E5-AD1C-C018-602E-FD47378E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E85D7BB-9787-4AF8-9ECD-0A04B59181A0}" type="slidenum">
              <a:rPr lang="bg-BG" altLang="bg-BG"/>
              <a:pPr eaLnBrk="1" hangingPunct="1"/>
              <a:t>27</a:t>
            </a:fld>
            <a:endParaRPr lang="bg-BG" altLang="bg-BG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DA0EBB7-C347-6A5D-0E89-D8E3E24F7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291513" cy="5218113"/>
          </a:xfrm>
        </p:spPr>
        <p:txBody>
          <a:bodyPr/>
          <a:lstStyle/>
          <a:p>
            <a:pPr algn="just" eaLnBrk="1" hangingPunct="1"/>
            <a:r>
              <a:rPr lang="ru-RU" altLang="bg-BG">
                <a:latin typeface="Times New Roman" panose="02020603050405020304" pitchFamily="18" charset="0"/>
              </a:rPr>
              <a:t>При възмездно придобиване на имущество данъкът се определя от общинския съвет в размер от 0,1 до 3 на сто върху оценката на прехвърляното имущество, а при замяна - върху оценката на имуществото с по-висока стойност.</a:t>
            </a:r>
            <a:endParaRPr lang="bg-BG" altLang="bg-BG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08B9BC23-4138-68B4-370C-A6354AD8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BA6FEE1-6659-41CB-8ADB-2835D91E068E}" type="slidenum">
              <a:rPr lang="bg-BG" altLang="bg-BG"/>
              <a:pPr eaLnBrk="1" hangingPunct="1"/>
              <a:t>28</a:t>
            </a:fld>
            <a:endParaRPr lang="bg-BG" altLang="bg-BG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485B95B0-7A9E-688F-998D-9DD6883469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bg-BG" sz="4000" b="1">
                <a:latin typeface="Times New Roman" panose="02020603050405020304" pitchFamily="18" charset="0"/>
              </a:rPr>
              <a:t>Данък върху превозните средства.</a:t>
            </a:r>
            <a:r>
              <a:rPr lang="bg-BG" altLang="bg-BG" sz="4000"/>
              <a:t> 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9578A772-E473-3699-7667-19C583D4B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bg-BG" altLang="bg-BG">
                <a:latin typeface="Times New Roman" panose="02020603050405020304" pitchFamily="18" charset="0"/>
              </a:rPr>
              <a:t>Обект на облагане са превозните средства, регистрирани за движение по пътната мрежа в Република България, корабите, вписани в регистрите на българските пристанища, въздухоплавателните средства, вписани в държавния регистър на Република България за гражданските въздухоплавателни средства.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25F3D658-B357-057D-D43D-2578CD43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EDF89CB-3F2F-4E9B-BA1F-36BA01344CCF}" type="slidenum">
              <a:rPr lang="bg-BG" altLang="bg-BG"/>
              <a:pPr eaLnBrk="1" hangingPunct="1"/>
              <a:t>29</a:t>
            </a:fld>
            <a:endParaRPr lang="bg-BG" altLang="bg-BG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14B94E52-C1D3-9FF9-0B4A-45CE95B438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18488" cy="543401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bg-BG" altLang="bg-BG" sz="2800">
                <a:latin typeface="Times New Roman" panose="02020603050405020304" pitchFamily="18" charset="0"/>
              </a:rPr>
              <a:t>Законът за местните данъци и такси дава право на Общинския съвет да определи размера на данъка на различните видове превозни средства в съответни граници в зависимост от определени  параметри – вид на превозното средство, мощност на двигателя, година на производство, брой оси и т.н.Конкретният р</a:t>
            </a:r>
            <a:r>
              <a:rPr lang="ru-RU" altLang="bg-BG" sz="2800">
                <a:latin typeface="Times New Roman" panose="02020603050405020304" pitchFamily="18" charset="0"/>
              </a:rPr>
              <a:t>азмер на данъка се определя от служител на общинската администрация </a:t>
            </a:r>
            <a:r>
              <a:rPr lang="bg-BG" altLang="bg-BG" sz="2800">
                <a:latin typeface="Times New Roman" panose="02020603050405020304" pitchFamily="18" charset="0"/>
              </a:rPr>
              <a:t>според методиката </a:t>
            </a:r>
            <a:r>
              <a:rPr lang="ru-RU" altLang="bg-BG" sz="2800">
                <a:latin typeface="Times New Roman" panose="02020603050405020304" pitchFamily="18" charset="0"/>
              </a:rPr>
              <a:t>въз основа на данни от регистъра на пътните превозни средства, поддържан от Министерството на вътрешните работи, и се съобщава на данъчно задълженото лице. </a:t>
            </a:r>
            <a:endParaRPr lang="bg-BG" altLang="bg-BG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E1B9FAB0-CD19-C4F8-4C8B-39CFB368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7FA9AF7-91E0-4BFA-9F4E-D6BBE8C8D205}" type="slidenum">
              <a:rPr lang="bg-BG" altLang="bg-BG"/>
              <a:pPr eaLnBrk="1" hangingPunct="1"/>
              <a:t>3</a:t>
            </a:fld>
            <a:endParaRPr lang="bg-BG" altLang="bg-BG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B264AB6-061F-02EF-B2DD-3A79AFFB9C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91513" cy="1425575"/>
          </a:xfrm>
        </p:spPr>
        <p:txBody>
          <a:bodyPr/>
          <a:lstStyle/>
          <a:p>
            <a:pPr marL="838200" indent="-838200" algn="just" eaLnBrk="1" hangingPunct="1">
              <a:buFontTx/>
              <a:buAutoNum type="arabicPeriod"/>
            </a:pPr>
            <a:r>
              <a:rPr lang="bg-BG" altLang="bg-BG" sz="3200" b="1">
                <a:latin typeface="Times New Roman" panose="02020603050405020304" pitchFamily="18" charset="0"/>
              </a:rPr>
              <a:t>СЪЩНОСТ И РОЛЯ НА ДАНЪЦИТЕ.</a:t>
            </a:r>
            <a:br>
              <a:rPr lang="bg-BG" altLang="bg-BG" sz="4000" b="1">
                <a:latin typeface="Times New Roman" panose="02020603050405020304" pitchFamily="18" charset="0"/>
              </a:rPr>
            </a:br>
            <a:endParaRPr lang="bg-BG" altLang="bg-BG" sz="4000" b="1">
              <a:latin typeface="Times New Roman" panose="02020603050405020304" pitchFamily="18" charset="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74579828-2123-EFA4-1052-15D27AFDF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18488" cy="4352925"/>
          </a:xfrm>
        </p:spPr>
        <p:txBody>
          <a:bodyPr/>
          <a:lstStyle/>
          <a:p>
            <a:pPr algn="just" eaLnBrk="1" hangingPunct="1"/>
            <a:r>
              <a:rPr lang="bg-BG" altLang="bg-BG" sz="3600">
                <a:latin typeface="Times New Roman" panose="02020603050405020304" pitchFamily="18" charset="0"/>
              </a:rPr>
              <a:t>Данъкът е сложна обществено-икономическа категория. Като такава тя може да се разглежда както в правен, така и в икономически аспект.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>
            <a:extLst>
              <a:ext uri="{FF2B5EF4-FFF2-40B4-BE49-F238E27FC236}">
                <a16:creationId xmlns:a16="http://schemas.microsoft.com/office/drawing/2014/main" id="{F1DC8DDB-8D1F-D6CF-A4F9-41BFEBCC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774B6E7-F6EE-4878-BE77-584B3775D59B}" type="slidenum">
              <a:rPr lang="bg-BG" altLang="bg-BG"/>
              <a:pPr eaLnBrk="1" hangingPunct="1"/>
              <a:t>30</a:t>
            </a:fld>
            <a:endParaRPr lang="bg-BG" altLang="bg-BG"/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8EB7A65F-8158-ADEC-3E85-5010265C8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20713"/>
            <a:ext cx="8362950" cy="5505450"/>
          </a:xfrm>
          <a:noFill/>
        </p:spPr>
        <p:txBody>
          <a:bodyPr/>
          <a:lstStyle/>
          <a:p>
            <a:pPr algn="just" eaLnBrk="1" hangingPunct="1"/>
            <a:r>
              <a:rPr lang="bg-BG" altLang="bg-BG">
                <a:latin typeface="Times New Roman" panose="02020603050405020304" pitchFamily="18" charset="0"/>
              </a:rPr>
              <a:t>Законът за местните данъци и такси регламентира плащането на редица такси – за битови отпадъци, за ползване на пазари, тържища, панаири, тротоари, площади и улични платна, за ползване на детски ясли, детски кухни, детски градини, домове за социални грижи, лагери, общежития и други.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>
            <a:extLst>
              <a:ext uri="{FF2B5EF4-FFF2-40B4-BE49-F238E27FC236}">
                <a16:creationId xmlns:a16="http://schemas.microsoft.com/office/drawing/2014/main" id="{AB282743-CB2B-83D3-E02D-04DA9400F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5F922B-192B-4717-8403-8220F01F35B4}" type="slidenum">
              <a:rPr lang="bg-BG" altLang="bg-BG"/>
              <a:pPr eaLnBrk="1" hangingPunct="1"/>
              <a:t>31</a:t>
            </a:fld>
            <a:endParaRPr lang="bg-BG" altLang="bg-BG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D5EC6F3-2229-C111-82F3-36AFC3D8DF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2588" cy="2217737"/>
          </a:xfrm>
        </p:spPr>
        <p:txBody>
          <a:bodyPr/>
          <a:lstStyle/>
          <a:p>
            <a:pPr algn="just" eaLnBrk="1" hangingPunct="1"/>
            <a:r>
              <a:rPr lang="bg-BG" altLang="bg-BG" sz="2800" b="1">
                <a:latin typeface="Times New Roman" panose="02020603050405020304" pitchFamily="18" charset="0"/>
              </a:rPr>
              <a:t>Косвените данъци </a:t>
            </a:r>
            <a:r>
              <a:rPr lang="bg-BG" altLang="bg-BG" sz="2800">
                <a:latin typeface="Times New Roman" panose="02020603050405020304" pitchFamily="18" charset="0"/>
              </a:rPr>
              <a:t>остават “скрити” от крайния потребител, тъй като те са включени в цената на стоките и услугите. Към тази група принадлежат </a:t>
            </a:r>
            <a:r>
              <a:rPr lang="bg-BG" altLang="bg-BG" sz="2800" i="1">
                <a:latin typeface="Times New Roman" panose="02020603050405020304" pitchFamily="18" charset="0"/>
              </a:rPr>
              <a:t>Данък добавена стойност, Акцизи и Мита</a:t>
            </a:r>
            <a:r>
              <a:rPr lang="bg-BG" altLang="bg-BG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B37A69F5-F2A7-9023-507F-F2F6C2048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781300"/>
            <a:ext cx="8075613" cy="334486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bg-BG" altLang="bg-BG" sz="2800" b="1">
                <a:latin typeface="Times New Roman" panose="02020603050405020304" pitchFamily="18" charset="0"/>
              </a:rPr>
              <a:t>Данък добавена стойност </a:t>
            </a:r>
            <a:r>
              <a:rPr lang="bg-BG" altLang="bg-BG" sz="2800">
                <a:latin typeface="Times New Roman" panose="02020603050405020304" pitchFamily="18" charset="0"/>
              </a:rPr>
              <a:t>е основен източник на приходи в републиканския бюджет. С него се облагат</a:t>
            </a:r>
            <a:r>
              <a:rPr lang="en-US" altLang="bg-BG" sz="2800">
                <a:latin typeface="Times New Roman" panose="02020603050405020304" pitchFamily="18" charset="0"/>
              </a:rPr>
              <a:t> </a:t>
            </a:r>
            <a:r>
              <a:rPr lang="bg-BG" altLang="bg-BG" sz="2800">
                <a:latin typeface="Times New Roman" panose="02020603050405020304" pitchFamily="18" charset="0"/>
              </a:rPr>
              <a:t>всяка възмездна облагаема доставка на стока или услуга;</a:t>
            </a:r>
            <a:endParaRPr lang="en-US" altLang="bg-BG" sz="2800">
              <a:latin typeface="Times New Roman" panose="02020603050405020304" pitchFamily="18" charset="0"/>
            </a:endParaRPr>
          </a:p>
          <a:p>
            <a:pPr algn="just" eaLnBrk="1" hangingPunct="1">
              <a:buFontTx/>
              <a:buNone/>
            </a:pPr>
            <a:r>
              <a:rPr lang="bg-BG" altLang="bg-BG" sz="2800" b="1">
                <a:latin typeface="Times New Roman" panose="02020603050405020304" pitchFamily="18" charset="0"/>
              </a:rPr>
              <a:t>Данъчната ставка е в размер 20% </a:t>
            </a:r>
            <a:r>
              <a:rPr lang="bg-BG" altLang="bg-BG" sz="2800">
                <a:latin typeface="Times New Roman" panose="02020603050405020304" pitchFamily="18" charset="0"/>
              </a:rPr>
              <a:t>за</a:t>
            </a:r>
            <a:r>
              <a:rPr lang="en-US" altLang="bg-BG" sz="2800" b="1">
                <a:latin typeface="Times New Roman" panose="02020603050405020304" pitchFamily="18" charset="0"/>
              </a:rPr>
              <a:t> </a:t>
            </a:r>
            <a:r>
              <a:rPr lang="bg-BG" altLang="bg-BG" sz="2800">
                <a:latin typeface="Times New Roman" panose="02020603050405020304" pitchFamily="18" charset="0"/>
              </a:rPr>
              <a:t>облагаемите доставки, освен изрично посочените като облагаеми с нулева ставка;</a:t>
            </a:r>
          </a:p>
          <a:p>
            <a:pPr algn="just" eaLnBrk="1" hangingPunct="1">
              <a:buFontTx/>
              <a:buNone/>
            </a:pPr>
            <a:endParaRPr lang="bg-BG" altLang="bg-BG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>
            <a:extLst>
              <a:ext uri="{FF2B5EF4-FFF2-40B4-BE49-F238E27FC236}">
                <a16:creationId xmlns:a16="http://schemas.microsoft.com/office/drawing/2014/main" id="{BDB4E521-A7A8-08A7-3CD0-4312FA31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FDE93F2-5D01-46F1-A091-7F05E21B9E8E}" type="slidenum">
              <a:rPr lang="bg-BG" altLang="bg-BG"/>
              <a:pPr eaLnBrk="1" hangingPunct="1"/>
              <a:t>32</a:t>
            </a:fld>
            <a:endParaRPr lang="bg-BG" altLang="bg-BG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C367690-9780-6924-2189-9FD58C0EA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47050" cy="2578100"/>
          </a:xfrm>
        </p:spPr>
        <p:txBody>
          <a:bodyPr/>
          <a:lstStyle/>
          <a:p>
            <a:pPr algn="just" eaLnBrk="1" hangingPunct="1">
              <a:buFontTx/>
              <a:buChar char="•"/>
            </a:pPr>
            <a:r>
              <a:rPr lang="bg-BG" altLang="bg-BG" sz="2400" b="1">
                <a:latin typeface="Times New Roman" panose="02020603050405020304" pitchFamily="18" charset="0"/>
              </a:rPr>
              <a:t>Акцизи – </a:t>
            </a:r>
            <a:r>
              <a:rPr lang="bg-BG" altLang="bg-BG" sz="2400">
                <a:latin typeface="Times New Roman" panose="02020603050405020304" pitchFamily="18" charset="0"/>
              </a:rPr>
              <a:t>с акциз се облагат стоки и услуги, които задоволяват специфични потребности на гражданите. Към тази разнообразна група причисляваме: алкохола и алкохолните напитки, тютюневите изделия,</a:t>
            </a:r>
            <a:r>
              <a:rPr lang="bg-BG" altLang="bg-BG" sz="2400" b="1">
                <a:latin typeface="Times New Roman" panose="02020603050405020304" pitchFamily="18" charset="0"/>
              </a:rPr>
              <a:t> </a:t>
            </a:r>
            <a:r>
              <a:rPr lang="bg-BG" altLang="bg-BG" sz="2400">
                <a:latin typeface="Times New Roman" panose="02020603050405020304" pitchFamily="18" charset="0"/>
              </a:rPr>
              <a:t>енергийните продукти и електрическата енергия, кафето и екстрактите от кафе, автомобилите</a:t>
            </a:r>
            <a:r>
              <a:rPr lang="bg-BG" altLang="bg-BG" sz="4000"/>
              <a:t> </a:t>
            </a:r>
            <a:r>
              <a:rPr lang="bg-BG" altLang="bg-BG" sz="2400">
                <a:latin typeface="Times New Roman" panose="02020603050405020304" pitchFamily="18" charset="0"/>
              </a:rPr>
              <a:t>и др.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27041AA-9D95-C9ED-4522-9062EDB02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141663"/>
            <a:ext cx="7931150" cy="2984500"/>
          </a:xfrm>
        </p:spPr>
        <p:txBody>
          <a:bodyPr/>
          <a:lstStyle/>
          <a:p>
            <a:pPr algn="just" eaLnBrk="1" hangingPunct="1"/>
            <a:r>
              <a:rPr lang="bg-BG" altLang="bg-BG" sz="2400" b="1">
                <a:latin typeface="Times New Roman" panose="02020603050405020304" pitchFamily="18" charset="0"/>
              </a:rPr>
              <a:t>Мита и митнически сборове – </a:t>
            </a:r>
            <a:r>
              <a:rPr lang="bg-BG" altLang="bg-BG" sz="2400">
                <a:latin typeface="Times New Roman" panose="02020603050405020304" pitchFamily="18" charset="0"/>
              </a:rPr>
              <a:t>те се</a:t>
            </a:r>
            <a:r>
              <a:rPr lang="bg-BG" altLang="bg-BG" sz="2400" b="1">
                <a:latin typeface="Times New Roman" panose="02020603050405020304" pitchFamily="18" charset="0"/>
              </a:rPr>
              <a:t> </a:t>
            </a:r>
            <a:r>
              <a:rPr lang="bg-BG" altLang="bg-BG" sz="2400">
                <a:latin typeface="Times New Roman" panose="02020603050405020304" pitchFamily="18" charset="0"/>
              </a:rPr>
              <a:t>плащат</a:t>
            </a:r>
            <a:r>
              <a:rPr lang="bg-BG" altLang="bg-BG" sz="2400" b="1">
                <a:latin typeface="Times New Roman" panose="02020603050405020304" pitchFamily="18" charset="0"/>
              </a:rPr>
              <a:t> </a:t>
            </a:r>
            <a:r>
              <a:rPr lang="bg-BG" altLang="bg-BG" sz="2400">
                <a:latin typeface="Times New Roman" panose="02020603050405020304" pitchFamily="18" charset="0"/>
              </a:rPr>
              <a:t>за повечето стоки, внасяни в нашата страна, с изключение на стоките, внасяни от страните-членки на ЕС.</a:t>
            </a:r>
            <a:r>
              <a:rPr lang="bg-BG" altLang="bg-BG" sz="2400" b="1">
                <a:latin typeface="Times New Roman" panose="02020603050405020304" pitchFamily="18" charset="0"/>
              </a:rPr>
              <a:t> </a:t>
            </a:r>
            <a:r>
              <a:rPr lang="bg-BG" altLang="bg-BG" sz="2400">
                <a:latin typeface="Times New Roman" panose="02020603050405020304" pitchFamily="18" charset="0"/>
              </a:rPr>
              <a:t>Те представляват своебразна бариера срещу нахлуването на чужди стоки и целят да запазят националното производство.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id="{1BE32577-608F-6CCB-D0C8-92519A1B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58E9058-EB41-435F-9496-80FA213F8773}" type="slidenum">
              <a:rPr lang="bg-BG" altLang="bg-BG"/>
              <a:pPr eaLnBrk="1" hangingPunct="1"/>
              <a:t>33</a:t>
            </a:fld>
            <a:endParaRPr lang="bg-BG" altLang="bg-BG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78ACBBBD-88B7-2186-867A-E3D6382FE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91513" cy="1066800"/>
          </a:xfrm>
        </p:spPr>
        <p:txBody>
          <a:bodyPr/>
          <a:lstStyle/>
          <a:p>
            <a:pPr marL="838200" indent="-838200" algn="just" eaLnBrk="1" hangingPunct="1">
              <a:buFontTx/>
              <a:buAutoNum type="arabicPeriod" startAt="3"/>
            </a:pPr>
            <a:r>
              <a:rPr lang="bg-BG" altLang="bg-BG" sz="2800" b="1">
                <a:latin typeface="Times New Roman" panose="02020603050405020304" pitchFamily="18" charset="0"/>
              </a:rPr>
              <a:t>Хармонизация</a:t>
            </a:r>
            <a:r>
              <a:rPr lang="bg-BG" altLang="bg-BG" sz="2400">
                <a:latin typeface="Times New Roman" panose="02020603050405020304" pitchFamily="18" charset="0"/>
              </a:rPr>
              <a:t> ..</a:t>
            </a:r>
            <a:br>
              <a:rPr lang="bg-BG" altLang="bg-BG" sz="2400">
                <a:latin typeface="Times New Roman" panose="02020603050405020304" pitchFamily="18" charset="0"/>
              </a:rPr>
            </a:br>
            <a:br>
              <a:rPr lang="bg-BG" altLang="bg-BG" sz="2400">
                <a:latin typeface="Times New Roman" panose="02020603050405020304" pitchFamily="18" charset="0"/>
              </a:rPr>
            </a:br>
            <a:endParaRPr lang="bg-BG" altLang="bg-BG" sz="2400">
              <a:latin typeface="Times New Roman" panose="02020603050405020304" pitchFamily="18" charset="0"/>
            </a:endParaRP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D4056F00-8083-C777-1430-BD4003CE4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557338"/>
            <a:ext cx="8208963" cy="4568825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bg-BG" altLang="bg-BG" b="1">
                <a:latin typeface="Times New Roman" panose="02020603050405020304" pitchFamily="18" charset="0"/>
              </a:rPr>
              <a:t>Хармонизацията </a:t>
            </a:r>
            <a:r>
              <a:rPr lang="bg-BG" altLang="bg-BG">
                <a:latin typeface="Times New Roman" panose="02020603050405020304" pitchFamily="18" charset="0"/>
              </a:rPr>
              <a:t>на националното законодателство се осъществява </a:t>
            </a:r>
            <a:r>
              <a:rPr lang="ru-RU" altLang="bg-BG">
                <a:latin typeface="Times New Roman" panose="02020603050405020304" pitchFamily="18" charset="0"/>
              </a:rPr>
              <a:t> </a:t>
            </a:r>
            <a:r>
              <a:rPr lang="bg-BG" altLang="bg-BG">
                <a:latin typeface="Times New Roman" panose="02020603050405020304" pitchFamily="18" charset="0"/>
              </a:rPr>
              <a:t>по </a:t>
            </a:r>
            <a:r>
              <a:rPr lang="ru-RU" altLang="bg-BG">
                <a:latin typeface="Times New Roman" panose="02020603050405020304" pitchFamily="18" charset="0"/>
              </a:rPr>
              <a:t> </a:t>
            </a:r>
            <a:r>
              <a:rPr lang="bg-BG" altLang="bg-BG">
                <a:latin typeface="Times New Roman" panose="02020603050405020304" pitchFamily="18" charset="0"/>
              </a:rPr>
              <a:t>две направления:</a:t>
            </a:r>
          </a:p>
          <a:p>
            <a:pPr algn="just" eaLnBrk="1" hangingPunct="1"/>
            <a:r>
              <a:rPr lang="bg-BG" altLang="bg-BG">
                <a:latin typeface="Times New Roman" panose="02020603050405020304" pitchFamily="18" charset="0"/>
              </a:rPr>
              <a:t> прилагане на интеграционни норми, съдържащи се в законодателните актове с пряко действие. Такива са учредителните договори и регламентите. Те директно се прилагат в националните законодателства;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id="{25E0736F-ED72-BF3E-88F8-9A63472D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0C08909-D16A-4C5E-879F-AF5A178FD313}" type="slidenum">
              <a:rPr lang="bg-BG" altLang="bg-BG"/>
              <a:pPr eaLnBrk="1" hangingPunct="1"/>
              <a:t>34</a:t>
            </a:fld>
            <a:endParaRPr lang="bg-BG" altLang="bg-BG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363AB3D-2EB8-E976-1472-9960B5E6B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47050" cy="3082925"/>
          </a:xfrm>
        </p:spPr>
        <p:txBody>
          <a:bodyPr/>
          <a:lstStyle/>
          <a:p>
            <a:pPr algn="just" eaLnBrk="1" hangingPunct="1">
              <a:buFontTx/>
              <a:buChar char="•"/>
            </a:pPr>
            <a:r>
              <a:rPr lang="bg-BG" altLang="bg-BG" sz="4000"/>
              <a:t> </a:t>
            </a:r>
            <a:r>
              <a:rPr lang="bg-BG" altLang="bg-BG" sz="2800">
                <a:latin typeface="Times New Roman" panose="02020603050405020304" pitchFamily="18" charset="0"/>
              </a:rPr>
              <a:t>прилагане на задължителни решения, насочващи нормотворческата дейност на националните държавни органи по сближаване на законодателствата на държавите-членки. Това се постига чрез изготвяне на директиви, както и на решенията на Европейския съд.</a:t>
            </a:r>
            <a:r>
              <a:rPr lang="bg-BG" altLang="bg-BG" sz="4000"/>
              <a:t> 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F5DACF3-D31C-DFCF-1BEC-EE8340B77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644900"/>
            <a:ext cx="7859713" cy="2481263"/>
          </a:xfrm>
        </p:spPr>
        <p:txBody>
          <a:bodyPr/>
          <a:lstStyle/>
          <a:p>
            <a:pPr algn="just" eaLnBrk="1" hangingPunct="1"/>
            <a:r>
              <a:rPr lang="bg-BG" altLang="bg-BG" sz="2800">
                <a:latin typeface="Times New Roman" panose="02020603050405020304" pitchFamily="18" charset="0"/>
              </a:rPr>
              <a:t>Основните инструменти са регламентите, директивите и решенията, които нямат аналог в националните данъчни законодателства.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>
            <a:extLst>
              <a:ext uri="{FF2B5EF4-FFF2-40B4-BE49-F238E27FC236}">
                <a16:creationId xmlns:a16="http://schemas.microsoft.com/office/drawing/2014/main" id="{00F4D4A2-BC43-EC06-FBA3-A480CA867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2D4096C-C3F3-4457-8FC6-73332CC03DCA}" type="slidenum">
              <a:rPr lang="bg-BG" altLang="bg-BG"/>
              <a:pPr eaLnBrk="1" hangingPunct="1"/>
              <a:t>35</a:t>
            </a:fld>
            <a:endParaRPr lang="bg-BG" altLang="bg-BG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2C7BD05C-2FC7-5EB3-FF20-8FCE493E6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algn="just" eaLnBrk="1" hangingPunct="1">
              <a:buFontTx/>
              <a:buAutoNum type="arabicPeriod" startAt="4"/>
            </a:pPr>
            <a:r>
              <a:rPr lang="bg-BG" altLang="bg-BG" sz="2400" b="1">
                <a:latin typeface="Times New Roman" panose="02020603050405020304" pitchFamily="18" charset="0"/>
              </a:rPr>
              <a:t>ОТНОШЕНИЯ С БЮДЖЕТА  НА СОЦИАЛНОТО И ЗДРАВНОТО ОСИГУРЯВАНЕ.</a:t>
            </a:r>
            <a:r>
              <a:rPr lang="bg-BG" altLang="bg-BG" sz="2400">
                <a:latin typeface="Times New Roman" panose="02020603050405020304" pitchFamily="18" charset="0"/>
              </a:rPr>
              <a:t> </a:t>
            </a:r>
            <a:br>
              <a:rPr lang="en-US" altLang="bg-BG" sz="2400" b="1" i="1">
                <a:latin typeface="Times New Roman" panose="02020603050405020304" pitchFamily="18" charset="0"/>
              </a:rPr>
            </a:br>
            <a:endParaRPr lang="bg-BG" altLang="bg-BG" sz="2400" b="1" i="1">
              <a:latin typeface="Times New Roman" panose="02020603050405020304" pitchFamily="18" charset="0"/>
            </a:endParaRP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6B74A4B-48B3-A75B-45CF-AB240F654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Tx/>
              <a:buNone/>
            </a:pPr>
            <a:r>
              <a:rPr lang="bg-BG" altLang="bg-BG" sz="2400">
                <a:latin typeface="Times New Roman" panose="02020603050405020304" pitchFamily="18" charset="0"/>
              </a:rPr>
              <a:t>Икономическите субекти влизат в разчетни взаимоотношения с осигурителните и здравните институции по повод на извършените трансфери към тях. Според Кодекса за социално осигуряване на задължително осигуряване от работодателите подлежат следните категории лица</a:t>
            </a:r>
            <a:r>
              <a:rPr lang="ru-RU" altLang="bg-BG" sz="2400">
                <a:latin typeface="Times New Roman" panose="02020603050405020304" pitchFamily="18" charset="0"/>
              </a:rPr>
              <a:t>:</a:t>
            </a:r>
            <a:endParaRPr lang="bg-BG" altLang="bg-BG" sz="2400">
              <a:latin typeface="Times New Roman" panose="02020603050405020304" pitchFamily="18" charset="0"/>
            </a:endParaRP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ru-RU" altLang="bg-BG" sz="2400">
                <a:latin typeface="Times New Roman" panose="02020603050405020304" pitchFamily="18" charset="0"/>
              </a:rPr>
              <a:t>работниците и служителите, независимо от характера на работата,от начина на заплащане и източника на финансирането,  с изключение на морските лица;</a:t>
            </a:r>
          </a:p>
          <a:p>
            <a:pPr marL="609600" indent="-609600" algn="just" eaLnBrk="1" hangingPunct="1">
              <a:lnSpc>
                <a:spcPct val="90000"/>
              </a:lnSpc>
            </a:pPr>
            <a:r>
              <a:rPr lang="ru-RU" altLang="bg-BG" sz="2400">
                <a:latin typeface="Times New Roman" panose="02020603050405020304" pitchFamily="18" charset="0"/>
              </a:rPr>
              <a:t>държавните служители по Закона за държавния служител;</a:t>
            </a:r>
            <a:endParaRPr lang="bg-BG" altLang="bg-BG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>
            <a:extLst>
              <a:ext uri="{FF2B5EF4-FFF2-40B4-BE49-F238E27FC236}">
                <a16:creationId xmlns:a16="http://schemas.microsoft.com/office/drawing/2014/main" id="{02CCE090-BC2C-F369-4FB3-553C84AF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7C68A75-3239-45BB-90D1-DBD135821725}" type="slidenum">
              <a:rPr lang="bg-BG" altLang="bg-BG"/>
              <a:pPr eaLnBrk="1" hangingPunct="1"/>
              <a:t>36</a:t>
            </a:fld>
            <a:endParaRPr lang="bg-BG" altLang="bg-BG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FEE74D94-FE5C-B021-ABCD-8708F3D5D9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218488" cy="543401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ru-RU" altLang="bg-BG" sz="2400">
                <a:latin typeface="Times New Roman" panose="02020603050405020304" pitchFamily="18" charset="0"/>
              </a:rPr>
              <a:t>съдиите, прокурорите, следователите, държавните съдебни изпълнители, съдиите по вписванията и съдебните служители, както и членовете на Висшия съдебен съвети инспекторите в инспектората на Висшия съдебен съвет;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bg-BG" sz="2400">
                <a:latin typeface="Times New Roman" panose="02020603050405020304" pitchFamily="18" charset="0"/>
              </a:rPr>
              <a:t>военнослужещите по Закона за отбраната и въоръжените сили на Република България, държавните служители по Закона за министерство на вътрешните работи и Закона за изпълнение на наказанията и задържане</a:t>
            </a:r>
            <a:r>
              <a:rPr lang="bg-BG" altLang="bg-BG" sz="2400">
                <a:latin typeface="Times New Roman" panose="02020603050405020304" pitchFamily="18" charset="0"/>
              </a:rPr>
              <a:t>то</a:t>
            </a:r>
            <a:r>
              <a:rPr lang="ru-RU" altLang="bg-BG" sz="2400">
                <a:latin typeface="Times New Roman" panose="02020603050405020304" pitchFamily="18" charset="0"/>
              </a:rPr>
              <a:t> под стража, държавните служители по Закона за Държавна агенция </a:t>
            </a:r>
            <a:r>
              <a:rPr lang="bg-BG" altLang="bg-BG" sz="2400">
                <a:latin typeface="Times New Roman" panose="02020603050405020304" pitchFamily="18" charset="0"/>
              </a:rPr>
              <a:t>„</a:t>
            </a:r>
            <a:r>
              <a:rPr lang="ru-RU" altLang="bg-BG" sz="2400">
                <a:latin typeface="Times New Roman" panose="02020603050405020304" pitchFamily="18" charset="0"/>
              </a:rPr>
              <a:t>Национална сигурност</a:t>
            </a:r>
            <a:r>
              <a:rPr lang="bg-BG" altLang="bg-BG" sz="2400">
                <a:latin typeface="Times New Roman" panose="02020603050405020304" pitchFamily="18" charset="0"/>
              </a:rPr>
              <a:t>”</a:t>
            </a:r>
            <a:r>
              <a:rPr lang="ru-RU" altLang="bg-BG" sz="2400">
                <a:latin typeface="Times New Roman" panose="02020603050405020304" pitchFamily="18" charset="0"/>
              </a:rPr>
              <a:t>  и Закона за специалните разузнавателни средства, както и служителите в Главна дирекция </a:t>
            </a:r>
            <a:r>
              <a:rPr lang="bg-BG" altLang="bg-BG" sz="2400">
                <a:latin typeface="Times New Roman" panose="02020603050405020304" pitchFamily="18" charset="0"/>
              </a:rPr>
              <a:t>„</a:t>
            </a:r>
            <a:r>
              <a:rPr lang="ru-RU" altLang="bg-BG" sz="2400">
                <a:latin typeface="Times New Roman" panose="02020603050405020304" pitchFamily="18" charset="0"/>
              </a:rPr>
              <a:t>Пожарна безопасност и защита на населението</a:t>
            </a:r>
            <a:r>
              <a:rPr lang="bg-BG" altLang="bg-BG" sz="2400">
                <a:latin typeface="Times New Roman" panose="02020603050405020304" pitchFamily="18" charset="0"/>
              </a:rPr>
              <a:t>”</a:t>
            </a:r>
            <a:r>
              <a:rPr lang="ru-RU" altLang="bg-BG" sz="240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80000"/>
              </a:lnSpc>
            </a:pPr>
            <a:r>
              <a:rPr lang="ru-RU" altLang="bg-BG" sz="2400">
                <a:latin typeface="Times New Roman" panose="02020603050405020304" pitchFamily="18" charset="0"/>
              </a:rPr>
              <a:t>членовете на кооперациите, упражняващи трудова дейност и получаващи възнаграждения в кооперацията и др.; </a:t>
            </a:r>
            <a:endParaRPr lang="bg-BG" altLang="bg-BG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>
            <a:extLst>
              <a:ext uri="{FF2B5EF4-FFF2-40B4-BE49-F238E27FC236}">
                <a16:creationId xmlns:a16="http://schemas.microsoft.com/office/drawing/2014/main" id="{F88B90C2-DEE0-EDF4-63D0-25D40E77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68AD6F-BAD5-4A43-A989-C440A20250C3}" type="slidenum">
              <a:rPr lang="bg-BG" altLang="bg-BG"/>
              <a:pPr eaLnBrk="1" hangingPunct="1"/>
              <a:t>37</a:t>
            </a:fld>
            <a:endParaRPr lang="bg-BG" altLang="bg-BG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890B9D4-FB45-F2C6-3BC1-FD8F5C03A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18488" cy="52895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ru-RU" altLang="bg-BG" sz="2800"/>
              <a:t>Размерът на осигурителните вноски, които се внасят във фондовете на държавното обществено осигуряване зависи от категорията труд и от това,  дали лицето е родено преди 1 януари 1960 или след 31 декември 1959 година. </a:t>
            </a:r>
            <a:endParaRPr lang="bg-BG" altLang="bg-BG" sz="2800"/>
          </a:p>
          <a:p>
            <a:pPr eaLnBrk="1" hangingPunct="1">
              <a:buFontTx/>
              <a:buNone/>
            </a:pPr>
            <a:r>
              <a:rPr lang="bg-BG" altLang="bg-BG" sz="2800"/>
              <a:t>Доходът, върху който се дължат осигурителни вноски включва всички възнаграждения, включително начислените и неизплатени  или неначислените  и други доходи  от трудова дейност.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>
            <a:extLst>
              <a:ext uri="{FF2B5EF4-FFF2-40B4-BE49-F238E27FC236}">
                <a16:creationId xmlns:a16="http://schemas.microsoft.com/office/drawing/2014/main" id="{94C6CCCC-3008-994C-0BB8-4A4100F3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AC3E2DE-8495-4C61-80B7-9F43D19F6085}" type="slidenum">
              <a:rPr lang="bg-BG" altLang="bg-BG"/>
              <a:pPr eaLnBrk="1" hangingPunct="1"/>
              <a:t>38</a:t>
            </a:fld>
            <a:endParaRPr lang="bg-BG" altLang="bg-BG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49565DF-76E2-3A30-9C35-13F22B8014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91513" cy="507365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bg-BG" altLang="bg-BG" sz="2800">
                <a:latin typeface="Times New Roman" panose="02020603050405020304" pitchFamily="18" charset="0"/>
              </a:rPr>
              <a:t>Със Закона за бюджета на държавното обществено осигуряване всяка година се определят:</a:t>
            </a:r>
          </a:p>
          <a:p>
            <a:pPr algn="just" eaLnBrk="1" hangingPunct="1">
              <a:lnSpc>
                <a:spcPct val="90000"/>
              </a:lnSpc>
            </a:pPr>
            <a:r>
              <a:rPr lang="bg-BG" altLang="bg-BG" sz="2800">
                <a:latin typeface="Times New Roman" panose="02020603050405020304" pitchFamily="18" charset="0"/>
              </a:rPr>
              <a:t>конкретните размери на максималният месечен осигурителен доход;</a:t>
            </a:r>
          </a:p>
          <a:p>
            <a:pPr algn="just" eaLnBrk="1" hangingPunct="1">
              <a:lnSpc>
                <a:spcPct val="90000"/>
              </a:lnSpc>
            </a:pPr>
            <a:r>
              <a:rPr lang="bg-BG" altLang="bg-BG" sz="2800">
                <a:latin typeface="Times New Roman" panose="02020603050405020304" pitchFamily="18" charset="0"/>
              </a:rPr>
              <a:t>конкретните размери на минималният осигурителен доход на самосигуряващите се лица;</a:t>
            </a:r>
          </a:p>
          <a:p>
            <a:pPr algn="just" eaLnBrk="1" hangingPunct="1">
              <a:lnSpc>
                <a:spcPct val="90000"/>
              </a:lnSpc>
            </a:pPr>
            <a:r>
              <a:rPr lang="bg-BG" altLang="bg-BG" sz="2800">
                <a:latin typeface="Times New Roman" panose="02020603050405020304" pitchFamily="18" charset="0"/>
              </a:rPr>
              <a:t>основните икономически дейности и квалификационни групи, за които се въвежда минимален месечен размер на осигурителния доход за календарната година по дейности и групи професии, както и минималния осигурителен доход за тях.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33AEF539-FCB8-D821-BCD1-92DC2474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BAA61D9-FE43-4747-BF38-204BDF2F2C00}" type="slidenum">
              <a:rPr lang="bg-BG" altLang="bg-BG"/>
              <a:pPr eaLnBrk="1" hangingPunct="1"/>
              <a:t>39</a:t>
            </a:fld>
            <a:endParaRPr lang="bg-BG" altLang="bg-BG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70E310A-46D1-E6A6-04B9-3E6B9D83E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08050"/>
            <a:ext cx="8147050" cy="521811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bg-BG" altLang="bg-BG" sz="2400">
                <a:latin typeface="Times New Roman" panose="02020603050405020304" pitchFamily="18" charset="0"/>
              </a:rPr>
              <a:t>Осигурените лица се осигуряват задължително също така и във:</a:t>
            </a:r>
          </a:p>
          <a:p>
            <a:pPr algn="just" eaLnBrk="1" hangingPunct="1">
              <a:lnSpc>
                <a:spcPct val="80000"/>
              </a:lnSpc>
            </a:pPr>
            <a:r>
              <a:rPr lang="bg-BG" altLang="bg-BG" sz="2400">
                <a:latin typeface="Times New Roman" panose="02020603050405020304" pitchFamily="18" charset="0"/>
              </a:rPr>
              <a:t>фонд „Общо заболяване и майчинство” за общо заболяване и майчинство, което включва осигуряване за временна нетрудоспособност, временно намалена трудоспособност и майчинство;</a:t>
            </a:r>
          </a:p>
          <a:p>
            <a:pPr algn="just" eaLnBrk="1" hangingPunct="1">
              <a:lnSpc>
                <a:spcPct val="80000"/>
              </a:lnSpc>
            </a:pPr>
            <a:r>
              <a:rPr lang="bg-BG" altLang="bg-BG" sz="2400">
                <a:latin typeface="Times New Roman" panose="02020603050405020304" pitchFamily="18" charset="0"/>
              </a:rPr>
              <a:t>фонд „Пенсии” за инвалидност поради общо заболяване, старост и смърт;</a:t>
            </a:r>
          </a:p>
          <a:p>
            <a:pPr algn="just" eaLnBrk="1" hangingPunct="1">
              <a:lnSpc>
                <a:spcPct val="80000"/>
              </a:lnSpc>
            </a:pPr>
            <a:r>
              <a:rPr lang="bg-BG" altLang="bg-BG" sz="2400">
                <a:latin typeface="Times New Roman" panose="02020603050405020304" pitchFamily="18" charset="0"/>
              </a:rPr>
              <a:t>Фонд „Трудова злополука и професионална болест” за трудова злополука и професионална болест, което включва инвалидност, смърт, временна нетрудоспособност и временно намалена работоспособност, поради трудова злополука и професионална болест.</a:t>
            </a:r>
          </a:p>
          <a:p>
            <a:pPr algn="just" eaLnBrk="1" hangingPunct="1">
              <a:lnSpc>
                <a:spcPct val="80000"/>
              </a:lnSpc>
            </a:pPr>
            <a:r>
              <a:rPr lang="bg-BG" altLang="bg-BG" sz="2400">
                <a:latin typeface="Times New Roman" panose="02020603050405020304" pitchFamily="18" charset="0"/>
              </a:rPr>
              <a:t>Фонд „Безработица” за безработица.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B4BD9EA8-964D-15DE-7105-3C21E792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4BDB20D-B1B4-4385-8E5E-07F214B1805F}" type="slidenum">
              <a:rPr lang="bg-BG" altLang="bg-BG"/>
              <a:pPr eaLnBrk="1" hangingPunct="1"/>
              <a:t>4</a:t>
            </a:fld>
            <a:endParaRPr lang="bg-BG" altLang="bg-BG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406AC9E-EC8A-4D58-407A-F095A609C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bg-BG" altLang="bg-BG" sz="4000">
                <a:latin typeface="Times New Roman" panose="02020603050405020304" pitchFamily="18" charset="0"/>
              </a:rPr>
              <a:t>От правна гледна точка данъкът е:</a:t>
            </a:r>
            <a:r>
              <a:rPr lang="bg-BG" altLang="bg-BG" sz="4000"/>
              <a:t> 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CC1C5BD-DC07-772E-F5C4-ADD304C87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bg-BG" altLang="bg-BG" i="1">
                <a:latin typeface="Times New Roman" panose="02020603050405020304" pitchFamily="18" charset="0"/>
              </a:rPr>
              <a:t>“Законосъобразно, задължително, безвъзмездно и принудително плащане на физическите и юридически лица в полза на държавата и общините”.</a:t>
            </a:r>
          </a:p>
          <a:p>
            <a:pPr algn="just" eaLnBrk="1" hangingPunct="1">
              <a:lnSpc>
                <a:spcPct val="80000"/>
              </a:lnSpc>
            </a:pPr>
            <a:r>
              <a:rPr lang="bg-BG" altLang="bg-BG" i="1">
                <a:latin typeface="Times New Roman" panose="02020603050405020304" pitchFamily="18" charset="0"/>
              </a:rPr>
              <a:t>Според нашата конституция данъците се определят единствено и само със закон. Данъкът се дължи от гражданите на страната, които се явяват данъкоплатци, без да им бъде оказвана каквато и да било насрещна престация.</a:t>
            </a:r>
            <a:r>
              <a:rPr lang="bg-BG" altLang="bg-BG" sz="2800">
                <a:latin typeface="Times New Roman" panose="02020603050405020304" pitchFamily="18" charset="0"/>
              </a:rPr>
              <a:t> </a:t>
            </a:r>
            <a:r>
              <a:rPr lang="bg-BG" altLang="bg-BG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>
            <a:extLst>
              <a:ext uri="{FF2B5EF4-FFF2-40B4-BE49-F238E27FC236}">
                <a16:creationId xmlns:a16="http://schemas.microsoft.com/office/drawing/2014/main" id="{FD402F91-FF3D-F141-83CB-A00DD742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C4F8BD0-2635-4808-94FD-D1CAB8F14A55}" type="slidenum">
              <a:rPr lang="bg-BG" altLang="bg-BG"/>
              <a:pPr eaLnBrk="1" hangingPunct="1"/>
              <a:t>40</a:t>
            </a:fld>
            <a:endParaRPr lang="bg-BG" altLang="bg-BG"/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4E126E1B-1A9C-91FE-0911-833A6C8BF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bg-BG" sz="2400" b="1">
                <a:latin typeface="Times New Roman" panose="02020603050405020304" pitchFamily="18" charset="0"/>
              </a:rPr>
              <a:t>Дължими осигурителни и здравни вноски </a:t>
            </a:r>
            <a:br>
              <a:rPr lang="ru-RU" altLang="bg-BG" sz="2400" b="1">
                <a:latin typeface="Times New Roman" panose="02020603050405020304" pitchFamily="18" charset="0"/>
              </a:rPr>
            </a:br>
            <a:r>
              <a:rPr lang="ru-RU" altLang="bg-BG" sz="2400" b="1">
                <a:latin typeface="Times New Roman" panose="02020603050405020304" pitchFamily="18" charset="0"/>
              </a:rPr>
              <a:t>за различните категории лица за 2015 година</a:t>
            </a:r>
            <a:endParaRPr lang="bg-BG" altLang="bg-BG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58089" name="Group 745">
            <a:extLst>
              <a:ext uri="{FF2B5EF4-FFF2-40B4-BE49-F238E27FC236}">
                <a16:creationId xmlns:a16="http://schemas.microsoft.com/office/drawing/2014/main" id="{6EF754F7-D2CA-6FE3-8854-B11E3562B390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457200" y="1600200"/>
          <a:ext cx="8229600" cy="4268788"/>
        </p:xfrm>
        <a:graphic>
          <a:graphicData uri="http://schemas.openxmlformats.org/drawingml/2006/table">
            <a:tbl>
              <a:tblPr/>
              <a:tblGrid>
                <a:gridCol w="1084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29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1121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7430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     Видове вноски(%)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Категории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ДОО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ДОО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ДОО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ДЗПО,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Ун. Фонд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ДЗПО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sng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ЗО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sng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ЗО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Общ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</a:t>
                      </a:r>
                      <a:r>
                        <a:rPr kumimoji="0" lang="ru-RU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роцент</a:t>
                      </a:r>
                      <a:endParaRPr kumimoji="0" lang="ru-RU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00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Обща 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вноска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 пенсии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осигурител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</a:t>
                      </a:r>
                      <a:r>
                        <a:rPr kumimoji="0" lang="ru-RU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сигурено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ru-RU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лице</a:t>
                      </a:r>
                      <a:endParaRPr kumimoji="0" lang="ru-RU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осигурител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ru-RU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осигурено лице</a:t>
                      </a:r>
                      <a:endParaRPr kumimoji="0" lang="ru-RU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осигурител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ru-RU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осигурено лице</a:t>
                      </a:r>
                      <a:endParaRPr kumimoji="0" lang="ru-RU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3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Първа категория труд: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родени преди 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1.1.1960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bg-BG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kumimoji="0" lang="bg-BG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kumimoji="0" lang="bg-BG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r>
                        <a:rPr kumimoji="0" lang="bg-BG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,70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4.80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3.20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45.30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66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родени след 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31.12.1959 г.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bg-BG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12,80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bg-BG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7,50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2.80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2.20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4.80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3.20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ДЗПО, </a:t>
                      </a:r>
                      <a:r>
                        <a:rPr kumimoji="0" lang="bg-BG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Проф. Фонд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ru-RU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12.00</a:t>
                      </a:r>
                      <a:endParaRPr kumimoji="0" lang="ru-RU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3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Втора категория труд: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родени преди 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1.1.1960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25, 30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15,60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9,70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4.80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</a:t>
                      </a: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66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родени след 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31.12.1959 г.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20, 30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12,80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7,50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2.80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2.20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4.80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2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ДЗПО, </a:t>
                      </a:r>
                      <a:r>
                        <a:rPr kumimoji="0" lang="bg-BG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Проф. Фонд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7.00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3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Трета категория труд: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родени преди 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1.1.1960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12.60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r>
                        <a:rPr kumimoji="0" lang="bg-BG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.70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4.80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166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родени след 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rgbClr val="23293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31.12.1959 г.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17, 3</a:t>
                      </a: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r>
                        <a:rPr kumimoji="0" lang="bg-BG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r>
                        <a:rPr kumimoji="0" lang="en-US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7.50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2.80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2.20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4.80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3.20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33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l Times New Roman"/>
                          <a:cs typeface="Times New Roman" pitchFamily="18" charset="0"/>
                        </a:rPr>
                        <a:t>Осигурени за всички 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l Times New Roman"/>
                          <a:cs typeface="Times New Roman" pitchFamily="18" charset="0"/>
                        </a:rPr>
                        <a:t>осигурителни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ll Times New Roman"/>
                          <a:cs typeface="Times New Roman" pitchFamily="18" charset="0"/>
                        </a:rPr>
                        <a:t>случаи</a:t>
                      </a:r>
                      <a:endParaRPr kumimoji="0" lang="ru-RU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родени преди 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1.1.1960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21.30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8.00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57166">
                <a:tc v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родени след 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31.12.1959 г.</a:t>
                      </a:r>
                      <a:endParaRPr kumimoji="0" lang="en-US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16.30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5.00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bg-BG" sz="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8.00</a:t>
                      </a:r>
                      <a:endParaRPr kumimoji="0" lang="bg-BG" sz="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>
            <a:extLst>
              <a:ext uri="{FF2B5EF4-FFF2-40B4-BE49-F238E27FC236}">
                <a16:creationId xmlns:a16="http://schemas.microsoft.com/office/drawing/2014/main" id="{4300E659-CBE3-BCFF-8913-3E835398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506F41-7729-4C99-A862-4C507D9FE36D}" type="slidenum">
              <a:rPr lang="bg-BG" altLang="bg-BG"/>
              <a:pPr eaLnBrk="1" hangingPunct="1"/>
              <a:t>41</a:t>
            </a:fld>
            <a:endParaRPr lang="bg-BG" altLang="bg-BG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9CAB7A6-58A6-249C-EE8F-8CC922615A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18488" cy="547211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bg-BG" altLang="bg-BG" sz="2600" i="1">
                <a:latin typeface="Times New Roman" panose="02020603050405020304" pitchFamily="18" charset="0"/>
              </a:rPr>
              <a:t>Допълнителното социално осигуряване </a:t>
            </a:r>
            <a:r>
              <a:rPr lang="bg-BG" altLang="bg-BG" sz="2600">
                <a:latin typeface="Times New Roman" panose="02020603050405020304" pitchFamily="18" charset="0"/>
              </a:rPr>
              <a:t>се осъществява  чрез участие в универсални или професионални пенсионни фондове, фондове за допълнително доброволно осигуряване по професионални схеми и във фондове за допълнително доброволно осигуряване за безработица или за професионална квалификация. Тези фондове се учредяват и управляват от лицензирани пенсионно осигурителни дружества или от дружества за допълнително доброволно осигуряване за безработица или професионална квалификация.</a:t>
            </a:r>
            <a:endParaRPr lang="bg-BG" altLang="bg-BG" sz="2600" i="1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buFontTx/>
              <a:buNone/>
            </a:pPr>
            <a:r>
              <a:rPr lang="bg-BG" altLang="bg-BG" sz="2600" i="1">
                <a:latin typeface="Times New Roman" panose="02020603050405020304" pitchFamily="18" charset="0"/>
              </a:rPr>
              <a:t>Допълнителното социално осигуряване</a:t>
            </a:r>
            <a:r>
              <a:rPr lang="bg-BG" altLang="bg-BG" sz="2600">
                <a:latin typeface="Times New Roman" panose="02020603050405020304" pitchFamily="18" charset="0"/>
              </a:rPr>
              <a:t> от своя страна се „разделя” на </a:t>
            </a:r>
            <a:r>
              <a:rPr lang="bg-BG" altLang="bg-BG" sz="2600" i="1">
                <a:latin typeface="Times New Roman" panose="02020603050405020304" pitchFamily="18" charset="0"/>
              </a:rPr>
              <a:t>допълнително задължително пенсионно осигуряване</a:t>
            </a:r>
            <a:r>
              <a:rPr lang="bg-BG" altLang="bg-BG" sz="2600">
                <a:latin typeface="Times New Roman" panose="02020603050405020304" pitchFamily="18" charset="0"/>
              </a:rPr>
              <a:t> и </a:t>
            </a:r>
            <a:r>
              <a:rPr lang="bg-BG" altLang="bg-BG" sz="2600" i="1">
                <a:latin typeface="Times New Roman" panose="02020603050405020304" pitchFamily="18" charset="0"/>
              </a:rPr>
              <a:t>допълнително доброволно пенсионно осигуряване</a:t>
            </a:r>
            <a:r>
              <a:rPr lang="bg-BG" altLang="bg-BG" sz="260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>
            <a:extLst>
              <a:ext uri="{FF2B5EF4-FFF2-40B4-BE49-F238E27FC236}">
                <a16:creationId xmlns:a16="http://schemas.microsoft.com/office/drawing/2014/main" id="{0EA068FC-E260-D10B-CFDF-AAFAD5A1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2FB69B9-BD3A-4D21-8B75-039CEEB3A30B}" type="slidenum">
              <a:rPr lang="bg-BG" altLang="bg-BG"/>
              <a:pPr eaLnBrk="1" hangingPunct="1"/>
              <a:t>42</a:t>
            </a:fld>
            <a:endParaRPr lang="bg-BG" altLang="bg-BG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3AAF363-2AFE-B973-708A-392A6BF8AF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8218488" cy="5576888"/>
          </a:xfrm>
        </p:spPr>
        <p:txBody>
          <a:bodyPr/>
          <a:lstStyle/>
          <a:p>
            <a:pPr algn="just" eaLnBrk="1" hangingPunct="1"/>
            <a:r>
              <a:rPr lang="bg-BG" altLang="bg-BG" sz="2600">
                <a:latin typeface="Times New Roman" panose="02020603050405020304" pitchFamily="18" charset="0"/>
              </a:rPr>
              <a:t>Осигурените лица, според Кодекса за социално осигуряване, подлежат и на задължително здравно осигуряване, според правните норми заложени в Закона за здравното осигуряване. </a:t>
            </a:r>
            <a:r>
              <a:rPr lang="ru-RU" altLang="bg-BG" sz="2600">
                <a:latin typeface="Times New Roman" panose="02020603050405020304" pitchFamily="18" charset="0"/>
              </a:rPr>
              <a:t>Задължително осигурени в Националната здравноосигурителна каса са:</a:t>
            </a:r>
          </a:p>
          <a:p>
            <a:pPr algn="just" eaLnBrk="1" hangingPunct="1">
              <a:buFontTx/>
              <a:buNone/>
            </a:pPr>
            <a:r>
              <a:rPr lang="ru-RU" altLang="bg-BG" sz="2600">
                <a:latin typeface="Times New Roman" panose="02020603050405020304" pitchFamily="18" charset="0"/>
              </a:rPr>
              <a:t>1. всички български граждани, които не са граждани и на друга държава;</a:t>
            </a:r>
          </a:p>
          <a:p>
            <a:pPr algn="just" eaLnBrk="1" hangingPunct="1">
              <a:buFontTx/>
              <a:buNone/>
            </a:pPr>
            <a:r>
              <a:rPr lang="ru-RU" altLang="bg-BG" sz="2600">
                <a:latin typeface="Times New Roman" panose="02020603050405020304" pitchFamily="18" charset="0"/>
              </a:rPr>
              <a:t>2. българските граждани, които са граждани и на друга държава и постоянно живеят на територията на Република България;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>
            <a:extLst>
              <a:ext uri="{FF2B5EF4-FFF2-40B4-BE49-F238E27FC236}">
                <a16:creationId xmlns:a16="http://schemas.microsoft.com/office/drawing/2014/main" id="{1F01EAB7-964F-BD91-3E9A-FF714F51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26CC84F-1078-4F63-9237-776C1115DD1A}" type="slidenum">
              <a:rPr lang="bg-BG" altLang="bg-BG"/>
              <a:pPr eaLnBrk="1" hangingPunct="1"/>
              <a:t>43</a:t>
            </a:fld>
            <a:endParaRPr lang="bg-BG" altLang="bg-BG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8181437A-7F73-795B-B0F3-F8F3A4421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92150"/>
            <a:ext cx="8147050" cy="5434013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u-RU" altLang="bg-BG" sz="2800"/>
              <a:t>3. </a:t>
            </a:r>
            <a:r>
              <a:rPr lang="ru-RU" altLang="bg-BG" sz="2600">
                <a:latin typeface="Times New Roman" panose="02020603050405020304" pitchFamily="18" charset="0"/>
              </a:rPr>
              <a:t>чуждите граждани или лицата без гражданство, на които е разрешено дългосрочно или постоянно пребиваване в Република България, освен ако е предвидено друго в международен договор, по който Република България е страна;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u-RU" altLang="bg-BG" sz="2600">
                <a:latin typeface="Times New Roman" panose="02020603050405020304" pitchFamily="18" charset="0"/>
              </a:rPr>
              <a:t>4. лицата с предоставен статут на бежанец, хуманитарен статут или с предоставено право на убежище;</a:t>
            </a: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ru-RU" altLang="bg-BG" sz="2600">
                <a:latin typeface="Times New Roman" panose="02020603050405020304" pitchFamily="18" charset="0"/>
              </a:rPr>
              <a:t>5. чуждестранните студенти и докторанти, приети за обучение във висши училища и научни организации у нас</a:t>
            </a:r>
            <a:r>
              <a:rPr lang="bg-BG" altLang="bg-BG" sz="2600">
                <a:latin typeface="Times New Roman" panose="02020603050405020304" pitchFamily="18" charset="0"/>
              </a:rPr>
              <a:t>,  както и </a:t>
            </a:r>
            <a:r>
              <a:rPr lang="ru-RU" altLang="bg-BG" sz="2600">
                <a:latin typeface="Times New Roman" panose="02020603050405020304" pitchFamily="18" charset="0"/>
              </a:rPr>
              <a:t>граждани на Република Македония</a:t>
            </a:r>
            <a:r>
              <a:rPr lang="bg-BG" altLang="bg-BG" sz="2600">
                <a:latin typeface="Times New Roman" panose="02020603050405020304" pitchFamily="18" charset="0"/>
              </a:rPr>
              <a:t> приети</a:t>
            </a:r>
            <a:r>
              <a:rPr lang="ru-RU" altLang="bg-BG" sz="2600">
                <a:latin typeface="Times New Roman" panose="02020603050405020304" pitchFamily="18" charset="0"/>
              </a:rPr>
              <a:t> за студенти в държавните висши училища на Република България по ред </a:t>
            </a:r>
            <a:r>
              <a:rPr lang="bg-BG" altLang="bg-BG" sz="2600">
                <a:latin typeface="Times New Roman" panose="02020603050405020304" pitchFamily="18" charset="0"/>
              </a:rPr>
              <a:t>определен от </a:t>
            </a:r>
            <a:r>
              <a:rPr lang="ru-RU" altLang="bg-BG" sz="2600">
                <a:latin typeface="Times New Roman" panose="02020603050405020304" pitchFamily="18" charset="0"/>
              </a:rPr>
              <a:t>Министерския съвет</a:t>
            </a:r>
            <a:r>
              <a:rPr lang="bg-BG" altLang="bg-BG" sz="2600">
                <a:latin typeface="Times New Roman" panose="02020603050405020304" pitchFamily="18" charset="0"/>
              </a:rPr>
              <a:t>.</a:t>
            </a:r>
            <a:r>
              <a:rPr lang="ru-RU" altLang="bg-BG" sz="2600">
                <a:latin typeface="Times New Roman" panose="02020603050405020304" pitchFamily="18" charset="0"/>
              </a:rPr>
              <a:t> </a:t>
            </a:r>
            <a:endParaRPr lang="bg-BG" altLang="bg-BG" sz="2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>
            <a:extLst>
              <a:ext uri="{FF2B5EF4-FFF2-40B4-BE49-F238E27FC236}">
                <a16:creationId xmlns:a16="http://schemas.microsoft.com/office/drawing/2014/main" id="{2A09CDE8-E194-A56E-59DF-7F9F8BBE7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F43B0A9-445D-417E-AAE0-500BF2E4A8E1}" type="slidenum">
              <a:rPr lang="bg-BG" altLang="bg-BG"/>
              <a:pPr eaLnBrk="1" hangingPunct="1"/>
              <a:t>44</a:t>
            </a:fld>
            <a:endParaRPr lang="bg-BG" altLang="bg-BG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04F1FCE-EF5F-F490-F1DC-C0EB521D0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147050" cy="507365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ru-RU" altLang="bg-BG"/>
              <a:t>6. </a:t>
            </a:r>
            <a:r>
              <a:rPr lang="bg-BG" altLang="bg-BG" sz="2800">
                <a:latin typeface="Times New Roman" panose="02020603050405020304" pitchFamily="18" charset="0"/>
              </a:rPr>
              <a:t>за </a:t>
            </a:r>
            <a:r>
              <a:rPr lang="ru-RU" altLang="bg-BG" sz="2800">
                <a:latin typeface="Times New Roman" panose="02020603050405020304" pitchFamily="18" charset="0"/>
              </a:rPr>
              <a:t>лицата, извън посочените </a:t>
            </a:r>
            <a:r>
              <a:rPr lang="bg-BG" altLang="bg-BG" sz="2800">
                <a:latin typeface="Times New Roman" panose="02020603050405020304" pitchFamily="18" charset="0"/>
              </a:rPr>
              <a:t>по-горе</a:t>
            </a:r>
            <a:r>
              <a:rPr lang="ru-RU" altLang="bg-BG" sz="2800">
                <a:latin typeface="Times New Roman" panose="02020603050405020304" pitchFamily="18" charset="0"/>
              </a:rPr>
              <a:t>, за които се прилага законодателството на Република България съгласно правилата за координация на системите за социална сигурност.</a:t>
            </a:r>
            <a:endParaRPr lang="bg-BG" altLang="bg-BG" sz="280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bg-BG" altLang="bg-BG" sz="2800">
                <a:latin typeface="Times New Roman" panose="02020603050405020304" pitchFamily="18" charset="0"/>
              </a:rPr>
              <a:t>Размерът на вноските се определя ежегодно с бюджета на Националната здравно-осигурителна каса (виж таблицата).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C076B6F3-8109-4EEC-93AE-CA264265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AD20E6C-4E9C-426C-9B0E-F54FF7E45623}" type="slidenum">
              <a:rPr lang="bg-BG" altLang="bg-BG"/>
              <a:pPr eaLnBrk="1" hangingPunct="1"/>
              <a:t>5</a:t>
            </a:fld>
            <a:endParaRPr lang="bg-BG" altLang="bg-BG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C297791-1D0B-F73B-2446-E0858A83F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bg-BG" altLang="bg-BG" sz="4000">
                <a:latin typeface="Times New Roman" panose="02020603050405020304" pitchFamily="18" charset="0"/>
              </a:rPr>
              <a:t>От икономическа гледна точка:</a:t>
            </a:r>
            <a:r>
              <a:rPr lang="bg-BG" altLang="bg-BG"/>
              <a:t> 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5AE9566-EDCF-B2C9-9B7E-3C924688C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bg-BG" altLang="bg-BG" i="1">
                <a:latin typeface="Times New Roman" panose="02020603050405020304" pitchFamily="18" charset="0"/>
              </a:rPr>
              <a:t>„Данъкът е част от доходите на физическите и юридическите лица, която се изземва безвъзмездно в полза на държавата и общините”</a:t>
            </a:r>
            <a:r>
              <a:rPr lang="bg-BG" altLang="bg-BG">
                <a:latin typeface="Times New Roman" panose="02020603050405020304" pitchFamily="18" charset="0"/>
              </a:rPr>
              <a:t>. </a:t>
            </a:r>
          </a:p>
          <a:p>
            <a:pPr algn="just" eaLnBrk="1" hangingPunct="1"/>
            <a:r>
              <a:rPr lang="bg-BG" altLang="bg-BG">
                <a:latin typeface="Times New Roman" panose="02020603050405020304" pitchFamily="18" charset="0"/>
              </a:rPr>
              <a:t>Благодарение на данъците става възможно покриването на разходите, необходими за реализиране на всички функции и задачи на държавните органи.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EF3D95EE-0087-96B3-F1BC-65D958226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D3D0142-5ED6-4294-A1F0-5501FBBC59C6}" type="slidenum">
              <a:rPr lang="bg-BG" altLang="bg-BG"/>
              <a:pPr eaLnBrk="1" hangingPunct="1"/>
              <a:t>6</a:t>
            </a:fld>
            <a:endParaRPr lang="bg-BG" altLang="bg-BG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C42698E-8A26-FFD8-266E-D9B860B776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762000" indent="-762000" algn="just" eaLnBrk="1" hangingPunct="1">
              <a:buFontTx/>
              <a:buAutoNum type="arabicPeriod" startAt="2"/>
            </a:pPr>
            <a:r>
              <a:rPr lang="en-US" altLang="bg-BG" sz="4000" b="1">
                <a:latin typeface="Times New Roman" panose="02020603050405020304" pitchFamily="18" charset="0"/>
              </a:rPr>
              <a:t>ДАНЪЧНА СИСТЕМА И ВИДОВЕ ДАНЪЦИ</a:t>
            </a:r>
            <a:endParaRPr lang="bg-BG" altLang="bg-BG" sz="4000" b="1">
              <a:latin typeface="Times New Roman" panose="02020603050405020304" pitchFamily="18" charset="0"/>
            </a:endParaRP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66B69AB8-0123-B31C-7D1B-2DF419722E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bg-BG" altLang="bg-BG" i="1">
                <a:latin typeface="Times New Roman" panose="02020603050405020304" pitchFamily="18" charset="0"/>
              </a:rPr>
              <a:t>От гледна точка на ефективността и баланса към данъчната система трябва да се отправят следните изисквания:</a:t>
            </a:r>
          </a:p>
          <a:p>
            <a:pPr algn="just" eaLnBrk="1" hangingPunct="1">
              <a:lnSpc>
                <a:spcPct val="90000"/>
              </a:lnSpc>
            </a:pPr>
            <a:r>
              <a:rPr lang="bg-BG" altLang="bg-BG">
                <a:latin typeface="Times New Roman" panose="02020603050405020304" pitchFamily="18" charset="0"/>
              </a:rPr>
              <a:t>Необходимо е данъците да бъдат регламентирани само със закони;</a:t>
            </a:r>
          </a:p>
          <a:p>
            <a:pPr algn="just" eaLnBrk="1" hangingPunct="1">
              <a:lnSpc>
                <a:spcPct val="90000"/>
              </a:lnSpc>
            </a:pPr>
            <a:r>
              <a:rPr lang="bg-BG" altLang="bg-BG">
                <a:latin typeface="Times New Roman" panose="02020603050405020304" pitchFamily="18" charset="0"/>
              </a:rPr>
              <a:t>Да бъдат синхронизирани с Европейските изисквания за данъчна политика, както по отношение на преките, така и за косвените данъци;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32E78E57-59F4-4498-D365-A23C87D5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F4084F-0809-4394-85D5-CB608EB1A4CF}" type="slidenum">
              <a:rPr lang="bg-BG" altLang="bg-BG"/>
              <a:pPr eaLnBrk="1" hangingPunct="1"/>
              <a:t>7</a:t>
            </a:fld>
            <a:endParaRPr lang="bg-BG" altLang="bg-BG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41994BD-A28B-6D89-E79C-1396190D6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362950" cy="5360988"/>
          </a:xfrm>
        </p:spPr>
        <p:txBody>
          <a:bodyPr/>
          <a:lstStyle/>
          <a:p>
            <a:pPr algn="just" eaLnBrk="1" hangingPunct="1"/>
            <a:r>
              <a:rPr lang="bg-BG" altLang="bg-BG">
                <a:latin typeface="Times New Roman" panose="02020603050405020304" pitchFamily="18" charset="0"/>
              </a:rPr>
              <a:t>Данъците да поставят в еднакво положение всички участници в пазарното стопанство, независимо от правният им статут или форма на собственост;</a:t>
            </a:r>
          </a:p>
          <a:p>
            <a:pPr algn="just" eaLnBrk="1" hangingPunct="1"/>
            <a:r>
              <a:rPr lang="bg-BG" altLang="bg-BG">
                <a:latin typeface="Times New Roman" panose="02020603050405020304" pitchFamily="18" charset="0"/>
              </a:rPr>
              <a:t>Данъците да бъдат по възможност максимално опростени за субектите, към които са насочени;</a:t>
            </a:r>
          </a:p>
          <a:p>
            <a:pPr algn="just" eaLnBrk="1" hangingPunct="1"/>
            <a:r>
              <a:rPr lang="bg-BG" altLang="bg-BG">
                <a:latin typeface="Times New Roman" panose="02020603050405020304" pitchFamily="18" charset="0"/>
              </a:rPr>
              <a:t>Изградената административна система да се основава да дългосрочно разработена стратегия и съответна на нея политика.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848BB9D4-5571-B26E-8B94-F3456F39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9F88C7-4098-459B-A49B-F53EA0023EED}" type="slidenum">
              <a:rPr lang="bg-BG" altLang="bg-BG"/>
              <a:pPr eaLnBrk="1" hangingPunct="1"/>
              <a:t>8</a:t>
            </a:fld>
            <a:endParaRPr lang="bg-BG" altLang="bg-BG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FDC12DB-E97C-248F-05D2-2D36D12D0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/>
            <a:r>
              <a:rPr lang="bg-BG" altLang="bg-BG" sz="4000" b="1">
                <a:latin typeface="Times New Roman" panose="02020603050405020304" pitchFamily="18" charset="0"/>
              </a:rPr>
              <a:t>В</a:t>
            </a:r>
            <a:r>
              <a:rPr lang="ru-RU" altLang="bg-BG" sz="4000" b="1">
                <a:latin typeface="Times New Roman" panose="02020603050405020304" pitchFamily="18" charset="0"/>
              </a:rPr>
              <a:t>идове данъци</a:t>
            </a:r>
            <a:r>
              <a:rPr lang="bg-BG" altLang="bg-BG"/>
              <a:t> 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D72D4423-E3E5-4A73-9673-9E2925708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bg-BG" altLang="bg-BG" sz="3600">
                <a:latin typeface="Times New Roman" panose="02020603050405020304" pitchFamily="18" charset="0"/>
              </a:rPr>
              <a:t>В зависимост от субекта, към когото са насочени, данъците биват два вида – преки и косвени. В случаите, когато платец и носител са едно и също лице – </a:t>
            </a:r>
            <a:r>
              <a:rPr lang="bg-BG" altLang="bg-BG" sz="3600" b="1">
                <a:latin typeface="Times New Roman" panose="02020603050405020304" pitchFamily="18" charset="0"/>
              </a:rPr>
              <a:t>данъците биват преки</a:t>
            </a:r>
            <a:r>
              <a:rPr lang="bg-BG" altLang="bg-BG" sz="3600">
                <a:latin typeface="Times New Roman" panose="02020603050405020304" pitchFamily="18" charset="0"/>
              </a:rPr>
              <a:t>. Ако платец и носител е различно физическо и юридическо лице – </a:t>
            </a:r>
            <a:r>
              <a:rPr lang="bg-BG" altLang="bg-BG" sz="3600" b="1">
                <a:latin typeface="Times New Roman" panose="02020603050405020304" pitchFamily="18" charset="0"/>
              </a:rPr>
              <a:t>данъците са косвени</a:t>
            </a:r>
            <a:r>
              <a:rPr lang="bg-BG" altLang="bg-BG" sz="360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E0DA9ECF-286B-A41C-B64A-ADDC1ECE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E90C83A-FD58-4D10-B94E-85A1D1E0D450}" type="slidenum">
              <a:rPr lang="bg-BG" altLang="bg-BG"/>
              <a:pPr eaLnBrk="1" hangingPunct="1"/>
              <a:t>9</a:t>
            </a:fld>
            <a:endParaRPr lang="bg-BG" altLang="bg-BG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037C0DB-E90C-7FE0-0E24-AE8E613E7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02588" cy="3946525"/>
          </a:xfrm>
        </p:spPr>
        <p:txBody>
          <a:bodyPr/>
          <a:lstStyle/>
          <a:p>
            <a:pPr algn="just" eaLnBrk="1" hangingPunct="1"/>
            <a:r>
              <a:rPr lang="bg-BG" altLang="bg-BG" sz="3600">
                <a:latin typeface="Times New Roman" panose="02020603050405020304" pitchFamily="18" charset="0"/>
              </a:rPr>
              <a:t>С </a:t>
            </a:r>
            <a:r>
              <a:rPr lang="bg-BG" altLang="bg-BG" sz="3600" b="1">
                <a:latin typeface="Times New Roman" panose="02020603050405020304" pitchFamily="18" charset="0"/>
              </a:rPr>
              <a:t>преки данъци</a:t>
            </a:r>
            <a:r>
              <a:rPr lang="bg-BG" altLang="bg-BG" sz="3600">
                <a:latin typeface="Times New Roman" panose="02020603050405020304" pitchFamily="18" charset="0"/>
              </a:rPr>
              <a:t> се облагат доходите и имуществото, придобити от физическите и юридическите лица, пребивавали в страната повече от 183 дни в страната. От своя страна преките данъци се разделят на: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C1EC8DDD-1186-E4EC-4E3E-E6C6AA9C06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4581525"/>
            <a:ext cx="8075613" cy="1544638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bg-BG" altLang="bg-BG" i="1">
                <a:latin typeface="Times New Roman" panose="02020603050405020304" pitchFamily="18" charset="0"/>
              </a:rPr>
              <a:t>Подоходни;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bg-BG" altLang="bg-BG" i="1">
                <a:latin typeface="Times New Roman" panose="02020603050405020304" pitchFamily="18" charset="0"/>
              </a:rPr>
              <a:t>Имуществени.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F3E6DAB51B8F43866F0743E0EE41DD" ma:contentTypeVersion="4" ma:contentTypeDescription="Create a new document." ma:contentTypeScope="" ma:versionID="cca41ead4a9240394b33a1a7b04f220b">
  <xsd:schema xmlns:xsd="http://www.w3.org/2001/XMLSchema" xmlns:xs="http://www.w3.org/2001/XMLSchema" xmlns:p="http://schemas.microsoft.com/office/2006/metadata/properties" xmlns:ns2="f7ff9893-cbf3-494b-bdd9-96c0170228da" targetNamespace="http://schemas.microsoft.com/office/2006/metadata/properties" ma:root="true" ma:fieldsID="4299fe261181b89186835fe6d2e141a7" ns2:_="">
    <xsd:import namespace="f7ff9893-cbf3-494b-bdd9-96c017022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f9893-cbf3-494b-bdd9-96c01702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C9CB27-6216-4DC7-B447-F18FD02D3B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75D39CF-64A4-4BF3-BAB0-7ADD287EE5AB}"/>
</file>

<file path=customXml/itemProps3.xml><?xml version="1.0" encoding="utf-8"?>
<ds:datastoreItem xmlns:ds="http://schemas.openxmlformats.org/officeDocument/2006/customXml" ds:itemID="{A7FCB080-4ACD-4251-9ACE-3D3CAEBCEDFC}"/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3011</Words>
  <Application>Microsoft Office PowerPoint</Application>
  <PresentationFormat>Презентация на цял екран (4:3)</PresentationFormat>
  <Paragraphs>269</Paragraphs>
  <Slides>44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44</vt:i4>
      </vt:variant>
    </vt:vector>
  </HeadingPairs>
  <TitlesOfParts>
    <vt:vector size="45" baseType="lpstr">
      <vt:lpstr>Default Design</vt:lpstr>
      <vt:lpstr>ИКОНОМИЧЕСКИ ВЗАИМООТНОШЕНИЯ  НА ПРЕДПРИЯТИЕТО С БЮДЖЕТА</vt:lpstr>
      <vt:lpstr>СЪДЪРЖАНИЕ</vt:lpstr>
      <vt:lpstr>СЪЩНОСТ И РОЛЯ НА ДАНЪЦИТЕ. </vt:lpstr>
      <vt:lpstr>От правна гледна точка данъкът е: </vt:lpstr>
      <vt:lpstr>От икономическа гледна точка: </vt:lpstr>
      <vt:lpstr>ДАНЪЧНА СИСТЕМА И ВИДОВЕ ДАНЪЦИ</vt:lpstr>
      <vt:lpstr>Презентация на PowerPoint</vt:lpstr>
      <vt:lpstr>Видове данъци </vt:lpstr>
      <vt:lpstr>С преки данъци се облагат доходите и имуществото, придобити от физическите и юридическите лица, пребивавали в страната повече от 183 дни в страната. От своя страна преките данъци се разделят на:</vt:lpstr>
      <vt:lpstr>Към първата група на подоходните данъци се отнасят:корпоративният данък, данъкът върху доходите, еднократният годишен данък (патентен данък) и други данъчни плащания. Те се регламентирани с три нормативни акта – Закон за корпоративното подоходно облагане(ЗКПО), Закон за данъците върху доходите на физическите лица и Закона за местните данъци и такси.</vt:lpstr>
      <vt:lpstr>Презентация на PowerPoint</vt:lpstr>
      <vt:lpstr>Закон  за корпоративното доходно облагане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Закон за данъка върху доходите на физическите лица </vt:lpstr>
      <vt:lpstr>Презентация на PowerPoint</vt:lpstr>
      <vt:lpstr>От 2008 г. се въведе единна данъчна ставка от 10%, като този данък придоби наименованието “плосък данък”. Данъчната ставка, с която се облагат доходите на едноличните търговци, е в размер от 15%. </vt:lpstr>
      <vt:lpstr>Презентация на PowerPoint</vt:lpstr>
      <vt:lpstr>Данък върху недвижимите имоти. </vt:lpstr>
      <vt:lpstr>Данък върху наследствата. </vt:lpstr>
      <vt:lpstr>Данък при придобиване на имущества по дарение и по възмезден начин. </vt:lpstr>
      <vt:lpstr>Презентация на PowerPoint</vt:lpstr>
      <vt:lpstr>Данък върху превозните средства. </vt:lpstr>
      <vt:lpstr>Презентация на PowerPoint</vt:lpstr>
      <vt:lpstr>Презентация на PowerPoint</vt:lpstr>
      <vt:lpstr>Косвените данъци остават “скрити” от крайния потребител, тъй като те са включени в цената на стоките и услугите. Към тази група принадлежат Данък добавена стойност, Акцизи и Мита.</vt:lpstr>
      <vt:lpstr>Акцизи – с акциз се облагат стоки и услуги, които задоволяват специфични потребности на гражданите. Към тази разнообразна група причисляваме: алкохола и алкохолните напитки, тютюневите изделия, енергийните продукти и електрическата енергия, кафето и екстрактите от кафе, автомобилите и др.</vt:lpstr>
      <vt:lpstr>Хармонизация ..  </vt:lpstr>
      <vt:lpstr> прилагане на задължителни решения, насочващи нормотворческата дейност на националните държавни органи по сближаване на законодателствата на държавите-членки. Това се постига чрез изготвяне на директиви, както и на решенията на Европейския съд. </vt:lpstr>
      <vt:lpstr>ОТНОШЕНИЯ С БЮДЖЕТА  НА СОЦИАЛНОТО И ЗДРАВНОТО ОСИГУРЯВАНЕ.  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Дължими осигурителни и здравни вноски  за различните категории лица за 2015 година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>TUGAB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UserSX</dc:creator>
  <cp:lastModifiedBy>Dobrin-PC</cp:lastModifiedBy>
  <cp:revision>55</cp:revision>
  <dcterms:created xsi:type="dcterms:W3CDTF">2009-05-04T07:56:48Z</dcterms:created>
  <dcterms:modified xsi:type="dcterms:W3CDTF">2024-04-17T07:04:12Z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0x01010027F3E6DAB51B8F43866F0743E0EE41DD</vt:lpwstr>
  </property>
</Properties>
</file>