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customXml/itemProps2.xml" ContentType="application/vnd.openxmlformats-officedocument.customXmlPropertie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7" r:id="rId24"/>
    <p:sldId id="278" r:id="rId25"/>
    <p:sldId id="279" r:id="rId26"/>
    <p:sldId id="280" r:id="rId27"/>
    <p:sldId id="281" r:id="rId28"/>
    <p:sldId id="282" r:id="rId29"/>
    <p:sldId id="283" r:id="rId30"/>
    <p:sldId id="290" r:id="rId31"/>
    <p:sldId id="286" r:id="rId32"/>
    <p:sldId id="287" r:id="rId33"/>
    <p:sldId id="288" r:id="rId34"/>
    <p:sldId id="289" r:id="rId35"/>
  </p:sldIdLst>
  <p:sldSz cx="9144000" cy="6858000" type="screen4x3"/>
  <p:notesSz cx="6858000" cy="9144000"/>
  <p:defaultTextStyle>
    <a:defPPr>
      <a:defRPr lang="bg-BG"/>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59" autoAdjust="0"/>
    <p:restoredTop sz="94660"/>
  </p:normalViewPr>
  <p:slideViewPr>
    <p:cSldViewPr>
      <p:cViewPr varScale="1">
        <p:scale>
          <a:sx n="68" d="100"/>
          <a:sy n="68" d="100"/>
        </p:scale>
        <p:origin x="58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40" Type="http://schemas.openxmlformats.org/officeDocument/2006/relationships/customXml" Target="../customXml/item3.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bg-BG"/>
          </a:p>
        </p:txBody>
      </p:sp>
      <p:sp>
        <p:nvSpPr>
          <p:cNvPr id="4" name="Rectangle 4">
            <a:extLst>
              <a:ext uri="{FF2B5EF4-FFF2-40B4-BE49-F238E27FC236}">
                <a16:creationId xmlns:a16="http://schemas.microsoft.com/office/drawing/2014/main" id="{E142109A-144C-4F38-0C32-F3A03E2EE3B8}"/>
              </a:ext>
            </a:extLst>
          </p:cNvPr>
          <p:cNvSpPr>
            <a:spLocks noGrp="1" noChangeArrowheads="1"/>
          </p:cNvSpPr>
          <p:nvPr>
            <p:ph type="dt" sz="half" idx="10"/>
          </p:nvPr>
        </p:nvSpPr>
        <p:spPr>
          <a:ln/>
        </p:spPr>
        <p:txBody>
          <a:bodyPr/>
          <a:lstStyle>
            <a:lvl1pPr>
              <a:defRPr/>
            </a:lvl1pPr>
          </a:lstStyle>
          <a:p>
            <a:pPr>
              <a:defRPr/>
            </a:pPr>
            <a:endParaRPr lang="bg-BG"/>
          </a:p>
        </p:txBody>
      </p:sp>
      <p:sp>
        <p:nvSpPr>
          <p:cNvPr id="5" name="Rectangle 5">
            <a:extLst>
              <a:ext uri="{FF2B5EF4-FFF2-40B4-BE49-F238E27FC236}">
                <a16:creationId xmlns:a16="http://schemas.microsoft.com/office/drawing/2014/main" id="{CE3C230A-E02D-B180-23E8-DFC50BF6BF0F}"/>
              </a:ext>
            </a:extLst>
          </p:cNvPr>
          <p:cNvSpPr>
            <a:spLocks noGrp="1" noChangeArrowheads="1"/>
          </p:cNvSpPr>
          <p:nvPr>
            <p:ph type="ftr" sz="quarter" idx="11"/>
          </p:nvPr>
        </p:nvSpPr>
        <p:spPr>
          <a:ln/>
        </p:spPr>
        <p:txBody>
          <a:bodyPr/>
          <a:lstStyle>
            <a:lvl1pPr>
              <a:defRPr/>
            </a:lvl1pPr>
          </a:lstStyle>
          <a:p>
            <a:pPr>
              <a:defRPr/>
            </a:pPr>
            <a:endParaRPr lang="bg-BG"/>
          </a:p>
        </p:txBody>
      </p:sp>
      <p:sp>
        <p:nvSpPr>
          <p:cNvPr id="6" name="Rectangle 6">
            <a:extLst>
              <a:ext uri="{FF2B5EF4-FFF2-40B4-BE49-F238E27FC236}">
                <a16:creationId xmlns:a16="http://schemas.microsoft.com/office/drawing/2014/main" id="{F3FFD75C-34F7-ED33-456C-5283ACAFB7A2}"/>
              </a:ext>
            </a:extLst>
          </p:cNvPr>
          <p:cNvSpPr>
            <a:spLocks noGrp="1" noChangeArrowheads="1"/>
          </p:cNvSpPr>
          <p:nvPr>
            <p:ph type="sldNum" sz="quarter" idx="12"/>
          </p:nvPr>
        </p:nvSpPr>
        <p:spPr>
          <a:ln/>
        </p:spPr>
        <p:txBody>
          <a:bodyPr/>
          <a:lstStyle>
            <a:lvl1pPr>
              <a:defRPr/>
            </a:lvl1pPr>
          </a:lstStyle>
          <a:p>
            <a:pPr>
              <a:defRPr/>
            </a:pPr>
            <a:fld id="{347F12E6-42F6-4925-BDEC-8F9610D5BE60}" type="slidenum">
              <a:rPr lang="bg-BG" altLang="en-US"/>
              <a:pPr>
                <a:defRPr/>
              </a:pPr>
              <a:t>‹#›</a:t>
            </a:fld>
            <a:endParaRPr lang="bg-BG" altLang="en-US"/>
          </a:p>
        </p:txBody>
      </p:sp>
    </p:spTree>
    <p:extLst>
      <p:ext uri="{BB962C8B-B14F-4D97-AF65-F5344CB8AC3E}">
        <p14:creationId xmlns:p14="http://schemas.microsoft.com/office/powerpoint/2010/main" val="2425589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Rectangle 4">
            <a:extLst>
              <a:ext uri="{FF2B5EF4-FFF2-40B4-BE49-F238E27FC236}">
                <a16:creationId xmlns:a16="http://schemas.microsoft.com/office/drawing/2014/main" id="{EB00B768-D5F6-B1DA-8679-9DCC64B43897}"/>
              </a:ext>
            </a:extLst>
          </p:cNvPr>
          <p:cNvSpPr>
            <a:spLocks noGrp="1" noChangeArrowheads="1"/>
          </p:cNvSpPr>
          <p:nvPr>
            <p:ph type="dt" sz="half" idx="10"/>
          </p:nvPr>
        </p:nvSpPr>
        <p:spPr>
          <a:ln/>
        </p:spPr>
        <p:txBody>
          <a:bodyPr/>
          <a:lstStyle>
            <a:lvl1pPr>
              <a:defRPr/>
            </a:lvl1pPr>
          </a:lstStyle>
          <a:p>
            <a:pPr>
              <a:defRPr/>
            </a:pPr>
            <a:endParaRPr lang="bg-BG"/>
          </a:p>
        </p:txBody>
      </p:sp>
      <p:sp>
        <p:nvSpPr>
          <p:cNvPr id="5" name="Rectangle 5">
            <a:extLst>
              <a:ext uri="{FF2B5EF4-FFF2-40B4-BE49-F238E27FC236}">
                <a16:creationId xmlns:a16="http://schemas.microsoft.com/office/drawing/2014/main" id="{525ABE40-F7A2-F074-E02D-88977F7B898C}"/>
              </a:ext>
            </a:extLst>
          </p:cNvPr>
          <p:cNvSpPr>
            <a:spLocks noGrp="1" noChangeArrowheads="1"/>
          </p:cNvSpPr>
          <p:nvPr>
            <p:ph type="ftr" sz="quarter" idx="11"/>
          </p:nvPr>
        </p:nvSpPr>
        <p:spPr>
          <a:ln/>
        </p:spPr>
        <p:txBody>
          <a:bodyPr/>
          <a:lstStyle>
            <a:lvl1pPr>
              <a:defRPr/>
            </a:lvl1pPr>
          </a:lstStyle>
          <a:p>
            <a:pPr>
              <a:defRPr/>
            </a:pPr>
            <a:endParaRPr lang="bg-BG"/>
          </a:p>
        </p:txBody>
      </p:sp>
      <p:sp>
        <p:nvSpPr>
          <p:cNvPr id="6" name="Rectangle 6">
            <a:extLst>
              <a:ext uri="{FF2B5EF4-FFF2-40B4-BE49-F238E27FC236}">
                <a16:creationId xmlns:a16="http://schemas.microsoft.com/office/drawing/2014/main" id="{9F01FE9A-7662-43E2-7B90-3C81B73036C2}"/>
              </a:ext>
            </a:extLst>
          </p:cNvPr>
          <p:cNvSpPr>
            <a:spLocks noGrp="1" noChangeArrowheads="1"/>
          </p:cNvSpPr>
          <p:nvPr>
            <p:ph type="sldNum" sz="quarter" idx="12"/>
          </p:nvPr>
        </p:nvSpPr>
        <p:spPr>
          <a:ln/>
        </p:spPr>
        <p:txBody>
          <a:bodyPr/>
          <a:lstStyle>
            <a:lvl1pPr>
              <a:defRPr/>
            </a:lvl1pPr>
          </a:lstStyle>
          <a:p>
            <a:pPr>
              <a:defRPr/>
            </a:pPr>
            <a:fld id="{C490967A-FE76-4FEE-8D22-0EBE1AC95D29}" type="slidenum">
              <a:rPr lang="bg-BG" altLang="en-US"/>
              <a:pPr>
                <a:defRPr/>
              </a:pPr>
              <a:t>‹#›</a:t>
            </a:fld>
            <a:endParaRPr lang="bg-BG" altLang="en-US"/>
          </a:p>
        </p:txBody>
      </p:sp>
    </p:spTree>
    <p:extLst>
      <p:ext uri="{BB962C8B-B14F-4D97-AF65-F5344CB8AC3E}">
        <p14:creationId xmlns:p14="http://schemas.microsoft.com/office/powerpoint/2010/main" val="3485672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Rectangle 4">
            <a:extLst>
              <a:ext uri="{FF2B5EF4-FFF2-40B4-BE49-F238E27FC236}">
                <a16:creationId xmlns:a16="http://schemas.microsoft.com/office/drawing/2014/main" id="{DE18F519-897A-F679-AE99-F3F4287C63F0}"/>
              </a:ext>
            </a:extLst>
          </p:cNvPr>
          <p:cNvSpPr>
            <a:spLocks noGrp="1" noChangeArrowheads="1"/>
          </p:cNvSpPr>
          <p:nvPr>
            <p:ph type="dt" sz="half" idx="10"/>
          </p:nvPr>
        </p:nvSpPr>
        <p:spPr>
          <a:ln/>
        </p:spPr>
        <p:txBody>
          <a:bodyPr/>
          <a:lstStyle>
            <a:lvl1pPr>
              <a:defRPr/>
            </a:lvl1pPr>
          </a:lstStyle>
          <a:p>
            <a:pPr>
              <a:defRPr/>
            </a:pPr>
            <a:endParaRPr lang="bg-BG"/>
          </a:p>
        </p:txBody>
      </p:sp>
      <p:sp>
        <p:nvSpPr>
          <p:cNvPr id="5" name="Rectangle 5">
            <a:extLst>
              <a:ext uri="{FF2B5EF4-FFF2-40B4-BE49-F238E27FC236}">
                <a16:creationId xmlns:a16="http://schemas.microsoft.com/office/drawing/2014/main" id="{33811F80-97FC-3888-CAD2-E6A100290F35}"/>
              </a:ext>
            </a:extLst>
          </p:cNvPr>
          <p:cNvSpPr>
            <a:spLocks noGrp="1" noChangeArrowheads="1"/>
          </p:cNvSpPr>
          <p:nvPr>
            <p:ph type="ftr" sz="quarter" idx="11"/>
          </p:nvPr>
        </p:nvSpPr>
        <p:spPr>
          <a:ln/>
        </p:spPr>
        <p:txBody>
          <a:bodyPr/>
          <a:lstStyle>
            <a:lvl1pPr>
              <a:defRPr/>
            </a:lvl1pPr>
          </a:lstStyle>
          <a:p>
            <a:pPr>
              <a:defRPr/>
            </a:pPr>
            <a:endParaRPr lang="bg-BG"/>
          </a:p>
        </p:txBody>
      </p:sp>
      <p:sp>
        <p:nvSpPr>
          <p:cNvPr id="6" name="Rectangle 6">
            <a:extLst>
              <a:ext uri="{FF2B5EF4-FFF2-40B4-BE49-F238E27FC236}">
                <a16:creationId xmlns:a16="http://schemas.microsoft.com/office/drawing/2014/main" id="{248CF414-A201-8ADF-6AB2-21BD446EDA43}"/>
              </a:ext>
            </a:extLst>
          </p:cNvPr>
          <p:cNvSpPr>
            <a:spLocks noGrp="1" noChangeArrowheads="1"/>
          </p:cNvSpPr>
          <p:nvPr>
            <p:ph type="sldNum" sz="quarter" idx="12"/>
          </p:nvPr>
        </p:nvSpPr>
        <p:spPr>
          <a:ln/>
        </p:spPr>
        <p:txBody>
          <a:bodyPr/>
          <a:lstStyle>
            <a:lvl1pPr>
              <a:defRPr/>
            </a:lvl1pPr>
          </a:lstStyle>
          <a:p>
            <a:pPr>
              <a:defRPr/>
            </a:pPr>
            <a:fld id="{65221229-B829-4FFC-A621-3CDC9995F40B}" type="slidenum">
              <a:rPr lang="bg-BG" altLang="en-US"/>
              <a:pPr>
                <a:defRPr/>
              </a:pPr>
              <a:t>‹#›</a:t>
            </a:fld>
            <a:endParaRPr lang="bg-BG" altLang="en-US"/>
          </a:p>
        </p:txBody>
      </p:sp>
    </p:spTree>
    <p:extLst>
      <p:ext uri="{BB962C8B-B14F-4D97-AF65-F5344CB8AC3E}">
        <p14:creationId xmlns:p14="http://schemas.microsoft.com/office/powerpoint/2010/main" val="675274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bg-BG"/>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Rectangle 4">
            <a:extLst>
              <a:ext uri="{FF2B5EF4-FFF2-40B4-BE49-F238E27FC236}">
                <a16:creationId xmlns:a16="http://schemas.microsoft.com/office/drawing/2014/main" id="{A6C83986-A9FA-5A67-B9C6-DAC4A42208BB}"/>
              </a:ext>
            </a:extLst>
          </p:cNvPr>
          <p:cNvSpPr>
            <a:spLocks noGrp="1" noChangeArrowheads="1"/>
          </p:cNvSpPr>
          <p:nvPr>
            <p:ph type="dt" sz="half" idx="10"/>
          </p:nvPr>
        </p:nvSpPr>
        <p:spPr>
          <a:ln/>
        </p:spPr>
        <p:txBody>
          <a:bodyPr/>
          <a:lstStyle>
            <a:lvl1pPr>
              <a:defRPr/>
            </a:lvl1pPr>
          </a:lstStyle>
          <a:p>
            <a:pPr>
              <a:defRPr/>
            </a:pPr>
            <a:endParaRPr lang="bg-BG"/>
          </a:p>
        </p:txBody>
      </p:sp>
      <p:sp>
        <p:nvSpPr>
          <p:cNvPr id="6" name="Rectangle 5">
            <a:extLst>
              <a:ext uri="{FF2B5EF4-FFF2-40B4-BE49-F238E27FC236}">
                <a16:creationId xmlns:a16="http://schemas.microsoft.com/office/drawing/2014/main" id="{2776CC59-7C74-0EFB-F9E6-DEAEB75E7B8A}"/>
              </a:ext>
            </a:extLst>
          </p:cNvPr>
          <p:cNvSpPr>
            <a:spLocks noGrp="1" noChangeArrowheads="1"/>
          </p:cNvSpPr>
          <p:nvPr>
            <p:ph type="ftr" sz="quarter" idx="11"/>
          </p:nvPr>
        </p:nvSpPr>
        <p:spPr>
          <a:ln/>
        </p:spPr>
        <p:txBody>
          <a:bodyPr/>
          <a:lstStyle>
            <a:lvl1pPr>
              <a:defRPr/>
            </a:lvl1pPr>
          </a:lstStyle>
          <a:p>
            <a:pPr>
              <a:defRPr/>
            </a:pPr>
            <a:endParaRPr lang="bg-BG"/>
          </a:p>
        </p:txBody>
      </p:sp>
      <p:sp>
        <p:nvSpPr>
          <p:cNvPr id="7" name="Rectangle 6">
            <a:extLst>
              <a:ext uri="{FF2B5EF4-FFF2-40B4-BE49-F238E27FC236}">
                <a16:creationId xmlns:a16="http://schemas.microsoft.com/office/drawing/2014/main" id="{6CEFDDB1-D1B3-2FF3-7E9B-F14E17BDA5DA}"/>
              </a:ext>
            </a:extLst>
          </p:cNvPr>
          <p:cNvSpPr>
            <a:spLocks noGrp="1" noChangeArrowheads="1"/>
          </p:cNvSpPr>
          <p:nvPr>
            <p:ph type="sldNum" sz="quarter" idx="12"/>
          </p:nvPr>
        </p:nvSpPr>
        <p:spPr>
          <a:ln/>
        </p:spPr>
        <p:txBody>
          <a:bodyPr/>
          <a:lstStyle>
            <a:lvl1pPr>
              <a:defRPr/>
            </a:lvl1pPr>
          </a:lstStyle>
          <a:p>
            <a:pPr>
              <a:defRPr/>
            </a:pPr>
            <a:fld id="{58113D17-D12C-4821-B173-FF591BBB3C67}" type="slidenum">
              <a:rPr lang="bg-BG" altLang="en-US"/>
              <a:pPr>
                <a:defRPr/>
              </a:pPr>
              <a:t>‹#›</a:t>
            </a:fld>
            <a:endParaRPr lang="bg-BG" altLang="en-US"/>
          </a:p>
        </p:txBody>
      </p:sp>
    </p:spTree>
    <p:extLst>
      <p:ext uri="{BB962C8B-B14F-4D97-AF65-F5344CB8AC3E}">
        <p14:creationId xmlns:p14="http://schemas.microsoft.com/office/powerpoint/2010/main" val="928585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bg-B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Rectangle 4">
            <a:extLst>
              <a:ext uri="{FF2B5EF4-FFF2-40B4-BE49-F238E27FC236}">
                <a16:creationId xmlns:a16="http://schemas.microsoft.com/office/drawing/2014/main" id="{62AACF34-BEFB-7F43-F51F-3E53ACA217A3}"/>
              </a:ext>
            </a:extLst>
          </p:cNvPr>
          <p:cNvSpPr>
            <a:spLocks noGrp="1" noChangeArrowheads="1"/>
          </p:cNvSpPr>
          <p:nvPr>
            <p:ph type="dt" sz="half" idx="10"/>
          </p:nvPr>
        </p:nvSpPr>
        <p:spPr>
          <a:ln/>
        </p:spPr>
        <p:txBody>
          <a:bodyPr/>
          <a:lstStyle>
            <a:lvl1pPr>
              <a:defRPr/>
            </a:lvl1pPr>
          </a:lstStyle>
          <a:p>
            <a:pPr>
              <a:defRPr/>
            </a:pPr>
            <a:endParaRPr lang="bg-BG"/>
          </a:p>
        </p:txBody>
      </p:sp>
      <p:sp>
        <p:nvSpPr>
          <p:cNvPr id="5" name="Rectangle 5">
            <a:extLst>
              <a:ext uri="{FF2B5EF4-FFF2-40B4-BE49-F238E27FC236}">
                <a16:creationId xmlns:a16="http://schemas.microsoft.com/office/drawing/2014/main" id="{E5E44195-B75C-75E4-9A66-0821DADFB371}"/>
              </a:ext>
            </a:extLst>
          </p:cNvPr>
          <p:cNvSpPr>
            <a:spLocks noGrp="1" noChangeArrowheads="1"/>
          </p:cNvSpPr>
          <p:nvPr>
            <p:ph type="ftr" sz="quarter" idx="11"/>
          </p:nvPr>
        </p:nvSpPr>
        <p:spPr>
          <a:ln/>
        </p:spPr>
        <p:txBody>
          <a:bodyPr/>
          <a:lstStyle>
            <a:lvl1pPr>
              <a:defRPr/>
            </a:lvl1pPr>
          </a:lstStyle>
          <a:p>
            <a:pPr>
              <a:defRPr/>
            </a:pPr>
            <a:endParaRPr lang="bg-BG"/>
          </a:p>
        </p:txBody>
      </p:sp>
      <p:sp>
        <p:nvSpPr>
          <p:cNvPr id="6" name="Rectangle 6">
            <a:extLst>
              <a:ext uri="{FF2B5EF4-FFF2-40B4-BE49-F238E27FC236}">
                <a16:creationId xmlns:a16="http://schemas.microsoft.com/office/drawing/2014/main" id="{39F6728E-F1F2-CC9F-811C-EC81D0775452}"/>
              </a:ext>
            </a:extLst>
          </p:cNvPr>
          <p:cNvSpPr>
            <a:spLocks noGrp="1" noChangeArrowheads="1"/>
          </p:cNvSpPr>
          <p:nvPr>
            <p:ph type="sldNum" sz="quarter" idx="12"/>
          </p:nvPr>
        </p:nvSpPr>
        <p:spPr>
          <a:ln/>
        </p:spPr>
        <p:txBody>
          <a:bodyPr/>
          <a:lstStyle>
            <a:lvl1pPr>
              <a:defRPr/>
            </a:lvl1pPr>
          </a:lstStyle>
          <a:p>
            <a:pPr>
              <a:defRPr/>
            </a:pPr>
            <a:fld id="{FC15888E-D7DB-413D-B433-65DDC8970759}" type="slidenum">
              <a:rPr lang="bg-BG" altLang="en-US"/>
              <a:pPr>
                <a:defRPr/>
              </a:pPr>
              <a:t>‹#›</a:t>
            </a:fld>
            <a:endParaRPr lang="bg-BG" altLang="en-US"/>
          </a:p>
        </p:txBody>
      </p:sp>
    </p:spTree>
    <p:extLst>
      <p:ext uri="{BB962C8B-B14F-4D97-AF65-F5344CB8AC3E}">
        <p14:creationId xmlns:p14="http://schemas.microsoft.com/office/powerpoint/2010/main" val="3933617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95AE4424-7430-06C4-7336-E50E71E3759A}"/>
              </a:ext>
            </a:extLst>
          </p:cNvPr>
          <p:cNvSpPr>
            <a:spLocks noGrp="1" noChangeArrowheads="1"/>
          </p:cNvSpPr>
          <p:nvPr>
            <p:ph type="dt" sz="half" idx="10"/>
          </p:nvPr>
        </p:nvSpPr>
        <p:spPr>
          <a:ln/>
        </p:spPr>
        <p:txBody>
          <a:bodyPr/>
          <a:lstStyle>
            <a:lvl1pPr>
              <a:defRPr/>
            </a:lvl1pPr>
          </a:lstStyle>
          <a:p>
            <a:pPr>
              <a:defRPr/>
            </a:pPr>
            <a:endParaRPr lang="bg-BG"/>
          </a:p>
        </p:txBody>
      </p:sp>
      <p:sp>
        <p:nvSpPr>
          <p:cNvPr id="5" name="Rectangle 5">
            <a:extLst>
              <a:ext uri="{FF2B5EF4-FFF2-40B4-BE49-F238E27FC236}">
                <a16:creationId xmlns:a16="http://schemas.microsoft.com/office/drawing/2014/main" id="{14384962-3605-34AB-046C-A0E337041B29}"/>
              </a:ext>
            </a:extLst>
          </p:cNvPr>
          <p:cNvSpPr>
            <a:spLocks noGrp="1" noChangeArrowheads="1"/>
          </p:cNvSpPr>
          <p:nvPr>
            <p:ph type="ftr" sz="quarter" idx="11"/>
          </p:nvPr>
        </p:nvSpPr>
        <p:spPr>
          <a:ln/>
        </p:spPr>
        <p:txBody>
          <a:bodyPr/>
          <a:lstStyle>
            <a:lvl1pPr>
              <a:defRPr/>
            </a:lvl1pPr>
          </a:lstStyle>
          <a:p>
            <a:pPr>
              <a:defRPr/>
            </a:pPr>
            <a:endParaRPr lang="bg-BG"/>
          </a:p>
        </p:txBody>
      </p:sp>
      <p:sp>
        <p:nvSpPr>
          <p:cNvPr id="6" name="Rectangle 6">
            <a:extLst>
              <a:ext uri="{FF2B5EF4-FFF2-40B4-BE49-F238E27FC236}">
                <a16:creationId xmlns:a16="http://schemas.microsoft.com/office/drawing/2014/main" id="{413E5B1D-333E-320B-5516-FE72EF697256}"/>
              </a:ext>
            </a:extLst>
          </p:cNvPr>
          <p:cNvSpPr>
            <a:spLocks noGrp="1" noChangeArrowheads="1"/>
          </p:cNvSpPr>
          <p:nvPr>
            <p:ph type="sldNum" sz="quarter" idx="12"/>
          </p:nvPr>
        </p:nvSpPr>
        <p:spPr>
          <a:ln/>
        </p:spPr>
        <p:txBody>
          <a:bodyPr/>
          <a:lstStyle>
            <a:lvl1pPr>
              <a:defRPr/>
            </a:lvl1pPr>
          </a:lstStyle>
          <a:p>
            <a:pPr>
              <a:defRPr/>
            </a:pPr>
            <a:fld id="{4ECC644B-9898-400A-BDF2-DF2FE9B18D6C}" type="slidenum">
              <a:rPr lang="bg-BG" altLang="en-US"/>
              <a:pPr>
                <a:defRPr/>
              </a:pPr>
              <a:t>‹#›</a:t>
            </a:fld>
            <a:endParaRPr lang="bg-BG" altLang="en-US"/>
          </a:p>
        </p:txBody>
      </p:sp>
    </p:spTree>
    <p:extLst>
      <p:ext uri="{BB962C8B-B14F-4D97-AF65-F5344CB8AC3E}">
        <p14:creationId xmlns:p14="http://schemas.microsoft.com/office/powerpoint/2010/main" val="1541323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Rectangle 4">
            <a:extLst>
              <a:ext uri="{FF2B5EF4-FFF2-40B4-BE49-F238E27FC236}">
                <a16:creationId xmlns:a16="http://schemas.microsoft.com/office/drawing/2014/main" id="{7868F02C-BC49-4314-7F88-B6979F295B55}"/>
              </a:ext>
            </a:extLst>
          </p:cNvPr>
          <p:cNvSpPr>
            <a:spLocks noGrp="1" noChangeArrowheads="1"/>
          </p:cNvSpPr>
          <p:nvPr>
            <p:ph type="dt" sz="half" idx="10"/>
          </p:nvPr>
        </p:nvSpPr>
        <p:spPr>
          <a:ln/>
        </p:spPr>
        <p:txBody>
          <a:bodyPr/>
          <a:lstStyle>
            <a:lvl1pPr>
              <a:defRPr/>
            </a:lvl1pPr>
          </a:lstStyle>
          <a:p>
            <a:pPr>
              <a:defRPr/>
            </a:pPr>
            <a:endParaRPr lang="bg-BG"/>
          </a:p>
        </p:txBody>
      </p:sp>
      <p:sp>
        <p:nvSpPr>
          <p:cNvPr id="6" name="Rectangle 5">
            <a:extLst>
              <a:ext uri="{FF2B5EF4-FFF2-40B4-BE49-F238E27FC236}">
                <a16:creationId xmlns:a16="http://schemas.microsoft.com/office/drawing/2014/main" id="{8052C75D-2F4A-CF56-1179-6B4AEB83C3F8}"/>
              </a:ext>
            </a:extLst>
          </p:cNvPr>
          <p:cNvSpPr>
            <a:spLocks noGrp="1" noChangeArrowheads="1"/>
          </p:cNvSpPr>
          <p:nvPr>
            <p:ph type="ftr" sz="quarter" idx="11"/>
          </p:nvPr>
        </p:nvSpPr>
        <p:spPr>
          <a:ln/>
        </p:spPr>
        <p:txBody>
          <a:bodyPr/>
          <a:lstStyle>
            <a:lvl1pPr>
              <a:defRPr/>
            </a:lvl1pPr>
          </a:lstStyle>
          <a:p>
            <a:pPr>
              <a:defRPr/>
            </a:pPr>
            <a:endParaRPr lang="bg-BG"/>
          </a:p>
        </p:txBody>
      </p:sp>
      <p:sp>
        <p:nvSpPr>
          <p:cNvPr id="7" name="Rectangle 6">
            <a:extLst>
              <a:ext uri="{FF2B5EF4-FFF2-40B4-BE49-F238E27FC236}">
                <a16:creationId xmlns:a16="http://schemas.microsoft.com/office/drawing/2014/main" id="{53907A86-5657-78F2-DE4D-42831A9B15CF}"/>
              </a:ext>
            </a:extLst>
          </p:cNvPr>
          <p:cNvSpPr>
            <a:spLocks noGrp="1" noChangeArrowheads="1"/>
          </p:cNvSpPr>
          <p:nvPr>
            <p:ph type="sldNum" sz="quarter" idx="12"/>
          </p:nvPr>
        </p:nvSpPr>
        <p:spPr>
          <a:ln/>
        </p:spPr>
        <p:txBody>
          <a:bodyPr/>
          <a:lstStyle>
            <a:lvl1pPr>
              <a:defRPr/>
            </a:lvl1pPr>
          </a:lstStyle>
          <a:p>
            <a:pPr>
              <a:defRPr/>
            </a:pPr>
            <a:fld id="{F7A269F1-B538-4BC7-93C1-EFDFCFE77589}" type="slidenum">
              <a:rPr lang="bg-BG" altLang="en-US"/>
              <a:pPr>
                <a:defRPr/>
              </a:pPr>
              <a:t>‹#›</a:t>
            </a:fld>
            <a:endParaRPr lang="bg-BG" altLang="en-US"/>
          </a:p>
        </p:txBody>
      </p:sp>
    </p:spTree>
    <p:extLst>
      <p:ext uri="{BB962C8B-B14F-4D97-AF65-F5344CB8AC3E}">
        <p14:creationId xmlns:p14="http://schemas.microsoft.com/office/powerpoint/2010/main" val="703174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7" name="Rectangle 4">
            <a:extLst>
              <a:ext uri="{FF2B5EF4-FFF2-40B4-BE49-F238E27FC236}">
                <a16:creationId xmlns:a16="http://schemas.microsoft.com/office/drawing/2014/main" id="{85532536-A213-425B-5997-B141C6829731}"/>
              </a:ext>
            </a:extLst>
          </p:cNvPr>
          <p:cNvSpPr>
            <a:spLocks noGrp="1" noChangeArrowheads="1"/>
          </p:cNvSpPr>
          <p:nvPr>
            <p:ph type="dt" sz="half" idx="10"/>
          </p:nvPr>
        </p:nvSpPr>
        <p:spPr>
          <a:ln/>
        </p:spPr>
        <p:txBody>
          <a:bodyPr/>
          <a:lstStyle>
            <a:lvl1pPr>
              <a:defRPr/>
            </a:lvl1pPr>
          </a:lstStyle>
          <a:p>
            <a:pPr>
              <a:defRPr/>
            </a:pPr>
            <a:endParaRPr lang="bg-BG"/>
          </a:p>
        </p:txBody>
      </p:sp>
      <p:sp>
        <p:nvSpPr>
          <p:cNvPr id="8" name="Rectangle 5">
            <a:extLst>
              <a:ext uri="{FF2B5EF4-FFF2-40B4-BE49-F238E27FC236}">
                <a16:creationId xmlns:a16="http://schemas.microsoft.com/office/drawing/2014/main" id="{64326B37-8CC9-DD48-24F5-4EED51288920}"/>
              </a:ext>
            </a:extLst>
          </p:cNvPr>
          <p:cNvSpPr>
            <a:spLocks noGrp="1" noChangeArrowheads="1"/>
          </p:cNvSpPr>
          <p:nvPr>
            <p:ph type="ftr" sz="quarter" idx="11"/>
          </p:nvPr>
        </p:nvSpPr>
        <p:spPr>
          <a:ln/>
        </p:spPr>
        <p:txBody>
          <a:bodyPr/>
          <a:lstStyle>
            <a:lvl1pPr>
              <a:defRPr/>
            </a:lvl1pPr>
          </a:lstStyle>
          <a:p>
            <a:pPr>
              <a:defRPr/>
            </a:pPr>
            <a:endParaRPr lang="bg-BG"/>
          </a:p>
        </p:txBody>
      </p:sp>
      <p:sp>
        <p:nvSpPr>
          <p:cNvPr id="9" name="Rectangle 6">
            <a:extLst>
              <a:ext uri="{FF2B5EF4-FFF2-40B4-BE49-F238E27FC236}">
                <a16:creationId xmlns:a16="http://schemas.microsoft.com/office/drawing/2014/main" id="{F4070309-CE65-1AA0-B416-2E76851AA5D8}"/>
              </a:ext>
            </a:extLst>
          </p:cNvPr>
          <p:cNvSpPr>
            <a:spLocks noGrp="1" noChangeArrowheads="1"/>
          </p:cNvSpPr>
          <p:nvPr>
            <p:ph type="sldNum" sz="quarter" idx="12"/>
          </p:nvPr>
        </p:nvSpPr>
        <p:spPr>
          <a:ln/>
        </p:spPr>
        <p:txBody>
          <a:bodyPr/>
          <a:lstStyle>
            <a:lvl1pPr>
              <a:defRPr/>
            </a:lvl1pPr>
          </a:lstStyle>
          <a:p>
            <a:pPr>
              <a:defRPr/>
            </a:pPr>
            <a:fld id="{C9A03DFE-A6F1-48AC-9FD5-5940C279DE44}" type="slidenum">
              <a:rPr lang="bg-BG" altLang="en-US"/>
              <a:pPr>
                <a:defRPr/>
              </a:pPr>
              <a:t>‹#›</a:t>
            </a:fld>
            <a:endParaRPr lang="bg-BG" altLang="en-US"/>
          </a:p>
        </p:txBody>
      </p:sp>
    </p:spTree>
    <p:extLst>
      <p:ext uri="{BB962C8B-B14F-4D97-AF65-F5344CB8AC3E}">
        <p14:creationId xmlns:p14="http://schemas.microsoft.com/office/powerpoint/2010/main" val="652199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bg-BG"/>
          </a:p>
        </p:txBody>
      </p:sp>
      <p:sp>
        <p:nvSpPr>
          <p:cNvPr id="3" name="Rectangle 4">
            <a:extLst>
              <a:ext uri="{FF2B5EF4-FFF2-40B4-BE49-F238E27FC236}">
                <a16:creationId xmlns:a16="http://schemas.microsoft.com/office/drawing/2014/main" id="{77FFAC7B-C681-EF06-7A80-A72E1CC70AE0}"/>
              </a:ext>
            </a:extLst>
          </p:cNvPr>
          <p:cNvSpPr>
            <a:spLocks noGrp="1" noChangeArrowheads="1"/>
          </p:cNvSpPr>
          <p:nvPr>
            <p:ph type="dt" sz="half" idx="10"/>
          </p:nvPr>
        </p:nvSpPr>
        <p:spPr>
          <a:ln/>
        </p:spPr>
        <p:txBody>
          <a:bodyPr/>
          <a:lstStyle>
            <a:lvl1pPr>
              <a:defRPr/>
            </a:lvl1pPr>
          </a:lstStyle>
          <a:p>
            <a:pPr>
              <a:defRPr/>
            </a:pPr>
            <a:endParaRPr lang="bg-BG"/>
          </a:p>
        </p:txBody>
      </p:sp>
      <p:sp>
        <p:nvSpPr>
          <p:cNvPr id="4" name="Rectangle 5">
            <a:extLst>
              <a:ext uri="{FF2B5EF4-FFF2-40B4-BE49-F238E27FC236}">
                <a16:creationId xmlns:a16="http://schemas.microsoft.com/office/drawing/2014/main" id="{E484C30C-4180-58F6-369D-4639689E53B2}"/>
              </a:ext>
            </a:extLst>
          </p:cNvPr>
          <p:cNvSpPr>
            <a:spLocks noGrp="1" noChangeArrowheads="1"/>
          </p:cNvSpPr>
          <p:nvPr>
            <p:ph type="ftr" sz="quarter" idx="11"/>
          </p:nvPr>
        </p:nvSpPr>
        <p:spPr>
          <a:ln/>
        </p:spPr>
        <p:txBody>
          <a:bodyPr/>
          <a:lstStyle>
            <a:lvl1pPr>
              <a:defRPr/>
            </a:lvl1pPr>
          </a:lstStyle>
          <a:p>
            <a:pPr>
              <a:defRPr/>
            </a:pPr>
            <a:endParaRPr lang="bg-BG"/>
          </a:p>
        </p:txBody>
      </p:sp>
      <p:sp>
        <p:nvSpPr>
          <p:cNvPr id="5" name="Rectangle 6">
            <a:extLst>
              <a:ext uri="{FF2B5EF4-FFF2-40B4-BE49-F238E27FC236}">
                <a16:creationId xmlns:a16="http://schemas.microsoft.com/office/drawing/2014/main" id="{B33261D5-F5BC-F368-590E-4E5C34357038}"/>
              </a:ext>
            </a:extLst>
          </p:cNvPr>
          <p:cNvSpPr>
            <a:spLocks noGrp="1" noChangeArrowheads="1"/>
          </p:cNvSpPr>
          <p:nvPr>
            <p:ph type="sldNum" sz="quarter" idx="12"/>
          </p:nvPr>
        </p:nvSpPr>
        <p:spPr>
          <a:ln/>
        </p:spPr>
        <p:txBody>
          <a:bodyPr/>
          <a:lstStyle>
            <a:lvl1pPr>
              <a:defRPr/>
            </a:lvl1pPr>
          </a:lstStyle>
          <a:p>
            <a:pPr>
              <a:defRPr/>
            </a:pPr>
            <a:fld id="{39EEA849-2B49-453E-BD01-766E9B3AC248}" type="slidenum">
              <a:rPr lang="bg-BG" altLang="en-US"/>
              <a:pPr>
                <a:defRPr/>
              </a:pPr>
              <a:t>‹#›</a:t>
            </a:fld>
            <a:endParaRPr lang="bg-BG" altLang="en-US"/>
          </a:p>
        </p:txBody>
      </p:sp>
    </p:spTree>
    <p:extLst>
      <p:ext uri="{BB962C8B-B14F-4D97-AF65-F5344CB8AC3E}">
        <p14:creationId xmlns:p14="http://schemas.microsoft.com/office/powerpoint/2010/main" val="3253964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5E07449-8607-D2FC-B18E-2C44BB6147D1}"/>
              </a:ext>
            </a:extLst>
          </p:cNvPr>
          <p:cNvSpPr>
            <a:spLocks noGrp="1" noChangeArrowheads="1"/>
          </p:cNvSpPr>
          <p:nvPr>
            <p:ph type="dt" sz="half" idx="10"/>
          </p:nvPr>
        </p:nvSpPr>
        <p:spPr>
          <a:ln/>
        </p:spPr>
        <p:txBody>
          <a:bodyPr/>
          <a:lstStyle>
            <a:lvl1pPr>
              <a:defRPr/>
            </a:lvl1pPr>
          </a:lstStyle>
          <a:p>
            <a:pPr>
              <a:defRPr/>
            </a:pPr>
            <a:endParaRPr lang="bg-BG"/>
          </a:p>
        </p:txBody>
      </p:sp>
      <p:sp>
        <p:nvSpPr>
          <p:cNvPr id="3" name="Rectangle 5">
            <a:extLst>
              <a:ext uri="{FF2B5EF4-FFF2-40B4-BE49-F238E27FC236}">
                <a16:creationId xmlns:a16="http://schemas.microsoft.com/office/drawing/2014/main" id="{EC48962D-13C6-15F6-459C-19B659D930C1}"/>
              </a:ext>
            </a:extLst>
          </p:cNvPr>
          <p:cNvSpPr>
            <a:spLocks noGrp="1" noChangeArrowheads="1"/>
          </p:cNvSpPr>
          <p:nvPr>
            <p:ph type="ftr" sz="quarter" idx="11"/>
          </p:nvPr>
        </p:nvSpPr>
        <p:spPr>
          <a:ln/>
        </p:spPr>
        <p:txBody>
          <a:bodyPr/>
          <a:lstStyle>
            <a:lvl1pPr>
              <a:defRPr/>
            </a:lvl1pPr>
          </a:lstStyle>
          <a:p>
            <a:pPr>
              <a:defRPr/>
            </a:pPr>
            <a:endParaRPr lang="bg-BG"/>
          </a:p>
        </p:txBody>
      </p:sp>
      <p:sp>
        <p:nvSpPr>
          <p:cNvPr id="4" name="Rectangle 6">
            <a:extLst>
              <a:ext uri="{FF2B5EF4-FFF2-40B4-BE49-F238E27FC236}">
                <a16:creationId xmlns:a16="http://schemas.microsoft.com/office/drawing/2014/main" id="{6A32E3CE-DAD6-4037-8B7D-738FCF8263C4}"/>
              </a:ext>
            </a:extLst>
          </p:cNvPr>
          <p:cNvSpPr>
            <a:spLocks noGrp="1" noChangeArrowheads="1"/>
          </p:cNvSpPr>
          <p:nvPr>
            <p:ph type="sldNum" sz="quarter" idx="12"/>
          </p:nvPr>
        </p:nvSpPr>
        <p:spPr>
          <a:ln/>
        </p:spPr>
        <p:txBody>
          <a:bodyPr/>
          <a:lstStyle>
            <a:lvl1pPr>
              <a:defRPr/>
            </a:lvl1pPr>
          </a:lstStyle>
          <a:p>
            <a:pPr>
              <a:defRPr/>
            </a:pPr>
            <a:fld id="{07F30B9F-0315-4996-AA2F-32D3E488E993}" type="slidenum">
              <a:rPr lang="bg-BG" altLang="en-US"/>
              <a:pPr>
                <a:defRPr/>
              </a:pPr>
              <a:t>‹#›</a:t>
            </a:fld>
            <a:endParaRPr lang="bg-BG" altLang="en-US"/>
          </a:p>
        </p:txBody>
      </p:sp>
    </p:spTree>
    <p:extLst>
      <p:ext uri="{BB962C8B-B14F-4D97-AF65-F5344CB8AC3E}">
        <p14:creationId xmlns:p14="http://schemas.microsoft.com/office/powerpoint/2010/main" val="3206273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A23B9B7A-03A6-9E7C-F1AC-A78B3FEE6AFC}"/>
              </a:ext>
            </a:extLst>
          </p:cNvPr>
          <p:cNvSpPr>
            <a:spLocks noGrp="1" noChangeArrowheads="1"/>
          </p:cNvSpPr>
          <p:nvPr>
            <p:ph type="dt" sz="half" idx="10"/>
          </p:nvPr>
        </p:nvSpPr>
        <p:spPr>
          <a:ln/>
        </p:spPr>
        <p:txBody>
          <a:bodyPr/>
          <a:lstStyle>
            <a:lvl1pPr>
              <a:defRPr/>
            </a:lvl1pPr>
          </a:lstStyle>
          <a:p>
            <a:pPr>
              <a:defRPr/>
            </a:pPr>
            <a:endParaRPr lang="bg-BG"/>
          </a:p>
        </p:txBody>
      </p:sp>
      <p:sp>
        <p:nvSpPr>
          <p:cNvPr id="6" name="Rectangle 5">
            <a:extLst>
              <a:ext uri="{FF2B5EF4-FFF2-40B4-BE49-F238E27FC236}">
                <a16:creationId xmlns:a16="http://schemas.microsoft.com/office/drawing/2014/main" id="{5D6861F6-AF89-0B8D-3FF7-D9E76C526010}"/>
              </a:ext>
            </a:extLst>
          </p:cNvPr>
          <p:cNvSpPr>
            <a:spLocks noGrp="1" noChangeArrowheads="1"/>
          </p:cNvSpPr>
          <p:nvPr>
            <p:ph type="ftr" sz="quarter" idx="11"/>
          </p:nvPr>
        </p:nvSpPr>
        <p:spPr>
          <a:ln/>
        </p:spPr>
        <p:txBody>
          <a:bodyPr/>
          <a:lstStyle>
            <a:lvl1pPr>
              <a:defRPr/>
            </a:lvl1pPr>
          </a:lstStyle>
          <a:p>
            <a:pPr>
              <a:defRPr/>
            </a:pPr>
            <a:endParaRPr lang="bg-BG"/>
          </a:p>
        </p:txBody>
      </p:sp>
      <p:sp>
        <p:nvSpPr>
          <p:cNvPr id="7" name="Rectangle 6">
            <a:extLst>
              <a:ext uri="{FF2B5EF4-FFF2-40B4-BE49-F238E27FC236}">
                <a16:creationId xmlns:a16="http://schemas.microsoft.com/office/drawing/2014/main" id="{5A54B342-2C90-AD4B-FF36-A2FB117554A4}"/>
              </a:ext>
            </a:extLst>
          </p:cNvPr>
          <p:cNvSpPr>
            <a:spLocks noGrp="1" noChangeArrowheads="1"/>
          </p:cNvSpPr>
          <p:nvPr>
            <p:ph type="sldNum" sz="quarter" idx="12"/>
          </p:nvPr>
        </p:nvSpPr>
        <p:spPr>
          <a:ln/>
        </p:spPr>
        <p:txBody>
          <a:bodyPr/>
          <a:lstStyle>
            <a:lvl1pPr>
              <a:defRPr/>
            </a:lvl1pPr>
          </a:lstStyle>
          <a:p>
            <a:pPr>
              <a:defRPr/>
            </a:pPr>
            <a:fld id="{7C36C1E3-B24F-44DC-B0E6-3A61D24126E1}" type="slidenum">
              <a:rPr lang="bg-BG" altLang="en-US"/>
              <a:pPr>
                <a:defRPr/>
              </a:pPr>
              <a:t>‹#›</a:t>
            </a:fld>
            <a:endParaRPr lang="bg-BG" altLang="en-US"/>
          </a:p>
        </p:txBody>
      </p:sp>
    </p:spTree>
    <p:extLst>
      <p:ext uri="{BB962C8B-B14F-4D97-AF65-F5344CB8AC3E}">
        <p14:creationId xmlns:p14="http://schemas.microsoft.com/office/powerpoint/2010/main" val="2029853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bg-BG"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10BC2CD-C897-6308-CF9B-A8532DA86A9F}"/>
              </a:ext>
            </a:extLst>
          </p:cNvPr>
          <p:cNvSpPr>
            <a:spLocks noGrp="1" noChangeArrowheads="1"/>
          </p:cNvSpPr>
          <p:nvPr>
            <p:ph type="dt" sz="half" idx="10"/>
          </p:nvPr>
        </p:nvSpPr>
        <p:spPr>
          <a:ln/>
        </p:spPr>
        <p:txBody>
          <a:bodyPr/>
          <a:lstStyle>
            <a:lvl1pPr>
              <a:defRPr/>
            </a:lvl1pPr>
          </a:lstStyle>
          <a:p>
            <a:pPr>
              <a:defRPr/>
            </a:pPr>
            <a:endParaRPr lang="bg-BG"/>
          </a:p>
        </p:txBody>
      </p:sp>
      <p:sp>
        <p:nvSpPr>
          <p:cNvPr id="6" name="Rectangle 5">
            <a:extLst>
              <a:ext uri="{FF2B5EF4-FFF2-40B4-BE49-F238E27FC236}">
                <a16:creationId xmlns:a16="http://schemas.microsoft.com/office/drawing/2014/main" id="{85F07610-2B06-3B87-2951-85BB1FC00DB4}"/>
              </a:ext>
            </a:extLst>
          </p:cNvPr>
          <p:cNvSpPr>
            <a:spLocks noGrp="1" noChangeArrowheads="1"/>
          </p:cNvSpPr>
          <p:nvPr>
            <p:ph type="ftr" sz="quarter" idx="11"/>
          </p:nvPr>
        </p:nvSpPr>
        <p:spPr>
          <a:ln/>
        </p:spPr>
        <p:txBody>
          <a:bodyPr/>
          <a:lstStyle>
            <a:lvl1pPr>
              <a:defRPr/>
            </a:lvl1pPr>
          </a:lstStyle>
          <a:p>
            <a:pPr>
              <a:defRPr/>
            </a:pPr>
            <a:endParaRPr lang="bg-BG"/>
          </a:p>
        </p:txBody>
      </p:sp>
      <p:sp>
        <p:nvSpPr>
          <p:cNvPr id="7" name="Rectangle 6">
            <a:extLst>
              <a:ext uri="{FF2B5EF4-FFF2-40B4-BE49-F238E27FC236}">
                <a16:creationId xmlns:a16="http://schemas.microsoft.com/office/drawing/2014/main" id="{03D24710-DA7F-51B8-16B0-2927E30C416E}"/>
              </a:ext>
            </a:extLst>
          </p:cNvPr>
          <p:cNvSpPr>
            <a:spLocks noGrp="1" noChangeArrowheads="1"/>
          </p:cNvSpPr>
          <p:nvPr>
            <p:ph type="sldNum" sz="quarter" idx="12"/>
          </p:nvPr>
        </p:nvSpPr>
        <p:spPr>
          <a:ln/>
        </p:spPr>
        <p:txBody>
          <a:bodyPr/>
          <a:lstStyle>
            <a:lvl1pPr>
              <a:defRPr/>
            </a:lvl1pPr>
          </a:lstStyle>
          <a:p>
            <a:pPr>
              <a:defRPr/>
            </a:pPr>
            <a:fld id="{04E0748A-9D77-49CC-9879-6A8550A581FE}" type="slidenum">
              <a:rPr lang="bg-BG" altLang="en-US"/>
              <a:pPr>
                <a:defRPr/>
              </a:pPr>
              <a:t>‹#›</a:t>
            </a:fld>
            <a:endParaRPr lang="bg-BG" altLang="en-US"/>
          </a:p>
        </p:txBody>
      </p:sp>
    </p:spTree>
    <p:extLst>
      <p:ext uri="{BB962C8B-B14F-4D97-AF65-F5344CB8AC3E}">
        <p14:creationId xmlns:p14="http://schemas.microsoft.com/office/powerpoint/2010/main" val="1499314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DF2B129-F58E-5CF9-F99B-533F20EC3F4A}"/>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bg-BG" altLang="en-US"/>
              <a:t>Click to edit Master title style</a:t>
            </a:r>
          </a:p>
        </p:txBody>
      </p:sp>
      <p:sp>
        <p:nvSpPr>
          <p:cNvPr id="1027" name="Rectangle 3">
            <a:extLst>
              <a:ext uri="{FF2B5EF4-FFF2-40B4-BE49-F238E27FC236}">
                <a16:creationId xmlns:a16="http://schemas.microsoft.com/office/drawing/2014/main" id="{F2FCB1C3-796D-2D93-7CCF-8D75E0444231}"/>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bg-BG" altLang="en-US"/>
              <a:t>Click to edit Master text styles</a:t>
            </a:r>
          </a:p>
          <a:p>
            <a:pPr lvl="1"/>
            <a:r>
              <a:rPr lang="bg-BG" altLang="en-US"/>
              <a:t>Second level</a:t>
            </a:r>
          </a:p>
          <a:p>
            <a:pPr lvl="2"/>
            <a:r>
              <a:rPr lang="bg-BG" altLang="en-US"/>
              <a:t>Third level</a:t>
            </a:r>
          </a:p>
          <a:p>
            <a:pPr lvl="3"/>
            <a:r>
              <a:rPr lang="bg-BG" altLang="en-US"/>
              <a:t>Fourth level</a:t>
            </a:r>
          </a:p>
          <a:p>
            <a:pPr lvl="4"/>
            <a:r>
              <a:rPr lang="bg-BG" altLang="en-US"/>
              <a:t>Fifth level</a:t>
            </a:r>
          </a:p>
        </p:txBody>
      </p:sp>
      <p:sp>
        <p:nvSpPr>
          <p:cNvPr id="1028" name="Rectangle 4">
            <a:extLst>
              <a:ext uri="{FF2B5EF4-FFF2-40B4-BE49-F238E27FC236}">
                <a16:creationId xmlns:a16="http://schemas.microsoft.com/office/drawing/2014/main" id="{FD681A7F-2616-8099-C8FD-67E725C827E6}"/>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bg-BG"/>
          </a:p>
        </p:txBody>
      </p:sp>
      <p:sp>
        <p:nvSpPr>
          <p:cNvPr id="1029" name="Rectangle 5">
            <a:extLst>
              <a:ext uri="{FF2B5EF4-FFF2-40B4-BE49-F238E27FC236}">
                <a16:creationId xmlns:a16="http://schemas.microsoft.com/office/drawing/2014/main" id="{F98E6D99-A5CB-D870-9580-3C4113500011}"/>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bg-BG"/>
          </a:p>
        </p:txBody>
      </p:sp>
      <p:sp>
        <p:nvSpPr>
          <p:cNvPr id="1030" name="Rectangle 6">
            <a:extLst>
              <a:ext uri="{FF2B5EF4-FFF2-40B4-BE49-F238E27FC236}">
                <a16:creationId xmlns:a16="http://schemas.microsoft.com/office/drawing/2014/main" id="{15CA8C4F-F27E-0456-D38F-87B7D997BB80}"/>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B24374C8-C321-4F71-9AEF-C4A8A0F19548}" type="slidenum">
              <a:rPr lang="bg-BG" altLang="en-US"/>
              <a:pPr>
                <a:defRPr/>
              </a:pPr>
              <a:t>‹#›</a:t>
            </a:fld>
            <a:endParaRPr lang="bg-BG"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4.bin"/><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D1434CDA-B881-AD05-28BB-53EB67DC743C}"/>
              </a:ext>
            </a:extLst>
          </p:cNvPr>
          <p:cNvSpPr>
            <a:spLocks noGrp="1" noChangeArrowheads="1"/>
          </p:cNvSpPr>
          <p:nvPr>
            <p:ph type="ctrTitle"/>
          </p:nvPr>
        </p:nvSpPr>
        <p:spPr/>
        <p:txBody>
          <a:bodyPr/>
          <a:lstStyle/>
          <a:p>
            <a:pPr eaLnBrk="1" hangingPunct="1"/>
            <a:r>
              <a:rPr lang="bg-BG" altLang="en-US" sz="3200" b="1">
                <a:latin typeface="Times New Roman" panose="02020603050405020304" pitchFamily="18" charset="0"/>
              </a:rPr>
              <a:t>Себестойност и цени </a:t>
            </a:r>
            <a:r>
              <a:rPr lang="ru-RU" altLang="en-US" sz="3200" b="1">
                <a:latin typeface="Times New Roman" panose="02020603050405020304" pitchFamily="18" charset="0"/>
              </a:rPr>
              <a:t>на изделията и услугите</a:t>
            </a:r>
            <a:r>
              <a:rPr lang="bg-BG" altLang="en-US"/>
              <a:t> </a:t>
            </a:r>
          </a:p>
        </p:txBody>
      </p:sp>
      <p:sp>
        <p:nvSpPr>
          <p:cNvPr id="2051" name="Rectangle 3">
            <a:extLst>
              <a:ext uri="{FF2B5EF4-FFF2-40B4-BE49-F238E27FC236}">
                <a16:creationId xmlns:a16="http://schemas.microsoft.com/office/drawing/2014/main" id="{7B37499B-CD37-FA04-94C3-734E6DC6F6E3}"/>
              </a:ext>
            </a:extLst>
          </p:cNvPr>
          <p:cNvSpPr>
            <a:spLocks noGrp="1" noChangeArrowheads="1"/>
          </p:cNvSpPr>
          <p:nvPr>
            <p:ph type="subTitle" idx="1"/>
          </p:nvPr>
        </p:nvSpPr>
        <p:spPr/>
        <p:txBody>
          <a:bodyPr/>
          <a:lstStyle/>
          <a:p>
            <a:pPr eaLnBrk="1" hangingPunct="1"/>
            <a:r>
              <a:rPr lang="bg-BG" altLang="en-US" b="1">
                <a:latin typeface="Times New Roman" panose="02020603050405020304" pitchFamily="18" charset="0"/>
              </a:rPr>
              <a:t>ТЕМА</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06E2B3EB-53C1-D417-7D31-B682383AA2EA}"/>
              </a:ext>
            </a:extLst>
          </p:cNvPr>
          <p:cNvSpPr>
            <a:spLocks noGrp="1" noChangeArrowheads="1"/>
          </p:cNvSpPr>
          <p:nvPr>
            <p:ph type="title"/>
          </p:nvPr>
        </p:nvSpPr>
        <p:spPr/>
        <p:txBody>
          <a:bodyPr/>
          <a:lstStyle/>
          <a:p>
            <a:pPr eaLnBrk="1" hangingPunct="1"/>
            <a:r>
              <a:rPr lang="bg-BG" altLang="en-US" sz="2800" b="1">
                <a:latin typeface="Times New Roman" panose="02020603050405020304" pitchFamily="18" charset="0"/>
              </a:rPr>
              <a:t>2. КЛАСИФИКАЦИЯ НА РАЗХОДИТЕ</a:t>
            </a:r>
          </a:p>
        </p:txBody>
      </p:sp>
      <p:sp>
        <p:nvSpPr>
          <p:cNvPr id="11267" name="Rectangle 3">
            <a:extLst>
              <a:ext uri="{FF2B5EF4-FFF2-40B4-BE49-F238E27FC236}">
                <a16:creationId xmlns:a16="http://schemas.microsoft.com/office/drawing/2014/main" id="{D5DBE9E2-92AB-6588-9C02-BB20B66D77D5}"/>
              </a:ext>
            </a:extLst>
          </p:cNvPr>
          <p:cNvSpPr>
            <a:spLocks noGrp="1" noChangeArrowheads="1"/>
          </p:cNvSpPr>
          <p:nvPr>
            <p:ph type="body" idx="1"/>
          </p:nvPr>
        </p:nvSpPr>
        <p:spPr/>
        <p:txBody>
          <a:bodyPr/>
          <a:lstStyle/>
          <a:p>
            <a:pPr algn="just" eaLnBrk="1" hangingPunct="1">
              <a:lnSpc>
                <a:spcPct val="90000"/>
              </a:lnSpc>
            </a:pPr>
            <a:r>
              <a:rPr lang="bg-BG" altLang="en-US">
                <a:latin typeface="Times New Roman" panose="02020603050405020304" pitchFamily="18" charset="0"/>
              </a:rPr>
              <a:t>Разходите на предприятието по своята икономическа същност представляват намаляване на икономическата изгода през съответния период под формата на намаляването на активите или извеждането им от предприятието, или увеличаване на пасивите, което рефлектира в намаляване на собствения капитал, извън разпределението между собствениците под формата на дивиденти, лихви и т. н.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72F4CFA8-E35E-D7AC-E808-D1D20011AD44}"/>
              </a:ext>
            </a:extLst>
          </p:cNvPr>
          <p:cNvSpPr>
            <a:spLocks noGrp="1" noChangeArrowheads="1"/>
          </p:cNvSpPr>
          <p:nvPr>
            <p:ph type="body" idx="1"/>
          </p:nvPr>
        </p:nvSpPr>
        <p:spPr>
          <a:xfrm>
            <a:off x="457200" y="620713"/>
            <a:ext cx="8218488" cy="5505450"/>
          </a:xfrm>
        </p:spPr>
        <p:txBody>
          <a:bodyPr/>
          <a:lstStyle/>
          <a:p>
            <a:pPr algn="just" eaLnBrk="1" hangingPunct="1"/>
            <a:r>
              <a:rPr lang="bg-BG" altLang="en-US" sz="3600">
                <a:latin typeface="Times New Roman" panose="02020603050405020304" pitchFamily="18" charset="0"/>
              </a:rPr>
              <a:t>Според признака </a:t>
            </a:r>
            <a:r>
              <a:rPr lang="bg-BG" altLang="en-US" sz="3600" b="1">
                <a:latin typeface="Times New Roman" panose="02020603050405020304" pitchFamily="18" charset="0"/>
              </a:rPr>
              <a:t>икономическа еднородност</a:t>
            </a:r>
            <a:r>
              <a:rPr lang="bg-BG" altLang="en-US" sz="3600">
                <a:latin typeface="Times New Roman" panose="02020603050405020304" pitchFamily="18" charset="0"/>
              </a:rPr>
              <a:t> разходите се групират по икономически елементи. </a:t>
            </a:r>
          </a:p>
          <a:p>
            <a:pPr algn="just" eaLnBrk="1" hangingPunct="1">
              <a:buFontTx/>
              <a:buAutoNum type="arabicPeriod"/>
            </a:pPr>
            <a:r>
              <a:rPr lang="bg-BG" altLang="en-US">
                <a:latin typeface="Times New Roman" panose="02020603050405020304" pitchFamily="18" charset="0"/>
              </a:rPr>
              <a:t>Разходи за материали;</a:t>
            </a:r>
          </a:p>
          <a:p>
            <a:pPr algn="just" eaLnBrk="1" hangingPunct="1">
              <a:buFontTx/>
              <a:buAutoNum type="arabicPeriod"/>
            </a:pPr>
            <a:r>
              <a:rPr lang="bg-BG" altLang="en-US">
                <a:latin typeface="Times New Roman" panose="02020603050405020304" pitchFamily="18" charset="0"/>
              </a:rPr>
              <a:t>Разходи за външни услуги;</a:t>
            </a:r>
          </a:p>
          <a:p>
            <a:pPr eaLnBrk="1" hangingPunct="1">
              <a:buFontTx/>
              <a:buAutoNum type="arabicPeriod"/>
            </a:pPr>
            <a:r>
              <a:rPr lang="bg-BG" altLang="en-US">
                <a:latin typeface="Times New Roman" panose="02020603050405020304" pitchFamily="18" charset="0"/>
              </a:rPr>
              <a:t> Разходи за амортизация;</a:t>
            </a:r>
          </a:p>
          <a:p>
            <a:pPr eaLnBrk="1" hangingPunct="1">
              <a:buFontTx/>
              <a:buAutoNum type="arabicPeriod"/>
            </a:pPr>
            <a:r>
              <a:rPr lang="bg-BG" altLang="en-US">
                <a:latin typeface="Times New Roman" panose="02020603050405020304" pitchFamily="18" charset="0"/>
              </a:rPr>
              <a:t>Разходи за възнаграждения;</a:t>
            </a:r>
          </a:p>
          <a:p>
            <a:pPr eaLnBrk="1" hangingPunct="1">
              <a:buFontTx/>
              <a:buAutoNum type="arabicPeriod"/>
            </a:pPr>
            <a:r>
              <a:rPr lang="bg-BG" altLang="en-US">
                <a:latin typeface="Times New Roman" panose="02020603050405020304" pitchFamily="18" charset="0"/>
              </a:rPr>
              <a:t>Разходи за социални осигуровки;</a:t>
            </a:r>
          </a:p>
          <a:p>
            <a:pPr eaLnBrk="1" hangingPunct="1">
              <a:buFontTx/>
              <a:buAutoNum type="arabicPeriod"/>
            </a:pPr>
            <a:r>
              <a:rPr lang="bg-BG" altLang="en-US">
                <a:latin typeface="Times New Roman" panose="02020603050405020304" pitchFamily="18" charset="0"/>
              </a:rPr>
              <a:t>Други разходи.   </a:t>
            </a:r>
          </a:p>
          <a:p>
            <a:pPr eaLnBrk="1" hangingPunct="1"/>
            <a:endParaRPr lang="bg-BG"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id="{8221F0C4-52F5-689F-606B-08F031342E8B}"/>
              </a:ext>
            </a:extLst>
          </p:cNvPr>
          <p:cNvSpPr>
            <a:spLocks noGrp="1" noChangeArrowheads="1"/>
          </p:cNvSpPr>
          <p:nvPr>
            <p:ph type="body" idx="1"/>
          </p:nvPr>
        </p:nvSpPr>
        <p:spPr>
          <a:xfrm>
            <a:off x="457200" y="620713"/>
            <a:ext cx="8362950" cy="5505450"/>
          </a:xfrm>
        </p:spPr>
        <p:txBody>
          <a:bodyPr/>
          <a:lstStyle/>
          <a:p>
            <a:pPr eaLnBrk="1" hangingPunct="1">
              <a:buFontTx/>
              <a:buNone/>
            </a:pPr>
            <a:r>
              <a:rPr lang="bg-BG" altLang="en-US" sz="2800">
                <a:latin typeface="Times New Roman" panose="02020603050405020304" pitchFamily="18" charset="0"/>
              </a:rPr>
              <a:t>За потребностите на отчетността разходите биват:</a:t>
            </a:r>
            <a:br>
              <a:rPr lang="bg-BG" altLang="en-US" sz="2800" b="1">
                <a:latin typeface="Times New Roman" panose="02020603050405020304" pitchFamily="18" charset="0"/>
              </a:rPr>
            </a:br>
            <a:r>
              <a:rPr lang="bg-BG" altLang="en-US" sz="2800" b="1">
                <a:latin typeface="Times New Roman" panose="02020603050405020304" pitchFamily="18" charset="0"/>
              </a:rPr>
              <a:t>-разходи за обичайна дейност;</a:t>
            </a:r>
            <a:br>
              <a:rPr lang="bg-BG" altLang="en-US" sz="2800" b="1">
                <a:latin typeface="Times New Roman" panose="02020603050405020304" pitchFamily="18" charset="0"/>
              </a:rPr>
            </a:br>
            <a:r>
              <a:rPr lang="bg-BG" altLang="en-US" sz="2800" b="1">
                <a:latin typeface="Times New Roman" panose="02020603050405020304" pitchFamily="18" charset="0"/>
              </a:rPr>
              <a:t>-извънредни разходи</a:t>
            </a:r>
            <a:r>
              <a:rPr lang="bg-BG" altLang="en-US" sz="2800"/>
              <a:t>.</a:t>
            </a:r>
          </a:p>
          <a:p>
            <a:pPr algn="just" eaLnBrk="1" hangingPunct="1"/>
            <a:r>
              <a:rPr lang="bg-BG" altLang="en-US" sz="2800">
                <a:latin typeface="Times New Roman" panose="02020603050405020304" pitchFamily="18" charset="0"/>
              </a:rPr>
              <a:t>В разходите за обичайна дейност влизат гореспоменатите разходи по икономически елементи, суми с корективен характер, а също така и финансови разходи.</a:t>
            </a:r>
          </a:p>
          <a:p>
            <a:pPr algn="just" eaLnBrk="1" hangingPunct="1"/>
            <a:r>
              <a:rPr lang="bg-BG" altLang="en-US" sz="2800">
                <a:latin typeface="Times New Roman" panose="02020603050405020304" pitchFamily="18" charset="0"/>
              </a:rPr>
              <a:t>Извънредните разходи имат необичаен характер и произтичат независимо от волята на ръководството на предприятието. Те възникват инцидентно и не се очаква отново тяхна поява в бъдещи периоди.  </a:t>
            </a:r>
          </a:p>
          <a:p>
            <a:pPr eaLnBrk="1" hangingPunct="1">
              <a:buFontTx/>
              <a:buNone/>
            </a:pPr>
            <a:endParaRPr lang="bg-BG" altLang="en-US"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DA718AD4-7891-C6F8-6D7B-F0E82B4C4E6C}"/>
              </a:ext>
            </a:extLst>
          </p:cNvPr>
          <p:cNvSpPr>
            <a:spLocks noGrp="1" noChangeArrowheads="1"/>
          </p:cNvSpPr>
          <p:nvPr>
            <p:ph type="body" idx="1"/>
          </p:nvPr>
        </p:nvSpPr>
        <p:spPr>
          <a:xfrm>
            <a:off x="457200" y="692150"/>
            <a:ext cx="8218488" cy="5434013"/>
          </a:xfrm>
        </p:spPr>
        <p:txBody>
          <a:bodyPr/>
          <a:lstStyle/>
          <a:p>
            <a:pPr algn="just" eaLnBrk="1" hangingPunct="1"/>
            <a:r>
              <a:rPr lang="bg-BG" altLang="en-US" sz="2800">
                <a:latin typeface="Times New Roman" panose="02020603050405020304" pitchFamily="18" charset="0"/>
              </a:rPr>
              <a:t>В зависимост от отнасянето на разходите в себестойността на произведената продукция те биват </a:t>
            </a:r>
            <a:r>
              <a:rPr lang="bg-BG" altLang="en-US" sz="2800" b="1">
                <a:latin typeface="Times New Roman" panose="02020603050405020304" pitchFamily="18" charset="0"/>
              </a:rPr>
              <a:t>преки</a:t>
            </a:r>
            <a:r>
              <a:rPr lang="bg-BG" altLang="en-US" sz="2800">
                <a:latin typeface="Times New Roman" panose="02020603050405020304" pitchFamily="18" charset="0"/>
              </a:rPr>
              <a:t> и </a:t>
            </a:r>
            <a:r>
              <a:rPr lang="bg-BG" altLang="en-US" sz="2800" b="1">
                <a:latin typeface="Times New Roman" panose="02020603050405020304" pitchFamily="18" charset="0"/>
              </a:rPr>
              <a:t>непреки </a:t>
            </a:r>
            <a:r>
              <a:rPr lang="bg-BG" altLang="en-US" sz="2800">
                <a:latin typeface="Times New Roman" panose="02020603050405020304" pitchFamily="18" charset="0"/>
              </a:rPr>
              <a:t>(косвени).</a:t>
            </a:r>
            <a:br>
              <a:rPr lang="bg-BG" altLang="en-US" sz="2800">
                <a:latin typeface="Times New Roman" panose="02020603050405020304" pitchFamily="18" charset="0"/>
              </a:rPr>
            </a:br>
            <a:endParaRPr lang="bg-BG" altLang="en-US" sz="2800">
              <a:latin typeface="Times New Roman" panose="02020603050405020304" pitchFamily="18" charset="0"/>
            </a:endParaRPr>
          </a:p>
          <a:p>
            <a:pPr algn="just" eaLnBrk="1" hangingPunct="1">
              <a:buFont typeface="Times New Roman" panose="02020603050405020304" pitchFamily="18" charset="0"/>
              <a:buChar char="–"/>
            </a:pPr>
            <a:r>
              <a:rPr lang="bg-BG" altLang="en-US" sz="2800" b="1">
                <a:latin typeface="Times New Roman" panose="02020603050405020304" pitchFamily="18" charset="0"/>
              </a:rPr>
              <a:t>Преки</a:t>
            </a:r>
            <a:r>
              <a:rPr lang="bg-BG" altLang="en-US" sz="2800">
                <a:latin typeface="Times New Roman" panose="02020603050405020304" pitchFamily="18" charset="0"/>
              </a:rPr>
              <a:t> разходи са тези, чиято величина може да бъде изчислена поотделно и да бъде включена в себестойността на единица продукция;</a:t>
            </a:r>
          </a:p>
          <a:p>
            <a:pPr algn="just" eaLnBrk="1" hangingPunct="1">
              <a:buFont typeface="Times New Roman" panose="02020603050405020304" pitchFamily="18" charset="0"/>
              <a:buChar char="–"/>
            </a:pPr>
            <a:r>
              <a:rPr lang="bg-BG" altLang="en-US" sz="2800" b="1">
                <a:latin typeface="Times New Roman" panose="02020603050405020304" pitchFamily="18" charset="0"/>
              </a:rPr>
              <a:t>Непреките</a:t>
            </a:r>
            <a:r>
              <a:rPr lang="bg-BG" altLang="en-US" sz="2800">
                <a:latin typeface="Times New Roman" panose="02020603050405020304" pitchFamily="18" charset="0"/>
              </a:rPr>
              <a:t> разходи  нямат пряко отношение към дадения вид продукция или услуга. Необходимо е тяхното предварително разпределение между продуктите от номенклатурата. </a:t>
            </a:r>
          </a:p>
          <a:p>
            <a:pPr eaLnBrk="1" hangingPunct="1">
              <a:buFontTx/>
              <a:buNone/>
            </a:pPr>
            <a:endParaRPr lang="bg-BG" altLang="en-US" sz="2800">
              <a:latin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a:extLst>
              <a:ext uri="{FF2B5EF4-FFF2-40B4-BE49-F238E27FC236}">
                <a16:creationId xmlns:a16="http://schemas.microsoft.com/office/drawing/2014/main" id="{99F065D9-5DD6-2448-5E8D-507EA429B437}"/>
              </a:ext>
            </a:extLst>
          </p:cNvPr>
          <p:cNvSpPr>
            <a:spLocks noGrp="1" noChangeArrowheads="1"/>
          </p:cNvSpPr>
          <p:nvPr>
            <p:ph type="body" idx="1"/>
          </p:nvPr>
        </p:nvSpPr>
        <p:spPr>
          <a:xfrm>
            <a:off x="457200" y="692150"/>
            <a:ext cx="8291513" cy="5434013"/>
          </a:xfrm>
        </p:spPr>
        <p:txBody>
          <a:bodyPr/>
          <a:lstStyle/>
          <a:p>
            <a:pPr algn="just" eaLnBrk="1" hangingPunct="1"/>
            <a:r>
              <a:rPr lang="bg-BG" altLang="en-US" sz="2800">
                <a:latin typeface="Times New Roman" panose="02020603050405020304" pitchFamily="18" charset="0"/>
              </a:rPr>
              <a:t>В зависимост от своето местовъзникване и ролята, която играят в технологичния процес, разходите се групират </a:t>
            </a:r>
            <a:r>
              <a:rPr lang="bg-BG" altLang="en-US" sz="2800" b="1">
                <a:latin typeface="Times New Roman" panose="02020603050405020304" pitchFamily="18" charset="0"/>
              </a:rPr>
              <a:t>по статии на калкулацията</a:t>
            </a:r>
            <a:r>
              <a:rPr lang="bg-BG" altLang="en-US" sz="2800">
                <a:latin typeface="Times New Roman" panose="02020603050405020304" pitchFamily="18" charset="0"/>
              </a:rPr>
              <a:t>.</a:t>
            </a:r>
          </a:p>
          <a:p>
            <a:pPr algn="just" eaLnBrk="1" hangingPunct="1">
              <a:buFont typeface="Times New Roman" panose="02020603050405020304" pitchFamily="18" charset="0"/>
              <a:buChar char="–"/>
            </a:pPr>
            <a:r>
              <a:rPr lang="bg-BG" altLang="en-US" sz="2800">
                <a:latin typeface="Times New Roman" panose="02020603050405020304" pitchFamily="18" charset="0"/>
              </a:rPr>
              <a:t>Калкулативният метод дава възможност да се установят общата и единичната себестойност на всеки определен вид продукция или услуга. Калкулация се съставя винаги за единица изделие </a:t>
            </a:r>
            <a:r>
              <a:rPr lang="bg-BG" altLang="en-US" sz="2800" b="1">
                <a:latin typeface="Times New Roman" panose="02020603050405020304" pitchFamily="18" charset="0"/>
              </a:rPr>
              <a:t>–</a:t>
            </a:r>
            <a:r>
              <a:rPr lang="bg-BG" altLang="en-US" sz="2800">
                <a:latin typeface="Times New Roman" panose="02020603050405020304" pitchFamily="18" charset="0"/>
              </a:rPr>
              <a:t> един брой, един кв.м.,за определена поръчка, за дузина  или друга отчетна единица. </a:t>
            </a:r>
          </a:p>
          <a:p>
            <a:pPr algn="just" eaLnBrk="1" hangingPunct="1"/>
            <a:endParaRPr lang="bg-BG" altLang="en-US" sz="2800">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8FBBEB47-96B4-CF0C-E2DF-DFE279886D74}"/>
              </a:ext>
            </a:extLst>
          </p:cNvPr>
          <p:cNvSpPr>
            <a:spLocks noGrp="1" noChangeArrowheads="1"/>
          </p:cNvSpPr>
          <p:nvPr>
            <p:ph type="title"/>
          </p:nvPr>
        </p:nvSpPr>
        <p:spPr/>
        <p:txBody>
          <a:bodyPr/>
          <a:lstStyle/>
          <a:p>
            <a:pPr algn="just" eaLnBrk="1" hangingPunct="1"/>
            <a:r>
              <a:rPr lang="bg-BG" altLang="en-US" sz="2800">
                <a:latin typeface="Times New Roman" panose="02020603050405020304" pitchFamily="18" charset="0"/>
              </a:rPr>
              <a:t>Разходите, извършени в предприятието, се систематизират в следните групи:</a:t>
            </a:r>
          </a:p>
        </p:txBody>
      </p:sp>
      <p:sp>
        <p:nvSpPr>
          <p:cNvPr id="16387" name="Rectangle 3">
            <a:extLst>
              <a:ext uri="{FF2B5EF4-FFF2-40B4-BE49-F238E27FC236}">
                <a16:creationId xmlns:a16="http://schemas.microsoft.com/office/drawing/2014/main" id="{7D0F6D4A-5659-4C2C-6E19-81DC26B41E50}"/>
              </a:ext>
            </a:extLst>
          </p:cNvPr>
          <p:cNvSpPr>
            <a:spLocks noGrp="1" noChangeArrowheads="1"/>
          </p:cNvSpPr>
          <p:nvPr>
            <p:ph type="body" idx="1"/>
          </p:nvPr>
        </p:nvSpPr>
        <p:spPr/>
        <p:txBody>
          <a:bodyPr/>
          <a:lstStyle/>
          <a:p>
            <a:pPr algn="just" eaLnBrk="1" hangingPunct="1">
              <a:lnSpc>
                <a:spcPct val="80000"/>
              </a:lnSpc>
            </a:pPr>
            <a:r>
              <a:rPr lang="bg-BG" altLang="en-US" sz="2400" b="1">
                <a:latin typeface="Times New Roman" panose="02020603050405020304" pitchFamily="18" charset="0"/>
              </a:rPr>
              <a:t>разходи за дейността</a:t>
            </a:r>
            <a:r>
              <a:rPr lang="bg-BG" altLang="en-US" sz="2400">
                <a:latin typeface="Times New Roman" panose="02020603050405020304" pitchFamily="18" charset="0"/>
              </a:rPr>
              <a:t>. Те се отчитат по икономически елементи. Като разходи се отчитат начислените провизии, ако това е предвидено в нормативен акт</a:t>
            </a:r>
            <a:r>
              <a:rPr lang="bg-BG" altLang="en-US" sz="2400" b="1">
                <a:latin typeface="Times New Roman" panose="02020603050405020304" pitchFamily="18" charset="0"/>
              </a:rPr>
              <a:t>;</a:t>
            </a:r>
          </a:p>
          <a:p>
            <a:pPr algn="just" eaLnBrk="1" hangingPunct="1">
              <a:lnSpc>
                <a:spcPct val="80000"/>
              </a:lnSpc>
            </a:pPr>
            <a:r>
              <a:rPr lang="bg-BG" altLang="en-US" sz="2400" b="1">
                <a:latin typeface="Times New Roman" panose="02020603050405020304" pitchFamily="18" charset="0"/>
              </a:rPr>
              <a:t>финансови разходи</a:t>
            </a:r>
            <a:r>
              <a:rPr lang="bg-BG" altLang="en-US" sz="2400">
                <a:latin typeface="Times New Roman" panose="02020603050405020304" pitchFamily="18" charset="0"/>
              </a:rPr>
              <a:t> се систематизират като разходи за лихви, отрицателни разлики от операции с финансови инвестиции и инструменти, отрицателни разлики от промяна във валутните курсове, други разходи по финансови операции;</a:t>
            </a:r>
          </a:p>
          <a:p>
            <a:pPr algn="just" eaLnBrk="1" hangingPunct="1">
              <a:lnSpc>
                <a:spcPct val="80000"/>
              </a:lnSpc>
            </a:pPr>
            <a:r>
              <a:rPr lang="bg-BG" altLang="en-US" sz="2400" b="1">
                <a:latin typeface="Times New Roman" panose="02020603050405020304" pitchFamily="18" charset="0"/>
              </a:rPr>
              <a:t>извънредни разходи – </a:t>
            </a:r>
            <a:r>
              <a:rPr lang="bg-BG" altLang="en-US" sz="2400">
                <a:latin typeface="Times New Roman" panose="02020603050405020304" pitchFamily="18" charset="0"/>
              </a:rPr>
              <a:t>представляват разходи, които са възникнали случайно или са в резултат от събития извън обичайната дейност на предприятието;</a:t>
            </a:r>
          </a:p>
          <a:p>
            <a:pPr algn="just" eaLnBrk="1" hangingPunct="1">
              <a:lnSpc>
                <a:spcPct val="80000"/>
              </a:lnSpc>
            </a:pPr>
            <a:r>
              <a:rPr lang="bg-BG" altLang="en-US" sz="2400" b="1">
                <a:latin typeface="Times New Roman" panose="02020603050405020304" pitchFamily="18" charset="0"/>
              </a:rPr>
              <a:t>разходи за данъци върху печалбата – </a:t>
            </a:r>
            <a:r>
              <a:rPr lang="bg-BG" altLang="en-US" sz="2400">
                <a:latin typeface="Times New Roman" panose="02020603050405020304" pitchFamily="18" charset="0"/>
              </a:rPr>
              <a:t>отчитат се</a:t>
            </a:r>
            <a:r>
              <a:rPr lang="bg-BG" altLang="en-US" sz="2400" b="1">
                <a:latin typeface="Times New Roman" panose="02020603050405020304" pitchFamily="18" charset="0"/>
              </a:rPr>
              <a:t> </a:t>
            </a:r>
            <a:r>
              <a:rPr lang="bg-BG" altLang="en-US" sz="2400">
                <a:latin typeface="Times New Roman" panose="02020603050405020304" pitchFamily="18" charset="0"/>
              </a:rPr>
              <a:t>внесените данъци от предприятието в полза на бюджета. </a:t>
            </a:r>
          </a:p>
          <a:p>
            <a:pPr eaLnBrk="1" hangingPunct="1">
              <a:lnSpc>
                <a:spcPct val="80000"/>
              </a:lnSpc>
              <a:buFontTx/>
              <a:buNone/>
            </a:pPr>
            <a:endParaRPr lang="bg-BG" alt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CAD2F5EA-4072-0271-340F-EC577E1C09DE}"/>
              </a:ext>
            </a:extLst>
          </p:cNvPr>
          <p:cNvSpPr>
            <a:spLocks noGrp="1" noChangeArrowheads="1"/>
          </p:cNvSpPr>
          <p:nvPr>
            <p:ph type="title"/>
          </p:nvPr>
        </p:nvSpPr>
        <p:spPr/>
        <p:txBody>
          <a:bodyPr/>
          <a:lstStyle/>
          <a:p>
            <a:pPr algn="just" eaLnBrk="1" hangingPunct="1"/>
            <a:r>
              <a:rPr lang="bg-BG" altLang="en-US" sz="2400" b="1">
                <a:latin typeface="Times New Roman" panose="02020603050405020304" pitchFamily="18" charset="0"/>
              </a:rPr>
              <a:t>ПОКАЗАТЕЛИ ЗА ОЦЕНКА НА РАВНИЩЕТО И ИЗМЕНЕНИЕТО НА СЕБЕСТОЙНОСТТА  НА ПРОДУКЦИЯТА</a:t>
            </a:r>
          </a:p>
        </p:txBody>
      </p:sp>
      <p:sp>
        <p:nvSpPr>
          <p:cNvPr id="17411" name="Rectangle 3">
            <a:extLst>
              <a:ext uri="{FF2B5EF4-FFF2-40B4-BE49-F238E27FC236}">
                <a16:creationId xmlns:a16="http://schemas.microsoft.com/office/drawing/2014/main" id="{A635A7C7-80F2-BCD3-88CF-96A674CCE781}"/>
              </a:ext>
            </a:extLst>
          </p:cNvPr>
          <p:cNvSpPr>
            <a:spLocks noGrp="1" noChangeArrowheads="1"/>
          </p:cNvSpPr>
          <p:nvPr>
            <p:ph type="body" idx="1"/>
          </p:nvPr>
        </p:nvSpPr>
        <p:spPr/>
        <p:txBody>
          <a:bodyPr/>
          <a:lstStyle/>
          <a:p>
            <a:pPr algn="just" eaLnBrk="1" hangingPunct="1">
              <a:lnSpc>
                <a:spcPct val="90000"/>
              </a:lnSpc>
            </a:pPr>
            <a:r>
              <a:rPr lang="bg-BG" altLang="en-US" sz="2800">
                <a:latin typeface="Times New Roman" panose="02020603050405020304" pitchFamily="18" charset="0"/>
              </a:rPr>
              <a:t>Използва се система от показатели, които могат да бъдат разделени в две групи – </a:t>
            </a:r>
            <a:r>
              <a:rPr lang="bg-BG" altLang="en-US" sz="2800" i="1">
                <a:latin typeface="Times New Roman" panose="02020603050405020304" pitchFamily="18" charset="0"/>
              </a:rPr>
              <a:t>абсолютни </a:t>
            </a:r>
            <a:r>
              <a:rPr lang="bg-BG" altLang="en-US" sz="2800">
                <a:latin typeface="Times New Roman" panose="02020603050405020304" pitchFamily="18" charset="0"/>
              </a:rPr>
              <a:t>и </a:t>
            </a:r>
            <a:r>
              <a:rPr lang="bg-BG" altLang="en-US" sz="2800" i="1">
                <a:latin typeface="Times New Roman" panose="02020603050405020304" pitchFamily="18" charset="0"/>
              </a:rPr>
              <a:t>относителни</a:t>
            </a:r>
            <a:r>
              <a:rPr lang="bg-BG" altLang="en-US" sz="2800">
                <a:latin typeface="Times New Roman" panose="02020603050405020304" pitchFamily="18" charset="0"/>
              </a:rPr>
              <a:t>. В първата група </a:t>
            </a:r>
            <a:r>
              <a:rPr lang="bg-BG" altLang="en-US" sz="2800" b="1">
                <a:latin typeface="Times New Roman" panose="02020603050405020304" pitchFamily="18" charset="0"/>
              </a:rPr>
              <a:t>– </a:t>
            </a:r>
            <a:r>
              <a:rPr lang="bg-BG" altLang="en-US" sz="2800">
                <a:latin typeface="Times New Roman" panose="02020603050405020304" pitchFamily="18" charset="0"/>
              </a:rPr>
              <a:t>на </a:t>
            </a:r>
            <a:r>
              <a:rPr lang="bg-BG" altLang="en-US" sz="2800" i="1">
                <a:latin typeface="Times New Roman" panose="02020603050405020304" pitchFamily="18" charset="0"/>
              </a:rPr>
              <a:t>абсолютните показатели </a:t>
            </a:r>
            <a:r>
              <a:rPr lang="bg-BG" altLang="en-US" sz="2800" b="1">
                <a:latin typeface="Times New Roman" panose="02020603050405020304" pitchFamily="18" charset="0"/>
              </a:rPr>
              <a:t>– </a:t>
            </a:r>
            <a:r>
              <a:rPr lang="bg-BG" altLang="en-US" sz="2800">
                <a:latin typeface="Times New Roman" panose="02020603050405020304" pitchFamily="18" charset="0"/>
              </a:rPr>
              <a:t>влизат:</a:t>
            </a:r>
          </a:p>
          <a:p>
            <a:pPr algn="just" eaLnBrk="1" hangingPunct="1">
              <a:lnSpc>
                <a:spcPct val="90000"/>
              </a:lnSpc>
              <a:buFontTx/>
              <a:buNone/>
            </a:pPr>
            <a:r>
              <a:rPr lang="bg-BG" altLang="en-US" sz="2400">
                <a:latin typeface="Times New Roman" panose="02020603050405020304" pitchFamily="18" charset="0"/>
              </a:rPr>
              <a:t>а) Общ обем на разходите за дейността на предприятието;</a:t>
            </a:r>
          </a:p>
          <a:p>
            <a:pPr algn="just" eaLnBrk="1" hangingPunct="1">
              <a:lnSpc>
                <a:spcPct val="90000"/>
              </a:lnSpc>
              <a:buFontTx/>
              <a:buNone/>
            </a:pPr>
            <a:r>
              <a:rPr lang="bg-BG" altLang="en-US" sz="2400">
                <a:latin typeface="Times New Roman" panose="02020603050405020304" pitchFamily="18" charset="0"/>
              </a:rPr>
              <a:t>б) Производствена себестойност на цялата произведена продукция;</a:t>
            </a:r>
          </a:p>
          <a:p>
            <a:pPr algn="just" eaLnBrk="1" hangingPunct="1">
              <a:lnSpc>
                <a:spcPct val="90000"/>
              </a:lnSpc>
              <a:buFontTx/>
              <a:buNone/>
            </a:pPr>
            <a:r>
              <a:rPr lang="bg-BG" altLang="en-US" sz="2400">
                <a:latin typeface="Times New Roman" panose="02020603050405020304" pitchFamily="18" charset="0"/>
              </a:rPr>
              <a:t>в) Обем на разходите по икономически елементи  и по функционални дейности;</a:t>
            </a:r>
          </a:p>
          <a:p>
            <a:pPr algn="just" eaLnBrk="1" hangingPunct="1">
              <a:lnSpc>
                <a:spcPct val="90000"/>
              </a:lnSpc>
              <a:buFontTx/>
              <a:buNone/>
            </a:pPr>
            <a:r>
              <a:rPr lang="bg-BG" altLang="en-US" sz="2400">
                <a:latin typeface="Times New Roman" panose="02020603050405020304" pitchFamily="18" charset="0"/>
              </a:rPr>
              <a:t>г)</a:t>
            </a:r>
            <a:r>
              <a:rPr lang="ru-RU" altLang="en-US" sz="2400">
                <a:latin typeface="Times New Roman" panose="02020603050405020304" pitchFamily="18" charset="0"/>
              </a:rPr>
              <a:t> Разходи за придобиване на дълготрайни активи;</a:t>
            </a:r>
          </a:p>
          <a:p>
            <a:pPr algn="just" eaLnBrk="1" hangingPunct="1">
              <a:lnSpc>
                <a:spcPct val="90000"/>
              </a:lnSpc>
              <a:buFontTx/>
              <a:buNone/>
            </a:pPr>
            <a:r>
              <a:rPr lang="bg-BG" altLang="en-US" sz="2400">
                <a:latin typeface="Times New Roman" panose="02020603050405020304" pitchFamily="18" charset="0"/>
              </a:rPr>
              <a:t>д) </a:t>
            </a:r>
            <a:r>
              <a:rPr lang="ru-RU" altLang="en-US" sz="2400">
                <a:latin typeface="Times New Roman" panose="02020603050405020304" pitchFamily="18" charset="0"/>
              </a:rPr>
              <a:t>Себестойност на единица продукция</a:t>
            </a:r>
            <a:r>
              <a:rPr lang="ru-RU" altLang="en-US" sz="2000">
                <a:latin typeface="Times New Roman" panose="02020603050405020304" pitchFamily="18" charset="0"/>
              </a:rPr>
              <a:t>.</a:t>
            </a:r>
            <a:r>
              <a:rPr lang="bg-BG" altLang="en-US" sz="2000">
                <a:latin typeface="Times New Roman" panose="02020603050405020304" pitchFamily="18" charset="0"/>
              </a:rPr>
              <a:t>   </a:t>
            </a:r>
          </a:p>
          <a:p>
            <a:pPr eaLnBrk="1" hangingPunct="1">
              <a:lnSpc>
                <a:spcPct val="90000"/>
              </a:lnSpc>
              <a:buFontTx/>
              <a:buNone/>
            </a:pPr>
            <a:endParaRPr lang="bg-BG" alt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A7A3624-8DE8-D3A2-B4C8-98BCC7756BF4}"/>
              </a:ext>
            </a:extLst>
          </p:cNvPr>
          <p:cNvSpPr>
            <a:spLocks noGrp="1" noChangeArrowheads="1"/>
          </p:cNvSpPr>
          <p:nvPr>
            <p:ph type="title"/>
          </p:nvPr>
        </p:nvSpPr>
        <p:spPr/>
        <p:txBody>
          <a:bodyPr/>
          <a:lstStyle/>
          <a:p>
            <a:pPr algn="just" eaLnBrk="1" hangingPunct="1"/>
            <a:r>
              <a:rPr lang="bg-BG" altLang="en-US" sz="2800">
                <a:latin typeface="Times New Roman" panose="02020603050405020304" pitchFamily="18" charset="0"/>
              </a:rPr>
              <a:t>Във втората  група </a:t>
            </a:r>
            <a:r>
              <a:rPr lang="bg-BG" altLang="en-US" sz="2800" b="1">
                <a:latin typeface="Times New Roman" panose="02020603050405020304" pitchFamily="18" charset="0"/>
              </a:rPr>
              <a:t>– </a:t>
            </a:r>
            <a:r>
              <a:rPr lang="bg-BG" altLang="en-US" sz="2800">
                <a:latin typeface="Times New Roman" panose="02020603050405020304" pitchFamily="18" charset="0"/>
              </a:rPr>
              <a:t>на </a:t>
            </a:r>
            <a:r>
              <a:rPr lang="bg-BG" altLang="en-US" sz="2800" i="1">
                <a:latin typeface="Times New Roman" panose="02020603050405020304" pitchFamily="18" charset="0"/>
              </a:rPr>
              <a:t>относителните показатели </a:t>
            </a:r>
            <a:r>
              <a:rPr lang="bg-BG" altLang="en-US" sz="2800" b="1">
                <a:latin typeface="Times New Roman" panose="02020603050405020304" pitchFamily="18" charset="0"/>
              </a:rPr>
              <a:t>– </a:t>
            </a:r>
            <a:r>
              <a:rPr lang="bg-BG" altLang="en-US" sz="2800">
                <a:latin typeface="Times New Roman" panose="02020603050405020304" pitchFamily="18" charset="0"/>
              </a:rPr>
              <a:t>влизат</a:t>
            </a:r>
            <a:r>
              <a:rPr lang="en-US" altLang="en-US" sz="2800">
                <a:latin typeface="Times New Roman" panose="02020603050405020304" pitchFamily="18" charset="0"/>
              </a:rPr>
              <a:t>:</a:t>
            </a:r>
            <a:endParaRPr lang="bg-BG" altLang="en-US" sz="2800">
              <a:latin typeface="Times New Roman" panose="02020603050405020304" pitchFamily="18" charset="0"/>
            </a:endParaRPr>
          </a:p>
        </p:txBody>
      </p:sp>
      <p:sp>
        <p:nvSpPr>
          <p:cNvPr id="18435" name="Rectangle 3">
            <a:extLst>
              <a:ext uri="{FF2B5EF4-FFF2-40B4-BE49-F238E27FC236}">
                <a16:creationId xmlns:a16="http://schemas.microsoft.com/office/drawing/2014/main" id="{9252014A-E6F5-1C84-40C3-E8455E9B197D}"/>
              </a:ext>
            </a:extLst>
          </p:cNvPr>
          <p:cNvSpPr>
            <a:spLocks noGrp="1" noChangeArrowheads="1"/>
          </p:cNvSpPr>
          <p:nvPr>
            <p:ph type="body" idx="1"/>
          </p:nvPr>
        </p:nvSpPr>
        <p:spPr/>
        <p:txBody>
          <a:bodyPr/>
          <a:lstStyle/>
          <a:p>
            <a:pPr eaLnBrk="1" hangingPunct="1">
              <a:lnSpc>
                <a:spcPct val="90000"/>
              </a:lnSpc>
              <a:buFontTx/>
              <a:buNone/>
            </a:pPr>
            <a:r>
              <a:rPr lang="bg-BG" altLang="en-US" sz="2400" i="1">
                <a:latin typeface="Times New Roman" panose="02020603050405020304" pitchFamily="18" charset="0"/>
              </a:rPr>
              <a:t>а) Разходи на 100 лв. продажби</a:t>
            </a:r>
            <a:endParaRPr lang="en-US" altLang="en-US" sz="2400" i="1">
              <a:latin typeface="Times New Roman" panose="02020603050405020304" pitchFamily="18" charset="0"/>
            </a:endParaRPr>
          </a:p>
          <a:p>
            <a:pPr eaLnBrk="1" hangingPunct="1">
              <a:lnSpc>
                <a:spcPct val="90000"/>
              </a:lnSpc>
              <a:buFontTx/>
              <a:buNone/>
            </a:pPr>
            <a:endParaRPr lang="bg-BG" altLang="en-US" sz="2400"/>
          </a:p>
          <a:p>
            <a:pPr algn="ctr" eaLnBrk="1" hangingPunct="1">
              <a:spcBef>
                <a:spcPct val="0"/>
              </a:spcBef>
              <a:buFontTx/>
              <a:buNone/>
            </a:pPr>
            <a:r>
              <a:rPr lang="bg-BG" altLang="en-US" sz="2400">
                <a:latin typeface="Times New Roman" panose="02020603050405020304" pitchFamily="18" charset="0"/>
              </a:rPr>
              <a:t>Р</a:t>
            </a:r>
            <a:r>
              <a:rPr lang="bg-BG" altLang="en-US" sz="2400" baseline="-25000">
                <a:latin typeface="Times New Roman" panose="02020603050405020304" pitchFamily="18" charset="0"/>
              </a:rPr>
              <a:t>100</a:t>
            </a:r>
            <a:r>
              <a:rPr lang="bg-BG" altLang="en-US" sz="2400"/>
              <a:t>=</a:t>
            </a:r>
          </a:p>
          <a:p>
            <a:pPr algn="ctr" eaLnBrk="1" hangingPunct="1">
              <a:lnSpc>
                <a:spcPct val="90000"/>
              </a:lnSpc>
              <a:buFontTx/>
              <a:buNone/>
            </a:pPr>
            <a:endParaRPr lang="bg-BG" altLang="en-US" sz="2400"/>
          </a:p>
          <a:p>
            <a:pPr eaLnBrk="1" hangingPunct="1">
              <a:lnSpc>
                <a:spcPct val="90000"/>
              </a:lnSpc>
              <a:buFontTx/>
              <a:buNone/>
            </a:pPr>
            <a:endParaRPr lang="bg-BG" altLang="en-US" sz="2400"/>
          </a:p>
          <a:p>
            <a:pPr eaLnBrk="1" hangingPunct="1">
              <a:lnSpc>
                <a:spcPct val="90000"/>
              </a:lnSpc>
              <a:buFontTx/>
              <a:buNone/>
            </a:pPr>
            <a:r>
              <a:rPr lang="bg-BG" altLang="en-US" sz="2400">
                <a:latin typeface="Times New Roman" panose="02020603050405020304" pitchFamily="18" charset="0"/>
              </a:rPr>
              <a:t>където:</a:t>
            </a:r>
          </a:p>
          <a:p>
            <a:pPr eaLnBrk="1" hangingPunct="1">
              <a:lnSpc>
                <a:spcPct val="90000"/>
              </a:lnSpc>
            </a:pPr>
            <a:r>
              <a:rPr lang="bg-BG" altLang="en-US" sz="2400">
                <a:latin typeface="Times New Roman" panose="02020603050405020304" pitchFamily="18" charset="0"/>
              </a:rPr>
              <a:t>ПС</a:t>
            </a:r>
            <a:r>
              <a:rPr lang="en-US" altLang="en-US" sz="2400">
                <a:latin typeface="Times New Roman" panose="02020603050405020304" pitchFamily="18" charset="0"/>
              </a:rPr>
              <a:t>i </a:t>
            </a:r>
            <a:r>
              <a:rPr lang="bg-BG" altLang="en-US" sz="2400">
                <a:latin typeface="Times New Roman" panose="02020603050405020304" pitchFamily="18" charset="0"/>
              </a:rPr>
              <a:t>– пълна себестойност на  произведения  </a:t>
            </a:r>
            <a:r>
              <a:rPr lang="ru-RU" altLang="en-US" sz="2400">
                <a:latin typeface="Times New Roman" panose="02020603050405020304" pitchFamily="18" charset="0"/>
              </a:rPr>
              <a:t> </a:t>
            </a:r>
            <a:r>
              <a:rPr lang="en-US" altLang="en-US" sz="2400">
                <a:latin typeface="Times New Roman" panose="02020603050405020304" pitchFamily="18" charset="0"/>
              </a:rPr>
              <a:t>i</a:t>
            </a:r>
            <a:r>
              <a:rPr lang="ru-RU" altLang="en-US" sz="2400">
                <a:latin typeface="Times New Roman" panose="02020603050405020304" pitchFamily="18" charset="0"/>
              </a:rPr>
              <a:t>-</a:t>
            </a:r>
            <a:r>
              <a:rPr lang="bg-BG" altLang="en-US" sz="2400">
                <a:latin typeface="Times New Roman" panose="02020603050405020304" pitchFamily="18" charset="0"/>
              </a:rPr>
              <a:t>ти</a:t>
            </a:r>
            <a:r>
              <a:rPr lang="ru-RU" altLang="en-US" sz="2400">
                <a:latin typeface="Times New Roman" panose="02020603050405020304" pitchFamily="18" charset="0"/>
              </a:rPr>
              <a:t> </a:t>
            </a:r>
            <a:r>
              <a:rPr lang="bg-BG" altLang="en-US" sz="2400">
                <a:latin typeface="Times New Roman" panose="02020603050405020304" pitchFamily="18" charset="0"/>
              </a:rPr>
              <a:t>продукт;</a:t>
            </a:r>
            <a:endParaRPr lang="en-US" altLang="en-US" sz="2400">
              <a:latin typeface="Times New Roman" panose="02020603050405020304" pitchFamily="18" charset="0"/>
            </a:endParaRPr>
          </a:p>
          <a:p>
            <a:pPr eaLnBrk="1" hangingPunct="1">
              <a:lnSpc>
                <a:spcPct val="90000"/>
              </a:lnSpc>
            </a:pPr>
            <a:r>
              <a:rPr lang="en-US" altLang="en-US" sz="2400">
                <a:latin typeface="Times New Roman" panose="02020603050405020304" pitchFamily="18" charset="0"/>
              </a:rPr>
              <a:t>Qi </a:t>
            </a:r>
            <a:r>
              <a:rPr lang="bg-BG" altLang="en-US" sz="2400">
                <a:latin typeface="Times New Roman" panose="02020603050405020304" pitchFamily="18" charset="0"/>
              </a:rPr>
              <a:t>     –  количество на </a:t>
            </a:r>
            <a:r>
              <a:rPr lang="en-US" altLang="en-US" sz="2400">
                <a:latin typeface="Times New Roman" panose="02020603050405020304" pitchFamily="18" charset="0"/>
              </a:rPr>
              <a:t>i</a:t>
            </a:r>
            <a:r>
              <a:rPr lang="bg-BG" altLang="en-US" sz="2400">
                <a:latin typeface="Times New Roman" panose="02020603050405020304" pitchFamily="18" charset="0"/>
              </a:rPr>
              <a:t>-тия продукт, реализиран по пазарна цена</a:t>
            </a:r>
            <a:r>
              <a:rPr lang="ru-RU" altLang="en-US" sz="2400">
                <a:latin typeface="Times New Roman" panose="02020603050405020304" pitchFamily="18" charset="0"/>
              </a:rPr>
              <a:t>;</a:t>
            </a:r>
            <a:endParaRPr lang="bg-BG" altLang="en-US" sz="2400">
              <a:latin typeface="Times New Roman" panose="02020603050405020304" pitchFamily="18" charset="0"/>
            </a:endParaRPr>
          </a:p>
          <a:p>
            <a:pPr eaLnBrk="1" hangingPunct="1">
              <a:lnSpc>
                <a:spcPct val="90000"/>
              </a:lnSpc>
            </a:pPr>
            <a:r>
              <a:rPr lang="bg-BG" altLang="en-US" sz="2400">
                <a:latin typeface="Times New Roman" panose="02020603050405020304" pitchFamily="18" charset="0"/>
              </a:rPr>
              <a:t>ЦП</a:t>
            </a:r>
            <a:r>
              <a:rPr lang="en-US" altLang="en-US" sz="2400">
                <a:latin typeface="Times New Roman" panose="02020603050405020304" pitchFamily="18" charset="0"/>
              </a:rPr>
              <a:t>i  </a:t>
            </a:r>
            <a:r>
              <a:rPr lang="ru-RU" altLang="en-US" sz="2400">
                <a:latin typeface="Times New Roman" panose="02020603050405020304" pitchFamily="18" charset="0"/>
              </a:rPr>
              <a:t>-  пазарна цена на </a:t>
            </a:r>
            <a:r>
              <a:rPr lang="en-US" altLang="en-US" sz="2400">
                <a:latin typeface="Times New Roman" panose="02020603050405020304" pitchFamily="18" charset="0"/>
              </a:rPr>
              <a:t>i</a:t>
            </a:r>
            <a:r>
              <a:rPr lang="ru-RU" altLang="en-US" sz="2400">
                <a:latin typeface="Times New Roman" panose="02020603050405020304" pitchFamily="18" charset="0"/>
              </a:rPr>
              <a:t>-тия продукт.</a:t>
            </a:r>
            <a:endParaRPr lang="bg-BG" altLang="en-US" sz="2400">
              <a:latin typeface="Times New Roman" panose="02020603050405020304" pitchFamily="18" charset="0"/>
            </a:endParaRPr>
          </a:p>
          <a:p>
            <a:pPr eaLnBrk="1" hangingPunct="1">
              <a:lnSpc>
                <a:spcPct val="90000"/>
              </a:lnSpc>
              <a:buFontTx/>
              <a:buNone/>
            </a:pPr>
            <a:endParaRPr lang="bg-BG" altLang="en-US" sz="2400">
              <a:latin typeface="Times New Roman" panose="02020603050405020304" pitchFamily="18" charset="0"/>
            </a:endParaRPr>
          </a:p>
        </p:txBody>
      </p:sp>
      <p:graphicFrame>
        <p:nvGraphicFramePr>
          <p:cNvPr id="18436" name="Object 9">
            <a:extLst>
              <a:ext uri="{FF2B5EF4-FFF2-40B4-BE49-F238E27FC236}">
                <a16:creationId xmlns:a16="http://schemas.microsoft.com/office/drawing/2014/main" id="{2F973BBC-C327-2AEF-1249-9B11CFEBAB91}"/>
              </a:ext>
            </a:extLst>
          </p:cNvPr>
          <p:cNvGraphicFramePr>
            <a:graphicFrameLocks noChangeAspect="1"/>
          </p:cNvGraphicFramePr>
          <p:nvPr>
            <p:ph sz="half" idx="4294967295"/>
          </p:nvPr>
        </p:nvGraphicFramePr>
        <p:xfrm>
          <a:off x="5003800" y="2133600"/>
          <a:ext cx="1944688" cy="1589088"/>
        </p:xfrm>
        <a:graphic>
          <a:graphicData uri="http://schemas.openxmlformats.org/presentationml/2006/ole">
            <mc:AlternateContent xmlns:mc="http://schemas.openxmlformats.org/markup-compatibility/2006">
              <mc:Choice xmlns:v="urn:schemas-microsoft-com:vml" Requires="v">
                <p:oleObj name="Equation" r:id="rId2" imgW="1181100" imgH="965200" progId="Equation.3">
                  <p:embed/>
                </p:oleObj>
              </mc:Choice>
              <mc:Fallback>
                <p:oleObj name="Equation" r:id="rId2" imgW="1181100" imgH="965200" progId="Equation.3">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3800" y="2133600"/>
                        <a:ext cx="1944688" cy="158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71D5EA61-CC9F-FD75-011E-390B5B8E634A}"/>
              </a:ext>
            </a:extLst>
          </p:cNvPr>
          <p:cNvSpPr>
            <a:spLocks noGrp="1" noChangeArrowheads="1"/>
          </p:cNvSpPr>
          <p:nvPr>
            <p:ph type="title"/>
          </p:nvPr>
        </p:nvSpPr>
        <p:spPr/>
        <p:txBody>
          <a:bodyPr/>
          <a:lstStyle/>
          <a:p>
            <a:pPr eaLnBrk="1" hangingPunct="1"/>
            <a:r>
              <a:rPr lang="bg-BG" altLang="en-US" sz="2800" i="1">
                <a:solidFill>
                  <a:schemeClr val="tx1"/>
                </a:solidFill>
                <a:latin typeface="Times New Roman" panose="02020603050405020304" pitchFamily="18" charset="0"/>
              </a:rPr>
              <a:t>б) Сума на икономията (преразхода) на 100 лв. продажби (I) по план спрямо предходната година:</a:t>
            </a:r>
            <a:br>
              <a:rPr lang="bg-BG" altLang="en-US" sz="2800" i="1">
                <a:solidFill>
                  <a:schemeClr val="tx1"/>
                </a:solidFill>
                <a:latin typeface="Times New Roman" panose="02020603050405020304" pitchFamily="18" charset="0"/>
              </a:rPr>
            </a:br>
            <a:endParaRPr lang="bg-BG" altLang="en-US" sz="2800" i="1">
              <a:solidFill>
                <a:schemeClr val="tx1"/>
              </a:solidFill>
              <a:latin typeface="Times New Roman" panose="02020603050405020304" pitchFamily="18" charset="0"/>
            </a:endParaRPr>
          </a:p>
        </p:txBody>
      </p:sp>
      <p:sp>
        <p:nvSpPr>
          <p:cNvPr id="19459" name="Rectangle 3">
            <a:extLst>
              <a:ext uri="{FF2B5EF4-FFF2-40B4-BE49-F238E27FC236}">
                <a16:creationId xmlns:a16="http://schemas.microsoft.com/office/drawing/2014/main" id="{DBB0E797-D4CF-A8A8-1909-9357E7C91632}"/>
              </a:ext>
            </a:extLst>
          </p:cNvPr>
          <p:cNvSpPr>
            <a:spLocks noGrp="1" noChangeArrowheads="1"/>
          </p:cNvSpPr>
          <p:nvPr>
            <p:ph type="body" idx="1"/>
          </p:nvPr>
        </p:nvSpPr>
        <p:spPr/>
        <p:txBody>
          <a:bodyPr/>
          <a:lstStyle/>
          <a:p>
            <a:pPr algn="ctr" eaLnBrk="1" hangingPunct="1">
              <a:buFontTx/>
              <a:buNone/>
            </a:pPr>
            <a:r>
              <a:rPr lang="bg-BG" altLang="en-US" sz="2800">
                <a:latin typeface="Times New Roman" panose="02020603050405020304" pitchFamily="18" charset="0"/>
              </a:rPr>
              <a:t>И(П)</a:t>
            </a:r>
            <a:r>
              <a:rPr lang="bg-BG" altLang="en-US" sz="2800" baseline="30000">
                <a:latin typeface="Times New Roman" panose="02020603050405020304" pitchFamily="18" charset="0"/>
              </a:rPr>
              <a:t>100</a:t>
            </a:r>
            <a:r>
              <a:rPr lang="bg-BG" altLang="en-US" sz="2800">
                <a:latin typeface="Times New Roman" panose="02020603050405020304" pitchFamily="18" charset="0"/>
              </a:rPr>
              <a:t>=Рб-Рпл</a:t>
            </a:r>
          </a:p>
          <a:p>
            <a:pPr algn="ctr" eaLnBrk="1" hangingPunct="1">
              <a:buFontTx/>
              <a:buNone/>
            </a:pPr>
            <a:endParaRPr lang="bg-BG" altLang="en-US" sz="2800">
              <a:latin typeface="Times New Roman" panose="02020603050405020304" pitchFamily="18" charset="0"/>
            </a:endParaRPr>
          </a:p>
          <a:p>
            <a:pPr eaLnBrk="1" hangingPunct="1">
              <a:buFontTx/>
              <a:buNone/>
            </a:pPr>
            <a:r>
              <a:rPr lang="bg-BG" altLang="en-US" sz="2800">
                <a:latin typeface="Times New Roman" panose="02020603050405020304" pitchFamily="18" charset="0"/>
              </a:rPr>
              <a:t>където:</a:t>
            </a:r>
            <a:endParaRPr lang="en-US" altLang="en-US" sz="2800">
              <a:latin typeface="Times New Roman" panose="02020603050405020304" pitchFamily="18" charset="0"/>
            </a:endParaRPr>
          </a:p>
          <a:p>
            <a:pPr eaLnBrk="1" hangingPunct="1"/>
            <a:r>
              <a:rPr lang="bg-BG" altLang="en-US" sz="2800">
                <a:latin typeface="Times New Roman" panose="02020603050405020304" pitchFamily="18" charset="0"/>
              </a:rPr>
              <a:t>И(П)</a:t>
            </a:r>
            <a:r>
              <a:rPr lang="bg-BG" altLang="en-US" sz="2800" baseline="-25000">
                <a:latin typeface="Times New Roman" panose="02020603050405020304" pitchFamily="18" charset="0"/>
              </a:rPr>
              <a:t>100</a:t>
            </a:r>
            <a:r>
              <a:rPr lang="bg-BG" altLang="en-US" sz="2800">
                <a:latin typeface="Times New Roman" panose="02020603050405020304" pitchFamily="18" charset="0"/>
              </a:rPr>
              <a:t> – Икономия(Преразход) на 100 лева продажби;</a:t>
            </a:r>
          </a:p>
          <a:p>
            <a:pPr eaLnBrk="1" hangingPunct="1"/>
            <a:r>
              <a:rPr lang="bg-BG" altLang="en-US" sz="2800">
                <a:latin typeface="Times New Roman" panose="02020603050405020304" pitchFamily="18" charset="0"/>
              </a:rPr>
              <a:t>Р</a:t>
            </a:r>
            <a:r>
              <a:rPr lang="bg-BG" altLang="en-US" baseline="-25000">
                <a:latin typeface="Times New Roman" panose="02020603050405020304" pitchFamily="18" charset="0"/>
              </a:rPr>
              <a:t>б </a:t>
            </a:r>
            <a:r>
              <a:rPr lang="bg-BG" altLang="en-US" sz="2800">
                <a:latin typeface="Times New Roman" panose="02020603050405020304" pitchFamily="18" charset="0"/>
              </a:rPr>
              <a:t>  – разходи на 100 лева през базисната година;</a:t>
            </a:r>
          </a:p>
          <a:p>
            <a:pPr eaLnBrk="1" hangingPunct="1"/>
            <a:r>
              <a:rPr lang="bg-BG" altLang="en-US" sz="2800">
                <a:latin typeface="Times New Roman" panose="02020603050405020304" pitchFamily="18" charset="0"/>
              </a:rPr>
              <a:t>Р</a:t>
            </a:r>
            <a:r>
              <a:rPr lang="bg-BG" altLang="en-US" sz="3600" baseline="-25000">
                <a:latin typeface="Times New Roman" panose="02020603050405020304" pitchFamily="18" charset="0"/>
              </a:rPr>
              <a:t>пл</a:t>
            </a:r>
            <a:r>
              <a:rPr lang="bg-BG" altLang="en-US" sz="3600">
                <a:latin typeface="Times New Roman" panose="02020603050405020304" pitchFamily="18" charset="0"/>
              </a:rPr>
              <a:t> </a:t>
            </a:r>
            <a:r>
              <a:rPr lang="bg-BG" altLang="en-US" sz="2800">
                <a:latin typeface="Times New Roman" panose="02020603050405020304" pitchFamily="18" charset="0"/>
              </a:rPr>
              <a:t>– разходи на 100 лв. през плановата година.</a:t>
            </a:r>
          </a:p>
          <a:p>
            <a:pPr algn="just" eaLnBrk="1" hangingPunct="1">
              <a:buFontTx/>
              <a:buNone/>
            </a:pPr>
            <a:endParaRPr lang="bg-BG" altLang="en-US" sz="2400">
              <a:latin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968634DC-FB41-9D8C-AD3A-79DD0B57E86B}"/>
              </a:ext>
            </a:extLst>
          </p:cNvPr>
          <p:cNvSpPr>
            <a:spLocks noGrp="1" noChangeArrowheads="1"/>
          </p:cNvSpPr>
          <p:nvPr>
            <p:ph type="title"/>
          </p:nvPr>
        </p:nvSpPr>
        <p:spPr/>
        <p:txBody>
          <a:bodyPr/>
          <a:lstStyle/>
          <a:p>
            <a:pPr algn="just" eaLnBrk="1" hangingPunct="1"/>
            <a:r>
              <a:rPr lang="bg-BG" altLang="en-US" sz="2800" i="1">
                <a:latin typeface="Times New Roman" panose="02020603050405020304" pitchFamily="18" charset="0"/>
              </a:rPr>
              <a:t>в) Процент на икономията (преразхода</a:t>
            </a:r>
            <a:r>
              <a:rPr lang="bg-BG" altLang="en-US" sz="2800">
                <a:latin typeface="Times New Roman" panose="02020603050405020304" pitchFamily="18" charset="0"/>
              </a:rPr>
              <a:t>)</a:t>
            </a:r>
            <a:r>
              <a:rPr lang="bg-BG" altLang="en-US" sz="2800" i="1">
                <a:latin typeface="Times New Roman" panose="02020603050405020304" pitchFamily="18" charset="0"/>
              </a:rPr>
              <a:t> на 100  лв. продажби</a:t>
            </a:r>
            <a:r>
              <a:rPr lang="bg-BG" altLang="en-US" sz="2800">
                <a:latin typeface="Times New Roman" panose="02020603050405020304" pitchFamily="18" charset="0"/>
              </a:rPr>
              <a:t>. Изчислява се по формулата:</a:t>
            </a:r>
            <a:br>
              <a:rPr lang="bg-BG" altLang="en-US" sz="2800">
                <a:latin typeface="Times New Roman" panose="02020603050405020304" pitchFamily="18" charset="0"/>
              </a:rPr>
            </a:br>
            <a:endParaRPr lang="bg-BG" altLang="en-US" sz="2800">
              <a:latin typeface="Times New Roman" panose="02020603050405020304" pitchFamily="18" charset="0"/>
            </a:endParaRPr>
          </a:p>
        </p:txBody>
      </p:sp>
      <p:sp>
        <p:nvSpPr>
          <p:cNvPr id="20483" name="Rectangle 3">
            <a:extLst>
              <a:ext uri="{FF2B5EF4-FFF2-40B4-BE49-F238E27FC236}">
                <a16:creationId xmlns:a16="http://schemas.microsoft.com/office/drawing/2014/main" id="{D71B3DD0-4E8B-911C-D5FC-79BFDF1F5AE3}"/>
              </a:ext>
            </a:extLst>
          </p:cNvPr>
          <p:cNvSpPr>
            <a:spLocks noGrp="1" noChangeArrowheads="1"/>
          </p:cNvSpPr>
          <p:nvPr>
            <p:ph type="body" idx="1"/>
          </p:nvPr>
        </p:nvSpPr>
        <p:spPr/>
        <p:txBody>
          <a:bodyPr/>
          <a:lstStyle/>
          <a:p>
            <a:pPr eaLnBrk="1" hangingPunct="1"/>
            <a:endParaRPr lang="bg-BG" altLang="en-US"/>
          </a:p>
          <a:p>
            <a:pPr algn="ctr" eaLnBrk="1" hangingPunct="1">
              <a:buFontTx/>
              <a:buNone/>
            </a:pPr>
            <a:endParaRPr lang="bg-BG" altLang="en-US"/>
          </a:p>
          <a:p>
            <a:pPr eaLnBrk="1" hangingPunct="1"/>
            <a:endParaRPr lang="bg-BG" altLang="en-US"/>
          </a:p>
          <a:p>
            <a:pPr eaLnBrk="1" hangingPunct="1"/>
            <a:endParaRPr lang="bg-BG" altLang="en-US"/>
          </a:p>
          <a:p>
            <a:pPr eaLnBrk="1" hangingPunct="1"/>
            <a:endParaRPr lang="bg-BG" altLang="en-US"/>
          </a:p>
          <a:p>
            <a:pPr algn="just" eaLnBrk="1" hangingPunct="1"/>
            <a:r>
              <a:rPr lang="bg-BG" altLang="en-US" sz="2800">
                <a:latin typeface="Times New Roman" panose="02020603050405020304" pitchFamily="18" charset="0"/>
              </a:rPr>
              <a:t>където:</a:t>
            </a:r>
          </a:p>
          <a:p>
            <a:pPr algn="just" eaLnBrk="1" hangingPunct="1">
              <a:spcBef>
                <a:spcPct val="0"/>
              </a:spcBef>
              <a:buFontTx/>
              <a:buNone/>
            </a:pPr>
            <a:r>
              <a:rPr lang="en-US" altLang="en-US" sz="2800">
                <a:latin typeface="Times New Roman" panose="02020603050405020304" pitchFamily="18" charset="0"/>
              </a:rPr>
              <a:t>I</a:t>
            </a:r>
            <a:r>
              <a:rPr lang="bg-BG" altLang="en-US" sz="2800">
                <a:latin typeface="Times New Roman" panose="02020603050405020304" pitchFamily="18" charset="0"/>
              </a:rPr>
              <a:t>(%)  – икономия(преразход) на 100 лв. продажби в процент </a:t>
            </a:r>
          </a:p>
          <a:p>
            <a:pPr eaLnBrk="1" hangingPunct="1">
              <a:buFontTx/>
              <a:buNone/>
            </a:pPr>
            <a:endParaRPr lang="bg-BG" altLang="en-US" sz="2800">
              <a:latin typeface="Times New Roman" panose="02020603050405020304" pitchFamily="18" charset="0"/>
            </a:endParaRPr>
          </a:p>
        </p:txBody>
      </p:sp>
      <p:graphicFrame>
        <p:nvGraphicFramePr>
          <p:cNvPr id="20484" name="Object 4">
            <a:extLst>
              <a:ext uri="{FF2B5EF4-FFF2-40B4-BE49-F238E27FC236}">
                <a16:creationId xmlns:a16="http://schemas.microsoft.com/office/drawing/2014/main" id="{B557D759-DD5C-F907-B5BA-E1ECD7A6DFDC}"/>
              </a:ext>
            </a:extLst>
          </p:cNvPr>
          <p:cNvGraphicFramePr>
            <a:graphicFrameLocks noChangeAspect="1"/>
          </p:cNvGraphicFramePr>
          <p:nvPr>
            <p:ph sz="half" idx="4294967295"/>
          </p:nvPr>
        </p:nvGraphicFramePr>
        <p:xfrm>
          <a:off x="2987675" y="1844675"/>
          <a:ext cx="3744913" cy="1873250"/>
        </p:xfrm>
        <a:graphic>
          <a:graphicData uri="http://schemas.openxmlformats.org/presentationml/2006/ole">
            <mc:AlternateContent xmlns:mc="http://schemas.openxmlformats.org/markup-compatibility/2006">
              <mc:Choice xmlns:v="urn:schemas-microsoft-com:vml" Requires="v">
                <p:oleObj name="Equation" r:id="rId2" imgW="965200" imgH="482600" progId="Equation.3">
                  <p:embed/>
                </p:oleObj>
              </mc:Choice>
              <mc:Fallback>
                <p:oleObj name="Equation" r:id="rId2" imgW="965200" imgH="4826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675" y="1844675"/>
                        <a:ext cx="3744913" cy="187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D1692F8-0156-5B6B-5B7F-E2C86DB4D3ED}"/>
              </a:ext>
            </a:extLst>
          </p:cNvPr>
          <p:cNvSpPr>
            <a:spLocks noGrp="1" noChangeArrowheads="1"/>
          </p:cNvSpPr>
          <p:nvPr>
            <p:ph type="title"/>
          </p:nvPr>
        </p:nvSpPr>
        <p:spPr/>
        <p:txBody>
          <a:bodyPr/>
          <a:lstStyle/>
          <a:p>
            <a:pPr eaLnBrk="1" hangingPunct="1"/>
            <a:r>
              <a:rPr lang="bg-BG" altLang="en-US" b="1">
                <a:latin typeface="Times New Roman" panose="02020603050405020304" pitchFamily="18" charset="0"/>
              </a:rPr>
              <a:t>Съдържание</a:t>
            </a:r>
          </a:p>
        </p:txBody>
      </p:sp>
      <p:sp>
        <p:nvSpPr>
          <p:cNvPr id="3075" name="Rectangle 3">
            <a:extLst>
              <a:ext uri="{FF2B5EF4-FFF2-40B4-BE49-F238E27FC236}">
                <a16:creationId xmlns:a16="http://schemas.microsoft.com/office/drawing/2014/main" id="{B96BA0C7-3C91-A7C4-FB47-20053AF5E996}"/>
              </a:ext>
            </a:extLst>
          </p:cNvPr>
          <p:cNvSpPr>
            <a:spLocks noGrp="1" noChangeArrowheads="1"/>
          </p:cNvSpPr>
          <p:nvPr>
            <p:ph type="body" idx="1"/>
          </p:nvPr>
        </p:nvSpPr>
        <p:spPr/>
        <p:txBody>
          <a:bodyPr/>
          <a:lstStyle/>
          <a:p>
            <a:pPr marL="609600" indent="-609600" algn="just" eaLnBrk="1" hangingPunct="1">
              <a:buFontTx/>
              <a:buAutoNum type="arabicPeriod"/>
            </a:pPr>
            <a:r>
              <a:rPr lang="ru-RU" altLang="en-US" sz="3600" b="1">
                <a:latin typeface="Times New Roman" panose="02020603050405020304" pitchFamily="18" charset="0"/>
              </a:rPr>
              <a:t>Икономическа същност,  състав,  структура  и  видове  себестойност. </a:t>
            </a:r>
          </a:p>
          <a:p>
            <a:pPr marL="609600" indent="-609600" algn="just" eaLnBrk="1" hangingPunct="1">
              <a:buFontTx/>
              <a:buAutoNum type="arabicPeriod"/>
            </a:pPr>
            <a:r>
              <a:rPr lang="ru-RU" altLang="en-US" sz="3600" b="1">
                <a:latin typeface="Times New Roman" panose="02020603050405020304" pitchFamily="18" charset="0"/>
              </a:rPr>
              <a:t>Характеристика на цената.</a:t>
            </a:r>
          </a:p>
          <a:p>
            <a:pPr marL="609600" indent="-609600" algn="just" eaLnBrk="1" hangingPunct="1">
              <a:buFontTx/>
              <a:buAutoNum type="arabicPeriod"/>
            </a:pPr>
            <a:r>
              <a:rPr lang="ru-RU" altLang="en-US" sz="3600" b="1">
                <a:latin typeface="Times New Roman" panose="02020603050405020304" pitchFamily="18" charset="0"/>
              </a:rPr>
              <a:t>Подходи и методи на ценообразуване.</a:t>
            </a:r>
            <a:r>
              <a:rPr lang="bg-BG" altLang="en-US" sz="3600" b="1">
                <a:latin typeface="Times New Roman" panose="02020603050405020304" pitchFamily="18" charset="0"/>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313A6D76-0893-F4E7-D7B6-FE967178CA26}"/>
              </a:ext>
            </a:extLst>
          </p:cNvPr>
          <p:cNvSpPr>
            <a:spLocks noGrp="1" noChangeArrowheads="1"/>
          </p:cNvSpPr>
          <p:nvPr>
            <p:ph type="title"/>
          </p:nvPr>
        </p:nvSpPr>
        <p:spPr/>
        <p:txBody>
          <a:bodyPr/>
          <a:lstStyle/>
          <a:p>
            <a:pPr algn="just" eaLnBrk="1" hangingPunct="1"/>
            <a:r>
              <a:rPr lang="bg-BG" altLang="en-US" sz="2400" i="1">
                <a:latin typeface="Times New Roman" panose="02020603050405020304" pitchFamily="18" charset="0"/>
              </a:rPr>
              <a:t>д) Процент на снижението на себестойността на сравнимата стокова продукция спрямо предходната (базовата) година</a:t>
            </a:r>
          </a:p>
        </p:txBody>
      </p:sp>
      <p:sp>
        <p:nvSpPr>
          <p:cNvPr id="21507" name="Rectangle 3">
            <a:extLst>
              <a:ext uri="{FF2B5EF4-FFF2-40B4-BE49-F238E27FC236}">
                <a16:creationId xmlns:a16="http://schemas.microsoft.com/office/drawing/2014/main" id="{47BF620B-BF26-F8F6-E3C1-6396A5DD259E}"/>
              </a:ext>
            </a:extLst>
          </p:cNvPr>
          <p:cNvSpPr>
            <a:spLocks noGrp="1" noChangeArrowheads="1"/>
          </p:cNvSpPr>
          <p:nvPr>
            <p:ph type="body" idx="1"/>
          </p:nvPr>
        </p:nvSpPr>
        <p:spPr/>
        <p:txBody>
          <a:bodyPr/>
          <a:lstStyle/>
          <a:p>
            <a:pPr algn="ctr" eaLnBrk="1" hangingPunct="1"/>
            <a:endParaRPr lang="bg-BG" altLang="en-US"/>
          </a:p>
          <a:p>
            <a:pPr eaLnBrk="1" hangingPunct="1"/>
            <a:endParaRPr lang="bg-BG" altLang="en-US"/>
          </a:p>
          <a:p>
            <a:pPr eaLnBrk="1" hangingPunct="1">
              <a:buFontTx/>
              <a:buNone/>
            </a:pPr>
            <a:endParaRPr lang="bg-BG" altLang="en-US"/>
          </a:p>
          <a:p>
            <a:pPr eaLnBrk="1" hangingPunct="1"/>
            <a:endParaRPr lang="bg-BG" altLang="en-US"/>
          </a:p>
          <a:p>
            <a:pPr eaLnBrk="1" hangingPunct="1">
              <a:buFontTx/>
              <a:buNone/>
            </a:pPr>
            <a:r>
              <a:rPr lang="bg-BG" altLang="en-US">
                <a:latin typeface="Times New Roman" panose="02020603050405020304" pitchFamily="18" charset="0"/>
              </a:rPr>
              <a:t>където:</a:t>
            </a:r>
          </a:p>
          <a:p>
            <a:pPr eaLnBrk="1" hangingPunct="1"/>
            <a:r>
              <a:rPr lang="en-US" altLang="en-US">
                <a:latin typeface="Times New Roman" panose="02020603050405020304" pitchFamily="18" charset="0"/>
              </a:rPr>
              <a:t>I</a:t>
            </a:r>
            <a:r>
              <a:rPr lang="bg-BG" altLang="en-US" baseline="-25000">
                <a:latin typeface="Times New Roman" panose="02020603050405020304" pitchFamily="18" charset="0"/>
              </a:rPr>
              <a:t>с(%)</a:t>
            </a:r>
            <a:r>
              <a:rPr lang="bg-BG" altLang="en-US">
                <a:latin typeface="Times New Roman" panose="02020603050405020304" pitchFamily="18" charset="0"/>
              </a:rPr>
              <a:t> </a:t>
            </a:r>
            <a:r>
              <a:rPr lang="bg-BG" altLang="en-US" b="1">
                <a:latin typeface="Times New Roman" panose="02020603050405020304" pitchFamily="18" charset="0"/>
              </a:rPr>
              <a:t>–</a:t>
            </a:r>
            <a:r>
              <a:rPr lang="bg-BG" altLang="en-US">
                <a:latin typeface="Times New Roman" panose="02020603050405020304" pitchFamily="18" charset="0"/>
              </a:rPr>
              <a:t> снижението на себестойността на сравнимата стокова продукция спрямо предходната (базовата) година в процент.</a:t>
            </a:r>
          </a:p>
          <a:p>
            <a:pPr eaLnBrk="1" hangingPunct="1"/>
            <a:endParaRPr lang="bg-BG" altLang="en-US">
              <a:latin typeface="Times New Roman" panose="02020603050405020304" pitchFamily="18" charset="0"/>
            </a:endParaRPr>
          </a:p>
        </p:txBody>
      </p:sp>
      <p:graphicFrame>
        <p:nvGraphicFramePr>
          <p:cNvPr id="21508" name="Object 4">
            <a:extLst>
              <a:ext uri="{FF2B5EF4-FFF2-40B4-BE49-F238E27FC236}">
                <a16:creationId xmlns:a16="http://schemas.microsoft.com/office/drawing/2014/main" id="{8348A286-0F27-35F1-A698-3F18C7F5E264}"/>
              </a:ext>
            </a:extLst>
          </p:cNvPr>
          <p:cNvGraphicFramePr>
            <a:graphicFrameLocks noChangeAspect="1"/>
          </p:cNvGraphicFramePr>
          <p:nvPr>
            <p:ph sz="half" idx="4294967295"/>
          </p:nvPr>
        </p:nvGraphicFramePr>
        <p:xfrm>
          <a:off x="2339975" y="1700213"/>
          <a:ext cx="5040313" cy="1752600"/>
        </p:xfrm>
        <a:graphic>
          <a:graphicData uri="http://schemas.openxmlformats.org/presentationml/2006/ole">
            <mc:AlternateContent xmlns:mc="http://schemas.openxmlformats.org/markup-compatibility/2006">
              <mc:Choice xmlns:v="urn:schemas-microsoft-com:vml" Requires="v">
                <p:oleObj name="Equation" r:id="rId2" imgW="1460500" imgH="508000" progId="Equation.3">
                  <p:embed/>
                </p:oleObj>
              </mc:Choice>
              <mc:Fallback>
                <p:oleObj name="Equation" r:id="rId2" imgW="1460500" imgH="5080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1700213"/>
                        <a:ext cx="5040313"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296C76F8-D41B-8E8E-F836-AF30228D6FED}"/>
              </a:ext>
            </a:extLst>
          </p:cNvPr>
          <p:cNvSpPr>
            <a:spLocks noGrp="1" noChangeArrowheads="1"/>
          </p:cNvSpPr>
          <p:nvPr>
            <p:ph type="title"/>
          </p:nvPr>
        </p:nvSpPr>
        <p:spPr/>
        <p:txBody>
          <a:bodyPr/>
          <a:lstStyle/>
          <a:p>
            <a:pPr marL="838200" indent="-838200" algn="just" eaLnBrk="1" hangingPunct="1"/>
            <a:r>
              <a:rPr lang="ru-RU" altLang="en-US" sz="3600" b="1">
                <a:latin typeface="Times New Roman" panose="02020603050405020304" pitchFamily="18" charset="0"/>
              </a:rPr>
              <a:t>2.Характеристика на цената.</a:t>
            </a:r>
            <a:br>
              <a:rPr lang="ru-RU" altLang="en-US" sz="3600" b="1">
                <a:latin typeface="Times New Roman" panose="02020603050405020304" pitchFamily="18" charset="0"/>
              </a:rPr>
            </a:br>
            <a:endParaRPr lang="bg-BG" altLang="en-US" sz="3600" b="1">
              <a:latin typeface="Times New Roman" panose="02020603050405020304" pitchFamily="18" charset="0"/>
            </a:endParaRPr>
          </a:p>
        </p:txBody>
      </p:sp>
      <p:sp>
        <p:nvSpPr>
          <p:cNvPr id="22531" name="Rectangle 3">
            <a:extLst>
              <a:ext uri="{FF2B5EF4-FFF2-40B4-BE49-F238E27FC236}">
                <a16:creationId xmlns:a16="http://schemas.microsoft.com/office/drawing/2014/main" id="{39E48A7D-FE1E-20AB-A5F4-BBCB9E861BF9}"/>
              </a:ext>
            </a:extLst>
          </p:cNvPr>
          <p:cNvSpPr>
            <a:spLocks noGrp="1" noChangeArrowheads="1"/>
          </p:cNvSpPr>
          <p:nvPr>
            <p:ph type="body" idx="1"/>
          </p:nvPr>
        </p:nvSpPr>
        <p:spPr/>
        <p:txBody>
          <a:bodyPr/>
          <a:lstStyle/>
          <a:p>
            <a:pPr algn="just" eaLnBrk="1" hangingPunct="1"/>
            <a:r>
              <a:rPr lang="bg-BG" altLang="en-US" sz="2800">
                <a:latin typeface="Times New Roman" panose="02020603050405020304" pitchFamily="18" charset="0"/>
              </a:rPr>
              <a:t>Цената като икономическа категория има противоречив и двойнствен характер. От една страна влияние върху нейното формиране оказват разходите в производствения процес, а от друга своя </a:t>
            </a:r>
            <a:r>
              <a:rPr lang="ru-RU" altLang="en-US" sz="2800">
                <a:latin typeface="Times New Roman" panose="02020603050405020304" pitchFamily="18" charset="0"/>
              </a:rPr>
              <a:t>“</a:t>
            </a:r>
            <a:r>
              <a:rPr lang="bg-BG" altLang="en-US" sz="2800">
                <a:latin typeface="Times New Roman" panose="02020603050405020304" pitchFamily="18" charset="0"/>
              </a:rPr>
              <a:t>отпечатък” слагат процесите, съпровождащи размяната на самите стоки</a:t>
            </a:r>
            <a:r>
              <a:rPr lang="bg-BG" altLang="en-US" sz="2800"/>
              <a:t>, </a:t>
            </a:r>
            <a:r>
              <a:rPr lang="bg-BG" altLang="en-US" sz="2800">
                <a:latin typeface="Times New Roman" panose="02020603050405020304" pitchFamily="18" charset="0"/>
              </a:rPr>
              <a:t>при което се осъществява общественият сблъсък на противоречиви интереси между производители и потребители.</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id="{A3C12306-8ABE-4F77-B74D-E8929AD5CF90}"/>
              </a:ext>
            </a:extLst>
          </p:cNvPr>
          <p:cNvSpPr>
            <a:spLocks noGrp="1" noChangeArrowheads="1"/>
          </p:cNvSpPr>
          <p:nvPr>
            <p:ph type="body" idx="1"/>
          </p:nvPr>
        </p:nvSpPr>
        <p:spPr>
          <a:xfrm>
            <a:off x="457200" y="620713"/>
            <a:ext cx="8291513" cy="5761037"/>
          </a:xfrm>
        </p:spPr>
        <p:txBody>
          <a:bodyPr/>
          <a:lstStyle/>
          <a:p>
            <a:pPr algn="just" eaLnBrk="1" hangingPunct="1"/>
            <a:r>
              <a:rPr lang="bg-BG" altLang="en-US">
                <a:latin typeface="Times New Roman" panose="02020603050405020304" pitchFamily="18" charset="0"/>
              </a:rPr>
              <a:t>Цената като икономическа категория не може да бъде характеризирана, без да се разкрие връзката с друга важна икономическа категория – </a:t>
            </a:r>
            <a:r>
              <a:rPr lang="bg-BG" altLang="en-US" b="1">
                <a:latin typeface="Times New Roman" panose="02020603050405020304" pitchFamily="18" charset="0"/>
              </a:rPr>
              <a:t>парите.</a:t>
            </a:r>
          </a:p>
          <a:p>
            <a:pPr algn="just" eaLnBrk="1" hangingPunct="1"/>
            <a:endParaRPr lang="bg-BG" altLang="en-US">
              <a:latin typeface="Times New Roman" panose="02020603050405020304" pitchFamily="18" charset="0"/>
            </a:endParaRPr>
          </a:p>
          <a:p>
            <a:pPr algn="just" eaLnBrk="1" hangingPunct="1">
              <a:lnSpc>
                <a:spcPct val="90000"/>
              </a:lnSpc>
            </a:pPr>
            <a:r>
              <a:rPr lang="bg-BG" altLang="en-US">
                <a:latin typeface="Times New Roman" panose="02020603050405020304" pitchFamily="18" charset="0"/>
              </a:rPr>
              <a:t>Цените на стоките могат да се променят дори само под въздействието на парите. Всъщност, парите представляват универсално средство за размяна и приравняват, правят съизмерими стоките посредством цените. </a:t>
            </a:r>
          </a:p>
          <a:p>
            <a:pPr eaLnBrk="1" hangingPunct="1"/>
            <a:endParaRPr lang="bg-BG" altLang="en-US">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a:extLst>
              <a:ext uri="{FF2B5EF4-FFF2-40B4-BE49-F238E27FC236}">
                <a16:creationId xmlns:a16="http://schemas.microsoft.com/office/drawing/2014/main" id="{B1C5FB76-8580-F762-D509-6D5A163E2881}"/>
              </a:ext>
            </a:extLst>
          </p:cNvPr>
          <p:cNvSpPr>
            <a:spLocks noGrp="1" noChangeArrowheads="1"/>
          </p:cNvSpPr>
          <p:nvPr>
            <p:ph type="body" idx="1"/>
          </p:nvPr>
        </p:nvSpPr>
        <p:spPr>
          <a:xfrm>
            <a:off x="457200" y="692150"/>
            <a:ext cx="8218488" cy="5761038"/>
          </a:xfrm>
        </p:spPr>
        <p:txBody>
          <a:bodyPr/>
          <a:lstStyle/>
          <a:p>
            <a:pPr algn="just" eaLnBrk="1" hangingPunct="1">
              <a:lnSpc>
                <a:spcPct val="90000"/>
              </a:lnSpc>
              <a:buFontTx/>
              <a:buNone/>
            </a:pPr>
            <a:r>
              <a:rPr lang="bg-BG" altLang="en-US" sz="2800" b="1" i="1">
                <a:latin typeface="Times New Roman" panose="02020603050405020304" pitchFamily="18" charset="0"/>
              </a:rPr>
              <a:t>Цената представлява паричен израз на стойността на продукцията и услугите, предназначени за размяна.</a:t>
            </a:r>
          </a:p>
          <a:p>
            <a:pPr eaLnBrk="1" hangingPunct="1">
              <a:lnSpc>
                <a:spcPct val="90000"/>
              </a:lnSpc>
            </a:pPr>
            <a:endParaRPr lang="bg-BG" altLang="en-US" sz="2800" b="1" i="1">
              <a:latin typeface="Times New Roman" panose="02020603050405020304" pitchFamily="18" charset="0"/>
            </a:endParaRPr>
          </a:p>
          <a:p>
            <a:pPr algn="just" eaLnBrk="1" hangingPunct="1">
              <a:lnSpc>
                <a:spcPct val="90000"/>
              </a:lnSpc>
            </a:pPr>
            <a:r>
              <a:rPr lang="ru-RU" altLang="en-US">
                <a:latin typeface="Times New Roman" panose="02020603050405020304" pitchFamily="18" charset="0"/>
              </a:rPr>
              <a:t>Цените на стоките се отклоняват от техните стойности, като по този начин се нарушава основното равенство между стойността стоките и сумата на цените</a:t>
            </a:r>
            <a:r>
              <a:rPr lang="bg-BG" altLang="en-US">
                <a:latin typeface="Times New Roman" panose="02020603050405020304" pitchFamily="18" charset="0"/>
              </a:rPr>
              <a:t> в обществен мащаб</a:t>
            </a:r>
            <a:r>
              <a:rPr lang="ru-RU" altLang="en-US">
                <a:latin typeface="Times New Roman" panose="02020603050405020304" pitchFamily="18" charset="0"/>
              </a:rPr>
              <a:t>. Това съответствие се осигурява от закона за стойността, закона за търсенето и предлагането и редица други пазарни закони.</a:t>
            </a:r>
            <a:r>
              <a:rPr lang="bg-BG" altLang="en-US">
                <a:latin typeface="Times New Roman" panose="02020603050405020304" pitchFamily="18" charset="0"/>
              </a:rPr>
              <a:t> </a:t>
            </a:r>
          </a:p>
          <a:p>
            <a:pPr eaLnBrk="1" hangingPunct="1">
              <a:lnSpc>
                <a:spcPct val="90000"/>
              </a:lnSpc>
            </a:pPr>
            <a:endParaRPr lang="bg-BG" altLang="en-US" sz="2400" i="1">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a:extLst>
              <a:ext uri="{FF2B5EF4-FFF2-40B4-BE49-F238E27FC236}">
                <a16:creationId xmlns:a16="http://schemas.microsoft.com/office/drawing/2014/main" id="{4D5204E9-B4E1-047A-4B57-AA3E116F45EB}"/>
              </a:ext>
            </a:extLst>
          </p:cNvPr>
          <p:cNvSpPr>
            <a:spLocks noGrp="1" noChangeArrowheads="1"/>
          </p:cNvSpPr>
          <p:nvPr>
            <p:ph type="body" idx="1"/>
          </p:nvPr>
        </p:nvSpPr>
        <p:spPr>
          <a:xfrm>
            <a:off x="457200" y="692150"/>
            <a:ext cx="8147050" cy="5434013"/>
          </a:xfrm>
        </p:spPr>
        <p:txBody>
          <a:bodyPr/>
          <a:lstStyle/>
          <a:p>
            <a:pPr algn="just" eaLnBrk="1" hangingPunct="1">
              <a:lnSpc>
                <a:spcPct val="90000"/>
              </a:lnSpc>
              <a:buFontTx/>
              <a:buNone/>
            </a:pPr>
            <a:r>
              <a:rPr lang="bg-BG" altLang="en-US" sz="3600">
                <a:latin typeface="Times New Roman" panose="02020603050405020304" pitchFamily="18" charset="0"/>
              </a:rPr>
              <a:t>Функциите на цените от съдържателна гледна точка представляват задачите, които имат да решават в процеса на размяната на стоките между участниците в пазарния процес.</a:t>
            </a:r>
          </a:p>
          <a:p>
            <a:pPr algn="just" eaLnBrk="1" hangingPunct="1">
              <a:lnSpc>
                <a:spcPct val="90000"/>
              </a:lnSpc>
            </a:pPr>
            <a:r>
              <a:rPr lang="bg-BG" altLang="en-US" sz="3600" i="1">
                <a:latin typeface="Times New Roman" panose="02020603050405020304" pitchFamily="18" charset="0"/>
              </a:rPr>
              <a:t>Измерителна;</a:t>
            </a:r>
          </a:p>
          <a:p>
            <a:pPr eaLnBrk="1" hangingPunct="1">
              <a:lnSpc>
                <a:spcPct val="90000"/>
              </a:lnSpc>
            </a:pPr>
            <a:r>
              <a:rPr lang="bg-BG" altLang="en-US" sz="3600" i="1">
                <a:latin typeface="Times New Roman" panose="02020603050405020304" pitchFamily="18" charset="0"/>
              </a:rPr>
              <a:t>Разпределителна;</a:t>
            </a:r>
          </a:p>
          <a:p>
            <a:pPr eaLnBrk="1" hangingPunct="1">
              <a:lnSpc>
                <a:spcPct val="90000"/>
              </a:lnSpc>
            </a:pPr>
            <a:r>
              <a:rPr lang="bg-BG" altLang="en-US" sz="3600" i="1">
                <a:latin typeface="Times New Roman" panose="02020603050405020304" pitchFamily="18" charset="0"/>
              </a:rPr>
              <a:t>Стимулираща;</a:t>
            </a:r>
          </a:p>
          <a:p>
            <a:pPr eaLnBrk="1" hangingPunct="1">
              <a:lnSpc>
                <a:spcPct val="90000"/>
              </a:lnSpc>
            </a:pPr>
            <a:r>
              <a:rPr lang="bg-BG" altLang="en-US" sz="3600" i="1">
                <a:latin typeface="Times New Roman" panose="02020603050405020304" pitchFamily="18" charset="0"/>
              </a:rPr>
              <a:t>Балансираща</a:t>
            </a:r>
            <a:r>
              <a:rPr lang="bg-BG" altLang="en-US" i="1"/>
              <a:t>.</a:t>
            </a:r>
            <a:r>
              <a:rPr lang="bg-BG" altLang="en-US"/>
              <a:t>    </a:t>
            </a:r>
          </a:p>
          <a:p>
            <a:pPr eaLnBrk="1" hangingPunct="1">
              <a:lnSpc>
                <a:spcPct val="90000"/>
              </a:lnSpc>
              <a:buFontTx/>
              <a:buNone/>
            </a:pPr>
            <a:endParaRPr lang="bg-BG" altLang="en-US" sz="2400">
              <a:latin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a:extLst>
              <a:ext uri="{FF2B5EF4-FFF2-40B4-BE49-F238E27FC236}">
                <a16:creationId xmlns:a16="http://schemas.microsoft.com/office/drawing/2014/main" id="{C2451977-2EF1-FB47-893F-81D8A5ACA96D}"/>
              </a:ext>
            </a:extLst>
          </p:cNvPr>
          <p:cNvSpPr>
            <a:spLocks noGrp="1" noChangeArrowheads="1"/>
          </p:cNvSpPr>
          <p:nvPr>
            <p:ph type="body" idx="1"/>
          </p:nvPr>
        </p:nvSpPr>
        <p:spPr>
          <a:xfrm>
            <a:off x="457200" y="981075"/>
            <a:ext cx="8218488" cy="5145088"/>
          </a:xfrm>
        </p:spPr>
        <p:txBody>
          <a:bodyPr/>
          <a:lstStyle/>
          <a:p>
            <a:pPr algn="just" eaLnBrk="1" hangingPunct="1">
              <a:lnSpc>
                <a:spcPct val="90000"/>
              </a:lnSpc>
              <a:buFontTx/>
              <a:buNone/>
            </a:pPr>
            <a:r>
              <a:rPr lang="bg-BG" altLang="en-US" sz="3600">
                <a:latin typeface="Times New Roman" panose="02020603050405020304" pitchFamily="18" charset="0"/>
              </a:rPr>
              <a:t>В пазарното стопанство определянето на цената между продавачите и купувачите става на базата на известен компромис между извършените разходи и стойността на стоката. Тази своебразна модификация може да се дължи на различни фактори, влияещи на стойността, а оттам на цената в процеса на производството. </a:t>
            </a:r>
          </a:p>
          <a:p>
            <a:pPr eaLnBrk="1" hangingPunct="1"/>
            <a:endParaRPr lang="bg-BG"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9E490245-2B26-A0FA-A3D9-9CCF92F09EB5}"/>
              </a:ext>
            </a:extLst>
          </p:cNvPr>
          <p:cNvSpPr>
            <a:spLocks noGrp="1" noChangeArrowheads="1"/>
          </p:cNvSpPr>
          <p:nvPr>
            <p:ph type="title"/>
          </p:nvPr>
        </p:nvSpPr>
        <p:spPr/>
        <p:txBody>
          <a:bodyPr/>
          <a:lstStyle/>
          <a:p>
            <a:pPr marL="838200" indent="-838200" algn="just" eaLnBrk="1" hangingPunct="1"/>
            <a:r>
              <a:rPr lang="ru-RU" altLang="en-US" sz="3200" b="1">
                <a:latin typeface="Times New Roman" panose="02020603050405020304" pitchFamily="18" charset="0"/>
              </a:rPr>
              <a:t>3.Подходи и методи на ценообразуване.</a:t>
            </a:r>
            <a:r>
              <a:rPr lang="bg-BG" altLang="en-US" sz="3200" b="1">
                <a:latin typeface="Times New Roman" panose="02020603050405020304" pitchFamily="18" charset="0"/>
              </a:rPr>
              <a:t> </a:t>
            </a:r>
            <a:br>
              <a:rPr lang="bg-BG" altLang="en-US" sz="3200" b="1">
                <a:latin typeface="Times New Roman" panose="02020603050405020304" pitchFamily="18" charset="0"/>
              </a:rPr>
            </a:br>
            <a:endParaRPr lang="bg-BG" altLang="en-US" sz="3200" b="1">
              <a:latin typeface="Times New Roman" panose="02020603050405020304" pitchFamily="18" charset="0"/>
            </a:endParaRPr>
          </a:p>
        </p:txBody>
      </p:sp>
      <p:sp>
        <p:nvSpPr>
          <p:cNvPr id="27651" name="Rectangle 3">
            <a:extLst>
              <a:ext uri="{FF2B5EF4-FFF2-40B4-BE49-F238E27FC236}">
                <a16:creationId xmlns:a16="http://schemas.microsoft.com/office/drawing/2014/main" id="{6505F160-45BD-3121-B7EB-7CD2B181F4CD}"/>
              </a:ext>
            </a:extLst>
          </p:cNvPr>
          <p:cNvSpPr>
            <a:spLocks noGrp="1" noChangeArrowheads="1"/>
          </p:cNvSpPr>
          <p:nvPr>
            <p:ph type="body" idx="1"/>
          </p:nvPr>
        </p:nvSpPr>
        <p:spPr/>
        <p:txBody>
          <a:bodyPr/>
          <a:lstStyle/>
          <a:p>
            <a:pPr algn="just" eaLnBrk="1" hangingPunct="1">
              <a:buFontTx/>
              <a:buNone/>
            </a:pPr>
            <a:r>
              <a:rPr lang="bg-BG" altLang="en-US">
                <a:latin typeface="Times New Roman" panose="02020603050405020304" pitchFamily="18" charset="0"/>
              </a:rPr>
              <a:t>Съществува богато разнообразие от методи, които се базират на два подхода:</a:t>
            </a:r>
            <a:endParaRPr lang="bg-BG" altLang="en-US" b="1">
              <a:latin typeface="Times New Roman" panose="02020603050405020304" pitchFamily="18" charset="0"/>
            </a:endParaRPr>
          </a:p>
          <a:p>
            <a:pPr algn="just" eaLnBrk="1" hangingPunct="1"/>
            <a:r>
              <a:rPr lang="bg-BG" altLang="en-US" b="1">
                <a:latin typeface="Times New Roman" panose="02020603050405020304" pitchFamily="18" charset="0"/>
              </a:rPr>
              <a:t>Разходно-калкулативен </a:t>
            </a:r>
            <a:r>
              <a:rPr lang="bg-BG" altLang="en-US">
                <a:latin typeface="Times New Roman" panose="02020603050405020304" pitchFamily="18" charset="0"/>
              </a:rPr>
              <a:t>– при него акцентът се поставя върху разходите;</a:t>
            </a:r>
            <a:endParaRPr lang="bg-BG" altLang="en-US" b="1">
              <a:latin typeface="Times New Roman" panose="02020603050405020304" pitchFamily="18" charset="0"/>
            </a:endParaRPr>
          </a:p>
          <a:p>
            <a:pPr algn="just" eaLnBrk="1" hangingPunct="1"/>
            <a:r>
              <a:rPr lang="bg-BG" altLang="en-US" b="1">
                <a:latin typeface="Times New Roman" panose="02020603050405020304" pitchFamily="18" charset="0"/>
              </a:rPr>
              <a:t>Пазарно-ориентиран – </a:t>
            </a:r>
            <a:r>
              <a:rPr lang="bg-BG" altLang="en-US">
                <a:latin typeface="Times New Roman" panose="02020603050405020304" pitchFamily="18" charset="0"/>
              </a:rPr>
              <a:t>при него се взема под внимание потребителския интерес. </a:t>
            </a:r>
          </a:p>
          <a:p>
            <a:pPr eaLnBrk="1" hangingPunct="1"/>
            <a:endParaRPr lang="bg-BG"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id="{557FA422-7C68-796E-D04C-08548D912555}"/>
              </a:ext>
            </a:extLst>
          </p:cNvPr>
          <p:cNvSpPr>
            <a:spLocks noGrp="1" noChangeArrowheads="1"/>
          </p:cNvSpPr>
          <p:nvPr>
            <p:ph type="body" idx="1"/>
          </p:nvPr>
        </p:nvSpPr>
        <p:spPr>
          <a:xfrm>
            <a:off x="457200" y="692150"/>
            <a:ext cx="8147050" cy="5434013"/>
          </a:xfrm>
        </p:spPr>
        <p:txBody>
          <a:bodyPr/>
          <a:lstStyle/>
          <a:p>
            <a:pPr eaLnBrk="1" hangingPunct="1">
              <a:buFontTx/>
              <a:buNone/>
            </a:pPr>
            <a:r>
              <a:rPr lang="en-US" altLang="en-US" sz="2800" b="1">
                <a:latin typeface="Times New Roman" panose="02020603050405020304" pitchFamily="18" charset="0"/>
              </a:rPr>
              <a:t>I.</a:t>
            </a:r>
            <a:r>
              <a:rPr lang="bg-BG" altLang="en-US" sz="2800" b="1">
                <a:latin typeface="Times New Roman" panose="02020603050405020304" pitchFamily="18" charset="0"/>
              </a:rPr>
              <a:t>Разходно-калкулативен подход</a:t>
            </a:r>
          </a:p>
          <a:p>
            <a:pPr algn="just" eaLnBrk="1" hangingPunct="1">
              <a:buFontTx/>
              <a:buNone/>
            </a:pPr>
            <a:r>
              <a:rPr lang="bg-BG" altLang="en-US" i="1">
                <a:latin typeface="Times New Roman" panose="02020603050405020304" pitchFamily="18" charset="0"/>
              </a:rPr>
              <a:t>1</a:t>
            </a:r>
            <a:r>
              <a:rPr lang="bg-BG" altLang="en-US" sz="3600" i="1">
                <a:latin typeface="Times New Roman" panose="02020603050405020304" pitchFamily="18" charset="0"/>
              </a:rPr>
              <a:t>)</a:t>
            </a:r>
            <a:r>
              <a:rPr lang="en-US" altLang="en-US" sz="3600" i="1">
                <a:latin typeface="Times New Roman" panose="02020603050405020304" pitchFamily="18" charset="0"/>
              </a:rPr>
              <a:t> </a:t>
            </a:r>
            <a:r>
              <a:rPr lang="bg-BG" altLang="en-US" sz="3600" i="1">
                <a:latin typeface="Times New Roman" panose="02020603050405020304" pitchFamily="18" charset="0"/>
              </a:rPr>
              <a:t>Себестойност плюс печалба </a:t>
            </a:r>
            <a:r>
              <a:rPr lang="bg-BG" altLang="en-US" sz="3600">
                <a:latin typeface="Times New Roman" panose="02020603050405020304" pitchFamily="18" charset="0"/>
              </a:rPr>
              <a:t>(Метод, основан на основните производствени разходи, познат и като</a:t>
            </a:r>
            <a:r>
              <a:rPr lang="ru-RU" altLang="en-US" sz="3600">
                <a:latin typeface="Times New Roman" panose="02020603050405020304" pitchFamily="18" charset="0"/>
              </a:rPr>
              <a:t> “</a:t>
            </a:r>
            <a:r>
              <a:rPr lang="bg-BG" altLang="en-US" sz="3600">
                <a:latin typeface="Times New Roman" panose="02020603050405020304" pitchFamily="18" charset="0"/>
              </a:rPr>
              <a:t>разходи плюс”) – цената се определя посредством прибавянето към себестойността на определен размер печалба. </a:t>
            </a:r>
          </a:p>
          <a:p>
            <a:pPr eaLnBrk="1" hangingPunct="1">
              <a:buFontTx/>
              <a:buNone/>
            </a:pPr>
            <a:endParaRPr lang="bg-BG" altLang="en-US" sz="2800" b="1">
              <a:latin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a:extLst>
              <a:ext uri="{FF2B5EF4-FFF2-40B4-BE49-F238E27FC236}">
                <a16:creationId xmlns:a16="http://schemas.microsoft.com/office/drawing/2014/main" id="{3121D0DF-6EBD-CB67-65E4-184089E51B11}"/>
              </a:ext>
            </a:extLst>
          </p:cNvPr>
          <p:cNvSpPr>
            <a:spLocks noGrp="1" noChangeArrowheads="1"/>
          </p:cNvSpPr>
          <p:nvPr>
            <p:ph type="body" idx="1"/>
          </p:nvPr>
        </p:nvSpPr>
        <p:spPr>
          <a:xfrm>
            <a:off x="457200" y="692150"/>
            <a:ext cx="8075613" cy="5434013"/>
          </a:xfrm>
        </p:spPr>
        <p:txBody>
          <a:bodyPr/>
          <a:lstStyle/>
          <a:p>
            <a:pPr eaLnBrk="1" hangingPunct="1"/>
            <a:r>
              <a:rPr lang="bg-BG" altLang="en-US" sz="2400">
                <a:latin typeface="Times New Roman" panose="02020603050405020304" pitchFamily="18" charset="0"/>
              </a:rPr>
              <a:t>Съществуват два начина на ценообразуване:</a:t>
            </a:r>
          </a:p>
          <a:p>
            <a:pPr algn="just" eaLnBrk="1" hangingPunct="1">
              <a:buFontTx/>
              <a:buNone/>
            </a:pPr>
            <a:r>
              <a:rPr lang="bg-BG" altLang="en-US">
                <a:latin typeface="Times New Roman" panose="02020603050405020304" pitchFamily="18" charset="0"/>
              </a:rPr>
              <a:t>а)</a:t>
            </a:r>
            <a:r>
              <a:rPr lang="en-US" altLang="en-US">
                <a:latin typeface="Times New Roman" panose="02020603050405020304" pitchFamily="18" charset="0"/>
              </a:rPr>
              <a:t> </a:t>
            </a:r>
            <a:r>
              <a:rPr lang="bg-BG" altLang="en-US">
                <a:latin typeface="Times New Roman" panose="02020603050405020304" pitchFamily="18" charset="0"/>
              </a:rPr>
              <a:t>на база на разходите плюс определена надбавка;</a:t>
            </a:r>
          </a:p>
          <a:p>
            <a:pPr algn="just" eaLnBrk="1" hangingPunct="1">
              <a:buFontTx/>
              <a:buNone/>
            </a:pPr>
            <a:r>
              <a:rPr lang="bg-BG" altLang="en-US">
                <a:latin typeface="Times New Roman" panose="02020603050405020304" pitchFamily="18" charset="0"/>
              </a:rPr>
              <a:t>б)</a:t>
            </a:r>
            <a:r>
              <a:rPr lang="en-US" altLang="en-US"/>
              <a:t> </a:t>
            </a:r>
            <a:r>
              <a:rPr lang="bg-BG" altLang="en-US">
                <a:latin typeface="Times New Roman" panose="02020603050405020304" pitchFamily="18" charset="0"/>
              </a:rPr>
              <a:t>на база разходи плюс определена целева печалба.</a:t>
            </a:r>
          </a:p>
          <a:p>
            <a:pPr algn="just" eaLnBrk="1" hangingPunct="1">
              <a:buFontTx/>
              <a:buNone/>
            </a:pPr>
            <a:r>
              <a:rPr lang="bg-BG" altLang="en-US" sz="3600" i="1">
                <a:latin typeface="Times New Roman" panose="02020603050405020304" pitchFamily="18" charset="0"/>
              </a:rPr>
              <a:t>2)</a:t>
            </a:r>
            <a:r>
              <a:rPr lang="ru-RU" altLang="en-US" sz="3600" i="1">
                <a:latin typeface="Times New Roman" panose="02020603050405020304" pitchFamily="18" charset="0"/>
              </a:rPr>
              <a:t> </a:t>
            </a:r>
            <a:r>
              <a:rPr lang="bg-BG" altLang="en-US" sz="3600" i="1">
                <a:latin typeface="Times New Roman" panose="02020603050405020304" pitchFamily="18" charset="0"/>
              </a:rPr>
              <a:t>Метод на преките разходи;</a:t>
            </a:r>
          </a:p>
          <a:p>
            <a:pPr algn="just" eaLnBrk="1" hangingPunct="1">
              <a:buFontTx/>
              <a:buNone/>
            </a:pPr>
            <a:r>
              <a:rPr lang="ru-RU" altLang="en-US" sz="3600" i="1">
                <a:latin typeface="Times New Roman" panose="02020603050405020304" pitchFamily="18" charset="0"/>
              </a:rPr>
              <a:t>3)Метод на стандартните разходи;</a:t>
            </a:r>
          </a:p>
          <a:p>
            <a:pPr algn="just" eaLnBrk="1" hangingPunct="1">
              <a:buFontTx/>
              <a:buNone/>
            </a:pPr>
            <a:r>
              <a:rPr lang="ru-RU" altLang="en-US" sz="3600" i="1">
                <a:latin typeface="Times New Roman" panose="02020603050405020304" pitchFamily="18" charset="0"/>
              </a:rPr>
              <a:t>4)Метод на целевите разходи.</a:t>
            </a:r>
            <a:endParaRPr lang="bg-BG" altLang="en-US" sz="3600" i="1">
              <a:latin typeface="Times New Roman" panose="02020603050405020304" pitchFamily="18" charset="0"/>
            </a:endParaRPr>
          </a:p>
          <a:p>
            <a:pPr eaLnBrk="1" hangingPunct="1"/>
            <a:endParaRPr lang="bg-BG"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a:extLst>
              <a:ext uri="{FF2B5EF4-FFF2-40B4-BE49-F238E27FC236}">
                <a16:creationId xmlns:a16="http://schemas.microsoft.com/office/drawing/2014/main" id="{9D4F91D7-B825-3C57-30A1-F82F73FC82D1}"/>
              </a:ext>
            </a:extLst>
          </p:cNvPr>
          <p:cNvSpPr>
            <a:spLocks noGrp="1" noChangeArrowheads="1"/>
          </p:cNvSpPr>
          <p:nvPr>
            <p:ph type="body" idx="1"/>
          </p:nvPr>
        </p:nvSpPr>
        <p:spPr>
          <a:xfrm>
            <a:off x="457200" y="620713"/>
            <a:ext cx="8291513" cy="5505450"/>
          </a:xfrm>
        </p:spPr>
        <p:txBody>
          <a:bodyPr/>
          <a:lstStyle/>
          <a:p>
            <a:pPr eaLnBrk="1" hangingPunct="1">
              <a:buFontTx/>
              <a:buNone/>
            </a:pPr>
            <a:r>
              <a:rPr lang="en-US" altLang="en-US" sz="2800" b="1">
                <a:latin typeface="Times New Roman" panose="02020603050405020304" pitchFamily="18" charset="0"/>
              </a:rPr>
              <a:t>II.</a:t>
            </a:r>
            <a:r>
              <a:rPr lang="bg-BG" altLang="en-US" sz="2800" b="1">
                <a:latin typeface="Times New Roman" panose="02020603050405020304" pitchFamily="18" charset="0"/>
              </a:rPr>
              <a:t>Пазарно-ориентиран подход. Тук се отнасят:</a:t>
            </a:r>
          </a:p>
          <a:p>
            <a:pPr algn="just" eaLnBrk="1" hangingPunct="1">
              <a:buFontTx/>
              <a:buNone/>
            </a:pPr>
            <a:endParaRPr lang="en-US" altLang="en-US" i="1">
              <a:latin typeface="Times New Roman" panose="02020603050405020304" pitchFamily="18" charset="0"/>
            </a:endParaRPr>
          </a:p>
          <a:p>
            <a:pPr algn="just" eaLnBrk="1" hangingPunct="1">
              <a:buFontTx/>
              <a:buNone/>
            </a:pPr>
            <a:r>
              <a:rPr lang="bg-BG" altLang="en-US" i="1">
                <a:latin typeface="Times New Roman" panose="02020603050405020304" pitchFamily="18" charset="0"/>
              </a:rPr>
              <a:t>Метод на критичната точка</a:t>
            </a:r>
            <a:r>
              <a:rPr lang="bg-BG" altLang="en-US">
                <a:latin typeface="Times New Roman" panose="02020603050405020304" pitchFamily="18" charset="0"/>
              </a:rPr>
              <a:t> – широко прилаган в практиката, тъй като е базиран на количествената оценка на релацията “общи приходи – общи разходи – обща печалба” . Критичната точка определя този обем от реализацията на продукцията, който гарантира покриването на разходите от приходите. </a:t>
            </a:r>
          </a:p>
          <a:p>
            <a:pPr eaLnBrk="1" hangingPunct="1"/>
            <a:endParaRPr lang="bg-BG"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6AB81EDB-0EA3-69D0-DE4E-A8C24EA3A630}"/>
              </a:ext>
            </a:extLst>
          </p:cNvPr>
          <p:cNvSpPr>
            <a:spLocks noGrp="1" noChangeArrowheads="1"/>
          </p:cNvSpPr>
          <p:nvPr>
            <p:ph type="title"/>
          </p:nvPr>
        </p:nvSpPr>
        <p:spPr/>
        <p:txBody>
          <a:bodyPr/>
          <a:lstStyle/>
          <a:p>
            <a:pPr marL="838200" indent="-838200" algn="just" eaLnBrk="1" hangingPunct="1">
              <a:buFontTx/>
              <a:buAutoNum type="arabicPeriod"/>
            </a:pPr>
            <a:r>
              <a:rPr lang="ru-RU" altLang="en-US" sz="4800">
                <a:latin typeface="Times New Roman" panose="02020603050405020304" pitchFamily="18" charset="0"/>
              </a:rPr>
              <a:t>Икономическа същност.....</a:t>
            </a:r>
            <a:endParaRPr lang="bg-BG" altLang="en-US" sz="4800">
              <a:latin typeface="Times New Roman" panose="02020603050405020304" pitchFamily="18" charset="0"/>
            </a:endParaRPr>
          </a:p>
        </p:txBody>
      </p:sp>
      <p:sp>
        <p:nvSpPr>
          <p:cNvPr id="4099" name="Rectangle 3">
            <a:extLst>
              <a:ext uri="{FF2B5EF4-FFF2-40B4-BE49-F238E27FC236}">
                <a16:creationId xmlns:a16="http://schemas.microsoft.com/office/drawing/2014/main" id="{5472FC93-9DD4-9783-41F9-F4BDA44FE1D7}"/>
              </a:ext>
            </a:extLst>
          </p:cNvPr>
          <p:cNvSpPr>
            <a:spLocks noGrp="1" noChangeArrowheads="1"/>
          </p:cNvSpPr>
          <p:nvPr>
            <p:ph type="body" idx="1"/>
          </p:nvPr>
        </p:nvSpPr>
        <p:spPr/>
        <p:txBody>
          <a:bodyPr/>
          <a:lstStyle/>
          <a:p>
            <a:pPr algn="just" eaLnBrk="1" hangingPunct="1">
              <a:lnSpc>
                <a:spcPct val="90000"/>
              </a:lnSpc>
            </a:pPr>
            <a:r>
              <a:rPr lang="bg-BG" altLang="en-US" sz="2800">
                <a:latin typeface="Times New Roman" panose="02020603050405020304" pitchFamily="18" charset="0"/>
              </a:rPr>
              <a:t>Себестойността е един от основните качествени показатели, които характеризират дейността на предприятието</a:t>
            </a:r>
            <a:r>
              <a:rPr lang="bg-BG" altLang="en-US" sz="2800"/>
              <a:t>. </a:t>
            </a:r>
            <a:r>
              <a:rPr lang="bg-BG" altLang="en-US" sz="2800">
                <a:latin typeface="Times New Roman" panose="02020603050405020304" pitchFamily="18" charset="0"/>
              </a:rPr>
              <a:t>Изразява всички разходи, които се извършат в стопанските единици, за да се произведе и реализира продукцията им. </a:t>
            </a:r>
          </a:p>
          <a:p>
            <a:pPr algn="just" eaLnBrk="1" hangingPunct="1">
              <a:lnSpc>
                <a:spcPct val="90000"/>
              </a:lnSpc>
            </a:pPr>
            <a:r>
              <a:rPr lang="bg-BG" altLang="en-US" sz="2800">
                <a:latin typeface="Times New Roman" panose="02020603050405020304" pitchFamily="18" charset="0"/>
              </a:rPr>
              <a:t>Себестойността зависи от общото икономическо състояние на националното стопанство и от технико-технологичното равнище на производството, равнището на организация на производството и труда, степента на използване на суровините и материалите.</a:t>
            </a:r>
            <a:r>
              <a:rPr lang="bg-BG" altLang="en-US" sz="2800"/>
              <a:t> </a:t>
            </a:r>
          </a:p>
          <a:p>
            <a:pPr eaLnBrk="1" hangingPunct="1">
              <a:lnSpc>
                <a:spcPct val="90000"/>
              </a:lnSpc>
            </a:pPr>
            <a:endParaRPr lang="bg-BG" altLang="en-US" sz="2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a:extLst>
              <a:ext uri="{FF2B5EF4-FFF2-40B4-BE49-F238E27FC236}">
                <a16:creationId xmlns:a16="http://schemas.microsoft.com/office/drawing/2014/main" id="{198A8662-EDC2-60AA-94E0-E5CE1CE9507F}"/>
              </a:ext>
            </a:extLst>
          </p:cNvPr>
          <p:cNvSpPr>
            <a:spLocks noGrp="1" noChangeArrowheads="1"/>
          </p:cNvSpPr>
          <p:nvPr>
            <p:ph type="title"/>
          </p:nvPr>
        </p:nvSpPr>
        <p:spPr>
          <a:xfrm>
            <a:off x="457200" y="274638"/>
            <a:ext cx="8218488" cy="1425575"/>
          </a:xfrm>
        </p:spPr>
        <p:txBody>
          <a:bodyPr/>
          <a:lstStyle/>
          <a:p>
            <a:pPr algn="just" eaLnBrk="1" hangingPunct="1"/>
            <a:r>
              <a:rPr lang="bg-BG" altLang="en-US" sz="2400" b="1">
                <a:latin typeface="Times New Roman" panose="02020603050405020304" pitchFamily="18" charset="0"/>
              </a:rPr>
              <a:t>Критичната точка</a:t>
            </a:r>
            <a:r>
              <a:rPr lang="bg-BG" altLang="en-US" sz="2400">
                <a:latin typeface="Times New Roman" panose="02020603050405020304" pitchFamily="18" charset="0"/>
              </a:rPr>
              <a:t> може да се получи аналитично и графично. Изчисляването й става по следната формула, при:допускането че предприятието произвежда само един вид продукция:</a:t>
            </a:r>
          </a:p>
        </p:txBody>
      </p:sp>
      <p:sp>
        <p:nvSpPr>
          <p:cNvPr id="31747" name="Rectangle 5">
            <a:extLst>
              <a:ext uri="{FF2B5EF4-FFF2-40B4-BE49-F238E27FC236}">
                <a16:creationId xmlns:a16="http://schemas.microsoft.com/office/drawing/2014/main" id="{553D7136-E32F-F6AC-F28E-37D68E372EF1}"/>
              </a:ext>
            </a:extLst>
          </p:cNvPr>
          <p:cNvSpPr>
            <a:spLocks noGrp="1" noChangeArrowheads="1"/>
          </p:cNvSpPr>
          <p:nvPr>
            <p:ph type="body" sz="half" idx="1"/>
          </p:nvPr>
        </p:nvSpPr>
        <p:spPr>
          <a:xfrm>
            <a:off x="457200" y="1916113"/>
            <a:ext cx="4043363" cy="4210050"/>
          </a:xfrm>
        </p:spPr>
        <p:txBody>
          <a:bodyPr/>
          <a:lstStyle/>
          <a:p>
            <a:pPr algn="just" eaLnBrk="1" hangingPunct="1"/>
            <a:endParaRPr lang="en-US" altLang="en-US" sz="2400">
              <a:latin typeface="Times New Roman" panose="02020603050405020304" pitchFamily="18" charset="0"/>
            </a:endParaRPr>
          </a:p>
          <a:p>
            <a:pPr algn="just" eaLnBrk="1" hangingPunct="1"/>
            <a:r>
              <a:rPr lang="bg-BG" altLang="en-US" sz="2400">
                <a:latin typeface="Times New Roman" panose="02020603050405020304" pitchFamily="18" charset="0"/>
              </a:rPr>
              <a:t>където:</a:t>
            </a:r>
            <a:endParaRPr lang="en-US" altLang="en-US" sz="2400">
              <a:latin typeface="Times New Roman" panose="02020603050405020304" pitchFamily="18" charset="0"/>
            </a:endParaRPr>
          </a:p>
          <a:p>
            <a:pPr algn="just" eaLnBrk="1" hangingPunct="1">
              <a:buFontTx/>
              <a:buNone/>
            </a:pPr>
            <a:r>
              <a:rPr lang="en-US" altLang="en-US" sz="2400">
                <a:latin typeface="Times New Roman" panose="02020603050405020304" pitchFamily="18" charset="0"/>
              </a:rPr>
              <a:t>BEP</a:t>
            </a:r>
            <a:r>
              <a:rPr lang="bg-BG" altLang="en-US" sz="2400">
                <a:latin typeface="Times New Roman" panose="02020603050405020304" pitchFamily="18" charset="0"/>
              </a:rPr>
              <a:t> – критична точка в натурални измерители за продукта;</a:t>
            </a:r>
            <a:endParaRPr lang="en-US" altLang="en-US" sz="2400">
              <a:latin typeface="Times New Roman" panose="02020603050405020304" pitchFamily="18" charset="0"/>
            </a:endParaRPr>
          </a:p>
          <a:p>
            <a:pPr algn="just" eaLnBrk="1" hangingPunct="1">
              <a:buFontTx/>
              <a:buNone/>
            </a:pPr>
            <a:r>
              <a:rPr lang="en-US" altLang="en-US" sz="2400">
                <a:latin typeface="Times New Roman" panose="02020603050405020304" pitchFamily="18" charset="0"/>
              </a:rPr>
              <a:t>FC </a:t>
            </a:r>
            <a:r>
              <a:rPr lang="bg-BG" altLang="en-US" sz="2400">
                <a:latin typeface="Times New Roman" panose="02020603050405020304" pitchFamily="18" charset="0"/>
              </a:rPr>
              <a:t> – </a:t>
            </a:r>
            <a:r>
              <a:rPr lang="ru-RU" altLang="en-US" sz="2400">
                <a:latin typeface="Times New Roman" panose="02020603050405020304" pitchFamily="18" charset="0"/>
              </a:rPr>
              <a:t> </a:t>
            </a:r>
            <a:r>
              <a:rPr lang="bg-BG" altLang="en-US" sz="2400">
                <a:latin typeface="Times New Roman" panose="02020603050405020304" pitchFamily="18" charset="0"/>
              </a:rPr>
              <a:t>условно-постоянни разходи;</a:t>
            </a:r>
            <a:endParaRPr lang="en-US" altLang="en-US" sz="2400">
              <a:latin typeface="Times New Roman" panose="02020603050405020304" pitchFamily="18" charset="0"/>
            </a:endParaRPr>
          </a:p>
          <a:p>
            <a:pPr algn="just" eaLnBrk="1" hangingPunct="1">
              <a:buFontTx/>
              <a:buNone/>
            </a:pPr>
            <a:r>
              <a:rPr lang="en-US" altLang="en-US" sz="2400">
                <a:latin typeface="Times New Roman" panose="02020603050405020304" pitchFamily="18" charset="0"/>
              </a:rPr>
              <a:t>pi </a:t>
            </a:r>
            <a:r>
              <a:rPr lang="ru-RU" altLang="en-US" sz="2400">
                <a:latin typeface="Times New Roman" panose="02020603050405020304" pitchFamily="18" charset="0"/>
              </a:rPr>
              <a:t>  </a:t>
            </a:r>
            <a:r>
              <a:rPr lang="bg-BG" altLang="en-US" sz="2400">
                <a:latin typeface="Times New Roman" panose="02020603050405020304" pitchFamily="18" charset="0"/>
              </a:rPr>
              <a:t>– </a:t>
            </a:r>
            <a:r>
              <a:rPr lang="ru-RU" altLang="en-US" sz="2400">
                <a:latin typeface="Times New Roman" panose="02020603050405020304" pitchFamily="18" charset="0"/>
              </a:rPr>
              <a:t>  </a:t>
            </a:r>
            <a:r>
              <a:rPr lang="bg-BG" altLang="en-US" sz="2400">
                <a:latin typeface="Times New Roman" panose="02020603050405020304" pitchFamily="18" charset="0"/>
              </a:rPr>
              <a:t>цена на продукта;</a:t>
            </a:r>
            <a:endParaRPr lang="en-US" altLang="en-US" sz="2400">
              <a:latin typeface="Times New Roman" panose="02020603050405020304" pitchFamily="18" charset="0"/>
            </a:endParaRPr>
          </a:p>
          <a:p>
            <a:pPr algn="just" eaLnBrk="1" hangingPunct="1">
              <a:buFontTx/>
              <a:buNone/>
            </a:pPr>
            <a:r>
              <a:rPr lang="en-US" altLang="en-US" sz="2400">
                <a:latin typeface="Times New Roman" panose="02020603050405020304" pitchFamily="18" charset="0"/>
              </a:rPr>
              <a:t>Vci</a:t>
            </a:r>
            <a:r>
              <a:rPr lang="bg-BG" altLang="en-US" sz="2400">
                <a:latin typeface="Times New Roman" panose="02020603050405020304" pitchFamily="18" charset="0"/>
              </a:rPr>
              <a:t> – </a:t>
            </a:r>
            <a:r>
              <a:rPr lang="ru-RU" altLang="en-US" sz="2400">
                <a:latin typeface="Times New Roman" panose="02020603050405020304" pitchFamily="18" charset="0"/>
              </a:rPr>
              <a:t>  </a:t>
            </a:r>
            <a:r>
              <a:rPr lang="bg-BG" altLang="en-US" sz="2400">
                <a:latin typeface="Times New Roman" panose="02020603050405020304" pitchFamily="18" charset="0"/>
              </a:rPr>
              <a:t>променливи разходи за единица изделие.</a:t>
            </a:r>
          </a:p>
          <a:p>
            <a:pPr eaLnBrk="1" hangingPunct="1"/>
            <a:endParaRPr lang="bg-BG" altLang="en-US" sz="2800"/>
          </a:p>
        </p:txBody>
      </p:sp>
      <p:graphicFrame>
        <p:nvGraphicFramePr>
          <p:cNvPr id="31748" name="Object 10">
            <a:extLst>
              <a:ext uri="{FF2B5EF4-FFF2-40B4-BE49-F238E27FC236}">
                <a16:creationId xmlns:a16="http://schemas.microsoft.com/office/drawing/2014/main" id="{1CEDC4C7-9675-5908-7B56-8AD5729CD054}"/>
              </a:ext>
            </a:extLst>
          </p:cNvPr>
          <p:cNvGraphicFramePr>
            <a:graphicFrameLocks noChangeAspect="1"/>
          </p:cNvGraphicFramePr>
          <p:nvPr>
            <p:ph sz="half" idx="2"/>
          </p:nvPr>
        </p:nvGraphicFramePr>
        <p:xfrm>
          <a:off x="5292725" y="2657475"/>
          <a:ext cx="3382963" cy="1433513"/>
        </p:xfrm>
        <a:graphic>
          <a:graphicData uri="http://schemas.openxmlformats.org/presentationml/2006/ole">
            <mc:AlternateContent xmlns:mc="http://schemas.openxmlformats.org/markup-compatibility/2006">
              <mc:Choice xmlns:v="urn:schemas-microsoft-com:vml" Requires="v">
                <p:oleObj name="Equation" r:id="rId2" imgW="1079500" imgH="457200" progId="Equation.3">
                  <p:embed/>
                </p:oleObj>
              </mc:Choice>
              <mc:Fallback>
                <p:oleObj name="Equation" r:id="rId2" imgW="1079500" imgH="457200" progId="Equation.3">
                  <p:embed/>
                  <p:pic>
                    <p:nvPicPr>
                      <p:cNvPr id="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725" y="2657475"/>
                        <a:ext cx="3382963" cy="1433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EC6DFAA4-37FF-BD6D-E16F-A2453EFCF80E}"/>
              </a:ext>
            </a:extLst>
          </p:cNvPr>
          <p:cNvSpPr>
            <a:spLocks noGrp="1" noChangeArrowheads="1"/>
          </p:cNvSpPr>
          <p:nvPr>
            <p:ph type="title"/>
          </p:nvPr>
        </p:nvSpPr>
        <p:spPr/>
        <p:txBody>
          <a:bodyPr/>
          <a:lstStyle/>
          <a:p>
            <a:pPr algn="just" eaLnBrk="1" hangingPunct="1"/>
            <a:r>
              <a:rPr lang="bg-BG" altLang="en-US" sz="3200" i="1">
                <a:latin typeface="Times New Roman" panose="02020603050405020304" pitchFamily="18" charset="0"/>
              </a:rPr>
              <a:t>Метод на ценообразуване базиран на потребителската оценка</a:t>
            </a:r>
          </a:p>
        </p:txBody>
      </p:sp>
      <p:sp>
        <p:nvSpPr>
          <p:cNvPr id="32771" name="Rectangle 3">
            <a:extLst>
              <a:ext uri="{FF2B5EF4-FFF2-40B4-BE49-F238E27FC236}">
                <a16:creationId xmlns:a16="http://schemas.microsoft.com/office/drawing/2014/main" id="{1ED6E6A6-93C1-6A4A-E020-CAD3E89F1F9E}"/>
              </a:ext>
            </a:extLst>
          </p:cNvPr>
          <p:cNvSpPr>
            <a:spLocks noGrp="1" noChangeArrowheads="1"/>
          </p:cNvSpPr>
          <p:nvPr>
            <p:ph type="body" idx="1"/>
          </p:nvPr>
        </p:nvSpPr>
        <p:spPr/>
        <p:txBody>
          <a:bodyPr/>
          <a:lstStyle/>
          <a:p>
            <a:pPr algn="just" eaLnBrk="1" hangingPunct="1">
              <a:buFontTx/>
              <a:buNone/>
            </a:pPr>
            <a:r>
              <a:rPr lang="bg-BG" altLang="en-US" sz="2800">
                <a:latin typeface="Times New Roman" panose="02020603050405020304" pitchFamily="18" charset="0"/>
              </a:rPr>
              <a:t>Тази група методи се базира на пазарният подход в ценообразуването. Той се основава на потребителската представа</a:t>
            </a:r>
            <a:r>
              <a:rPr lang="en-US" altLang="en-US" sz="2800">
                <a:latin typeface="Times New Roman" panose="02020603050405020304" pitchFamily="18" charset="0"/>
              </a:rPr>
              <a:t>…</a:t>
            </a:r>
            <a:r>
              <a:rPr lang="bg-BG" altLang="en-US" sz="2800">
                <a:latin typeface="Times New Roman" panose="02020603050405020304" pitchFamily="18" charset="0"/>
              </a:rPr>
              <a:t> каква би трябвало да бъде цената на продукта в сравнение с аналогичните конкурентни продукти. </a:t>
            </a:r>
            <a:r>
              <a:rPr lang="bg-BG" altLang="en-US" sz="2400">
                <a:latin typeface="Times New Roman" panose="02020603050405020304" pitchFamily="18" charset="0"/>
              </a:rPr>
              <a:t>Тази оценка може да се получи чрез:</a:t>
            </a:r>
            <a:endParaRPr lang="en-US" altLang="en-US" sz="2400">
              <a:latin typeface="Times New Roman" panose="02020603050405020304" pitchFamily="18" charset="0"/>
            </a:endParaRPr>
          </a:p>
          <a:p>
            <a:pPr algn="just" eaLnBrk="1" hangingPunct="1"/>
            <a:r>
              <a:rPr lang="bg-BG" altLang="en-US"/>
              <a:t> </a:t>
            </a:r>
            <a:r>
              <a:rPr lang="bg-BG" altLang="en-US" sz="2800" i="1">
                <a:latin typeface="Times New Roman" panose="02020603050405020304" pitchFamily="18" charset="0"/>
              </a:rPr>
              <a:t>директно назоваване на цената;</a:t>
            </a:r>
          </a:p>
          <a:p>
            <a:pPr algn="just" eaLnBrk="1" hangingPunct="1"/>
            <a:r>
              <a:rPr lang="bg-BG" altLang="en-US" sz="2800" i="1">
                <a:latin typeface="Times New Roman" panose="02020603050405020304" pitchFamily="18" charset="0"/>
              </a:rPr>
              <a:t> точкова система на оценка;</a:t>
            </a:r>
          </a:p>
          <a:p>
            <a:pPr eaLnBrk="1" hangingPunct="1">
              <a:buFontTx/>
              <a:buNone/>
            </a:pPr>
            <a:endParaRPr lang="bg-BG" altLang="en-US" i="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a:extLst>
              <a:ext uri="{FF2B5EF4-FFF2-40B4-BE49-F238E27FC236}">
                <a16:creationId xmlns:a16="http://schemas.microsoft.com/office/drawing/2014/main" id="{E672E1F7-29AF-9A86-B830-B51CD9F3AF5D}"/>
              </a:ext>
            </a:extLst>
          </p:cNvPr>
          <p:cNvSpPr>
            <a:spLocks noGrp="1" noChangeArrowheads="1"/>
          </p:cNvSpPr>
          <p:nvPr>
            <p:ph type="body" idx="1"/>
          </p:nvPr>
        </p:nvSpPr>
        <p:spPr>
          <a:xfrm>
            <a:off x="457200" y="981075"/>
            <a:ext cx="8218488" cy="5145088"/>
          </a:xfrm>
        </p:spPr>
        <p:txBody>
          <a:bodyPr/>
          <a:lstStyle/>
          <a:p>
            <a:pPr algn="just" eaLnBrk="1" hangingPunct="1"/>
            <a:r>
              <a:rPr lang="bg-BG" altLang="en-US" i="1">
                <a:latin typeface="Times New Roman" panose="02020603050405020304" pitchFamily="18" charset="0"/>
              </a:rPr>
              <a:t>Диагностичен метод. </a:t>
            </a:r>
            <a:endParaRPr lang="en-US" altLang="en-US" i="1">
              <a:latin typeface="Times New Roman" panose="02020603050405020304" pitchFamily="18" charset="0"/>
            </a:endParaRPr>
          </a:p>
          <a:p>
            <a:pPr algn="just" eaLnBrk="1" hangingPunct="1">
              <a:buFontTx/>
              <a:buNone/>
            </a:pPr>
            <a:r>
              <a:rPr lang="bg-BG" altLang="en-US">
                <a:latin typeface="Times New Roman" panose="02020603050405020304" pitchFamily="18" charset="0"/>
              </a:rPr>
              <a:t>При него се избират решаващи параметри и се определя тяхната важност за всеки параметър по сравняваните изделия. Потребителската оценка се получава като сума от произведението относителната значимост на параметрите и оценката за съответния параметър.</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a:extLst>
              <a:ext uri="{FF2B5EF4-FFF2-40B4-BE49-F238E27FC236}">
                <a16:creationId xmlns:a16="http://schemas.microsoft.com/office/drawing/2014/main" id="{720D24DB-E1CB-0128-7C08-4E971691165E}"/>
              </a:ext>
            </a:extLst>
          </p:cNvPr>
          <p:cNvSpPr>
            <a:spLocks noGrp="1" noChangeArrowheads="1"/>
          </p:cNvSpPr>
          <p:nvPr>
            <p:ph type="body" idx="1"/>
          </p:nvPr>
        </p:nvSpPr>
        <p:spPr>
          <a:xfrm>
            <a:off x="457200" y="476250"/>
            <a:ext cx="8218488" cy="5649913"/>
          </a:xfrm>
        </p:spPr>
        <p:txBody>
          <a:bodyPr/>
          <a:lstStyle/>
          <a:p>
            <a:pPr algn="just" eaLnBrk="1" hangingPunct="1">
              <a:lnSpc>
                <a:spcPct val="90000"/>
              </a:lnSpc>
            </a:pPr>
            <a:r>
              <a:rPr lang="bg-BG" altLang="en-US" i="1">
                <a:latin typeface="Times New Roman" panose="02020603050405020304" pitchFamily="18" charset="0"/>
              </a:rPr>
              <a:t>Себестойността</a:t>
            </a:r>
            <a:r>
              <a:rPr lang="bg-BG" altLang="en-US">
                <a:latin typeface="Times New Roman" panose="02020603050405020304" pitchFamily="18" charset="0"/>
              </a:rPr>
              <a:t> като стойностна категория е свързана със </a:t>
            </a:r>
            <a:r>
              <a:rPr lang="bg-BG" altLang="en-US" i="1">
                <a:latin typeface="Times New Roman" panose="02020603050405020304" pitchFamily="18" charset="0"/>
              </a:rPr>
              <a:t>стойността</a:t>
            </a:r>
            <a:r>
              <a:rPr lang="bg-BG" altLang="en-US">
                <a:latin typeface="Times New Roman" panose="02020603050405020304" pitchFamily="18" charset="0"/>
              </a:rPr>
              <a:t> на продукта и е нейно главно съдържание. Тя е част от </a:t>
            </a:r>
            <a:r>
              <a:rPr lang="bg-BG" altLang="en-US" i="1">
                <a:latin typeface="Times New Roman" panose="02020603050405020304" pitchFamily="18" charset="0"/>
              </a:rPr>
              <a:t>стойността</a:t>
            </a:r>
            <a:r>
              <a:rPr lang="bg-BG" altLang="en-US">
                <a:latin typeface="Times New Roman" panose="02020603050405020304" pitchFamily="18" charset="0"/>
              </a:rPr>
              <a:t>, съответно от нейния паричен израз </a:t>
            </a:r>
            <a:r>
              <a:rPr lang="bg-BG" altLang="en-US" b="1">
                <a:latin typeface="Times New Roman" panose="02020603050405020304" pitchFamily="18" charset="0"/>
              </a:rPr>
              <a:t>–</a:t>
            </a:r>
            <a:r>
              <a:rPr lang="bg-BG" altLang="en-US">
                <a:latin typeface="Times New Roman" panose="02020603050405020304" pitchFamily="18" charset="0"/>
              </a:rPr>
              <a:t> </a:t>
            </a:r>
            <a:r>
              <a:rPr lang="bg-BG" altLang="en-US" i="1">
                <a:latin typeface="Times New Roman" panose="02020603050405020304" pitchFamily="18" charset="0"/>
              </a:rPr>
              <a:t>цената.</a:t>
            </a:r>
            <a:r>
              <a:rPr lang="bg-BG" altLang="en-US">
                <a:latin typeface="Times New Roman" panose="02020603050405020304" pitchFamily="18" charset="0"/>
              </a:rPr>
              <a:t> Между тези две икономически категории съществува и качествена разлика. </a:t>
            </a:r>
          </a:p>
          <a:p>
            <a:pPr algn="just" eaLnBrk="1" hangingPunct="1">
              <a:lnSpc>
                <a:spcPct val="90000"/>
              </a:lnSpc>
            </a:pPr>
            <a:r>
              <a:rPr lang="bg-BG" altLang="en-US">
                <a:latin typeface="Times New Roman" panose="02020603050405020304" pitchFamily="18" charset="0"/>
              </a:rPr>
              <a:t>Тя се изразява и в това, че стойността се измерва във време, докато себестойността не се определя пряко от стойността на изразходваните средства за производство, а косвено </a:t>
            </a:r>
            <a:r>
              <a:rPr lang="bg-BG" altLang="en-US" b="1">
                <a:latin typeface="Times New Roman" panose="02020603050405020304" pitchFamily="18" charset="0"/>
              </a:rPr>
              <a:t>–</a:t>
            </a:r>
            <a:r>
              <a:rPr lang="bg-BG" altLang="en-US">
                <a:latin typeface="Times New Roman" panose="02020603050405020304" pitchFamily="18" charset="0"/>
              </a:rPr>
              <a:t> чрез тяхната цена.</a:t>
            </a:r>
            <a:r>
              <a:rPr lang="bg-BG" altLang="en-US" sz="3600"/>
              <a:t> </a:t>
            </a:r>
          </a:p>
          <a:p>
            <a:pPr eaLnBrk="1" hangingPunct="1">
              <a:lnSpc>
                <a:spcPct val="90000"/>
              </a:lnSpc>
            </a:pPr>
            <a:endParaRPr lang="bg-BG"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a:extLst>
              <a:ext uri="{FF2B5EF4-FFF2-40B4-BE49-F238E27FC236}">
                <a16:creationId xmlns:a16="http://schemas.microsoft.com/office/drawing/2014/main" id="{42A7B211-213E-DB76-0018-5EFD4869056D}"/>
              </a:ext>
            </a:extLst>
          </p:cNvPr>
          <p:cNvSpPr>
            <a:spLocks noGrp="1" noChangeArrowheads="1"/>
          </p:cNvSpPr>
          <p:nvPr>
            <p:ph type="body" idx="1"/>
          </p:nvPr>
        </p:nvSpPr>
        <p:spPr>
          <a:xfrm>
            <a:off x="457200" y="836613"/>
            <a:ext cx="8218488" cy="5289550"/>
          </a:xfrm>
        </p:spPr>
        <p:txBody>
          <a:bodyPr/>
          <a:lstStyle/>
          <a:p>
            <a:pPr algn="just" eaLnBrk="1" hangingPunct="1">
              <a:lnSpc>
                <a:spcPct val="90000"/>
              </a:lnSpc>
            </a:pPr>
            <a:r>
              <a:rPr lang="bg-BG" altLang="en-US" sz="2800">
                <a:latin typeface="Times New Roman" panose="02020603050405020304" pitchFamily="18" charset="0"/>
              </a:rPr>
              <a:t>От количествена гледна точка стойността обхваща целия необходим труд за производството и печалбата за единица продукция, докато себестойността включва само овеществения и живия труд в единица продукция.</a:t>
            </a:r>
          </a:p>
          <a:p>
            <a:pPr algn="just" eaLnBrk="1" hangingPunct="1">
              <a:lnSpc>
                <a:spcPct val="90000"/>
              </a:lnSpc>
            </a:pPr>
            <a:r>
              <a:rPr lang="bg-BG" altLang="en-US" sz="2800">
                <a:latin typeface="Times New Roman" panose="02020603050405020304" pitchFamily="18" charset="0"/>
              </a:rPr>
              <a:t>Себестойността включва и някои разходи, свързани с реализацията на продукцията на пазара, а също така и извънредни разходи с необичаен характер като глоби, лихви, неустойки и други подобни. Тя се определя от конкретното равнище на достигнатите разходи в съответното предприятие.</a:t>
            </a:r>
            <a:r>
              <a:rPr lang="bg-BG" altLang="en-US"/>
              <a:t> </a:t>
            </a:r>
            <a:r>
              <a:rPr lang="bg-BG" altLang="en-US" sz="2800">
                <a:latin typeface="Times New Roman" panose="02020603050405020304" pitchFamily="18" charset="0"/>
              </a:rPr>
              <a:t> </a:t>
            </a:r>
          </a:p>
          <a:p>
            <a:pPr eaLnBrk="1" hangingPunct="1">
              <a:lnSpc>
                <a:spcPct val="90000"/>
              </a:lnSpc>
            </a:pPr>
            <a:endParaRPr lang="bg-BG" alt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a:extLst>
              <a:ext uri="{FF2B5EF4-FFF2-40B4-BE49-F238E27FC236}">
                <a16:creationId xmlns:a16="http://schemas.microsoft.com/office/drawing/2014/main" id="{BC4FBECF-D74E-8E86-7964-48B0178FF805}"/>
              </a:ext>
            </a:extLst>
          </p:cNvPr>
          <p:cNvSpPr>
            <a:spLocks noGrp="1" noChangeArrowheads="1"/>
          </p:cNvSpPr>
          <p:nvPr>
            <p:ph type="body" idx="1"/>
          </p:nvPr>
        </p:nvSpPr>
        <p:spPr>
          <a:xfrm>
            <a:off x="468313" y="765175"/>
            <a:ext cx="8207375" cy="5040313"/>
          </a:xfrm>
        </p:spPr>
        <p:txBody>
          <a:bodyPr/>
          <a:lstStyle/>
          <a:p>
            <a:pPr algn="just" eaLnBrk="1" hangingPunct="1"/>
            <a:r>
              <a:rPr lang="bg-BG" altLang="en-US">
                <a:latin typeface="Times New Roman" panose="02020603050405020304" pitchFamily="18" charset="0"/>
              </a:rPr>
              <a:t>Това означава, че върху равнището и динамиката на </a:t>
            </a:r>
            <a:r>
              <a:rPr lang="bg-BG" altLang="en-US" i="1">
                <a:latin typeface="Times New Roman" panose="02020603050405020304" pitchFamily="18" charset="0"/>
              </a:rPr>
              <a:t>себестойността</a:t>
            </a:r>
            <a:r>
              <a:rPr lang="bg-BG" altLang="en-US">
                <a:latin typeface="Times New Roman" panose="02020603050405020304" pitchFamily="18" charset="0"/>
              </a:rPr>
              <a:t> оказва непосредствено влияние не </a:t>
            </a:r>
            <a:r>
              <a:rPr lang="bg-BG" altLang="en-US" i="1">
                <a:latin typeface="Times New Roman" panose="02020603050405020304" pitchFamily="18" charset="0"/>
              </a:rPr>
              <a:t>стойността</a:t>
            </a:r>
            <a:r>
              <a:rPr lang="bg-BG" altLang="en-US">
                <a:latin typeface="Times New Roman" panose="02020603050405020304" pitchFamily="18" charset="0"/>
              </a:rPr>
              <a:t>, а </a:t>
            </a:r>
            <a:r>
              <a:rPr lang="bg-BG" altLang="en-US" i="1">
                <a:latin typeface="Times New Roman" panose="02020603050405020304" pitchFamily="18" charset="0"/>
              </a:rPr>
              <a:t>цените</a:t>
            </a:r>
            <a:r>
              <a:rPr lang="bg-BG" altLang="en-US">
                <a:latin typeface="Times New Roman" panose="02020603050405020304" pitchFamily="18" charset="0"/>
              </a:rPr>
              <a:t> на употребените средства за производство </a:t>
            </a:r>
            <a:r>
              <a:rPr lang="bg-BG" altLang="en-US" b="1">
                <a:latin typeface="Times New Roman" panose="02020603050405020304" pitchFamily="18" charset="0"/>
              </a:rPr>
              <a:t>–</a:t>
            </a:r>
            <a:r>
              <a:rPr lang="bg-BG" altLang="en-US">
                <a:latin typeface="Times New Roman" panose="02020603050405020304" pitchFamily="18" charset="0"/>
              </a:rPr>
              <a:t> жив и овеществен труд. В този смисъл себестойността не е изобщо стойностна категория, а кате­го­рия на </a:t>
            </a:r>
            <a:r>
              <a:rPr lang="bg-BG" altLang="en-US" i="1">
                <a:latin typeface="Times New Roman" panose="02020603050405020304" pitchFamily="18" charset="0"/>
              </a:rPr>
              <a:t>паричната форма </a:t>
            </a:r>
            <a:r>
              <a:rPr lang="bg-BG" altLang="en-US">
                <a:latin typeface="Times New Roman" panose="02020603050405020304" pitchFamily="18" charset="0"/>
              </a:rPr>
              <a:t>на стойността и това изразява качествената разлика между тях.</a:t>
            </a:r>
          </a:p>
          <a:p>
            <a:pPr eaLnBrk="1" hangingPunct="1"/>
            <a:endParaRPr lang="bg-BG"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a16="http://schemas.microsoft.com/office/drawing/2014/main" id="{65DA21EE-3AFD-77E6-E920-474105369D28}"/>
              </a:ext>
            </a:extLst>
          </p:cNvPr>
          <p:cNvSpPr>
            <a:spLocks noGrp="1" noChangeArrowheads="1"/>
          </p:cNvSpPr>
          <p:nvPr>
            <p:ph type="body" idx="1"/>
          </p:nvPr>
        </p:nvSpPr>
        <p:spPr>
          <a:xfrm>
            <a:off x="457200" y="765175"/>
            <a:ext cx="8291513" cy="5360988"/>
          </a:xfrm>
        </p:spPr>
        <p:txBody>
          <a:bodyPr/>
          <a:lstStyle/>
          <a:p>
            <a:pPr eaLnBrk="1" hangingPunct="1">
              <a:buFontTx/>
              <a:buNone/>
            </a:pPr>
            <a:r>
              <a:rPr lang="bg-BG" altLang="en-US" b="1">
                <a:latin typeface="Times New Roman" panose="02020603050405020304" pitchFamily="18" charset="0"/>
              </a:rPr>
              <a:t>Себестойността на продукцията може да се класифицира по различни признаци.</a:t>
            </a:r>
          </a:p>
          <a:p>
            <a:pPr eaLnBrk="1" hangingPunct="1"/>
            <a:r>
              <a:rPr lang="bg-BG" altLang="en-US">
                <a:latin typeface="Times New Roman" panose="02020603050405020304" pitchFamily="18" charset="0"/>
              </a:rPr>
              <a:t>От гледна точка на </a:t>
            </a:r>
            <a:r>
              <a:rPr lang="bg-BG" altLang="en-US" i="1">
                <a:latin typeface="Times New Roman" panose="02020603050405020304" pitchFamily="18" charset="0"/>
              </a:rPr>
              <a:t>обхвата и сферите на дейност, </a:t>
            </a:r>
            <a:r>
              <a:rPr lang="bg-BG" altLang="en-US">
                <a:latin typeface="Times New Roman" panose="02020603050405020304" pitchFamily="18" charset="0"/>
              </a:rPr>
              <a:t>себестойността бива:</a:t>
            </a:r>
          </a:p>
          <a:p>
            <a:pPr eaLnBrk="1" hangingPunct="1">
              <a:buFontTx/>
              <a:buNone/>
            </a:pPr>
            <a:r>
              <a:rPr lang="bg-BG" altLang="en-US">
                <a:latin typeface="Times New Roman" panose="02020603050405020304" pitchFamily="18" charset="0"/>
              </a:rPr>
              <a:t>а) индивидуална;</a:t>
            </a:r>
          </a:p>
          <a:p>
            <a:pPr eaLnBrk="1" hangingPunct="1">
              <a:buFontTx/>
              <a:buNone/>
            </a:pPr>
            <a:r>
              <a:rPr lang="bg-BG" altLang="en-US">
                <a:latin typeface="Times New Roman" panose="02020603050405020304" pitchFamily="18" charset="0"/>
              </a:rPr>
              <a:t>б) обществена (средноотраслова) или средна за сектора.</a:t>
            </a:r>
          </a:p>
          <a:p>
            <a:pPr eaLnBrk="1" hangingPunct="1">
              <a:buFontTx/>
              <a:buNone/>
            </a:pPr>
            <a:endParaRPr lang="bg-BG" altLang="en-US" sz="2400" b="1">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a:extLst>
              <a:ext uri="{FF2B5EF4-FFF2-40B4-BE49-F238E27FC236}">
                <a16:creationId xmlns:a16="http://schemas.microsoft.com/office/drawing/2014/main" id="{2F6EA135-D6B3-1127-F8D3-A0D71DC3A02C}"/>
              </a:ext>
            </a:extLst>
          </p:cNvPr>
          <p:cNvSpPr>
            <a:spLocks noGrp="1" noChangeArrowheads="1"/>
          </p:cNvSpPr>
          <p:nvPr>
            <p:ph type="body" idx="1"/>
          </p:nvPr>
        </p:nvSpPr>
        <p:spPr>
          <a:xfrm>
            <a:off x="457200" y="692150"/>
            <a:ext cx="8291513" cy="5434013"/>
          </a:xfrm>
        </p:spPr>
        <p:txBody>
          <a:bodyPr/>
          <a:lstStyle/>
          <a:p>
            <a:pPr algn="just" eaLnBrk="1" hangingPunct="1">
              <a:buFontTx/>
              <a:buNone/>
            </a:pPr>
            <a:r>
              <a:rPr lang="bg-BG" altLang="en-US" sz="2800">
                <a:latin typeface="Times New Roman" panose="02020603050405020304" pitchFamily="18" charset="0"/>
              </a:rPr>
              <a:t>Според включените в нея разходи могат да се различат</a:t>
            </a:r>
            <a:r>
              <a:rPr lang="bg-BG" altLang="en-US" sz="2800" b="1">
                <a:latin typeface="Times New Roman" panose="02020603050405020304" pitchFamily="18" charset="0"/>
              </a:rPr>
              <a:t> </a:t>
            </a:r>
            <a:r>
              <a:rPr lang="bg-BG" altLang="en-US" sz="2800" b="1" i="1">
                <a:latin typeface="Times New Roman" panose="02020603050405020304" pitchFamily="18" charset="0"/>
              </a:rPr>
              <a:t>производствена </a:t>
            </a:r>
            <a:r>
              <a:rPr lang="bg-BG" altLang="en-US" sz="2800" b="1">
                <a:latin typeface="Times New Roman" panose="02020603050405020304" pitchFamily="18" charset="0"/>
              </a:rPr>
              <a:t>(технологична) себестойност, </a:t>
            </a:r>
            <a:r>
              <a:rPr lang="bg-BG" altLang="en-US" sz="2800" b="1" i="1">
                <a:latin typeface="Times New Roman" panose="02020603050405020304" pitchFamily="18" charset="0"/>
              </a:rPr>
              <a:t>търговска</a:t>
            </a:r>
            <a:r>
              <a:rPr lang="bg-BG" altLang="en-US" sz="2800" b="1">
                <a:latin typeface="Times New Roman" panose="02020603050405020304" pitchFamily="18" charset="0"/>
              </a:rPr>
              <a:t> себестойност и </a:t>
            </a:r>
            <a:r>
              <a:rPr lang="bg-BG" altLang="en-US" sz="2800" b="1" i="1">
                <a:latin typeface="Times New Roman" panose="02020603050405020304" pitchFamily="18" charset="0"/>
              </a:rPr>
              <a:t>пълна</a:t>
            </a:r>
            <a:r>
              <a:rPr lang="bg-BG" altLang="en-US" sz="2800" b="1">
                <a:latin typeface="Times New Roman" panose="02020603050405020304" pitchFamily="18" charset="0"/>
              </a:rPr>
              <a:t> себестойност.</a:t>
            </a:r>
            <a:br>
              <a:rPr lang="bg-BG" altLang="en-US" sz="2800" b="1">
                <a:latin typeface="Times New Roman" panose="02020603050405020304" pitchFamily="18" charset="0"/>
              </a:rPr>
            </a:br>
            <a:r>
              <a:rPr lang="bg-BG" altLang="en-US" sz="2800" b="1" i="1">
                <a:latin typeface="Times New Roman" panose="02020603050405020304" pitchFamily="18" charset="0"/>
              </a:rPr>
              <a:t>Производствената себестойност</a:t>
            </a:r>
            <a:r>
              <a:rPr lang="bg-BG" altLang="en-US" sz="2800">
                <a:latin typeface="Times New Roman" panose="02020603050405020304" pitchFamily="18" charset="0"/>
              </a:rPr>
              <a:t> или накратко </a:t>
            </a:r>
            <a:r>
              <a:rPr lang="bg-BG" altLang="en-US" sz="2800" b="1" i="1">
                <a:latin typeface="Times New Roman" panose="02020603050405020304" pitchFamily="18" charset="0"/>
              </a:rPr>
              <a:t>себестойността</a:t>
            </a:r>
            <a:r>
              <a:rPr lang="bg-BG" altLang="en-US" sz="2800"/>
              <a:t> </a:t>
            </a:r>
            <a:r>
              <a:rPr lang="bg-BG" altLang="en-US" sz="2800">
                <a:latin typeface="Times New Roman" panose="02020603050405020304" pitchFamily="18" charset="0"/>
              </a:rPr>
              <a:t>се определя от стойността на употребените материали, разходите за преработка и другите разходи, свързани с производството на продукцията на предприятието. В нея не </a:t>
            </a:r>
            <a:r>
              <a:rPr lang="ru-RU" altLang="en-US" sz="2800">
                <a:latin typeface="Times New Roman" panose="02020603050405020304" pitchFamily="18" charset="0"/>
              </a:rPr>
              <a:t>се включват административните разходи, финансовите разходи, извънредните разходи и разходите по продажбите.</a:t>
            </a:r>
            <a:r>
              <a:rPr lang="bg-BG" altLang="en-US" sz="2800">
                <a:latin typeface="Times New Roman" panose="02020603050405020304" pitchFamily="18" charset="0"/>
              </a:rPr>
              <a:t> </a:t>
            </a:r>
          </a:p>
          <a:p>
            <a:pPr algn="just" eaLnBrk="1" hangingPunct="1"/>
            <a:endParaRPr lang="bg-BG" altLang="en-US" sz="2800" b="1">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a:extLst>
              <a:ext uri="{FF2B5EF4-FFF2-40B4-BE49-F238E27FC236}">
                <a16:creationId xmlns:a16="http://schemas.microsoft.com/office/drawing/2014/main" id="{8D2A97AD-F489-439F-F23E-2A559782FBDC}"/>
              </a:ext>
            </a:extLst>
          </p:cNvPr>
          <p:cNvSpPr>
            <a:spLocks noGrp="1" noChangeArrowheads="1"/>
          </p:cNvSpPr>
          <p:nvPr>
            <p:ph type="body" idx="1"/>
          </p:nvPr>
        </p:nvSpPr>
        <p:spPr>
          <a:xfrm>
            <a:off x="457200" y="692150"/>
            <a:ext cx="8218488" cy="5434013"/>
          </a:xfrm>
        </p:spPr>
        <p:txBody>
          <a:bodyPr/>
          <a:lstStyle/>
          <a:p>
            <a:pPr algn="just" eaLnBrk="1" hangingPunct="1"/>
            <a:r>
              <a:rPr lang="bg-BG" altLang="en-US" b="1" i="1">
                <a:latin typeface="Times New Roman" panose="02020603050405020304" pitchFamily="18" charset="0"/>
              </a:rPr>
              <a:t>Търговската себестойност</a:t>
            </a:r>
            <a:r>
              <a:rPr lang="bg-BG" altLang="en-US" sz="3600" i="1"/>
              <a:t> </a:t>
            </a:r>
            <a:r>
              <a:rPr lang="bg-BG" altLang="en-US">
                <a:latin typeface="Times New Roman" panose="02020603050405020304" pitchFamily="18" charset="0"/>
              </a:rPr>
              <a:t>се получава като към производствената себестойност се прибавят  разходите за продажби. </a:t>
            </a:r>
          </a:p>
          <a:p>
            <a:pPr algn="just" eaLnBrk="1" hangingPunct="1"/>
            <a:r>
              <a:rPr lang="bg-BG" altLang="en-US" sz="3600" b="1" i="1">
                <a:latin typeface="Times New Roman" panose="02020603050405020304" pitchFamily="18" charset="0"/>
              </a:rPr>
              <a:t>Пълната себестойност</a:t>
            </a:r>
            <a:r>
              <a:rPr lang="bg-BG" altLang="en-US" sz="3600">
                <a:latin typeface="Times New Roman" panose="02020603050405020304" pitchFamily="18" charset="0"/>
              </a:rPr>
              <a:t> се получава от </a:t>
            </a:r>
            <a:r>
              <a:rPr lang="bg-BG" altLang="en-US" sz="3600" b="1">
                <a:latin typeface="Times New Roman" panose="02020603050405020304" pitchFamily="18" charset="0"/>
              </a:rPr>
              <a:t>всички разходи</a:t>
            </a:r>
            <a:r>
              <a:rPr lang="bg-BG" altLang="en-US" sz="3600">
                <a:latin typeface="Times New Roman" panose="02020603050405020304" pitchFamily="18" charset="0"/>
              </a:rPr>
              <a:t>, които извършват икономическите агенти.</a:t>
            </a:r>
          </a:p>
          <a:p>
            <a:pPr eaLnBrk="1" hangingPunct="1"/>
            <a:endParaRPr lang="bg-BG" altLang="en-US"/>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F3E6DAB51B8F43866F0743E0EE41DD" ma:contentTypeVersion="4" ma:contentTypeDescription="Create a new document." ma:contentTypeScope="" ma:versionID="cca41ead4a9240394b33a1a7b04f220b">
  <xsd:schema xmlns:xsd="http://www.w3.org/2001/XMLSchema" xmlns:xs="http://www.w3.org/2001/XMLSchema" xmlns:p="http://schemas.microsoft.com/office/2006/metadata/properties" xmlns:ns2="f7ff9893-cbf3-494b-bdd9-96c0170228da" targetNamespace="http://schemas.microsoft.com/office/2006/metadata/properties" ma:root="true" ma:fieldsID="4299fe261181b89186835fe6d2e141a7" ns2:_="">
    <xsd:import namespace="f7ff9893-cbf3-494b-bdd9-96c0170228d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ff9893-cbf3-494b-bdd9-96c0170228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AD0DA7-2CE1-42FB-BC33-E72CB91B3571}"/>
</file>

<file path=customXml/itemProps2.xml><?xml version="1.0" encoding="utf-8"?>
<ds:datastoreItem xmlns:ds="http://schemas.openxmlformats.org/officeDocument/2006/customXml" ds:itemID="{F9F376C5-0F3B-4465-AD59-A994DDCE286D}">
  <ds:schemaRefs>
    <ds:schemaRef ds:uri="http://schemas.microsoft.com/sharepoint/v3/contenttype/forms"/>
  </ds:schemaRefs>
</ds:datastoreItem>
</file>

<file path=customXml/itemProps3.xml><?xml version="1.0" encoding="utf-8"?>
<ds:datastoreItem xmlns:ds="http://schemas.openxmlformats.org/officeDocument/2006/customXml" ds:itemID="{3CE7D145-112B-42B2-89A9-F482F1A63F00}"/>
</file>

<file path=docProps/app.xml><?xml version="1.0" encoding="utf-8"?>
<Properties xmlns="http://schemas.openxmlformats.org/officeDocument/2006/extended-properties" xmlns:vt="http://schemas.openxmlformats.org/officeDocument/2006/docPropsVTypes">
  <TotalTime>200</TotalTime>
  <Words>1742</Words>
  <Application>Microsoft Office PowerPoint</Application>
  <PresentationFormat>Презентация на цял екран (4:3)</PresentationFormat>
  <Paragraphs>124</Paragraphs>
  <Slides>32</Slides>
  <Notes>0</Notes>
  <HiddenSlides>0</HiddenSlides>
  <MMClips>0</MMClips>
  <ScaleCrop>false</ScaleCrop>
  <HeadingPairs>
    <vt:vector size="4" baseType="variant">
      <vt:variant>
        <vt:lpstr>Тема</vt:lpstr>
      </vt:variant>
      <vt:variant>
        <vt:i4>1</vt:i4>
      </vt:variant>
      <vt:variant>
        <vt:lpstr>Заглавия на слайдовете</vt:lpstr>
      </vt:variant>
      <vt:variant>
        <vt:i4>32</vt:i4>
      </vt:variant>
    </vt:vector>
  </HeadingPairs>
  <TitlesOfParts>
    <vt:vector size="33" baseType="lpstr">
      <vt:lpstr>Default Design</vt:lpstr>
      <vt:lpstr>Себестойност и цени на изделията и услугите </vt:lpstr>
      <vt:lpstr>Съдържание</vt:lpstr>
      <vt:lpstr>Икономическа същност.....</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2. КЛАСИФИКАЦИЯ НА РАЗХОДИТЕ</vt:lpstr>
      <vt:lpstr>Презентация на PowerPoint</vt:lpstr>
      <vt:lpstr>Презентация на PowerPoint</vt:lpstr>
      <vt:lpstr>Презентация на PowerPoint</vt:lpstr>
      <vt:lpstr>Презентация на PowerPoint</vt:lpstr>
      <vt:lpstr>Разходите, извършени в предприятието, се систематизират в следните групи:</vt:lpstr>
      <vt:lpstr>ПОКАЗАТЕЛИ ЗА ОЦЕНКА НА РАВНИЩЕТО И ИЗМЕНЕНИЕТО НА СЕБЕСТОЙНОСТТА  НА ПРОДУКЦИЯТА</vt:lpstr>
      <vt:lpstr>Във втората  група – на относителните показатели – влизат:</vt:lpstr>
      <vt:lpstr>б) Сума на икономията (преразхода) на 100 лв. продажби (I) по план спрямо предходната година: </vt:lpstr>
      <vt:lpstr>в) Процент на икономията (преразхода) на 100  лв. продажби. Изчислява се по формулата: </vt:lpstr>
      <vt:lpstr>д) Процент на снижението на себестойността на сравнимата стокова продукция спрямо предходната (базовата) година</vt:lpstr>
      <vt:lpstr>2.Характеристика на цената. </vt:lpstr>
      <vt:lpstr>Презентация на PowerPoint</vt:lpstr>
      <vt:lpstr>Презентация на PowerPoint</vt:lpstr>
      <vt:lpstr>Презентация на PowerPoint</vt:lpstr>
      <vt:lpstr>Презентация на PowerPoint</vt:lpstr>
      <vt:lpstr>3.Подходи и методи на ценообразуване.  </vt:lpstr>
      <vt:lpstr>Презентация на PowerPoint</vt:lpstr>
      <vt:lpstr>Презентация на PowerPoint</vt:lpstr>
      <vt:lpstr>Презентация на PowerPoint</vt:lpstr>
      <vt:lpstr>Критичната точка може да се получи аналитично и графично. Изчисляването й става по следната формула, при:допускането че предприятието произвежда само един вид продукция:</vt:lpstr>
      <vt:lpstr>Метод на ценообразуване базиран на потребителската оценка</vt:lpstr>
      <vt:lpstr>Презентация на PowerPoint</vt:lpstr>
    </vt:vector>
  </TitlesOfParts>
  <Company>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доц. д-р Добрин Ганчев</cp:lastModifiedBy>
  <cp:revision>29</cp:revision>
  <dcterms:created xsi:type="dcterms:W3CDTF">2021-01-08T19:32:22Z</dcterms:created>
  <dcterms:modified xsi:type="dcterms:W3CDTF">2024-04-17T06:57:47Z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0x01010027F3E6DAB51B8F43866F0743E0EE41DD</vt:lpwstr>
  </property>
</Properties>
</file>