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customXml/itemProps1.xml" ContentType="application/vnd.openxmlformats-officedocument.customXmlProperties+xml"/>
  <Override PartName="/customXml/itemProps2.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4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9144000" cy="6858000" type="screen4x3"/>
  <p:notesSz cx="6858000" cy="9144000"/>
  <p:defaultTextStyle>
    <a:defPPr>
      <a:defRPr lang="bg-BG"/>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6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customXml" Target="../customXml/item3.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B6E30B-92AA-282D-4A17-79582D56F5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bg-BG"/>
          </a:p>
        </p:txBody>
      </p:sp>
      <p:sp>
        <p:nvSpPr>
          <p:cNvPr id="3" name="Date Placeholder 2">
            <a:extLst>
              <a:ext uri="{FF2B5EF4-FFF2-40B4-BE49-F238E27FC236}">
                <a16:creationId xmlns:a16="http://schemas.microsoft.com/office/drawing/2014/main" id="{93EC2401-30A8-3D02-9FA7-464C3958307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3600A4CF-6589-4D8A-8E29-CBB215366C0E}" type="datetimeFigureOut">
              <a:rPr lang="bg-BG"/>
              <a:pPr>
                <a:defRPr/>
              </a:pPr>
              <a:t>29.4.2024 г.</a:t>
            </a:fld>
            <a:endParaRPr lang="bg-BG"/>
          </a:p>
        </p:txBody>
      </p:sp>
      <p:sp>
        <p:nvSpPr>
          <p:cNvPr id="4" name="Slide Image Placeholder 3">
            <a:extLst>
              <a:ext uri="{FF2B5EF4-FFF2-40B4-BE49-F238E27FC236}">
                <a16:creationId xmlns:a16="http://schemas.microsoft.com/office/drawing/2014/main" id="{7B6931D8-0843-BDEC-30C0-D046C90808B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bg-BG" noProof="0"/>
          </a:p>
        </p:txBody>
      </p:sp>
      <p:sp>
        <p:nvSpPr>
          <p:cNvPr id="5" name="Notes Placeholder 4">
            <a:extLst>
              <a:ext uri="{FF2B5EF4-FFF2-40B4-BE49-F238E27FC236}">
                <a16:creationId xmlns:a16="http://schemas.microsoft.com/office/drawing/2014/main" id="{87215883-BFF4-EADA-2E3C-C2BEC9B2312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bg-BG" noProof="0"/>
          </a:p>
        </p:txBody>
      </p:sp>
      <p:sp>
        <p:nvSpPr>
          <p:cNvPr id="6" name="Footer Placeholder 5">
            <a:extLst>
              <a:ext uri="{FF2B5EF4-FFF2-40B4-BE49-F238E27FC236}">
                <a16:creationId xmlns:a16="http://schemas.microsoft.com/office/drawing/2014/main" id="{2C75D3F1-9ADE-8D5D-B770-A7875A15045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bg-BG"/>
          </a:p>
        </p:txBody>
      </p:sp>
      <p:sp>
        <p:nvSpPr>
          <p:cNvPr id="7" name="Slide Number Placeholder 6">
            <a:extLst>
              <a:ext uri="{FF2B5EF4-FFF2-40B4-BE49-F238E27FC236}">
                <a16:creationId xmlns:a16="http://schemas.microsoft.com/office/drawing/2014/main" id="{E1CBA14D-0B82-AA79-B624-D6C1D949C8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A31667A-9A5D-4141-B43C-FD306F3B6E19}" type="slidenum">
              <a:rPr lang="bg-BG" altLang="bg-BG"/>
              <a:pPr/>
              <a:t>‹#›</a:t>
            </a:fld>
            <a:endParaRPr lang="bg-BG" altLang="bg-BG"/>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bg-BG"/>
          </a:p>
        </p:txBody>
      </p:sp>
      <p:sp>
        <p:nvSpPr>
          <p:cNvPr id="4" name="Rectangle 4">
            <a:extLst>
              <a:ext uri="{FF2B5EF4-FFF2-40B4-BE49-F238E27FC236}">
                <a16:creationId xmlns:a16="http://schemas.microsoft.com/office/drawing/2014/main" id="{D9772A88-8F65-B8DE-4256-7292F5B960CC}"/>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162F35B4-6709-26FD-150D-EE6AD7F44A3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BB9F51CA-F3A4-D83D-F4B0-5C04D3AEFBB6}"/>
              </a:ext>
            </a:extLst>
          </p:cNvPr>
          <p:cNvSpPr>
            <a:spLocks noGrp="1" noChangeArrowheads="1"/>
          </p:cNvSpPr>
          <p:nvPr>
            <p:ph type="sldNum" sz="quarter" idx="12"/>
          </p:nvPr>
        </p:nvSpPr>
        <p:spPr>
          <a:ln/>
        </p:spPr>
        <p:txBody>
          <a:bodyPr/>
          <a:lstStyle>
            <a:lvl1pPr>
              <a:defRPr/>
            </a:lvl1pPr>
          </a:lstStyle>
          <a:p>
            <a:fld id="{2F6FB0DF-B24E-4824-9669-DED26089A08C}" type="slidenum">
              <a:rPr lang="bg-BG" altLang="bg-BG"/>
              <a:pPr/>
              <a:t>‹#›</a:t>
            </a:fld>
            <a:endParaRPr lang="bg-BG" altLang="bg-BG"/>
          </a:p>
        </p:txBody>
      </p:sp>
    </p:spTree>
    <p:extLst>
      <p:ext uri="{BB962C8B-B14F-4D97-AF65-F5344CB8AC3E}">
        <p14:creationId xmlns:p14="http://schemas.microsoft.com/office/powerpoint/2010/main" val="162380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45F62B9D-CA14-1B43-A1F9-ED9F3BDD9F30}"/>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3029358B-B9BB-1B06-AB29-28D936FE6033}"/>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6470BF13-A797-8427-8051-4CF79902C974}"/>
              </a:ext>
            </a:extLst>
          </p:cNvPr>
          <p:cNvSpPr>
            <a:spLocks noGrp="1" noChangeArrowheads="1"/>
          </p:cNvSpPr>
          <p:nvPr>
            <p:ph type="sldNum" sz="quarter" idx="12"/>
          </p:nvPr>
        </p:nvSpPr>
        <p:spPr>
          <a:ln/>
        </p:spPr>
        <p:txBody>
          <a:bodyPr/>
          <a:lstStyle>
            <a:lvl1pPr>
              <a:defRPr/>
            </a:lvl1pPr>
          </a:lstStyle>
          <a:p>
            <a:fld id="{A4ADBEEE-F2BE-4CB7-88B0-780BA5E7BF46}" type="slidenum">
              <a:rPr lang="bg-BG" altLang="bg-BG"/>
              <a:pPr/>
              <a:t>‹#›</a:t>
            </a:fld>
            <a:endParaRPr lang="bg-BG" altLang="bg-BG"/>
          </a:p>
        </p:txBody>
      </p:sp>
    </p:spTree>
    <p:extLst>
      <p:ext uri="{BB962C8B-B14F-4D97-AF65-F5344CB8AC3E}">
        <p14:creationId xmlns:p14="http://schemas.microsoft.com/office/powerpoint/2010/main" val="124416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3679BC57-5A93-8269-8BEC-C8509F1474D4}"/>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ED6149E2-D87E-42AE-C6AB-1586CEBD14F9}"/>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BC943E96-A74E-673E-2519-F803F16E2CBC}"/>
              </a:ext>
            </a:extLst>
          </p:cNvPr>
          <p:cNvSpPr>
            <a:spLocks noGrp="1" noChangeArrowheads="1"/>
          </p:cNvSpPr>
          <p:nvPr>
            <p:ph type="sldNum" sz="quarter" idx="12"/>
          </p:nvPr>
        </p:nvSpPr>
        <p:spPr>
          <a:ln/>
        </p:spPr>
        <p:txBody>
          <a:bodyPr/>
          <a:lstStyle>
            <a:lvl1pPr>
              <a:defRPr/>
            </a:lvl1pPr>
          </a:lstStyle>
          <a:p>
            <a:fld id="{5D74F4BC-0BD1-4240-86BD-E39F7FBEE556}" type="slidenum">
              <a:rPr lang="bg-BG" altLang="bg-BG"/>
              <a:pPr/>
              <a:t>‹#›</a:t>
            </a:fld>
            <a:endParaRPr lang="bg-BG" altLang="bg-BG"/>
          </a:p>
        </p:txBody>
      </p:sp>
    </p:spTree>
    <p:extLst>
      <p:ext uri="{BB962C8B-B14F-4D97-AF65-F5344CB8AC3E}">
        <p14:creationId xmlns:p14="http://schemas.microsoft.com/office/powerpoint/2010/main" val="4112250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Rectangle 4">
            <a:extLst>
              <a:ext uri="{FF2B5EF4-FFF2-40B4-BE49-F238E27FC236}">
                <a16:creationId xmlns:a16="http://schemas.microsoft.com/office/drawing/2014/main" id="{73EE1E55-7D2F-B1F9-4196-77115E80DD2F}"/>
              </a:ext>
            </a:extLst>
          </p:cNvPr>
          <p:cNvSpPr>
            <a:spLocks noGrp="1" noChangeArrowheads="1"/>
          </p:cNvSpPr>
          <p:nvPr>
            <p:ph type="dt" sz="half" idx="10"/>
          </p:nvPr>
        </p:nvSpPr>
        <p:spPr>
          <a:ln/>
        </p:spPr>
        <p:txBody>
          <a:bodyPr/>
          <a:lstStyle>
            <a:lvl1pPr>
              <a:defRPr/>
            </a:lvl1pPr>
          </a:lstStyle>
          <a:p>
            <a:pPr>
              <a:defRPr/>
            </a:pPr>
            <a:endParaRPr lang="bg-BG"/>
          </a:p>
        </p:txBody>
      </p:sp>
      <p:sp>
        <p:nvSpPr>
          <p:cNvPr id="4" name="Rectangle 5">
            <a:extLst>
              <a:ext uri="{FF2B5EF4-FFF2-40B4-BE49-F238E27FC236}">
                <a16:creationId xmlns:a16="http://schemas.microsoft.com/office/drawing/2014/main" id="{D2E1BD8F-790E-2A23-23C8-ECFEFD542E2E}"/>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6">
            <a:extLst>
              <a:ext uri="{FF2B5EF4-FFF2-40B4-BE49-F238E27FC236}">
                <a16:creationId xmlns:a16="http://schemas.microsoft.com/office/drawing/2014/main" id="{0307F01C-44CD-790B-FD14-157F5C592C66}"/>
              </a:ext>
            </a:extLst>
          </p:cNvPr>
          <p:cNvSpPr>
            <a:spLocks noGrp="1" noChangeArrowheads="1"/>
          </p:cNvSpPr>
          <p:nvPr>
            <p:ph type="sldNum" sz="quarter" idx="12"/>
          </p:nvPr>
        </p:nvSpPr>
        <p:spPr>
          <a:ln/>
        </p:spPr>
        <p:txBody>
          <a:bodyPr/>
          <a:lstStyle>
            <a:lvl1pPr>
              <a:defRPr/>
            </a:lvl1pPr>
          </a:lstStyle>
          <a:p>
            <a:fld id="{7CDC0D8A-7795-43F1-904D-D7A100AD9EEB}" type="slidenum">
              <a:rPr lang="bg-BG" altLang="bg-BG"/>
              <a:pPr/>
              <a:t>‹#›</a:t>
            </a:fld>
            <a:endParaRPr lang="bg-BG" altLang="bg-BG"/>
          </a:p>
        </p:txBody>
      </p:sp>
    </p:spTree>
    <p:extLst>
      <p:ext uri="{BB962C8B-B14F-4D97-AF65-F5344CB8AC3E}">
        <p14:creationId xmlns:p14="http://schemas.microsoft.com/office/powerpoint/2010/main" val="2649363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23E725E3-43D0-A85A-8D1A-7CCB0A44CFDE}"/>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CC77AA43-1078-A662-7AC2-9DE63D05A206}"/>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06BF4C54-FB04-6728-1BB9-2B3D974C4405}"/>
              </a:ext>
            </a:extLst>
          </p:cNvPr>
          <p:cNvSpPr>
            <a:spLocks noGrp="1" noChangeArrowheads="1"/>
          </p:cNvSpPr>
          <p:nvPr>
            <p:ph type="sldNum" sz="quarter" idx="12"/>
          </p:nvPr>
        </p:nvSpPr>
        <p:spPr>
          <a:ln/>
        </p:spPr>
        <p:txBody>
          <a:bodyPr/>
          <a:lstStyle>
            <a:lvl1pPr>
              <a:defRPr/>
            </a:lvl1pPr>
          </a:lstStyle>
          <a:p>
            <a:fld id="{4BCC5863-8039-4495-B03F-6D6B8E52777C}" type="slidenum">
              <a:rPr lang="bg-BG" altLang="bg-BG"/>
              <a:pPr/>
              <a:t>‹#›</a:t>
            </a:fld>
            <a:endParaRPr lang="bg-BG" altLang="bg-BG"/>
          </a:p>
        </p:txBody>
      </p:sp>
    </p:spTree>
    <p:extLst>
      <p:ext uri="{BB962C8B-B14F-4D97-AF65-F5344CB8AC3E}">
        <p14:creationId xmlns:p14="http://schemas.microsoft.com/office/powerpoint/2010/main" val="369022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295A995-8457-615B-A5E9-CB684C0859BC}"/>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17DD5370-AE11-D40E-DEAA-69290749D457}"/>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3B96768B-64E6-78BC-375E-9B8A1AE5CEDC}"/>
              </a:ext>
            </a:extLst>
          </p:cNvPr>
          <p:cNvSpPr>
            <a:spLocks noGrp="1" noChangeArrowheads="1"/>
          </p:cNvSpPr>
          <p:nvPr>
            <p:ph type="sldNum" sz="quarter" idx="12"/>
          </p:nvPr>
        </p:nvSpPr>
        <p:spPr>
          <a:ln/>
        </p:spPr>
        <p:txBody>
          <a:bodyPr/>
          <a:lstStyle>
            <a:lvl1pPr>
              <a:defRPr/>
            </a:lvl1pPr>
          </a:lstStyle>
          <a:p>
            <a:fld id="{34CE1393-3BCC-4895-AA07-41B10AF94098}" type="slidenum">
              <a:rPr lang="bg-BG" altLang="bg-BG"/>
              <a:pPr/>
              <a:t>‹#›</a:t>
            </a:fld>
            <a:endParaRPr lang="bg-BG" altLang="bg-BG"/>
          </a:p>
        </p:txBody>
      </p:sp>
    </p:spTree>
    <p:extLst>
      <p:ext uri="{BB962C8B-B14F-4D97-AF65-F5344CB8AC3E}">
        <p14:creationId xmlns:p14="http://schemas.microsoft.com/office/powerpoint/2010/main" val="1749248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Rectangle 4">
            <a:extLst>
              <a:ext uri="{FF2B5EF4-FFF2-40B4-BE49-F238E27FC236}">
                <a16:creationId xmlns:a16="http://schemas.microsoft.com/office/drawing/2014/main" id="{339B664C-52A7-D511-6BCC-CE56557DF226}"/>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BDAE2A21-68F3-07E7-58F5-7A654DD1777B}"/>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E16C195F-A4AC-327D-5871-CEA400FCC811}"/>
              </a:ext>
            </a:extLst>
          </p:cNvPr>
          <p:cNvSpPr>
            <a:spLocks noGrp="1" noChangeArrowheads="1"/>
          </p:cNvSpPr>
          <p:nvPr>
            <p:ph type="sldNum" sz="quarter" idx="12"/>
          </p:nvPr>
        </p:nvSpPr>
        <p:spPr>
          <a:ln/>
        </p:spPr>
        <p:txBody>
          <a:bodyPr/>
          <a:lstStyle>
            <a:lvl1pPr>
              <a:defRPr/>
            </a:lvl1pPr>
          </a:lstStyle>
          <a:p>
            <a:fld id="{FC44EDAE-089C-4F88-8FE7-73D8CA8300BC}" type="slidenum">
              <a:rPr lang="bg-BG" altLang="bg-BG"/>
              <a:pPr/>
              <a:t>‹#›</a:t>
            </a:fld>
            <a:endParaRPr lang="bg-BG" altLang="bg-BG"/>
          </a:p>
        </p:txBody>
      </p:sp>
    </p:spTree>
    <p:extLst>
      <p:ext uri="{BB962C8B-B14F-4D97-AF65-F5344CB8AC3E}">
        <p14:creationId xmlns:p14="http://schemas.microsoft.com/office/powerpoint/2010/main" val="178218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Rectangle 4">
            <a:extLst>
              <a:ext uri="{FF2B5EF4-FFF2-40B4-BE49-F238E27FC236}">
                <a16:creationId xmlns:a16="http://schemas.microsoft.com/office/drawing/2014/main" id="{DD660EE8-0838-57A6-160A-BFB652D9D7E7}"/>
              </a:ext>
            </a:extLst>
          </p:cNvPr>
          <p:cNvSpPr>
            <a:spLocks noGrp="1" noChangeArrowheads="1"/>
          </p:cNvSpPr>
          <p:nvPr>
            <p:ph type="dt" sz="half" idx="10"/>
          </p:nvPr>
        </p:nvSpPr>
        <p:spPr>
          <a:ln/>
        </p:spPr>
        <p:txBody>
          <a:bodyPr/>
          <a:lstStyle>
            <a:lvl1pPr>
              <a:defRPr/>
            </a:lvl1pPr>
          </a:lstStyle>
          <a:p>
            <a:pPr>
              <a:defRPr/>
            </a:pPr>
            <a:endParaRPr lang="bg-BG"/>
          </a:p>
        </p:txBody>
      </p:sp>
      <p:sp>
        <p:nvSpPr>
          <p:cNvPr id="8" name="Rectangle 5">
            <a:extLst>
              <a:ext uri="{FF2B5EF4-FFF2-40B4-BE49-F238E27FC236}">
                <a16:creationId xmlns:a16="http://schemas.microsoft.com/office/drawing/2014/main" id="{6F5546C1-A6A1-CAC2-FEB2-039E817E4274}"/>
              </a:ext>
            </a:extLst>
          </p:cNvPr>
          <p:cNvSpPr>
            <a:spLocks noGrp="1" noChangeArrowheads="1"/>
          </p:cNvSpPr>
          <p:nvPr>
            <p:ph type="ftr" sz="quarter" idx="11"/>
          </p:nvPr>
        </p:nvSpPr>
        <p:spPr>
          <a:ln/>
        </p:spPr>
        <p:txBody>
          <a:bodyPr/>
          <a:lstStyle>
            <a:lvl1pPr>
              <a:defRPr/>
            </a:lvl1pPr>
          </a:lstStyle>
          <a:p>
            <a:pPr>
              <a:defRPr/>
            </a:pPr>
            <a:endParaRPr lang="bg-BG"/>
          </a:p>
        </p:txBody>
      </p:sp>
      <p:sp>
        <p:nvSpPr>
          <p:cNvPr id="9" name="Rectangle 6">
            <a:extLst>
              <a:ext uri="{FF2B5EF4-FFF2-40B4-BE49-F238E27FC236}">
                <a16:creationId xmlns:a16="http://schemas.microsoft.com/office/drawing/2014/main" id="{EDB5C2EA-BB31-7F64-6DE9-942E04793F9F}"/>
              </a:ext>
            </a:extLst>
          </p:cNvPr>
          <p:cNvSpPr>
            <a:spLocks noGrp="1" noChangeArrowheads="1"/>
          </p:cNvSpPr>
          <p:nvPr>
            <p:ph type="sldNum" sz="quarter" idx="12"/>
          </p:nvPr>
        </p:nvSpPr>
        <p:spPr>
          <a:ln/>
        </p:spPr>
        <p:txBody>
          <a:bodyPr/>
          <a:lstStyle>
            <a:lvl1pPr>
              <a:defRPr/>
            </a:lvl1pPr>
          </a:lstStyle>
          <a:p>
            <a:fld id="{06730B74-9BDB-4D22-A4F6-1A1E3D6B83E9}" type="slidenum">
              <a:rPr lang="bg-BG" altLang="bg-BG"/>
              <a:pPr/>
              <a:t>‹#›</a:t>
            </a:fld>
            <a:endParaRPr lang="bg-BG" altLang="bg-BG"/>
          </a:p>
        </p:txBody>
      </p:sp>
    </p:spTree>
    <p:extLst>
      <p:ext uri="{BB962C8B-B14F-4D97-AF65-F5344CB8AC3E}">
        <p14:creationId xmlns:p14="http://schemas.microsoft.com/office/powerpoint/2010/main" val="94602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Rectangle 4">
            <a:extLst>
              <a:ext uri="{FF2B5EF4-FFF2-40B4-BE49-F238E27FC236}">
                <a16:creationId xmlns:a16="http://schemas.microsoft.com/office/drawing/2014/main" id="{A1CA82A1-A59B-3328-B769-0704A8BB1DBC}"/>
              </a:ext>
            </a:extLst>
          </p:cNvPr>
          <p:cNvSpPr>
            <a:spLocks noGrp="1" noChangeArrowheads="1"/>
          </p:cNvSpPr>
          <p:nvPr>
            <p:ph type="dt" sz="half" idx="10"/>
          </p:nvPr>
        </p:nvSpPr>
        <p:spPr>
          <a:ln/>
        </p:spPr>
        <p:txBody>
          <a:bodyPr/>
          <a:lstStyle>
            <a:lvl1pPr>
              <a:defRPr/>
            </a:lvl1pPr>
          </a:lstStyle>
          <a:p>
            <a:pPr>
              <a:defRPr/>
            </a:pPr>
            <a:endParaRPr lang="bg-BG"/>
          </a:p>
        </p:txBody>
      </p:sp>
      <p:sp>
        <p:nvSpPr>
          <p:cNvPr id="4" name="Rectangle 5">
            <a:extLst>
              <a:ext uri="{FF2B5EF4-FFF2-40B4-BE49-F238E27FC236}">
                <a16:creationId xmlns:a16="http://schemas.microsoft.com/office/drawing/2014/main" id="{9B5862D4-4C83-DA91-F427-1745D452091D}"/>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6">
            <a:extLst>
              <a:ext uri="{FF2B5EF4-FFF2-40B4-BE49-F238E27FC236}">
                <a16:creationId xmlns:a16="http://schemas.microsoft.com/office/drawing/2014/main" id="{F7F5AF80-5B36-7F7B-1A2D-C91887F9687A}"/>
              </a:ext>
            </a:extLst>
          </p:cNvPr>
          <p:cNvSpPr>
            <a:spLocks noGrp="1" noChangeArrowheads="1"/>
          </p:cNvSpPr>
          <p:nvPr>
            <p:ph type="sldNum" sz="quarter" idx="12"/>
          </p:nvPr>
        </p:nvSpPr>
        <p:spPr>
          <a:ln/>
        </p:spPr>
        <p:txBody>
          <a:bodyPr/>
          <a:lstStyle>
            <a:lvl1pPr>
              <a:defRPr/>
            </a:lvl1pPr>
          </a:lstStyle>
          <a:p>
            <a:fld id="{47CC4EC7-3CD8-4675-BAA7-905244097897}" type="slidenum">
              <a:rPr lang="bg-BG" altLang="bg-BG"/>
              <a:pPr/>
              <a:t>‹#›</a:t>
            </a:fld>
            <a:endParaRPr lang="bg-BG" altLang="bg-BG"/>
          </a:p>
        </p:txBody>
      </p:sp>
    </p:spTree>
    <p:extLst>
      <p:ext uri="{BB962C8B-B14F-4D97-AF65-F5344CB8AC3E}">
        <p14:creationId xmlns:p14="http://schemas.microsoft.com/office/powerpoint/2010/main" val="123357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A4C821C-B1F6-276B-C321-68B8B0EECC11}"/>
              </a:ext>
            </a:extLst>
          </p:cNvPr>
          <p:cNvSpPr>
            <a:spLocks noGrp="1" noChangeArrowheads="1"/>
          </p:cNvSpPr>
          <p:nvPr>
            <p:ph type="dt" sz="half" idx="10"/>
          </p:nvPr>
        </p:nvSpPr>
        <p:spPr>
          <a:ln/>
        </p:spPr>
        <p:txBody>
          <a:bodyPr/>
          <a:lstStyle>
            <a:lvl1pPr>
              <a:defRPr/>
            </a:lvl1pPr>
          </a:lstStyle>
          <a:p>
            <a:pPr>
              <a:defRPr/>
            </a:pPr>
            <a:endParaRPr lang="bg-BG"/>
          </a:p>
        </p:txBody>
      </p:sp>
      <p:sp>
        <p:nvSpPr>
          <p:cNvPr id="3" name="Rectangle 5">
            <a:extLst>
              <a:ext uri="{FF2B5EF4-FFF2-40B4-BE49-F238E27FC236}">
                <a16:creationId xmlns:a16="http://schemas.microsoft.com/office/drawing/2014/main" id="{FBD0B076-373C-0B37-29FA-76B8DBAD7FB3}"/>
              </a:ext>
            </a:extLst>
          </p:cNvPr>
          <p:cNvSpPr>
            <a:spLocks noGrp="1" noChangeArrowheads="1"/>
          </p:cNvSpPr>
          <p:nvPr>
            <p:ph type="ftr" sz="quarter" idx="11"/>
          </p:nvPr>
        </p:nvSpPr>
        <p:spPr>
          <a:ln/>
        </p:spPr>
        <p:txBody>
          <a:bodyPr/>
          <a:lstStyle>
            <a:lvl1pPr>
              <a:defRPr/>
            </a:lvl1pPr>
          </a:lstStyle>
          <a:p>
            <a:pPr>
              <a:defRPr/>
            </a:pPr>
            <a:endParaRPr lang="bg-BG"/>
          </a:p>
        </p:txBody>
      </p:sp>
      <p:sp>
        <p:nvSpPr>
          <p:cNvPr id="4" name="Rectangle 6">
            <a:extLst>
              <a:ext uri="{FF2B5EF4-FFF2-40B4-BE49-F238E27FC236}">
                <a16:creationId xmlns:a16="http://schemas.microsoft.com/office/drawing/2014/main" id="{A247D61C-25B1-019F-F9BF-0AEC55E1CDF0}"/>
              </a:ext>
            </a:extLst>
          </p:cNvPr>
          <p:cNvSpPr>
            <a:spLocks noGrp="1" noChangeArrowheads="1"/>
          </p:cNvSpPr>
          <p:nvPr>
            <p:ph type="sldNum" sz="quarter" idx="12"/>
          </p:nvPr>
        </p:nvSpPr>
        <p:spPr>
          <a:ln/>
        </p:spPr>
        <p:txBody>
          <a:bodyPr/>
          <a:lstStyle>
            <a:lvl1pPr>
              <a:defRPr/>
            </a:lvl1pPr>
          </a:lstStyle>
          <a:p>
            <a:fld id="{169C70F9-46A0-4FC4-AF69-5885AA2CC470}" type="slidenum">
              <a:rPr lang="bg-BG" altLang="bg-BG"/>
              <a:pPr/>
              <a:t>‹#›</a:t>
            </a:fld>
            <a:endParaRPr lang="bg-BG" altLang="bg-BG"/>
          </a:p>
        </p:txBody>
      </p:sp>
    </p:spTree>
    <p:extLst>
      <p:ext uri="{BB962C8B-B14F-4D97-AF65-F5344CB8AC3E}">
        <p14:creationId xmlns:p14="http://schemas.microsoft.com/office/powerpoint/2010/main" val="58489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224C42D-AC7A-EFB2-F963-BB91444F1238}"/>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6F35FC29-E943-26AB-88BF-C31FE2B3FA6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D49803B6-180A-81C2-C5E6-0332EB7AD754}"/>
              </a:ext>
            </a:extLst>
          </p:cNvPr>
          <p:cNvSpPr>
            <a:spLocks noGrp="1" noChangeArrowheads="1"/>
          </p:cNvSpPr>
          <p:nvPr>
            <p:ph type="sldNum" sz="quarter" idx="12"/>
          </p:nvPr>
        </p:nvSpPr>
        <p:spPr>
          <a:ln/>
        </p:spPr>
        <p:txBody>
          <a:bodyPr/>
          <a:lstStyle>
            <a:lvl1pPr>
              <a:defRPr/>
            </a:lvl1pPr>
          </a:lstStyle>
          <a:p>
            <a:fld id="{D4E01460-DDC0-463D-BA1C-510DAF7148BA}" type="slidenum">
              <a:rPr lang="bg-BG" altLang="bg-BG"/>
              <a:pPr/>
              <a:t>‹#›</a:t>
            </a:fld>
            <a:endParaRPr lang="bg-BG" altLang="bg-BG"/>
          </a:p>
        </p:txBody>
      </p:sp>
    </p:spTree>
    <p:extLst>
      <p:ext uri="{BB962C8B-B14F-4D97-AF65-F5344CB8AC3E}">
        <p14:creationId xmlns:p14="http://schemas.microsoft.com/office/powerpoint/2010/main" val="409781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B57DC73-BB96-0F9A-BFF1-CE28336F2028}"/>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0E768BC8-5854-7A9D-6EA1-E9EFC8C5CB16}"/>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DE199153-2F0A-DB0F-E0DE-BFF1D4893361}"/>
              </a:ext>
            </a:extLst>
          </p:cNvPr>
          <p:cNvSpPr>
            <a:spLocks noGrp="1" noChangeArrowheads="1"/>
          </p:cNvSpPr>
          <p:nvPr>
            <p:ph type="sldNum" sz="quarter" idx="12"/>
          </p:nvPr>
        </p:nvSpPr>
        <p:spPr>
          <a:ln/>
        </p:spPr>
        <p:txBody>
          <a:bodyPr/>
          <a:lstStyle>
            <a:lvl1pPr>
              <a:defRPr/>
            </a:lvl1pPr>
          </a:lstStyle>
          <a:p>
            <a:fld id="{297211DA-AF5D-4269-B1BC-2520B07F4334}" type="slidenum">
              <a:rPr lang="bg-BG" altLang="bg-BG"/>
              <a:pPr/>
              <a:t>‹#›</a:t>
            </a:fld>
            <a:endParaRPr lang="bg-BG" altLang="bg-BG"/>
          </a:p>
        </p:txBody>
      </p:sp>
    </p:spTree>
    <p:extLst>
      <p:ext uri="{BB962C8B-B14F-4D97-AF65-F5344CB8AC3E}">
        <p14:creationId xmlns:p14="http://schemas.microsoft.com/office/powerpoint/2010/main" val="2304336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CF96D40-84FD-C4A1-3B8E-50BD96420BD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bg-BG" altLang="bg-BG"/>
              <a:t>Click to edit Master title style</a:t>
            </a:r>
          </a:p>
        </p:txBody>
      </p:sp>
      <p:sp>
        <p:nvSpPr>
          <p:cNvPr id="1027" name="Rectangle 3">
            <a:extLst>
              <a:ext uri="{FF2B5EF4-FFF2-40B4-BE49-F238E27FC236}">
                <a16:creationId xmlns:a16="http://schemas.microsoft.com/office/drawing/2014/main" id="{067E31B0-1535-AC50-3774-8BCAAFB98EB4}"/>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bg-BG" altLang="bg-BG"/>
              <a:t>Click to edit Master text styles</a:t>
            </a:r>
          </a:p>
          <a:p>
            <a:pPr lvl="1"/>
            <a:r>
              <a:rPr lang="bg-BG" altLang="bg-BG"/>
              <a:t>Second level</a:t>
            </a:r>
          </a:p>
          <a:p>
            <a:pPr lvl="2"/>
            <a:r>
              <a:rPr lang="bg-BG" altLang="bg-BG"/>
              <a:t>Third level</a:t>
            </a:r>
          </a:p>
          <a:p>
            <a:pPr lvl="3"/>
            <a:r>
              <a:rPr lang="bg-BG" altLang="bg-BG"/>
              <a:t>Fourth level</a:t>
            </a:r>
          </a:p>
          <a:p>
            <a:pPr lvl="4"/>
            <a:r>
              <a:rPr lang="bg-BG" altLang="bg-BG"/>
              <a:t>Fifth level</a:t>
            </a:r>
          </a:p>
        </p:txBody>
      </p:sp>
      <p:sp>
        <p:nvSpPr>
          <p:cNvPr id="1028" name="Rectangle 4">
            <a:extLst>
              <a:ext uri="{FF2B5EF4-FFF2-40B4-BE49-F238E27FC236}">
                <a16:creationId xmlns:a16="http://schemas.microsoft.com/office/drawing/2014/main" id="{BF30E8C4-2204-4D24-0865-C4B738B77F5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bg-BG"/>
          </a:p>
        </p:txBody>
      </p:sp>
      <p:sp>
        <p:nvSpPr>
          <p:cNvPr id="1029" name="Rectangle 5">
            <a:extLst>
              <a:ext uri="{FF2B5EF4-FFF2-40B4-BE49-F238E27FC236}">
                <a16:creationId xmlns:a16="http://schemas.microsoft.com/office/drawing/2014/main" id="{90D11C67-E3FA-264B-05E5-1FB7F224768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bg-BG"/>
          </a:p>
        </p:txBody>
      </p:sp>
      <p:sp>
        <p:nvSpPr>
          <p:cNvPr id="1030" name="Rectangle 6">
            <a:extLst>
              <a:ext uri="{FF2B5EF4-FFF2-40B4-BE49-F238E27FC236}">
                <a16:creationId xmlns:a16="http://schemas.microsoft.com/office/drawing/2014/main" id="{BCB47C48-0AA7-66A3-93D2-BCC4FF5EC4A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A73A7F2-6E2B-48A4-8616-DDB09361DE62}" type="slidenum">
              <a:rPr lang="bg-BG" altLang="bg-BG"/>
              <a:pPr/>
              <a:t>‹#›</a:t>
            </a:fld>
            <a:endParaRPr lang="bg-BG" altLang="bg-B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FE2227B-6698-FF06-FBCA-274D292EA46D}"/>
              </a:ext>
            </a:extLst>
          </p:cNvPr>
          <p:cNvSpPr>
            <a:spLocks noGrp="1" noChangeArrowheads="1"/>
          </p:cNvSpPr>
          <p:nvPr>
            <p:ph type="ctrTitle"/>
          </p:nvPr>
        </p:nvSpPr>
        <p:spPr/>
        <p:txBody>
          <a:bodyPr/>
          <a:lstStyle/>
          <a:p>
            <a:pPr eaLnBrk="1" hangingPunct="1"/>
            <a:r>
              <a:rPr lang="bg-BG" altLang="bg-BG" b="1">
                <a:latin typeface="Times New Roman" panose="02020603050405020304" pitchFamily="18" charset="0"/>
              </a:rPr>
              <a:t>Изработване на управленско решение</a:t>
            </a:r>
            <a:r>
              <a:rPr lang="bg-BG" altLang="bg-BG"/>
              <a:t> </a:t>
            </a:r>
          </a:p>
        </p:txBody>
      </p:sp>
      <p:sp>
        <p:nvSpPr>
          <p:cNvPr id="2051" name="Rectangle 3">
            <a:extLst>
              <a:ext uri="{FF2B5EF4-FFF2-40B4-BE49-F238E27FC236}">
                <a16:creationId xmlns:a16="http://schemas.microsoft.com/office/drawing/2014/main" id="{CD6BB007-F9C9-B8FD-EBF4-D023167D744D}"/>
              </a:ext>
            </a:extLst>
          </p:cNvPr>
          <p:cNvSpPr>
            <a:spLocks noGrp="1" noChangeArrowheads="1"/>
          </p:cNvSpPr>
          <p:nvPr>
            <p:ph type="subTitle" idx="1"/>
          </p:nvPr>
        </p:nvSpPr>
        <p:spPr/>
        <p:txBody>
          <a:bodyPr/>
          <a:lstStyle/>
          <a:p>
            <a:pPr eaLnBrk="1" hangingPunct="1"/>
            <a:r>
              <a:rPr lang="bg-BG" altLang="bg-BG">
                <a:latin typeface="Times New Roman" panose="02020603050405020304" pitchFamily="18" charset="0"/>
              </a:rPr>
              <a:t>ЛЕКЦИЯ</a:t>
            </a:r>
          </a:p>
        </p:txBody>
      </p:sp>
      <p:sp>
        <p:nvSpPr>
          <p:cNvPr id="2052" name="Slide Number Placeholder 5">
            <a:extLst>
              <a:ext uri="{FF2B5EF4-FFF2-40B4-BE49-F238E27FC236}">
                <a16:creationId xmlns:a16="http://schemas.microsoft.com/office/drawing/2014/main" id="{71EFD2DE-012B-ECEB-8344-F2DF1139B9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D9CA610-9F67-43B6-99DE-1EB964433342}" type="slidenum">
              <a:rPr lang="bg-BG" altLang="bg-BG"/>
              <a:pPr eaLnBrk="1" hangingPunct="1"/>
              <a:t>1</a:t>
            </a:fld>
            <a:endParaRPr lang="bg-BG" altLang="bg-B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9BE6B4C-A521-1A92-20E9-F621E43D8A00}"/>
              </a:ext>
            </a:extLst>
          </p:cNvPr>
          <p:cNvSpPr>
            <a:spLocks noGrp="1" noChangeArrowheads="1"/>
          </p:cNvSpPr>
          <p:nvPr>
            <p:ph type="title"/>
          </p:nvPr>
        </p:nvSpPr>
        <p:spPr/>
        <p:txBody>
          <a:bodyPr/>
          <a:lstStyle/>
          <a:p>
            <a:pPr algn="just" eaLnBrk="1" hangingPunct="1"/>
            <a:r>
              <a:rPr lang="bg-BG" altLang="bg-BG" sz="3600" b="1">
                <a:latin typeface="Times New Roman" panose="02020603050405020304" pitchFamily="18" charset="0"/>
              </a:rPr>
              <a:t>2.Изисквания за изработване на управленски решения</a:t>
            </a:r>
          </a:p>
        </p:txBody>
      </p:sp>
      <p:sp>
        <p:nvSpPr>
          <p:cNvPr id="11267" name="Rectangle 3">
            <a:extLst>
              <a:ext uri="{FF2B5EF4-FFF2-40B4-BE49-F238E27FC236}">
                <a16:creationId xmlns:a16="http://schemas.microsoft.com/office/drawing/2014/main" id="{1D38D9CC-2B2D-6BB7-8A98-4DA945A30737}"/>
              </a:ext>
            </a:extLst>
          </p:cNvPr>
          <p:cNvSpPr>
            <a:spLocks noGrp="1" noChangeArrowheads="1"/>
          </p:cNvSpPr>
          <p:nvPr>
            <p:ph type="body" idx="1"/>
          </p:nvPr>
        </p:nvSpPr>
        <p:spPr/>
        <p:txBody>
          <a:bodyPr/>
          <a:lstStyle/>
          <a:p>
            <a:pPr algn="just" eaLnBrk="1" hangingPunct="1">
              <a:buFontTx/>
              <a:buNone/>
            </a:pPr>
            <a:r>
              <a:rPr lang="bg-BG" altLang="bg-BG" sz="2800">
                <a:latin typeface="Times New Roman" panose="02020603050405020304" pitchFamily="18" charset="0"/>
              </a:rPr>
              <a:t>За да се пристъпи към изработване на управленско решение в предприятието е необходимо:</a:t>
            </a:r>
          </a:p>
          <a:p>
            <a:pPr algn="just" eaLnBrk="1" hangingPunct="1"/>
            <a:r>
              <a:rPr lang="bg-BG" altLang="bg-BG" sz="2800">
                <a:latin typeface="Times New Roman" panose="02020603050405020304" pitchFamily="18" charset="0"/>
              </a:rPr>
              <a:t>Да  съществува реален проблем, който да поражда необходимост от намеса на органа за управление;</a:t>
            </a:r>
          </a:p>
          <a:p>
            <a:pPr algn="just" eaLnBrk="1" hangingPunct="1"/>
            <a:r>
              <a:rPr lang="bg-BG" altLang="bg-BG" sz="2800">
                <a:latin typeface="Times New Roman" panose="02020603050405020304" pitchFamily="18" charset="0"/>
              </a:rPr>
              <a:t>Да има  възможни алтернативи;</a:t>
            </a:r>
          </a:p>
          <a:p>
            <a:pPr algn="just" eaLnBrk="1" hangingPunct="1"/>
            <a:r>
              <a:rPr lang="bg-BG" altLang="bg-BG" sz="2800">
                <a:latin typeface="Times New Roman" panose="02020603050405020304" pitchFamily="18" charset="0"/>
              </a:rPr>
              <a:t>Да съществува екип от компетентни специалисти,  разполагащи с достатъчно власт;</a:t>
            </a:r>
          </a:p>
          <a:p>
            <a:pPr algn="just" eaLnBrk="1" hangingPunct="1"/>
            <a:r>
              <a:rPr lang="bg-BG" altLang="bg-BG" sz="2800">
                <a:latin typeface="Times New Roman" panose="02020603050405020304" pitchFamily="18" charset="0"/>
              </a:rPr>
              <a:t>Да има разработена система от показатели и критерии за оценка на най-добрата алтернатива.</a:t>
            </a:r>
          </a:p>
        </p:txBody>
      </p:sp>
      <p:sp>
        <p:nvSpPr>
          <p:cNvPr id="11268" name="Slide Number Placeholder 5">
            <a:extLst>
              <a:ext uri="{FF2B5EF4-FFF2-40B4-BE49-F238E27FC236}">
                <a16:creationId xmlns:a16="http://schemas.microsoft.com/office/drawing/2014/main" id="{3CD5A745-9628-0E92-791F-B14C9DB591C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501E93-8AD7-483D-873E-FD62021B0087}" type="slidenum">
              <a:rPr lang="bg-BG" altLang="bg-BG"/>
              <a:pPr eaLnBrk="1" hangingPunct="1"/>
              <a:t>10</a:t>
            </a:fld>
            <a:endParaRPr lang="bg-BG" altLang="bg-B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9A40D073-98A1-6E11-1F59-744DF8B8A4DF}"/>
              </a:ext>
            </a:extLst>
          </p:cNvPr>
          <p:cNvSpPr>
            <a:spLocks noGrp="1" noChangeArrowheads="1"/>
          </p:cNvSpPr>
          <p:nvPr>
            <p:ph type="body" idx="1"/>
          </p:nvPr>
        </p:nvSpPr>
        <p:spPr>
          <a:xfrm>
            <a:off x="457200" y="620713"/>
            <a:ext cx="8147050" cy="5505450"/>
          </a:xfrm>
        </p:spPr>
        <p:txBody>
          <a:bodyPr/>
          <a:lstStyle/>
          <a:p>
            <a:pPr algn="just" eaLnBrk="1" hangingPunct="1">
              <a:lnSpc>
                <a:spcPct val="90000"/>
              </a:lnSpc>
            </a:pPr>
            <a:r>
              <a:rPr lang="en-US" altLang="bg-BG" sz="2800">
                <a:latin typeface="Times New Roman" panose="02020603050405020304" pitchFamily="18" charset="0"/>
              </a:rPr>
              <a:t>Върху процеса на изработване на управленско решение влияят редица важни фактори , върху които мениджърите нямат почти никакво влияние.На първо  място по значение  стоят организационните и културните фактори. </a:t>
            </a:r>
            <a:r>
              <a:rPr lang="en-US" altLang="bg-BG" sz="2800" b="1">
                <a:latin typeface="Times New Roman" panose="02020603050405020304" pitchFamily="18" charset="0"/>
              </a:rPr>
              <a:t>Първата група фактори</a:t>
            </a:r>
            <a:r>
              <a:rPr lang="en-US" altLang="bg-BG" sz="2800">
                <a:latin typeface="Times New Roman" panose="02020603050405020304" pitchFamily="18" charset="0"/>
              </a:rPr>
              <a:t> определят “пространствените и времевите граници” на процеса на изработване на управленско решение. Мениджърите би трябвало да се съобразяват</a:t>
            </a:r>
            <a:r>
              <a:rPr lang="bg-BG" altLang="bg-BG" sz="2800">
                <a:latin typeface="Times New Roman" panose="02020603050405020304" pitchFamily="18" charset="0"/>
              </a:rPr>
              <a:t> с</a:t>
            </a:r>
            <a:r>
              <a:rPr lang="en-US" altLang="bg-BG" sz="2800">
                <a:latin typeface="Times New Roman" panose="02020603050405020304" pitchFamily="18" charset="0"/>
              </a:rPr>
              <a:t> </a:t>
            </a:r>
            <a:r>
              <a:rPr lang="en-US" altLang="bg-BG" sz="2800" b="1">
                <a:latin typeface="Times New Roman" panose="02020603050405020304" pitchFamily="18" charset="0"/>
              </a:rPr>
              <a:t>втората група фактори</a:t>
            </a:r>
            <a:r>
              <a:rPr lang="en-US" altLang="bg-BG" sz="2800">
                <a:latin typeface="Times New Roman" panose="02020603050405020304" pitchFamily="18" charset="0"/>
              </a:rPr>
              <a:t> - с културните, етническите и религиозните особености както на тези с които изработва решението, но най- вече с тези към които е насочено.</a:t>
            </a:r>
            <a:r>
              <a:rPr lang="bg-BG" altLang="bg-BG" sz="2800">
                <a:latin typeface="Times New Roman" panose="02020603050405020304" pitchFamily="18" charset="0"/>
              </a:rPr>
              <a:t> </a:t>
            </a:r>
            <a:br>
              <a:rPr lang="bg-BG" altLang="bg-BG" sz="2800">
                <a:latin typeface="Times New Roman" panose="02020603050405020304" pitchFamily="18" charset="0"/>
              </a:rPr>
            </a:br>
            <a:endParaRPr lang="bg-BG" altLang="bg-BG" sz="2800">
              <a:latin typeface="Times New Roman" panose="02020603050405020304" pitchFamily="18" charset="0"/>
            </a:endParaRPr>
          </a:p>
        </p:txBody>
      </p:sp>
      <p:sp>
        <p:nvSpPr>
          <p:cNvPr id="12291" name="Slide Number Placeholder 4">
            <a:extLst>
              <a:ext uri="{FF2B5EF4-FFF2-40B4-BE49-F238E27FC236}">
                <a16:creationId xmlns:a16="http://schemas.microsoft.com/office/drawing/2014/main" id="{6F0ABCC6-C665-5A60-0ABA-02FBD8A4A0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67FFC00-FC15-4060-A789-7002CFA52745}" type="slidenum">
              <a:rPr lang="bg-BG" altLang="bg-BG"/>
              <a:pPr eaLnBrk="1" hangingPunct="1"/>
              <a:t>11</a:t>
            </a:fld>
            <a:endParaRPr lang="bg-BG" altLang="bg-BG"/>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9F5CEF56-BFA5-4693-1555-B9B3A9C215AD}"/>
              </a:ext>
            </a:extLst>
          </p:cNvPr>
          <p:cNvSpPr>
            <a:spLocks noGrp="1" noChangeArrowheads="1"/>
          </p:cNvSpPr>
          <p:nvPr>
            <p:ph type="body" idx="1"/>
          </p:nvPr>
        </p:nvSpPr>
        <p:spPr>
          <a:xfrm>
            <a:off x="457200" y="1052513"/>
            <a:ext cx="8218488" cy="5073650"/>
          </a:xfrm>
        </p:spPr>
        <p:txBody>
          <a:bodyPr/>
          <a:lstStyle/>
          <a:p>
            <a:pPr algn="just" eaLnBrk="1" hangingPunct="1"/>
            <a:r>
              <a:rPr lang="en-US" altLang="bg-BG">
                <a:latin typeface="Times New Roman" panose="02020603050405020304" pitchFamily="18" charset="0"/>
              </a:rPr>
              <a:t>На второ място трябва да се отчита силата на влиянието, което ще окаже взетото решение върху стопанската организация и нейните членове. Винаги трябва да се има предвид дали ще се запази финансовата самостоятелност на фирмата, запазване или съкращаване на персонала, издигането на управленската йерархия. </a:t>
            </a:r>
            <a:endParaRPr lang="bg-BG" altLang="bg-BG">
              <a:latin typeface="Times New Roman" panose="02020603050405020304" pitchFamily="18" charset="0"/>
            </a:endParaRPr>
          </a:p>
        </p:txBody>
      </p:sp>
      <p:sp>
        <p:nvSpPr>
          <p:cNvPr id="13315" name="Slide Number Placeholder 4">
            <a:extLst>
              <a:ext uri="{FF2B5EF4-FFF2-40B4-BE49-F238E27FC236}">
                <a16:creationId xmlns:a16="http://schemas.microsoft.com/office/drawing/2014/main" id="{32975884-E51E-9E4F-B1F1-95B415F2F7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B94900-1CE7-4563-95CF-E428368681B9}" type="slidenum">
              <a:rPr lang="bg-BG" altLang="bg-BG"/>
              <a:pPr eaLnBrk="1" hangingPunct="1"/>
              <a:t>12</a:t>
            </a:fld>
            <a:endParaRPr lang="bg-BG" altLang="bg-BG"/>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2F146CFD-DF5B-5EF3-9B8A-81BFB67CFF44}"/>
              </a:ext>
            </a:extLst>
          </p:cNvPr>
          <p:cNvSpPr>
            <a:spLocks noGrp="1" noChangeArrowheads="1"/>
          </p:cNvSpPr>
          <p:nvPr>
            <p:ph type="body" idx="1"/>
          </p:nvPr>
        </p:nvSpPr>
        <p:spPr>
          <a:xfrm>
            <a:off x="457200" y="620713"/>
            <a:ext cx="8147050" cy="5505450"/>
          </a:xfrm>
        </p:spPr>
        <p:txBody>
          <a:bodyPr/>
          <a:lstStyle/>
          <a:p>
            <a:pPr algn="just" eaLnBrk="1" hangingPunct="1"/>
            <a:r>
              <a:rPr lang="bg-BG" altLang="bg-BG" sz="2800">
                <a:latin typeface="Times New Roman" panose="02020603050405020304" pitchFamily="18" charset="0"/>
              </a:rPr>
              <a:t>В съвременната динамична пазарна среда, която се отличава коренно от командно-административната система винаги трябва да се има предвид и фактора време. Напълно възможно е едни действия да забавят разрешаването на даден проблем, а други действия да ускорят разрешаването на възникналия проблем. Социалният фактор в стопанските организации също трябва да се взема под внимание , тъй като социалните групи оказват твърде голямо влияние, а в някои случаи дори и натиск при вземане на дадено решение.</a:t>
            </a:r>
          </a:p>
          <a:p>
            <a:pPr eaLnBrk="1" hangingPunct="1"/>
            <a:endParaRPr lang="bg-BG" altLang="bg-BG" sz="2800">
              <a:latin typeface="Times New Roman" panose="02020603050405020304" pitchFamily="18" charset="0"/>
            </a:endParaRPr>
          </a:p>
        </p:txBody>
      </p:sp>
      <p:sp>
        <p:nvSpPr>
          <p:cNvPr id="14339" name="Slide Number Placeholder 4">
            <a:extLst>
              <a:ext uri="{FF2B5EF4-FFF2-40B4-BE49-F238E27FC236}">
                <a16:creationId xmlns:a16="http://schemas.microsoft.com/office/drawing/2014/main" id="{48653823-7CB0-4120-B8CE-0C70E2AB59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1A3F5F-DE6E-45C4-8E2F-2670EEF257CB}" type="slidenum">
              <a:rPr lang="bg-BG" altLang="bg-BG"/>
              <a:pPr eaLnBrk="1" hangingPunct="1"/>
              <a:t>13</a:t>
            </a:fld>
            <a:endParaRPr lang="bg-BG" altLang="bg-B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940131B0-D6C3-65FF-CBD9-CE25863C785E}"/>
              </a:ext>
            </a:extLst>
          </p:cNvPr>
          <p:cNvSpPr>
            <a:spLocks noGrp="1" noChangeArrowheads="1"/>
          </p:cNvSpPr>
          <p:nvPr>
            <p:ph type="body" idx="1"/>
          </p:nvPr>
        </p:nvSpPr>
        <p:spPr>
          <a:xfrm>
            <a:off x="457200" y="692150"/>
            <a:ext cx="8291513" cy="5434013"/>
          </a:xfrm>
        </p:spPr>
        <p:txBody>
          <a:bodyPr/>
          <a:lstStyle/>
          <a:p>
            <a:pPr algn="just" eaLnBrk="1" hangingPunct="1"/>
            <a:r>
              <a:rPr lang="en-US" altLang="bg-BG">
                <a:latin typeface="Times New Roman" panose="02020603050405020304" pitchFamily="18" charset="0"/>
              </a:rPr>
              <a:t>Според мнението на редица изтъкнати специалисти културата, традициите и обичаите оказват изключително влияние върху процеса на изработване на управленско решение. Така например японците използват методи като “Делфи”, “Ринги” и техните разновидности, като по този начин се включват всички членове на колектива, независимо  от мястото което заемат в управленската йерархия. </a:t>
            </a:r>
            <a:endParaRPr lang="bg-BG" altLang="bg-BG">
              <a:latin typeface="Times New Roman" panose="02020603050405020304" pitchFamily="18" charset="0"/>
            </a:endParaRPr>
          </a:p>
        </p:txBody>
      </p:sp>
      <p:sp>
        <p:nvSpPr>
          <p:cNvPr id="15363" name="Slide Number Placeholder 4">
            <a:extLst>
              <a:ext uri="{FF2B5EF4-FFF2-40B4-BE49-F238E27FC236}">
                <a16:creationId xmlns:a16="http://schemas.microsoft.com/office/drawing/2014/main" id="{4102F213-6DE7-BB44-FC74-448EF57C59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8F21E6-DA17-4110-82C5-6872E97EE2B9}" type="slidenum">
              <a:rPr lang="bg-BG" altLang="bg-BG"/>
              <a:pPr eaLnBrk="1" hangingPunct="1"/>
              <a:t>14</a:t>
            </a:fld>
            <a:endParaRPr lang="bg-BG" altLang="bg-B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CC82282B-9361-EBFC-F4D5-04F7965E94B8}"/>
              </a:ext>
            </a:extLst>
          </p:cNvPr>
          <p:cNvSpPr>
            <a:spLocks noGrp="1" noChangeArrowheads="1"/>
          </p:cNvSpPr>
          <p:nvPr>
            <p:ph type="body" idx="1"/>
          </p:nvPr>
        </p:nvSpPr>
        <p:spPr>
          <a:xfrm>
            <a:off x="457200" y="765175"/>
            <a:ext cx="8218488" cy="5360988"/>
          </a:xfrm>
        </p:spPr>
        <p:txBody>
          <a:bodyPr/>
          <a:lstStyle/>
          <a:p>
            <a:pPr marL="533400" indent="-533400" algn="just" eaLnBrk="1" hangingPunct="1">
              <a:lnSpc>
                <a:spcPct val="90000"/>
              </a:lnSpc>
              <a:buFontTx/>
              <a:buNone/>
            </a:pPr>
            <a:r>
              <a:rPr lang="bg-BG" altLang="bg-BG">
                <a:latin typeface="Times New Roman" panose="02020603050405020304" pitchFamily="18" charset="0"/>
              </a:rPr>
              <a:t>В Западна Европа и САЩ на преден план излиза индивидуалистичното начало  при вземане на решения. Предимствата на “колективния  дух” могат да се обобщят по  следният начин:</a:t>
            </a:r>
          </a:p>
          <a:p>
            <a:pPr marL="533400" indent="-533400" algn="just" eaLnBrk="1" hangingPunct="1">
              <a:lnSpc>
                <a:spcPct val="90000"/>
              </a:lnSpc>
              <a:buFontTx/>
              <a:buAutoNum type="arabicPeriod"/>
            </a:pPr>
            <a:r>
              <a:rPr lang="bg-BG" altLang="bg-BG">
                <a:latin typeface="Times New Roman" panose="02020603050405020304" pitchFamily="18" charset="0"/>
              </a:rPr>
              <a:t>По-голяма детайлизация на причините за възникването  на проблема;</a:t>
            </a:r>
          </a:p>
          <a:p>
            <a:pPr marL="533400" indent="-533400" algn="just" eaLnBrk="1" hangingPunct="1">
              <a:lnSpc>
                <a:spcPct val="90000"/>
              </a:lnSpc>
              <a:buFontTx/>
              <a:buAutoNum type="arabicPeriod"/>
            </a:pPr>
            <a:r>
              <a:rPr lang="bg-BG" altLang="bg-BG">
                <a:latin typeface="Times New Roman" panose="02020603050405020304" pitchFamily="18" charset="0"/>
              </a:rPr>
              <a:t>Засилване на чувството за лична отговорност и съпричастност;</a:t>
            </a:r>
          </a:p>
          <a:p>
            <a:pPr marL="533400" indent="-533400" algn="just" eaLnBrk="1" hangingPunct="1">
              <a:lnSpc>
                <a:spcPct val="90000"/>
              </a:lnSpc>
              <a:buFontTx/>
              <a:buAutoNum type="arabicPeriod"/>
            </a:pPr>
            <a:r>
              <a:rPr lang="bg-BG" altLang="bg-BG">
                <a:latin typeface="Times New Roman" panose="02020603050405020304" pitchFamily="18" charset="0"/>
              </a:rPr>
              <a:t>По-малка съпротива при изпълнение на колективно взетото решение;</a:t>
            </a:r>
          </a:p>
        </p:txBody>
      </p:sp>
      <p:sp>
        <p:nvSpPr>
          <p:cNvPr id="16387" name="Slide Number Placeholder 4">
            <a:extLst>
              <a:ext uri="{FF2B5EF4-FFF2-40B4-BE49-F238E27FC236}">
                <a16:creationId xmlns:a16="http://schemas.microsoft.com/office/drawing/2014/main" id="{4640D650-8AC8-3E3A-342A-E45AE400F0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62CB13-9B80-4AB7-8B19-0E1A9010F795}" type="slidenum">
              <a:rPr lang="bg-BG" altLang="bg-BG"/>
              <a:pPr eaLnBrk="1" hangingPunct="1"/>
              <a:t>15</a:t>
            </a:fld>
            <a:endParaRPr lang="bg-BG" altLang="bg-BG"/>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709034E3-BB12-3987-FD1B-BAFFBA196949}"/>
              </a:ext>
            </a:extLst>
          </p:cNvPr>
          <p:cNvSpPr>
            <a:spLocks noGrp="1" noChangeArrowheads="1"/>
          </p:cNvSpPr>
          <p:nvPr>
            <p:ph type="body" idx="1"/>
          </p:nvPr>
        </p:nvSpPr>
        <p:spPr>
          <a:xfrm>
            <a:off x="457200" y="620713"/>
            <a:ext cx="8147050" cy="5505450"/>
          </a:xfrm>
        </p:spPr>
        <p:txBody>
          <a:bodyPr/>
          <a:lstStyle/>
          <a:p>
            <a:pPr algn="just" eaLnBrk="1" hangingPunct="1"/>
            <a:r>
              <a:rPr lang="ru-RU" altLang="bg-BG" sz="2800">
                <a:latin typeface="Times New Roman" panose="02020603050405020304" pitchFamily="18" charset="0"/>
              </a:rPr>
              <a:t>Един от най-важните фактори, който има изключително важно значение в процеса на изработване на управленско решение е информацията. В управленската литература съществуват различни тълкувания на понятието информация. Според  първоначалните идеи информацията се определя като “разяснение, изложение, тълкуване”. Според  някои учени информацията представлява съвкупност  от съобщения, осведомяващи за състоянието на съществуващата действителност.  </a:t>
            </a:r>
            <a:br>
              <a:rPr lang="bg-BG" altLang="bg-BG" sz="2800">
                <a:latin typeface="Times New Roman" panose="02020603050405020304" pitchFamily="18" charset="0"/>
              </a:rPr>
            </a:br>
            <a:endParaRPr lang="bg-BG" altLang="bg-BG" sz="2800">
              <a:latin typeface="Times New Roman" panose="02020603050405020304" pitchFamily="18" charset="0"/>
            </a:endParaRPr>
          </a:p>
        </p:txBody>
      </p:sp>
      <p:sp>
        <p:nvSpPr>
          <p:cNvPr id="17411" name="Slide Number Placeholder 4">
            <a:extLst>
              <a:ext uri="{FF2B5EF4-FFF2-40B4-BE49-F238E27FC236}">
                <a16:creationId xmlns:a16="http://schemas.microsoft.com/office/drawing/2014/main" id="{93A08E1D-CB55-56FF-C2DB-3A97DFBF2D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AE70B4-1B1E-46C3-96A7-D25A27D3A936}" type="slidenum">
              <a:rPr lang="bg-BG" altLang="bg-BG"/>
              <a:pPr eaLnBrk="1" hangingPunct="1"/>
              <a:t>16</a:t>
            </a:fld>
            <a:endParaRPr lang="bg-BG" altLang="bg-BG"/>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B3A8CEB-2A7E-559A-1C3D-08F693CAB008}"/>
              </a:ext>
            </a:extLst>
          </p:cNvPr>
          <p:cNvSpPr>
            <a:spLocks noGrp="1" noChangeArrowheads="1"/>
          </p:cNvSpPr>
          <p:nvPr>
            <p:ph type="body" idx="1"/>
          </p:nvPr>
        </p:nvSpPr>
        <p:spPr>
          <a:xfrm>
            <a:off x="457200" y="692150"/>
            <a:ext cx="8147050" cy="5434013"/>
          </a:xfrm>
        </p:spPr>
        <p:txBody>
          <a:bodyPr/>
          <a:lstStyle/>
          <a:p>
            <a:pPr algn="just" eaLnBrk="1" hangingPunct="1">
              <a:lnSpc>
                <a:spcPct val="80000"/>
              </a:lnSpc>
            </a:pPr>
            <a:r>
              <a:rPr lang="ru-RU" altLang="bg-BG" sz="2800">
                <a:latin typeface="Times New Roman" panose="02020603050405020304" pitchFamily="18" charset="0"/>
              </a:rPr>
              <a:t>Изучаването на проблематиката около качествената страна на информацията получава мощен тласък  през втората половина на </a:t>
            </a:r>
            <a:r>
              <a:rPr lang="en-US" altLang="bg-BG" sz="2800">
                <a:latin typeface="Times New Roman" panose="02020603050405020304" pitchFamily="18" charset="0"/>
              </a:rPr>
              <a:t>XX</a:t>
            </a:r>
            <a:r>
              <a:rPr lang="ru-RU" altLang="bg-BG" sz="2800">
                <a:latin typeface="Times New Roman" panose="02020603050405020304" pitchFamily="18" charset="0"/>
              </a:rPr>
              <a:t> век. За Норберт Винер информацията представлява “форма на организация на живите  същества, независеща от материята и енергията. Тя е “ обозначаване на съдържанието получено от външния свят в процеса на него, на приспособяването към него на нашите действия”. Информацията е необходима за рационалното решаване на даден проблем. В някои случаи необходимата за изработване на добро решение информация е недостъпна или струва доста скъпо. </a:t>
            </a:r>
            <a:endParaRPr lang="bg-BG" altLang="bg-BG" sz="2800">
              <a:latin typeface="Times New Roman" panose="02020603050405020304" pitchFamily="18" charset="0"/>
            </a:endParaRPr>
          </a:p>
        </p:txBody>
      </p:sp>
      <p:sp>
        <p:nvSpPr>
          <p:cNvPr id="18435" name="Slide Number Placeholder 4">
            <a:extLst>
              <a:ext uri="{FF2B5EF4-FFF2-40B4-BE49-F238E27FC236}">
                <a16:creationId xmlns:a16="http://schemas.microsoft.com/office/drawing/2014/main" id="{5D50B065-32AD-84CB-ED60-9365DBEE62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8F89CDA-16CC-4AE2-9F48-8A0863C1687A}" type="slidenum">
              <a:rPr lang="bg-BG" altLang="bg-BG"/>
              <a:pPr eaLnBrk="1" hangingPunct="1"/>
              <a:t>17</a:t>
            </a:fld>
            <a:endParaRPr lang="bg-BG" altLang="bg-BG"/>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3F8678E-19CC-7463-0D77-E444B113BB71}"/>
              </a:ext>
            </a:extLst>
          </p:cNvPr>
          <p:cNvSpPr>
            <a:spLocks noGrp="1" noChangeArrowheads="1"/>
          </p:cNvSpPr>
          <p:nvPr>
            <p:ph type="title"/>
          </p:nvPr>
        </p:nvSpPr>
        <p:spPr/>
        <p:txBody>
          <a:bodyPr/>
          <a:lstStyle/>
          <a:p>
            <a:pPr algn="just" eaLnBrk="1" hangingPunct="1"/>
            <a:r>
              <a:rPr lang="bg-BG" altLang="bg-BG" sz="3600" b="1">
                <a:latin typeface="Times New Roman" panose="02020603050405020304" pitchFamily="18" charset="0"/>
              </a:rPr>
              <a:t>3.Етапи в изработването на управленското решение.</a:t>
            </a:r>
            <a:r>
              <a:rPr lang="bg-BG" altLang="bg-BG" sz="4000"/>
              <a:t> </a:t>
            </a:r>
          </a:p>
        </p:txBody>
      </p:sp>
      <p:sp>
        <p:nvSpPr>
          <p:cNvPr id="19459" name="Rectangle 3">
            <a:extLst>
              <a:ext uri="{FF2B5EF4-FFF2-40B4-BE49-F238E27FC236}">
                <a16:creationId xmlns:a16="http://schemas.microsoft.com/office/drawing/2014/main" id="{B2981692-E51E-4322-C809-8D62DE541ABA}"/>
              </a:ext>
            </a:extLst>
          </p:cNvPr>
          <p:cNvSpPr>
            <a:spLocks noGrp="1" noChangeArrowheads="1"/>
          </p:cNvSpPr>
          <p:nvPr>
            <p:ph type="body" idx="1"/>
          </p:nvPr>
        </p:nvSpPr>
        <p:spPr/>
        <p:txBody>
          <a:bodyPr/>
          <a:lstStyle/>
          <a:p>
            <a:pPr algn="just" eaLnBrk="1" hangingPunct="1"/>
            <a:r>
              <a:rPr lang="bg-BG" altLang="bg-BG" sz="2800">
                <a:latin typeface="Times New Roman" panose="02020603050405020304" pitchFamily="18" charset="0"/>
              </a:rPr>
              <a:t>Управленското решение  е един от най-важните актове  на мениджърите, които те предприемат в извършваната стопанска дейност. Необходимо е да се отбележи, че всеки възникнал проблем изисква специфичен начин на  разрешаване. Това изисква да се спазва определена последователност от действия и като задължително условие да се диференцират  стъпки в процеса на изработване на управленското решение. </a:t>
            </a:r>
          </a:p>
        </p:txBody>
      </p:sp>
      <p:sp>
        <p:nvSpPr>
          <p:cNvPr id="19460" name="Slide Number Placeholder 5">
            <a:extLst>
              <a:ext uri="{FF2B5EF4-FFF2-40B4-BE49-F238E27FC236}">
                <a16:creationId xmlns:a16="http://schemas.microsoft.com/office/drawing/2014/main" id="{ACAB6288-AAB1-0B24-DE36-96A5C2B09C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DFB8D38-EC3D-48B2-A317-9AF68A57951E}" type="slidenum">
              <a:rPr lang="bg-BG" altLang="bg-BG"/>
              <a:pPr eaLnBrk="1" hangingPunct="1"/>
              <a:t>18</a:t>
            </a:fld>
            <a:endParaRPr lang="bg-BG" altLang="bg-BG"/>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CC72C4BF-6E8F-12E3-27BE-C3A90E0416D1}"/>
              </a:ext>
            </a:extLst>
          </p:cNvPr>
          <p:cNvSpPr>
            <a:spLocks noGrp="1" noChangeArrowheads="1"/>
          </p:cNvSpPr>
          <p:nvPr>
            <p:ph type="body" idx="1"/>
          </p:nvPr>
        </p:nvSpPr>
        <p:spPr>
          <a:xfrm>
            <a:off x="457200" y="981075"/>
            <a:ext cx="8218488" cy="5145088"/>
          </a:xfrm>
        </p:spPr>
        <p:txBody>
          <a:bodyPr/>
          <a:lstStyle/>
          <a:p>
            <a:pPr algn="just" eaLnBrk="1" hangingPunct="1"/>
            <a:r>
              <a:rPr lang="bg-BG" altLang="bg-BG">
                <a:latin typeface="Times New Roman" panose="02020603050405020304" pitchFamily="18" charset="0"/>
              </a:rPr>
              <a:t>При обособяването на отделните етапи трябва да се отчитат два фактора. Първият е свързан със съдържанието на отделните елементи, а вторият е свързан с избора на финален момент  - дали това е избора на една от многото алтернативи или пък е оценката на изпълнението на взетото решение.</a:t>
            </a:r>
          </a:p>
        </p:txBody>
      </p:sp>
      <p:sp>
        <p:nvSpPr>
          <p:cNvPr id="20483" name="Slide Number Placeholder 4">
            <a:extLst>
              <a:ext uri="{FF2B5EF4-FFF2-40B4-BE49-F238E27FC236}">
                <a16:creationId xmlns:a16="http://schemas.microsoft.com/office/drawing/2014/main" id="{6ED7485F-5D0A-270C-A560-38EE238863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D42BEE-A7E1-408C-A53A-F0ABE8C88EB7}" type="slidenum">
              <a:rPr lang="bg-BG" altLang="bg-BG"/>
              <a:pPr eaLnBrk="1" hangingPunct="1"/>
              <a:t>19</a:t>
            </a:fld>
            <a:endParaRPr lang="bg-BG" altLang="bg-B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C2A0EF2-A3D9-DCD1-255E-28DF5EA45FF7}"/>
              </a:ext>
            </a:extLst>
          </p:cNvPr>
          <p:cNvSpPr>
            <a:spLocks noGrp="1" noChangeArrowheads="1"/>
          </p:cNvSpPr>
          <p:nvPr>
            <p:ph type="title"/>
          </p:nvPr>
        </p:nvSpPr>
        <p:spPr/>
        <p:txBody>
          <a:bodyPr/>
          <a:lstStyle/>
          <a:p>
            <a:pPr eaLnBrk="1" hangingPunct="1"/>
            <a:r>
              <a:rPr lang="bg-BG" altLang="bg-BG">
                <a:latin typeface="Times New Roman" panose="02020603050405020304" pitchFamily="18" charset="0"/>
              </a:rPr>
              <a:t>СЪДЪРЖАНИЕ</a:t>
            </a:r>
          </a:p>
        </p:txBody>
      </p:sp>
      <p:sp>
        <p:nvSpPr>
          <p:cNvPr id="3075" name="Rectangle 3">
            <a:extLst>
              <a:ext uri="{FF2B5EF4-FFF2-40B4-BE49-F238E27FC236}">
                <a16:creationId xmlns:a16="http://schemas.microsoft.com/office/drawing/2014/main" id="{E4408528-C188-0A79-265E-2FC5448B4762}"/>
              </a:ext>
            </a:extLst>
          </p:cNvPr>
          <p:cNvSpPr>
            <a:spLocks noGrp="1" noChangeArrowheads="1"/>
          </p:cNvSpPr>
          <p:nvPr>
            <p:ph type="body" idx="1"/>
          </p:nvPr>
        </p:nvSpPr>
        <p:spPr/>
        <p:txBody>
          <a:bodyPr/>
          <a:lstStyle/>
          <a:p>
            <a:pPr marL="609600" indent="-609600" eaLnBrk="1" hangingPunct="1">
              <a:buFontTx/>
              <a:buAutoNum type="arabicPeriod"/>
            </a:pPr>
            <a:r>
              <a:rPr lang="bg-BG" altLang="bg-BG" b="1">
                <a:latin typeface="Times New Roman" panose="02020603050405020304" pitchFamily="18" charset="0"/>
              </a:rPr>
              <a:t>Характеристика и специфични особености, необходими условия за изработване на решението. </a:t>
            </a:r>
          </a:p>
          <a:p>
            <a:pPr marL="609600" indent="-609600" eaLnBrk="1" hangingPunct="1">
              <a:buFontTx/>
              <a:buAutoNum type="arabicPeriod"/>
            </a:pPr>
            <a:r>
              <a:rPr lang="bg-BG" altLang="bg-BG" b="1">
                <a:latin typeface="Times New Roman" panose="02020603050405020304" pitchFamily="18" charset="0"/>
              </a:rPr>
              <a:t>Изисквания към управленското решение. </a:t>
            </a:r>
          </a:p>
          <a:p>
            <a:pPr marL="609600" indent="-609600" eaLnBrk="1" hangingPunct="1">
              <a:buFontTx/>
              <a:buAutoNum type="arabicPeriod"/>
            </a:pPr>
            <a:r>
              <a:rPr lang="bg-BG" altLang="bg-BG" b="1">
                <a:latin typeface="Times New Roman" panose="02020603050405020304" pitchFamily="18" charset="0"/>
              </a:rPr>
              <a:t>Етапи в изработването на управленското решение.</a:t>
            </a:r>
            <a:r>
              <a:rPr lang="bg-BG" altLang="bg-BG">
                <a:latin typeface="Times New Roman" panose="02020603050405020304" pitchFamily="18" charset="0"/>
              </a:rPr>
              <a:t> </a:t>
            </a:r>
          </a:p>
        </p:txBody>
      </p:sp>
      <p:sp>
        <p:nvSpPr>
          <p:cNvPr id="3076" name="Slide Number Placeholder 5">
            <a:extLst>
              <a:ext uri="{FF2B5EF4-FFF2-40B4-BE49-F238E27FC236}">
                <a16:creationId xmlns:a16="http://schemas.microsoft.com/office/drawing/2014/main" id="{3F72E6C6-3A37-DF60-C96E-1E31C43907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33F6E9-CDFE-458E-ADD0-63AF8CD44E37}" type="slidenum">
              <a:rPr lang="bg-BG" altLang="bg-BG"/>
              <a:pPr eaLnBrk="1" hangingPunct="1"/>
              <a:t>2</a:t>
            </a:fld>
            <a:endParaRPr lang="bg-BG" altLang="bg-BG"/>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631C068A-3B92-DCFE-F569-78761296AF23}"/>
              </a:ext>
            </a:extLst>
          </p:cNvPr>
          <p:cNvSpPr>
            <a:spLocks noGrp="1" noChangeArrowheads="1"/>
          </p:cNvSpPr>
          <p:nvPr>
            <p:ph type="body" idx="1"/>
          </p:nvPr>
        </p:nvSpPr>
        <p:spPr>
          <a:xfrm>
            <a:off x="457200" y="404813"/>
            <a:ext cx="8291513" cy="5721350"/>
          </a:xfrm>
        </p:spPr>
        <p:txBody>
          <a:bodyPr/>
          <a:lstStyle/>
          <a:p>
            <a:pPr algn="just" eaLnBrk="1" hangingPunct="1"/>
            <a:r>
              <a:rPr lang="bg-BG" altLang="bg-BG">
                <a:latin typeface="Times New Roman" panose="02020603050405020304" pitchFamily="18" charset="0"/>
              </a:rPr>
              <a:t>В научната литература няма единно становище за вида, същността и броя на етапите, които трябва да се извървят при изработване на решение.  </a:t>
            </a:r>
            <a:endParaRPr lang="en-US" altLang="bg-BG">
              <a:latin typeface="Times New Roman" panose="02020603050405020304" pitchFamily="18" charset="0"/>
            </a:endParaRPr>
          </a:p>
          <a:p>
            <a:pPr algn="just" eaLnBrk="1" hangingPunct="1"/>
            <a:r>
              <a:rPr lang="en-US" altLang="bg-BG">
                <a:latin typeface="Times New Roman" panose="02020603050405020304" pitchFamily="18" charset="0"/>
              </a:rPr>
              <a:t>Поради ограничения обем не е възможно да се представят всички становища на различните изследователи. Независимо от това бихме обособили следната последователност от етапи, които могат да бъдат откроени при изработването на управленско решение</a:t>
            </a:r>
            <a:r>
              <a:rPr lang="bg-BG" altLang="bg-BG">
                <a:latin typeface="Times New Roman" panose="02020603050405020304" pitchFamily="18" charset="0"/>
              </a:rPr>
              <a:t> </a:t>
            </a:r>
          </a:p>
        </p:txBody>
      </p:sp>
      <p:sp>
        <p:nvSpPr>
          <p:cNvPr id="21507" name="Slide Number Placeholder 4">
            <a:extLst>
              <a:ext uri="{FF2B5EF4-FFF2-40B4-BE49-F238E27FC236}">
                <a16:creationId xmlns:a16="http://schemas.microsoft.com/office/drawing/2014/main" id="{5F697354-DC2D-5313-E455-B491A7396B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681478-09F7-4B20-AEF1-5444497A1FE3}" type="slidenum">
              <a:rPr lang="bg-BG" altLang="bg-BG"/>
              <a:pPr eaLnBrk="1" hangingPunct="1"/>
              <a:t>20</a:t>
            </a:fld>
            <a:endParaRPr lang="bg-BG" altLang="bg-BG"/>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C18B963B-832F-25CA-6710-5920F7194238}"/>
              </a:ext>
            </a:extLst>
          </p:cNvPr>
          <p:cNvSpPr>
            <a:spLocks noGrp="1" noChangeArrowheads="1"/>
          </p:cNvSpPr>
          <p:nvPr>
            <p:ph type="body" idx="1"/>
          </p:nvPr>
        </p:nvSpPr>
        <p:spPr>
          <a:xfrm>
            <a:off x="457200" y="981075"/>
            <a:ext cx="8218488" cy="5145088"/>
          </a:xfrm>
        </p:spPr>
        <p:txBody>
          <a:bodyPr/>
          <a:lstStyle/>
          <a:p>
            <a:pPr marL="812800" indent="-812800" algn="just" eaLnBrk="1" hangingPunct="1"/>
            <a:r>
              <a:rPr lang="bg-BG" altLang="bg-BG" b="1">
                <a:latin typeface="Times New Roman" panose="02020603050405020304" pitchFamily="18" charset="0"/>
              </a:rPr>
              <a:t>Идентифициране на проблемите;</a:t>
            </a:r>
          </a:p>
          <a:p>
            <a:pPr marL="812800" indent="-812800" algn="just" eaLnBrk="1" hangingPunct="1"/>
            <a:r>
              <a:rPr lang="bg-BG" altLang="bg-BG" b="1">
                <a:latin typeface="Times New Roman" panose="02020603050405020304" pitchFamily="18" charset="0"/>
              </a:rPr>
              <a:t>Анализ и оценка на ситуацията;</a:t>
            </a:r>
          </a:p>
          <a:p>
            <a:pPr marL="812800" indent="-812800" algn="just" eaLnBrk="1" hangingPunct="1"/>
            <a:r>
              <a:rPr lang="bg-BG" altLang="bg-BG" b="1">
                <a:latin typeface="Times New Roman" panose="02020603050405020304" pitchFamily="18" charset="0"/>
              </a:rPr>
              <a:t>Разработване на варианти;</a:t>
            </a:r>
          </a:p>
          <a:p>
            <a:pPr marL="812800" indent="-812800" algn="just" eaLnBrk="1" hangingPunct="1"/>
            <a:r>
              <a:rPr lang="bg-BG" altLang="bg-BG" b="1">
                <a:latin typeface="Times New Roman" panose="02020603050405020304" pitchFamily="18" charset="0"/>
              </a:rPr>
              <a:t>Осъществяване на решението</a:t>
            </a:r>
            <a:r>
              <a:rPr lang="bg-BG" altLang="bg-BG">
                <a:latin typeface="Times New Roman" panose="02020603050405020304" pitchFamily="18" charset="0"/>
              </a:rPr>
              <a:t>. </a:t>
            </a:r>
          </a:p>
        </p:txBody>
      </p:sp>
      <p:sp>
        <p:nvSpPr>
          <p:cNvPr id="22531" name="Slide Number Placeholder 4">
            <a:extLst>
              <a:ext uri="{FF2B5EF4-FFF2-40B4-BE49-F238E27FC236}">
                <a16:creationId xmlns:a16="http://schemas.microsoft.com/office/drawing/2014/main" id="{CBD62205-47A2-670C-6E68-3D932E85AC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DDA9AD-02DC-4D8B-ACAB-DB76549D2DA6}" type="slidenum">
              <a:rPr lang="bg-BG" altLang="bg-BG"/>
              <a:pPr eaLnBrk="1" hangingPunct="1"/>
              <a:t>21</a:t>
            </a:fld>
            <a:endParaRPr lang="bg-BG" altLang="bg-BG"/>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034CC16A-4EA3-9D8D-8E6B-6F4BE74CA396}"/>
              </a:ext>
            </a:extLst>
          </p:cNvPr>
          <p:cNvSpPr>
            <a:spLocks noGrp="1" noChangeArrowheads="1"/>
          </p:cNvSpPr>
          <p:nvPr>
            <p:ph type="body" idx="1"/>
          </p:nvPr>
        </p:nvSpPr>
        <p:spPr>
          <a:xfrm>
            <a:off x="457200" y="765175"/>
            <a:ext cx="8291513" cy="5360988"/>
          </a:xfrm>
        </p:spPr>
        <p:txBody>
          <a:bodyPr/>
          <a:lstStyle/>
          <a:p>
            <a:pPr algn="just" eaLnBrk="1" hangingPunct="1">
              <a:buFontTx/>
              <a:buNone/>
            </a:pPr>
            <a:r>
              <a:rPr lang="bg-BG" altLang="bg-BG" sz="2800" i="1" u="sng">
                <a:latin typeface="Times New Roman" panose="02020603050405020304" pitchFamily="18" charset="0"/>
              </a:rPr>
              <a:t>а)Идентифициране на проблемите</a:t>
            </a:r>
            <a:r>
              <a:rPr lang="bg-BG" altLang="bg-BG" sz="2800" i="1">
                <a:latin typeface="Times New Roman" panose="02020603050405020304" pitchFamily="18" charset="0"/>
              </a:rPr>
              <a:t>.</a:t>
            </a:r>
            <a:endParaRPr lang="bg-BG" altLang="bg-BG" sz="2800">
              <a:latin typeface="Times New Roman" panose="02020603050405020304" pitchFamily="18" charset="0"/>
            </a:endParaRPr>
          </a:p>
          <a:p>
            <a:pPr algn="just" eaLnBrk="1" hangingPunct="1"/>
            <a:r>
              <a:rPr lang="bg-BG" altLang="bg-BG" sz="2800">
                <a:latin typeface="Times New Roman" panose="02020603050405020304" pitchFamily="18" charset="0"/>
              </a:rPr>
              <a:t>Много учени смятат този етап за формален. Общоизвестна истина е, че без наличието на проблем, не съществува необходимост от изработване на решение. Проблем възниква, когато има отклонение между действителното и желаното състояние. Мениджърите трябва да се съобразяват със следните няколко състояния – отклонение от предишни постижения, отклонение от плановото задание или някакво  външно влияние под формата на критика, недоволство и др. п.</a:t>
            </a:r>
          </a:p>
        </p:txBody>
      </p:sp>
      <p:sp>
        <p:nvSpPr>
          <p:cNvPr id="23555" name="Slide Number Placeholder 4">
            <a:extLst>
              <a:ext uri="{FF2B5EF4-FFF2-40B4-BE49-F238E27FC236}">
                <a16:creationId xmlns:a16="http://schemas.microsoft.com/office/drawing/2014/main" id="{30D5B4B0-06C1-C75B-79AD-305487305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25A27A5-F265-4136-AFA2-D5678C054441}" type="slidenum">
              <a:rPr lang="bg-BG" altLang="bg-BG"/>
              <a:pPr eaLnBrk="1" hangingPunct="1"/>
              <a:t>22</a:t>
            </a:fld>
            <a:endParaRPr lang="bg-BG" altLang="bg-B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393FC824-D8CA-5411-7C80-6D2AA486D866}"/>
              </a:ext>
            </a:extLst>
          </p:cNvPr>
          <p:cNvSpPr>
            <a:spLocks noGrp="1" noChangeArrowheads="1"/>
          </p:cNvSpPr>
          <p:nvPr>
            <p:ph type="body" idx="1"/>
          </p:nvPr>
        </p:nvSpPr>
        <p:spPr>
          <a:xfrm>
            <a:off x="457200" y="1052513"/>
            <a:ext cx="8218488" cy="5073650"/>
          </a:xfrm>
        </p:spPr>
        <p:txBody>
          <a:bodyPr/>
          <a:lstStyle/>
          <a:p>
            <a:pPr algn="just" eaLnBrk="1" hangingPunct="1">
              <a:lnSpc>
                <a:spcPct val="90000"/>
              </a:lnSpc>
            </a:pPr>
            <a:r>
              <a:rPr lang="bg-BG" altLang="bg-BG">
                <a:latin typeface="Times New Roman" panose="02020603050405020304" pitchFamily="18" charset="0"/>
              </a:rPr>
              <a:t>Трудностите, с които се сблъскват ръководителите могат да са свързани  с проблеми относно възприемането на информацията, с невъзможността да се откроят причините за възникване на проблемите от симптомите.  Основен недостатък, който често се среща е неумението на мениджърите  да разграничават истинските проблеми от т.н. “псевдопроблеми”, причината от следствието, явлението от същността. </a:t>
            </a:r>
          </a:p>
        </p:txBody>
      </p:sp>
      <p:sp>
        <p:nvSpPr>
          <p:cNvPr id="24579" name="Slide Number Placeholder 4">
            <a:extLst>
              <a:ext uri="{FF2B5EF4-FFF2-40B4-BE49-F238E27FC236}">
                <a16:creationId xmlns:a16="http://schemas.microsoft.com/office/drawing/2014/main" id="{A6DCB274-8CDD-0791-C4B5-42834D7235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1B125D-B331-4C91-8D41-580C06CFE311}" type="slidenum">
              <a:rPr lang="bg-BG" altLang="bg-BG"/>
              <a:pPr eaLnBrk="1" hangingPunct="1"/>
              <a:t>23</a:t>
            </a:fld>
            <a:endParaRPr lang="bg-BG" altLang="bg-B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81FD263-B1BF-8191-E566-9318822EB929}"/>
              </a:ext>
            </a:extLst>
          </p:cNvPr>
          <p:cNvSpPr>
            <a:spLocks noGrp="1" noChangeArrowheads="1"/>
          </p:cNvSpPr>
          <p:nvPr>
            <p:ph type="body" idx="1"/>
          </p:nvPr>
        </p:nvSpPr>
        <p:spPr>
          <a:xfrm>
            <a:off x="468313" y="908050"/>
            <a:ext cx="8207375" cy="5246688"/>
          </a:xfrm>
        </p:spPr>
        <p:txBody>
          <a:bodyPr/>
          <a:lstStyle/>
          <a:p>
            <a:pPr algn="just" eaLnBrk="1" hangingPunct="1"/>
            <a:r>
              <a:rPr lang="bg-BG" altLang="bg-BG">
                <a:latin typeface="Times New Roman" panose="02020603050405020304" pitchFamily="18" charset="0"/>
              </a:rPr>
              <a:t>Възможно е в този начален етап проблемът, който възниква да се разреши от само себе си и да не е необходима на субекта на управление. Тази ситуация е по-скоро изключение, отколкото правило. По-често е възможно с течение на времето проблемът не само да се утвърди, но и да се задълбочи. Именно тук се подлагат на анализ сигналите, които постъпват от различните  вътрешни и външни източници. </a:t>
            </a:r>
          </a:p>
        </p:txBody>
      </p:sp>
      <p:sp>
        <p:nvSpPr>
          <p:cNvPr id="25603" name="Slide Number Placeholder 4">
            <a:extLst>
              <a:ext uri="{FF2B5EF4-FFF2-40B4-BE49-F238E27FC236}">
                <a16:creationId xmlns:a16="http://schemas.microsoft.com/office/drawing/2014/main" id="{8DF7B5CE-382F-860A-5CD6-2C14A81717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AE4871-AFEA-40D8-9B08-9EB14C6ABA1B}" type="slidenum">
              <a:rPr lang="bg-BG" altLang="bg-BG"/>
              <a:pPr eaLnBrk="1" hangingPunct="1"/>
              <a:t>24</a:t>
            </a:fld>
            <a:endParaRPr lang="bg-BG" altLang="bg-B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C11D08E-ED71-8FE7-7344-2EEF03928F24}"/>
              </a:ext>
            </a:extLst>
          </p:cNvPr>
          <p:cNvSpPr>
            <a:spLocks noGrp="1" noChangeArrowheads="1"/>
          </p:cNvSpPr>
          <p:nvPr>
            <p:ph type="body" idx="1"/>
          </p:nvPr>
        </p:nvSpPr>
        <p:spPr>
          <a:xfrm>
            <a:off x="457200" y="620713"/>
            <a:ext cx="8218488" cy="5505450"/>
          </a:xfrm>
        </p:spPr>
        <p:txBody>
          <a:bodyPr/>
          <a:lstStyle/>
          <a:p>
            <a:pPr algn="just" eaLnBrk="1" hangingPunct="1">
              <a:buFontTx/>
              <a:buNone/>
            </a:pPr>
            <a:r>
              <a:rPr lang="bg-BG" altLang="bg-BG"/>
              <a:t> </a:t>
            </a:r>
            <a:r>
              <a:rPr lang="bg-BG" altLang="bg-BG">
                <a:latin typeface="Times New Roman" panose="02020603050405020304" pitchFamily="18" charset="0"/>
              </a:rPr>
              <a:t>б</a:t>
            </a:r>
            <a:r>
              <a:rPr lang="bg-BG" altLang="bg-BG" i="1" u="sng">
                <a:latin typeface="Times New Roman" panose="02020603050405020304" pitchFamily="18" charset="0"/>
              </a:rPr>
              <a:t>)Анализ и оценка на ситуацията;</a:t>
            </a:r>
            <a:endParaRPr lang="bg-BG" altLang="bg-BG">
              <a:latin typeface="Times New Roman" panose="02020603050405020304" pitchFamily="18" charset="0"/>
            </a:endParaRPr>
          </a:p>
          <a:p>
            <a:pPr algn="just" eaLnBrk="1" hangingPunct="1"/>
            <a:r>
              <a:rPr lang="bg-BG" altLang="bg-BG">
                <a:latin typeface="Times New Roman" panose="02020603050405020304" pitchFamily="18" charset="0"/>
              </a:rPr>
              <a:t>Изработването на управленското решение трябва да започне с анализ и оценка на изходното състояние, в което се намира стопанската единица. Анализът трябва да се проведе в следните направления:</a:t>
            </a:r>
          </a:p>
          <a:p>
            <a:pPr algn="just" eaLnBrk="1" hangingPunct="1"/>
            <a:r>
              <a:rPr lang="bg-BG" altLang="bg-BG">
                <a:latin typeface="Times New Roman" panose="02020603050405020304" pitchFamily="18" charset="0"/>
              </a:rPr>
              <a:t>състояние на управляващата система;</a:t>
            </a:r>
          </a:p>
          <a:p>
            <a:pPr algn="just" eaLnBrk="1" hangingPunct="1"/>
            <a:r>
              <a:rPr lang="bg-BG" altLang="bg-BG">
                <a:latin typeface="Times New Roman" panose="02020603050405020304" pitchFamily="18" charset="0"/>
              </a:rPr>
              <a:t>състояние на управляваната система;</a:t>
            </a:r>
          </a:p>
          <a:p>
            <a:pPr algn="just" eaLnBrk="1" hangingPunct="1"/>
            <a:r>
              <a:rPr lang="bg-BG" altLang="bg-BG">
                <a:latin typeface="Times New Roman" panose="02020603050405020304" pitchFamily="18" charset="0"/>
              </a:rPr>
              <a:t>състояние на околната среда.</a:t>
            </a:r>
          </a:p>
        </p:txBody>
      </p:sp>
      <p:sp>
        <p:nvSpPr>
          <p:cNvPr id="26627" name="Slide Number Placeholder 4">
            <a:extLst>
              <a:ext uri="{FF2B5EF4-FFF2-40B4-BE49-F238E27FC236}">
                <a16:creationId xmlns:a16="http://schemas.microsoft.com/office/drawing/2014/main" id="{E2A7ECF2-F026-0BE3-912B-DB3E716CF0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DCB4A65-0380-436A-BEB7-86E6E0E49279}" type="slidenum">
              <a:rPr lang="bg-BG" altLang="bg-BG"/>
              <a:pPr eaLnBrk="1" hangingPunct="1"/>
              <a:t>25</a:t>
            </a:fld>
            <a:endParaRPr lang="bg-BG" altLang="bg-B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13CD12BE-8669-38A6-7B80-CBF035E47A4E}"/>
              </a:ext>
            </a:extLst>
          </p:cNvPr>
          <p:cNvSpPr>
            <a:spLocks noGrp="1" noChangeArrowheads="1"/>
          </p:cNvSpPr>
          <p:nvPr>
            <p:ph type="body" idx="1"/>
          </p:nvPr>
        </p:nvSpPr>
        <p:spPr>
          <a:xfrm>
            <a:off x="457200" y="765175"/>
            <a:ext cx="8218488" cy="5360988"/>
          </a:xfrm>
        </p:spPr>
        <p:txBody>
          <a:bodyPr/>
          <a:lstStyle/>
          <a:p>
            <a:pPr algn="just" eaLnBrk="1" hangingPunct="1">
              <a:lnSpc>
                <a:spcPct val="90000"/>
              </a:lnSpc>
            </a:pPr>
            <a:r>
              <a:rPr lang="bg-BG" altLang="bg-BG">
                <a:latin typeface="Times New Roman" panose="02020603050405020304" pitchFamily="18" charset="0"/>
              </a:rPr>
              <a:t>Първата и най-важна задача, пред която са изправени мениджърите е да осигурят действително необходимата не само по количество, но и по качество информация.  Основна слабост на ръководителите е, че натрупват голямо количество документи, между които обаче не съществува  връзка и ли не може да послужи за описание на изследвания обект. Тук е необходимо мениджърите да спазват известни правила за събиране на информация.</a:t>
            </a:r>
          </a:p>
        </p:txBody>
      </p:sp>
      <p:sp>
        <p:nvSpPr>
          <p:cNvPr id="27651" name="Slide Number Placeholder 4">
            <a:extLst>
              <a:ext uri="{FF2B5EF4-FFF2-40B4-BE49-F238E27FC236}">
                <a16:creationId xmlns:a16="http://schemas.microsoft.com/office/drawing/2014/main" id="{A7F25A9C-6C8E-DAB9-A9EF-5C6EA27A5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20AD11-F245-43E7-988E-BBF1A98F5324}" type="slidenum">
              <a:rPr lang="bg-BG" altLang="bg-BG"/>
              <a:pPr eaLnBrk="1" hangingPunct="1"/>
              <a:t>26</a:t>
            </a:fld>
            <a:endParaRPr lang="bg-BG" altLang="bg-B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F4E92939-79D8-1029-F0FB-327FF7C2D66E}"/>
              </a:ext>
            </a:extLst>
          </p:cNvPr>
          <p:cNvSpPr>
            <a:spLocks noGrp="1" noChangeArrowheads="1"/>
          </p:cNvSpPr>
          <p:nvPr>
            <p:ph type="body" idx="1"/>
          </p:nvPr>
        </p:nvSpPr>
        <p:spPr>
          <a:xfrm>
            <a:off x="457200" y="765175"/>
            <a:ext cx="8002588" cy="5360988"/>
          </a:xfrm>
        </p:spPr>
        <p:txBody>
          <a:bodyPr/>
          <a:lstStyle/>
          <a:p>
            <a:pPr algn="just" eaLnBrk="1" hangingPunct="1">
              <a:lnSpc>
                <a:spcPct val="90000"/>
              </a:lnSpc>
            </a:pPr>
            <a:r>
              <a:rPr lang="bg-BG" altLang="bg-BG" sz="2600">
                <a:latin typeface="Times New Roman" panose="02020603050405020304" pitchFamily="18" charset="0"/>
              </a:rPr>
              <a:t>След като са събрани необходимите сведения  трябва да се пристъпи към съставяне на една по-обща картина за управлявания обект за околната среда и за взаимовръзките между тях. В това отношение трябва да се подчертае, че “… работата на управленските работници напомня в известна степен работата на археолозите - от отделни данни и сведения, които са откъслечни, трябва да се изгради една напълно логическа картина на състоянието”. Необходимо е да се разкрият факторите, които ще имат решаващо значение на възникналият проблем, да се открои тяхната значимост. </a:t>
            </a:r>
          </a:p>
          <a:p>
            <a:pPr eaLnBrk="1" hangingPunct="1">
              <a:lnSpc>
                <a:spcPct val="90000"/>
              </a:lnSpc>
              <a:buFontTx/>
              <a:buNone/>
            </a:pPr>
            <a:br>
              <a:rPr lang="bg-BG" altLang="bg-BG" sz="2400"/>
            </a:br>
            <a:endParaRPr lang="bg-BG" altLang="bg-BG" sz="2400"/>
          </a:p>
        </p:txBody>
      </p:sp>
      <p:sp>
        <p:nvSpPr>
          <p:cNvPr id="28675" name="Slide Number Placeholder 4">
            <a:extLst>
              <a:ext uri="{FF2B5EF4-FFF2-40B4-BE49-F238E27FC236}">
                <a16:creationId xmlns:a16="http://schemas.microsoft.com/office/drawing/2014/main" id="{354ECCEC-40A8-40ED-4B4B-EDBFB44F5F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E84AED1-815E-43BB-922B-E56A33558ED4}" type="slidenum">
              <a:rPr lang="bg-BG" altLang="bg-BG"/>
              <a:pPr eaLnBrk="1" hangingPunct="1"/>
              <a:t>27</a:t>
            </a:fld>
            <a:endParaRPr lang="bg-BG" altLang="bg-B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A4F510AD-5AE7-1B05-F5CE-BC291D86FB79}"/>
              </a:ext>
            </a:extLst>
          </p:cNvPr>
          <p:cNvSpPr>
            <a:spLocks noGrp="1" noChangeArrowheads="1"/>
          </p:cNvSpPr>
          <p:nvPr>
            <p:ph type="body" idx="1"/>
          </p:nvPr>
        </p:nvSpPr>
        <p:spPr>
          <a:xfrm>
            <a:off x="457200" y="692150"/>
            <a:ext cx="8147050" cy="5434013"/>
          </a:xfrm>
        </p:spPr>
        <p:txBody>
          <a:bodyPr/>
          <a:lstStyle/>
          <a:p>
            <a:pPr algn="just" eaLnBrk="1" hangingPunct="1">
              <a:buFontTx/>
              <a:buNone/>
            </a:pPr>
            <a:r>
              <a:rPr lang="bg-BG" altLang="bg-BG" i="1" u="sng">
                <a:latin typeface="Times New Roman" panose="02020603050405020304" pitchFamily="18" charset="0"/>
              </a:rPr>
              <a:t>в)Разработване на варианти;</a:t>
            </a:r>
            <a:endParaRPr lang="bg-BG" altLang="bg-BG">
              <a:latin typeface="Times New Roman" panose="02020603050405020304" pitchFamily="18" charset="0"/>
            </a:endParaRPr>
          </a:p>
          <a:p>
            <a:pPr algn="just" eaLnBrk="1" hangingPunct="1"/>
            <a:r>
              <a:rPr lang="bg-BG" altLang="bg-BG">
                <a:latin typeface="Times New Roman" panose="02020603050405020304" pitchFamily="18" charset="0"/>
              </a:rPr>
              <a:t>Ако наличието на проблем е необходимото условие да се пристъпи към   разработване на управленското решение, то необходимостта  от няколко алтернативи за разрешаването на дадения проблем е достатъчното условие за да бъде затворен кръгът на процеса на изработване на управленско решение. </a:t>
            </a:r>
          </a:p>
        </p:txBody>
      </p:sp>
      <p:sp>
        <p:nvSpPr>
          <p:cNvPr id="29699" name="Slide Number Placeholder 4">
            <a:extLst>
              <a:ext uri="{FF2B5EF4-FFF2-40B4-BE49-F238E27FC236}">
                <a16:creationId xmlns:a16="http://schemas.microsoft.com/office/drawing/2014/main" id="{19AC58BA-5D9E-5E3A-B32C-2B829D97E1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FFB6069-7C25-48B4-8107-4D43F90E7499}" type="slidenum">
              <a:rPr lang="bg-BG" altLang="bg-BG"/>
              <a:pPr eaLnBrk="1" hangingPunct="1"/>
              <a:t>28</a:t>
            </a:fld>
            <a:endParaRPr lang="bg-BG" altLang="bg-B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212939F2-2D6D-DF36-5C13-E18FA6FA2C79}"/>
              </a:ext>
            </a:extLst>
          </p:cNvPr>
          <p:cNvSpPr>
            <a:spLocks noGrp="1" noChangeArrowheads="1"/>
          </p:cNvSpPr>
          <p:nvPr>
            <p:ph type="body" idx="1"/>
          </p:nvPr>
        </p:nvSpPr>
        <p:spPr>
          <a:xfrm>
            <a:off x="457200" y="765175"/>
            <a:ext cx="8075613" cy="5360988"/>
          </a:xfrm>
        </p:spPr>
        <p:txBody>
          <a:bodyPr/>
          <a:lstStyle/>
          <a:p>
            <a:pPr marL="533400" indent="-533400" algn="just" eaLnBrk="1" hangingPunct="1">
              <a:buFontTx/>
              <a:buNone/>
            </a:pPr>
            <a:r>
              <a:rPr lang="bg-BG" altLang="bg-BG">
                <a:latin typeface="Times New Roman" panose="02020603050405020304" pitchFamily="18" charset="0"/>
              </a:rPr>
              <a:t>При разработването на вариантите според редица изследователи  е необходимо да се спазва следната последователност:</a:t>
            </a:r>
          </a:p>
          <a:p>
            <a:pPr marL="533400" indent="-533400" algn="just" eaLnBrk="1" hangingPunct="1">
              <a:buFontTx/>
              <a:buAutoNum type="arabicPeriod"/>
            </a:pPr>
            <a:r>
              <a:rPr lang="bg-BG" altLang="bg-BG">
                <a:latin typeface="Times New Roman" panose="02020603050405020304" pitchFamily="18" charset="0"/>
              </a:rPr>
              <a:t>да се установят и разработят всички възможни варианти;</a:t>
            </a:r>
          </a:p>
          <a:p>
            <a:pPr marL="533400" indent="-533400" algn="just" eaLnBrk="1" hangingPunct="1">
              <a:buFontTx/>
              <a:buAutoNum type="arabicPeriod"/>
            </a:pPr>
            <a:r>
              <a:rPr lang="bg-BG" altLang="bg-BG">
                <a:latin typeface="Times New Roman" panose="02020603050405020304" pitchFamily="18" charset="0"/>
              </a:rPr>
              <a:t>да се “отсеят” допустимите от тях;</a:t>
            </a:r>
          </a:p>
          <a:p>
            <a:pPr marL="533400" indent="-533400" algn="just" eaLnBrk="1" hangingPunct="1">
              <a:buFontTx/>
              <a:buAutoNum type="arabicPeriod"/>
            </a:pPr>
            <a:r>
              <a:rPr lang="bg-BG" altLang="bg-BG">
                <a:latin typeface="Times New Roman" panose="02020603050405020304" pitchFamily="18" charset="0"/>
              </a:rPr>
              <a:t>да се оценят  разработените варианти на базата на предварително разработена система от критерии  и показатели.</a:t>
            </a:r>
          </a:p>
        </p:txBody>
      </p:sp>
      <p:sp>
        <p:nvSpPr>
          <p:cNvPr id="30723" name="Slide Number Placeholder 4">
            <a:extLst>
              <a:ext uri="{FF2B5EF4-FFF2-40B4-BE49-F238E27FC236}">
                <a16:creationId xmlns:a16="http://schemas.microsoft.com/office/drawing/2014/main" id="{C1166F54-E98A-D375-3EB0-5C384C22E5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05BC65-A218-4327-93E6-87CF3BDB08D6}" type="slidenum">
              <a:rPr lang="bg-BG" altLang="bg-BG"/>
              <a:pPr eaLnBrk="1" hangingPunct="1"/>
              <a:t>29</a:t>
            </a:fld>
            <a:endParaRPr lang="bg-BG" altLang="bg-B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9C8B186-0947-1261-5983-7399D50E4173}"/>
              </a:ext>
            </a:extLst>
          </p:cNvPr>
          <p:cNvSpPr>
            <a:spLocks noGrp="1" noChangeArrowheads="1"/>
          </p:cNvSpPr>
          <p:nvPr>
            <p:ph type="title"/>
          </p:nvPr>
        </p:nvSpPr>
        <p:spPr>
          <a:xfrm>
            <a:off x="457200" y="274638"/>
            <a:ext cx="8218488" cy="1714500"/>
          </a:xfrm>
        </p:spPr>
        <p:txBody>
          <a:bodyPr/>
          <a:lstStyle/>
          <a:p>
            <a:pPr algn="just" eaLnBrk="1" hangingPunct="1"/>
            <a:r>
              <a:rPr lang="ru-RU" altLang="bg-BG" sz="3600" b="1">
                <a:latin typeface="Times New Roman" panose="02020603050405020304" pitchFamily="18" charset="0"/>
              </a:rPr>
              <a:t>1</a:t>
            </a:r>
            <a:r>
              <a:rPr lang="bg-BG" altLang="bg-BG" sz="3600" b="1">
                <a:latin typeface="Times New Roman" panose="02020603050405020304" pitchFamily="18" charset="0"/>
              </a:rPr>
              <a:t>.Характеристика и специфични особености, необходими условия за изработване на решението.</a:t>
            </a:r>
            <a:r>
              <a:rPr lang="bg-BG" altLang="bg-BG" sz="4000"/>
              <a:t> </a:t>
            </a:r>
          </a:p>
        </p:txBody>
      </p:sp>
      <p:sp>
        <p:nvSpPr>
          <p:cNvPr id="4099" name="Rectangle 3">
            <a:extLst>
              <a:ext uri="{FF2B5EF4-FFF2-40B4-BE49-F238E27FC236}">
                <a16:creationId xmlns:a16="http://schemas.microsoft.com/office/drawing/2014/main" id="{0C8BD377-CCDC-91B6-C503-9BA28BF6F270}"/>
              </a:ext>
            </a:extLst>
          </p:cNvPr>
          <p:cNvSpPr>
            <a:spLocks noGrp="1" noChangeArrowheads="1"/>
          </p:cNvSpPr>
          <p:nvPr>
            <p:ph type="body" idx="1"/>
          </p:nvPr>
        </p:nvSpPr>
        <p:spPr>
          <a:xfrm>
            <a:off x="468313" y="2133600"/>
            <a:ext cx="8229600" cy="4525963"/>
          </a:xfrm>
        </p:spPr>
        <p:txBody>
          <a:bodyPr/>
          <a:lstStyle/>
          <a:p>
            <a:pPr algn="just" eaLnBrk="1" hangingPunct="1">
              <a:lnSpc>
                <a:spcPct val="90000"/>
              </a:lnSpc>
            </a:pPr>
            <a:r>
              <a:rPr lang="bg-BG" altLang="bg-BG">
                <a:latin typeface="Times New Roman" panose="02020603050405020304" pitchFamily="18" charset="0"/>
              </a:rPr>
              <a:t>Човешкият живот представлява поредица от решения. Човек сам кове съдбата си, вземайки жизненоважни решения – да продължи образованието си, избирайки  си професия, да встъпи в граждански брак, да напусне работното място, да емигрира от родината си. В  управленската наука вземането на решение представлява   един доста по систематизиран процес, отколкото в частния живот. </a:t>
            </a:r>
          </a:p>
        </p:txBody>
      </p:sp>
      <p:sp>
        <p:nvSpPr>
          <p:cNvPr id="4100" name="Slide Number Placeholder 5">
            <a:extLst>
              <a:ext uri="{FF2B5EF4-FFF2-40B4-BE49-F238E27FC236}">
                <a16:creationId xmlns:a16="http://schemas.microsoft.com/office/drawing/2014/main" id="{15F24405-C16C-DEAC-34DC-41BF1572F5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31EDE-2F08-4231-96EF-9D7466A308E9}" type="slidenum">
              <a:rPr lang="bg-BG" altLang="bg-BG"/>
              <a:pPr eaLnBrk="1" hangingPunct="1"/>
              <a:t>3</a:t>
            </a:fld>
            <a:endParaRPr lang="bg-BG" altLang="bg-BG"/>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E92118E4-94D4-13BA-9E89-BF963E85ECE0}"/>
              </a:ext>
            </a:extLst>
          </p:cNvPr>
          <p:cNvSpPr>
            <a:spLocks noGrp="1" noChangeArrowheads="1"/>
          </p:cNvSpPr>
          <p:nvPr>
            <p:ph type="body" idx="1"/>
          </p:nvPr>
        </p:nvSpPr>
        <p:spPr>
          <a:xfrm>
            <a:off x="457200" y="1052513"/>
            <a:ext cx="8218488" cy="5073650"/>
          </a:xfrm>
        </p:spPr>
        <p:txBody>
          <a:bodyPr/>
          <a:lstStyle/>
          <a:p>
            <a:pPr algn="just" eaLnBrk="1" hangingPunct="1"/>
            <a:r>
              <a:rPr lang="bg-BG" altLang="bg-BG" sz="2800">
                <a:latin typeface="Times New Roman" panose="02020603050405020304" pitchFamily="18" charset="0"/>
              </a:rPr>
              <a:t>Най-важна задача е не само генерирането на вариантите, но и определянето на количествените и качествените характеристики на системата от критерии и показатели. Само при това условие може да се направи ясна и точна оценка на всеки един вариант. Стремежът  е да се намери онзи вариант, който да удовлетворява всички изисквания. Най-важните изисквания към критериите са да бъдат  ясни, точни, разбираеми, конкретни и обективни. </a:t>
            </a:r>
            <a:br>
              <a:rPr lang="bg-BG" altLang="bg-BG" sz="2800">
                <a:latin typeface="Times New Roman" panose="02020603050405020304" pitchFamily="18" charset="0"/>
              </a:rPr>
            </a:br>
            <a:endParaRPr lang="bg-BG" altLang="bg-BG" sz="2800">
              <a:latin typeface="Times New Roman" panose="02020603050405020304" pitchFamily="18" charset="0"/>
            </a:endParaRPr>
          </a:p>
        </p:txBody>
      </p:sp>
      <p:sp>
        <p:nvSpPr>
          <p:cNvPr id="31747" name="Slide Number Placeholder 4">
            <a:extLst>
              <a:ext uri="{FF2B5EF4-FFF2-40B4-BE49-F238E27FC236}">
                <a16:creationId xmlns:a16="http://schemas.microsoft.com/office/drawing/2014/main" id="{1B53A291-3BED-40C6-5B74-910A1DC9F8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1436925-B133-423B-A91F-4C15019E7F9B}" type="slidenum">
              <a:rPr lang="bg-BG" altLang="bg-BG"/>
              <a:pPr eaLnBrk="1" hangingPunct="1"/>
              <a:t>30</a:t>
            </a:fld>
            <a:endParaRPr lang="bg-BG" altLang="bg-B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B77D42AF-018E-E4D8-F950-C292F2E31E91}"/>
              </a:ext>
            </a:extLst>
          </p:cNvPr>
          <p:cNvSpPr>
            <a:spLocks noGrp="1" noChangeArrowheads="1"/>
          </p:cNvSpPr>
          <p:nvPr>
            <p:ph type="body" idx="1"/>
          </p:nvPr>
        </p:nvSpPr>
        <p:spPr>
          <a:xfrm>
            <a:off x="457200" y="836613"/>
            <a:ext cx="8291513" cy="5289550"/>
          </a:xfrm>
        </p:spPr>
        <p:txBody>
          <a:bodyPr/>
          <a:lstStyle/>
          <a:p>
            <a:pPr algn="just" eaLnBrk="1" hangingPunct="1"/>
            <a:r>
              <a:rPr lang="bg-BG" altLang="bg-BG">
                <a:latin typeface="Times New Roman" panose="02020603050405020304" pitchFamily="18" charset="0"/>
              </a:rPr>
              <a:t>Проблемът за критериите има няколко аспекта.  </a:t>
            </a:r>
            <a:r>
              <a:rPr lang="bg-BG" altLang="bg-BG" i="1">
                <a:latin typeface="Times New Roman" panose="02020603050405020304" pitchFamily="18" charset="0"/>
              </a:rPr>
              <a:t>Първият  </a:t>
            </a:r>
            <a:r>
              <a:rPr lang="bg-BG" altLang="bg-BG">
                <a:latin typeface="Times New Roman" panose="02020603050405020304" pitchFamily="18" charset="0"/>
              </a:rPr>
              <a:t>засяга социалната страна, която трябва винаги да се отчита, тъй като организациите представляват и социални системи. Едно управленско решение може да не носи конкретна икономическа полза, но може да носи значим социален ефект. </a:t>
            </a:r>
          </a:p>
        </p:txBody>
      </p:sp>
      <p:sp>
        <p:nvSpPr>
          <p:cNvPr id="32771" name="Slide Number Placeholder 4">
            <a:extLst>
              <a:ext uri="{FF2B5EF4-FFF2-40B4-BE49-F238E27FC236}">
                <a16:creationId xmlns:a16="http://schemas.microsoft.com/office/drawing/2014/main" id="{D61D0AF5-D448-392B-BB3D-B2C3F7ABCF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6DE648-A4C5-4E99-8A62-A44957A8E2FA}" type="slidenum">
              <a:rPr lang="bg-BG" altLang="bg-BG"/>
              <a:pPr eaLnBrk="1" hangingPunct="1"/>
              <a:t>31</a:t>
            </a:fld>
            <a:endParaRPr lang="bg-BG" altLang="bg-BG"/>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682E338C-0C84-86E5-8135-31F9DFDD3AFF}"/>
              </a:ext>
            </a:extLst>
          </p:cNvPr>
          <p:cNvSpPr>
            <a:spLocks noGrp="1" noChangeArrowheads="1"/>
          </p:cNvSpPr>
          <p:nvPr>
            <p:ph type="body" idx="1"/>
          </p:nvPr>
        </p:nvSpPr>
        <p:spPr>
          <a:xfrm>
            <a:off x="457200" y="692150"/>
            <a:ext cx="8218488" cy="5434013"/>
          </a:xfrm>
        </p:spPr>
        <p:txBody>
          <a:bodyPr/>
          <a:lstStyle/>
          <a:p>
            <a:pPr algn="just" eaLnBrk="1" hangingPunct="1">
              <a:lnSpc>
                <a:spcPct val="90000"/>
              </a:lnSpc>
            </a:pPr>
            <a:r>
              <a:rPr lang="bg-BG" altLang="bg-BG" i="1">
                <a:latin typeface="Times New Roman" panose="02020603050405020304" pitchFamily="18" charset="0"/>
              </a:rPr>
              <a:t>Вторият проблем</a:t>
            </a:r>
            <a:r>
              <a:rPr lang="bg-BG" altLang="bg-BG">
                <a:latin typeface="Times New Roman" panose="02020603050405020304" pitchFamily="18" charset="0"/>
              </a:rPr>
              <a:t> засяга необходимостта избраните критерии да включват всички елементи, които позволяват комплексна оценка на предложените варианти. Тук на преден план излиза личната преценка на мениджърите, която повишава отговорността им. При дадена комбинация от елементи  решението, което ще се вземе е едно, при друга комбинация от елементи решението, което ще бъде предпочетено ще бъде друго. </a:t>
            </a:r>
          </a:p>
        </p:txBody>
      </p:sp>
      <p:sp>
        <p:nvSpPr>
          <p:cNvPr id="33795" name="Slide Number Placeholder 4">
            <a:extLst>
              <a:ext uri="{FF2B5EF4-FFF2-40B4-BE49-F238E27FC236}">
                <a16:creationId xmlns:a16="http://schemas.microsoft.com/office/drawing/2014/main" id="{D4BC961C-BFEF-8B6A-5AA5-AF12DD7E0D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2026EB-3102-4410-82C7-473F13E0722D}" type="slidenum">
              <a:rPr lang="bg-BG" altLang="bg-BG"/>
              <a:pPr eaLnBrk="1" hangingPunct="1"/>
              <a:t>32</a:t>
            </a:fld>
            <a:endParaRPr lang="bg-BG" altLang="bg-BG"/>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D33B1C1A-0E3E-6187-5232-8C632F52E1D4}"/>
              </a:ext>
            </a:extLst>
          </p:cNvPr>
          <p:cNvSpPr>
            <a:spLocks noGrp="1" noChangeArrowheads="1"/>
          </p:cNvSpPr>
          <p:nvPr>
            <p:ph type="body" idx="1"/>
          </p:nvPr>
        </p:nvSpPr>
        <p:spPr>
          <a:xfrm>
            <a:off x="457200" y="765175"/>
            <a:ext cx="8362950" cy="5360988"/>
          </a:xfrm>
        </p:spPr>
        <p:txBody>
          <a:bodyPr/>
          <a:lstStyle/>
          <a:p>
            <a:pPr algn="just" eaLnBrk="1" hangingPunct="1"/>
            <a:r>
              <a:rPr lang="bg-BG" altLang="bg-BG">
                <a:latin typeface="Times New Roman" panose="02020603050405020304" pitchFamily="18" charset="0"/>
              </a:rPr>
              <a:t>В управленската дейност твърде често срещана практика  е разработването на варианти на управленски решения на най високите нива на управление. При оценка на алтернативите ръководителите да предвидят какво ще се случи в бъдеще, а то невинаги е определено. Множество фактори, сред които динамична външна среда могат да доведат до невъзможност за изпълнение на набелязаните варианти. </a:t>
            </a:r>
          </a:p>
        </p:txBody>
      </p:sp>
      <p:sp>
        <p:nvSpPr>
          <p:cNvPr id="34819" name="Slide Number Placeholder 4">
            <a:extLst>
              <a:ext uri="{FF2B5EF4-FFF2-40B4-BE49-F238E27FC236}">
                <a16:creationId xmlns:a16="http://schemas.microsoft.com/office/drawing/2014/main" id="{FAABB738-4B03-A7A6-B3C1-B16A52BF49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26CF60-3FF1-4D94-AE47-C7EF3DAF7929}" type="slidenum">
              <a:rPr lang="bg-BG" altLang="bg-BG"/>
              <a:pPr eaLnBrk="1" hangingPunct="1"/>
              <a:t>33</a:t>
            </a:fld>
            <a:endParaRPr lang="bg-BG" altLang="bg-BG"/>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4164B41A-0FAE-2E6B-D3BF-5B320A011E94}"/>
              </a:ext>
            </a:extLst>
          </p:cNvPr>
          <p:cNvSpPr>
            <a:spLocks noGrp="1" noChangeArrowheads="1"/>
          </p:cNvSpPr>
          <p:nvPr>
            <p:ph type="body" idx="1"/>
          </p:nvPr>
        </p:nvSpPr>
        <p:spPr>
          <a:xfrm>
            <a:off x="468313" y="476250"/>
            <a:ext cx="8064500" cy="5678488"/>
          </a:xfrm>
        </p:spPr>
        <p:txBody>
          <a:bodyPr/>
          <a:lstStyle/>
          <a:p>
            <a:pPr algn="just" eaLnBrk="1" hangingPunct="1">
              <a:buFontTx/>
              <a:buNone/>
            </a:pPr>
            <a:r>
              <a:rPr lang="bg-BG" altLang="bg-BG" i="1" u="sng">
                <a:latin typeface="Times New Roman" panose="02020603050405020304" pitchFamily="18" charset="0"/>
              </a:rPr>
              <a:t>г)Осъществяване на управленско решение;</a:t>
            </a:r>
            <a:endParaRPr lang="bg-BG" altLang="bg-BG">
              <a:latin typeface="Times New Roman" panose="02020603050405020304" pitchFamily="18" charset="0"/>
            </a:endParaRPr>
          </a:p>
          <a:p>
            <a:pPr algn="just" eaLnBrk="1" hangingPunct="1"/>
            <a:r>
              <a:rPr lang="bg-BG" altLang="bg-BG">
                <a:latin typeface="Times New Roman" panose="02020603050405020304" pitchFamily="18" charset="0"/>
              </a:rPr>
              <a:t>Според мнението на редица автори това е най- важният етап на процеса на изработване на управленски решения. Предпоставка  за успешния завършек е добре разработената система от критерии и показатели, която трябва да доведе до избора на най-добрия вариант  и неговото изпълнение. </a:t>
            </a:r>
          </a:p>
        </p:txBody>
      </p:sp>
      <p:sp>
        <p:nvSpPr>
          <p:cNvPr id="35843" name="Slide Number Placeholder 4">
            <a:extLst>
              <a:ext uri="{FF2B5EF4-FFF2-40B4-BE49-F238E27FC236}">
                <a16:creationId xmlns:a16="http://schemas.microsoft.com/office/drawing/2014/main" id="{C9E9492F-1BF2-D82C-E3A9-6A29ED3129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94CD15-CA08-4C2F-863B-4911A56CB521}" type="slidenum">
              <a:rPr lang="bg-BG" altLang="bg-BG"/>
              <a:pPr eaLnBrk="1" hangingPunct="1"/>
              <a:t>34</a:t>
            </a:fld>
            <a:endParaRPr lang="bg-BG" altLang="bg-BG"/>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AA7A9935-DD63-B72C-2F63-8008E896AD59}"/>
              </a:ext>
            </a:extLst>
          </p:cNvPr>
          <p:cNvSpPr>
            <a:spLocks noGrp="1" noChangeArrowheads="1"/>
          </p:cNvSpPr>
          <p:nvPr>
            <p:ph type="body" idx="1"/>
          </p:nvPr>
        </p:nvSpPr>
        <p:spPr>
          <a:xfrm>
            <a:off x="457200" y="1052513"/>
            <a:ext cx="8218488" cy="5073650"/>
          </a:xfrm>
        </p:spPr>
        <p:txBody>
          <a:bodyPr/>
          <a:lstStyle/>
          <a:p>
            <a:pPr algn="just" eaLnBrk="1" hangingPunct="1"/>
            <a:r>
              <a:rPr lang="bg-BG" altLang="bg-BG">
                <a:latin typeface="Times New Roman" panose="02020603050405020304" pitchFamily="18" charset="0"/>
              </a:rPr>
              <a:t>Трудността при избора идва не толкова от  онези фактори които могат да бъдат измерени, а от действието на редица психологически, социални и политически фактори , които трудно се поддават на измерване.</a:t>
            </a:r>
          </a:p>
        </p:txBody>
      </p:sp>
      <p:sp>
        <p:nvSpPr>
          <p:cNvPr id="36867" name="Slide Number Placeholder 4">
            <a:extLst>
              <a:ext uri="{FF2B5EF4-FFF2-40B4-BE49-F238E27FC236}">
                <a16:creationId xmlns:a16="http://schemas.microsoft.com/office/drawing/2014/main" id="{0B8DE44C-E073-B53D-C507-8A872C090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BA4787-FC52-4331-8634-6F24C1EA17B0}" type="slidenum">
              <a:rPr lang="bg-BG" altLang="bg-BG"/>
              <a:pPr eaLnBrk="1" hangingPunct="1"/>
              <a:t>35</a:t>
            </a:fld>
            <a:endParaRPr lang="bg-BG" altLang="bg-BG"/>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954" name="Group 66">
            <a:extLst>
              <a:ext uri="{FF2B5EF4-FFF2-40B4-BE49-F238E27FC236}">
                <a16:creationId xmlns:a16="http://schemas.microsoft.com/office/drawing/2014/main" id="{C7CC1FE9-44F1-6B5F-2AAD-7C69F323D038}"/>
              </a:ext>
            </a:extLst>
          </p:cNvPr>
          <p:cNvGraphicFramePr>
            <a:graphicFrameLocks noGrp="1"/>
          </p:cNvGraphicFramePr>
          <p:nvPr>
            <p:ph/>
          </p:nvPr>
        </p:nvGraphicFramePr>
        <p:xfrm>
          <a:off x="457200" y="274638"/>
          <a:ext cx="8229600" cy="5853112"/>
        </p:xfrm>
        <a:graphic>
          <a:graphicData uri="http://schemas.openxmlformats.org/drawingml/2006/table">
            <a:tbl>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6507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1" i="0" u="none" strike="noStrike" cap="none" normalizeH="0" baseline="0">
                          <a:ln>
                            <a:noFill/>
                          </a:ln>
                          <a:solidFill>
                            <a:schemeClr val="tx1"/>
                          </a:solidFill>
                          <a:effectLst/>
                          <a:latin typeface="Times New Roman" pitchFamily="18" charset="0"/>
                        </a:rPr>
                        <a:t>Предимства</a:t>
                      </a:r>
                      <a:r>
                        <a:rPr kumimoji="0" lang="bg-BG" sz="2400" b="0" i="0" u="none" strike="noStrike" cap="none" normalizeH="0" baseline="0">
                          <a:ln>
                            <a:noFill/>
                          </a:ln>
                          <a:solidFill>
                            <a:schemeClr val="tx1"/>
                          </a:solidFill>
                          <a:effectLst/>
                          <a:latin typeface="Times New Roman" pitchFamily="18" charset="0"/>
                        </a:rPr>
                        <a:t>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1" i="0" u="none" strike="noStrike" cap="none" normalizeH="0" baseline="0">
                          <a:ln>
                            <a:noFill/>
                          </a:ln>
                          <a:solidFill>
                            <a:schemeClr val="tx1"/>
                          </a:solidFill>
                          <a:effectLst/>
                          <a:latin typeface="Times New Roman" pitchFamily="18" charset="0"/>
                        </a:rPr>
                        <a:t>Недостатъци</a:t>
                      </a:r>
                      <a:r>
                        <a:rPr kumimoji="0" lang="bg-BG" sz="2400" b="0" i="0" u="none" strike="noStrike" cap="none" normalizeH="0" baseline="0">
                          <a:ln>
                            <a:noFill/>
                          </a:ln>
                          <a:solidFill>
                            <a:schemeClr val="tx1"/>
                          </a:solidFill>
                          <a:effectLst/>
                          <a:latin typeface="Times New Roman" pitchFamily="18" charset="0"/>
                        </a:rPr>
                        <a:t>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1.По-широко участие;</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1.По-високи разходи;</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17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2.Възможност за контрол от висшите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мениджъри;</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2.Компромис при вземане на решение;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3.Добра координация;</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3.Невъзможност за взимане на решение;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2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4.Информационна осигуреност;</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4.Политическо влияние;</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22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5.Мотивация;</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5.Невъзможност за строга отчетност и контрол;</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28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6.Възможност за развитие и натрупване на опит . </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bg-BG" sz="2400" b="0" i="0" u="none" strike="noStrike" cap="none" normalizeH="0" baseline="0">
                          <a:ln>
                            <a:noFill/>
                          </a:ln>
                          <a:solidFill>
                            <a:schemeClr val="tx1"/>
                          </a:solidFill>
                          <a:effectLst/>
                          <a:latin typeface="Times New Roman" pitchFamily="18" charset="0"/>
                        </a:rPr>
                        <a:t>6.Външно вмешателство при вземане на решение. </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7916" name="Slide Number Placeholder 29">
            <a:extLst>
              <a:ext uri="{FF2B5EF4-FFF2-40B4-BE49-F238E27FC236}">
                <a16:creationId xmlns:a16="http://schemas.microsoft.com/office/drawing/2014/main" id="{155B7D72-03B2-B457-8030-27CF7AD964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9471854-CC06-4021-8A33-AE9B4BB99571}" type="slidenum">
              <a:rPr lang="bg-BG" altLang="bg-BG"/>
              <a:pPr eaLnBrk="1" hangingPunct="1"/>
              <a:t>36</a:t>
            </a:fld>
            <a:endParaRPr lang="bg-BG" altLang="bg-BG"/>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C56BD2AF-AF00-5B45-0B38-F24420C2F345}"/>
              </a:ext>
            </a:extLst>
          </p:cNvPr>
          <p:cNvSpPr>
            <a:spLocks noGrp="1" noChangeArrowheads="1"/>
          </p:cNvSpPr>
          <p:nvPr>
            <p:ph type="body" idx="1"/>
          </p:nvPr>
        </p:nvSpPr>
        <p:spPr/>
        <p:txBody>
          <a:bodyPr/>
          <a:lstStyle/>
          <a:p>
            <a:pPr eaLnBrk="1" hangingPunct="1"/>
            <a:r>
              <a:rPr lang="bg-BG" altLang="bg-BG"/>
              <a:t>Идеалният вариант за всеки мениджър би било оптималното решение. Известният изследовател Хербер Саймънотбелязва че ръководителят решавайки проблема е склонен да се придържа към поведение, което той нарича “удовлетворяващо”, а не “максимизиращо”. </a:t>
            </a:r>
            <a:br>
              <a:rPr lang="bg-BG" altLang="bg-BG"/>
            </a:br>
            <a:endParaRPr lang="bg-BG" altLang="bg-BG"/>
          </a:p>
        </p:txBody>
      </p:sp>
      <p:sp>
        <p:nvSpPr>
          <p:cNvPr id="38915" name="Slide Number Placeholder 5">
            <a:extLst>
              <a:ext uri="{FF2B5EF4-FFF2-40B4-BE49-F238E27FC236}">
                <a16:creationId xmlns:a16="http://schemas.microsoft.com/office/drawing/2014/main" id="{2AAC7D7B-3ACD-609A-987F-AEAA71A7DE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61FEEB-6897-4D7B-8515-1D288AAC8098}" type="slidenum">
              <a:rPr lang="bg-BG" altLang="bg-BG"/>
              <a:pPr eaLnBrk="1" hangingPunct="1"/>
              <a:t>37</a:t>
            </a:fld>
            <a:endParaRPr lang="bg-BG" altLang="bg-BG"/>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94CBC753-DD27-A997-B14F-474549BB7B3B}"/>
              </a:ext>
            </a:extLst>
          </p:cNvPr>
          <p:cNvSpPr>
            <a:spLocks noGrp="1" noChangeArrowheads="1"/>
          </p:cNvSpPr>
          <p:nvPr>
            <p:ph type="body" idx="1"/>
          </p:nvPr>
        </p:nvSpPr>
        <p:spPr>
          <a:xfrm>
            <a:off x="457200" y="549275"/>
            <a:ext cx="8218488" cy="5576888"/>
          </a:xfrm>
        </p:spPr>
        <p:txBody>
          <a:bodyPr/>
          <a:lstStyle/>
          <a:p>
            <a:pPr algn="just" eaLnBrk="1" hangingPunct="1"/>
            <a:r>
              <a:rPr lang="bg-BG" altLang="bg-BG">
                <a:latin typeface="Times New Roman" panose="02020603050405020304" pitchFamily="18" charset="0"/>
              </a:rPr>
              <a:t>Фундаменталните решения изискват да бъдат съпроводени с последващи решения, които да повлияят на всички равнища на организацията. Ефективно работещият мениджър  е длъжен да разбира взаимната зависимост на решенията и да избира онези алтернативи, които ще донесат най-голяма полза за достигане на целите на организацията. </a:t>
            </a:r>
          </a:p>
        </p:txBody>
      </p:sp>
      <p:sp>
        <p:nvSpPr>
          <p:cNvPr id="39939" name="Slide Number Placeholder 4">
            <a:extLst>
              <a:ext uri="{FF2B5EF4-FFF2-40B4-BE49-F238E27FC236}">
                <a16:creationId xmlns:a16="http://schemas.microsoft.com/office/drawing/2014/main" id="{1DBC6F19-3B75-9A2C-91F3-2CACA98DC3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13DB66-5497-45E1-A1DD-04726F26059D}" type="slidenum">
              <a:rPr lang="bg-BG" altLang="bg-BG"/>
              <a:pPr eaLnBrk="1" hangingPunct="1"/>
              <a:t>38</a:t>
            </a:fld>
            <a:endParaRPr lang="bg-BG" altLang="bg-BG"/>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BB645F4-39F0-8462-C606-B1B79B68E340}"/>
              </a:ext>
            </a:extLst>
          </p:cNvPr>
          <p:cNvSpPr>
            <a:spLocks noGrp="1" noChangeArrowheads="1"/>
          </p:cNvSpPr>
          <p:nvPr>
            <p:ph type="title"/>
          </p:nvPr>
        </p:nvSpPr>
        <p:spPr/>
        <p:txBody>
          <a:bodyPr/>
          <a:lstStyle/>
          <a:p>
            <a:pPr eaLnBrk="1" hangingPunct="1"/>
            <a:r>
              <a:rPr lang="bg-BG" altLang="bg-BG" sz="4000" b="1">
                <a:latin typeface="Times New Roman" panose="02020603050405020304" pitchFamily="18" charset="0"/>
              </a:rPr>
              <a:t>Използвана литература:</a:t>
            </a:r>
          </a:p>
        </p:txBody>
      </p:sp>
      <p:sp>
        <p:nvSpPr>
          <p:cNvPr id="40963" name="Rectangle 3">
            <a:extLst>
              <a:ext uri="{FF2B5EF4-FFF2-40B4-BE49-F238E27FC236}">
                <a16:creationId xmlns:a16="http://schemas.microsoft.com/office/drawing/2014/main" id="{86418BEE-67C4-74E1-C9A8-B38082CA62CD}"/>
              </a:ext>
            </a:extLst>
          </p:cNvPr>
          <p:cNvSpPr>
            <a:spLocks noGrp="1" noChangeArrowheads="1"/>
          </p:cNvSpPr>
          <p:nvPr>
            <p:ph type="body" idx="1"/>
          </p:nvPr>
        </p:nvSpPr>
        <p:spPr>
          <a:xfrm>
            <a:off x="457200" y="1600200"/>
            <a:ext cx="8218488" cy="4781550"/>
          </a:xfrm>
        </p:spPr>
        <p:txBody>
          <a:bodyPr/>
          <a:lstStyle/>
          <a:p>
            <a:pPr marL="609600" indent="-609600" eaLnBrk="1" hangingPunct="1">
              <a:lnSpc>
                <a:spcPct val="80000"/>
              </a:lnSpc>
              <a:buFontTx/>
              <a:buAutoNum type="arabicPeriod"/>
            </a:pPr>
            <a:r>
              <a:rPr lang="bg-BG" altLang="bg-BG" sz="2000">
                <a:latin typeface="Times New Roman" panose="02020603050405020304" pitchFamily="18" charset="0"/>
              </a:rPr>
              <a:t>Донъли Дж.  и  кол. “Основи на мениджмънта”, изд. “Отворено общество”, София, 1997;</a:t>
            </a:r>
          </a:p>
          <a:p>
            <a:pPr marL="609600" indent="-609600" eaLnBrk="1" hangingPunct="1">
              <a:lnSpc>
                <a:spcPct val="80000"/>
              </a:lnSpc>
              <a:buFontTx/>
              <a:buAutoNum type="arabicPeriod"/>
            </a:pPr>
            <a:r>
              <a:rPr lang="bg-BG" altLang="bg-BG" sz="2000">
                <a:latin typeface="Times New Roman" panose="02020603050405020304" pitchFamily="18" charset="0"/>
              </a:rPr>
              <a:t>Каменов К. и  Андреева М., “Теория на стопанското управление”, ИК “Галактика” , В. Търново, 1993;</a:t>
            </a:r>
          </a:p>
          <a:p>
            <a:pPr marL="609600" indent="-609600" eaLnBrk="1" hangingPunct="1">
              <a:lnSpc>
                <a:spcPct val="80000"/>
              </a:lnSpc>
              <a:buFontTx/>
              <a:buAutoNum type="arabicPeriod"/>
            </a:pPr>
            <a:r>
              <a:rPr lang="bg-BG" altLang="bg-BG" sz="2000">
                <a:latin typeface="Times New Roman" panose="02020603050405020304" pitchFamily="18" charset="0"/>
              </a:rPr>
              <a:t>Kinard J., </a:t>
            </a:r>
            <a:r>
              <a:rPr lang="en-US" altLang="bg-BG" sz="2000">
                <a:latin typeface="Times New Roman" panose="02020603050405020304" pitchFamily="18" charset="0"/>
              </a:rPr>
              <a:t>“</a:t>
            </a:r>
            <a:r>
              <a:rPr lang="bg-BG" altLang="bg-BG" sz="2000">
                <a:latin typeface="Times New Roman" panose="02020603050405020304" pitchFamily="18" charset="0"/>
              </a:rPr>
              <a:t>Management</a:t>
            </a:r>
            <a:r>
              <a:rPr lang="en-US" altLang="bg-BG" sz="2000">
                <a:latin typeface="Times New Roman" panose="02020603050405020304" pitchFamily="18" charset="0"/>
              </a:rPr>
              <a:t>”,”D. C. Heath and Company”, Toronto, Canada, 1988</a:t>
            </a:r>
            <a:r>
              <a:rPr lang="bg-BG" altLang="bg-BG" sz="2000">
                <a:latin typeface="Times New Roman" panose="02020603050405020304" pitchFamily="18" charset="0"/>
              </a:rPr>
              <a:t>;</a:t>
            </a:r>
            <a:r>
              <a:rPr lang="en-US" altLang="bg-BG" sz="2000">
                <a:latin typeface="Times New Roman" panose="02020603050405020304" pitchFamily="18" charset="0"/>
              </a:rPr>
              <a:t>   </a:t>
            </a:r>
            <a:endParaRPr lang="bg-BG" altLang="bg-BG" sz="2000">
              <a:latin typeface="Times New Roman" panose="02020603050405020304" pitchFamily="18" charset="0"/>
            </a:endParaRPr>
          </a:p>
          <a:p>
            <a:pPr marL="609600" indent="-609600" eaLnBrk="1" hangingPunct="1">
              <a:lnSpc>
                <a:spcPct val="80000"/>
              </a:lnSpc>
              <a:buFontTx/>
              <a:buAutoNum type="arabicPeriod"/>
            </a:pPr>
            <a:r>
              <a:rPr lang="bg-BG" altLang="bg-BG" sz="2000">
                <a:latin typeface="Times New Roman" panose="02020603050405020304" pitchFamily="18" charset="0"/>
              </a:rPr>
              <a:t>Мескон  М. и кол., “Основы менеджмента”, изд. Академия народного хозяйства при правителстве РФ, пер. с англ. , Москва 1994;</a:t>
            </a:r>
          </a:p>
          <a:p>
            <a:pPr marL="609600" indent="-609600" eaLnBrk="1" hangingPunct="1">
              <a:lnSpc>
                <a:spcPct val="80000"/>
              </a:lnSpc>
              <a:buFontTx/>
              <a:buAutoNum type="arabicPeriod"/>
            </a:pPr>
            <a:r>
              <a:rPr lang="bg-BG" altLang="bg-BG" sz="2000">
                <a:latin typeface="Times New Roman" panose="02020603050405020304" pitchFamily="18" charset="0"/>
              </a:rPr>
              <a:t>Палешутски К., “Мениджмънт – из опита на водещите фирми  в света”, изд. “Форчън”, Благоевград,1994; </a:t>
            </a:r>
          </a:p>
          <a:p>
            <a:pPr marL="609600" indent="-609600" eaLnBrk="1" hangingPunct="1">
              <a:lnSpc>
                <a:spcPct val="80000"/>
              </a:lnSpc>
              <a:buFontTx/>
              <a:buAutoNum type="arabicPeriod"/>
            </a:pPr>
            <a:r>
              <a:rPr lang="bg-BG" altLang="bg-BG" sz="2000">
                <a:latin typeface="Times New Roman" panose="02020603050405020304" pitchFamily="18" charset="0"/>
              </a:rPr>
              <a:t>Панайотов Д., “Принос към теорията на стопанското управление” , ВФСИ “Д. А. Ценов”, Свищов,1977;	 </a:t>
            </a:r>
          </a:p>
          <a:p>
            <a:pPr marL="609600" indent="-609600" eaLnBrk="1" hangingPunct="1">
              <a:lnSpc>
                <a:spcPct val="80000"/>
              </a:lnSpc>
              <a:buFontTx/>
              <a:buAutoNum type="arabicPeriod"/>
            </a:pPr>
            <a:r>
              <a:rPr lang="bg-BG" altLang="bg-BG" sz="2000">
                <a:latin typeface="Times New Roman" panose="02020603050405020304" pitchFamily="18" charset="0"/>
              </a:rPr>
              <a:t>Савов В. “Основи на управлението”, УИ “Стопанство”, София, 1996; </a:t>
            </a:r>
          </a:p>
          <a:p>
            <a:pPr marL="609600" indent="-609600" eaLnBrk="1" hangingPunct="1">
              <a:lnSpc>
                <a:spcPct val="80000"/>
              </a:lnSpc>
              <a:buFontTx/>
              <a:buAutoNum type="arabicPeriod"/>
            </a:pPr>
            <a:r>
              <a:rPr lang="bg-BG" altLang="bg-BG" sz="2000">
                <a:latin typeface="Times New Roman" panose="02020603050405020304" pitchFamily="18" charset="0"/>
              </a:rPr>
              <a:t>Силаги Е., “Мениджмънт – наука, изкуство, практика”, изд. “Бряг принт”, Варна, 1992 г.;</a:t>
            </a:r>
          </a:p>
        </p:txBody>
      </p:sp>
      <p:sp>
        <p:nvSpPr>
          <p:cNvPr id="40964" name="Slide Number Placeholder 5">
            <a:extLst>
              <a:ext uri="{FF2B5EF4-FFF2-40B4-BE49-F238E27FC236}">
                <a16:creationId xmlns:a16="http://schemas.microsoft.com/office/drawing/2014/main" id="{331D9327-AE87-22AA-2A20-230B9AD98E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DCCD23-CFF3-49B7-8D22-013DEB8ADF3E}" type="slidenum">
              <a:rPr lang="bg-BG" altLang="bg-BG"/>
              <a:pPr eaLnBrk="1" hangingPunct="1"/>
              <a:t>39</a:t>
            </a:fld>
            <a:endParaRPr lang="bg-BG" altLang="bg-B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64EED797-5911-088F-E294-53A2429ACF14}"/>
              </a:ext>
            </a:extLst>
          </p:cNvPr>
          <p:cNvSpPr>
            <a:spLocks noGrp="1" noChangeArrowheads="1"/>
          </p:cNvSpPr>
          <p:nvPr>
            <p:ph type="body" idx="1"/>
          </p:nvPr>
        </p:nvSpPr>
        <p:spPr>
          <a:xfrm>
            <a:off x="457200" y="404813"/>
            <a:ext cx="8147050" cy="5721350"/>
          </a:xfrm>
        </p:spPr>
        <p:txBody>
          <a:bodyPr/>
          <a:lstStyle/>
          <a:p>
            <a:pPr algn="just" eaLnBrk="1" hangingPunct="1">
              <a:lnSpc>
                <a:spcPct val="90000"/>
              </a:lnSpc>
            </a:pPr>
            <a:r>
              <a:rPr lang="bg-BG" altLang="bg-BG" sz="2600">
                <a:latin typeface="Times New Roman" panose="02020603050405020304" pitchFamily="18" charset="0"/>
              </a:rPr>
              <a:t>Личният избор  на индивида засяга преди всичко частния му живот и този на хората около него – семейство, роднини и приятели. Мениджърите на предприятията  направляват не само собствените си действия, но и на организациите и членовете им. Характерна черта на тези решения е, че те могат да повлияят  на много хора и конкретно на всеки индивид. В тази връзка може да се приеме становището , че участието в стопанския живот може да се подели на ” участие чрез решения и на участие в тяхното изпълнение”. </a:t>
            </a:r>
          </a:p>
        </p:txBody>
      </p:sp>
      <p:sp>
        <p:nvSpPr>
          <p:cNvPr id="5123" name="Slide Number Placeholder 4">
            <a:extLst>
              <a:ext uri="{FF2B5EF4-FFF2-40B4-BE49-F238E27FC236}">
                <a16:creationId xmlns:a16="http://schemas.microsoft.com/office/drawing/2014/main" id="{BC19BC09-9C7B-97F5-BDA3-955EE2DAE5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4D10FF-75FB-4C8D-B725-2DCA201F0437}" type="slidenum">
              <a:rPr lang="bg-BG" altLang="bg-BG"/>
              <a:pPr eaLnBrk="1" hangingPunct="1"/>
              <a:t>4</a:t>
            </a:fld>
            <a:endParaRPr lang="bg-BG" altLang="bg-B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9C607007-482A-6377-E8A1-C31601993808}"/>
              </a:ext>
            </a:extLst>
          </p:cNvPr>
          <p:cNvSpPr>
            <a:spLocks noGrp="1" noChangeArrowheads="1"/>
          </p:cNvSpPr>
          <p:nvPr>
            <p:ph type="body" idx="1"/>
          </p:nvPr>
        </p:nvSpPr>
        <p:spPr>
          <a:xfrm>
            <a:off x="457200" y="692150"/>
            <a:ext cx="8075613" cy="5434013"/>
          </a:xfrm>
        </p:spPr>
        <p:txBody>
          <a:bodyPr/>
          <a:lstStyle/>
          <a:p>
            <a:pPr algn="just" eaLnBrk="1" hangingPunct="1"/>
            <a:r>
              <a:rPr lang="bg-BG" altLang="bg-BG" sz="3500">
                <a:latin typeface="Times New Roman" panose="02020603050405020304" pitchFamily="18" charset="0"/>
              </a:rPr>
              <a:t>Един ръководител може да вземе решение за наказание за някои дребни нарушения  на трудовата и технологична дисциплина, друг ръководител  може да налага наказания за системни нарушения на трудовия процес на участниците в него. </a:t>
            </a:r>
            <a:br>
              <a:rPr lang="bg-BG" altLang="bg-BG" sz="3500">
                <a:latin typeface="Times New Roman" panose="02020603050405020304" pitchFamily="18" charset="0"/>
              </a:rPr>
            </a:br>
            <a:endParaRPr lang="bg-BG" altLang="bg-BG" sz="3500">
              <a:latin typeface="Times New Roman" panose="02020603050405020304" pitchFamily="18" charset="0"/>
            </a:endParaRPr>
          </a:p>
          <a:p>
            <a:pPr eaLnBrk="1" hangingPunct="1"/>
            <a:endParaRPr lang="bg-BG" altLang="bg-BG"/>
          </a:p>
        </p:txBody>
      </p:sp>
      <p:sp>
        <p:nvSpPr>
          <p:cNvPr id="6147" name="Slide Number Placeholder 4">
            <a:extLst>
              <a:ext uri="{FF2B5EF4-FFF2-40B4-BE49-F238E27FC236}">
                <a16:creationId xmlns:a16="http://schemas.microsoft.com/office/drawing/2014/main" id="{517C9079-563F-ADAA-AE73-B086A592A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C6C720-F499-4016-B3B6-BAF045C0AF32}" type="slidenum">
              <a:rPr lang="bg-BG" altLang="bg-BG"/>
              <a:pPr eaLnBrk="1" hangingPunct="1"/>
              <a:t>5</a:t>
            </a:fld>
            <a:endParaRPr lang="bg-BG" altLang="bg-B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16A780C5-E43C-563A-A200-E6623BFEF0B9}"/>
              </a:ext>
            </a:extLst>
          </p:cNvPr>
          <p:cNvSpPr>
            <a:spLocks noGrp="1" noChangeArrowheads="1"/>
          </p:cNvSpPr>
          <p:nvPr>
            <p:ph type="body" idx="1"/>
          </p:nvPr>
        </p:nvSpPr>
        <p:spPr>
          <a:xfrm>
            <a:off x="457200" y="620713"/>
            <a:ext cx="8147050" cy="5505450"/>
          </a:xfrm>
        </p:spPr>
        <p:txBody>
          <a:bodyPr/>
          <a:lstStyle/>
          <a:p>
            <a:pPr algn="just" eaLnBrk="1" hangingPunct="1">
              <a:lnSpc>
                <a:spcPct val="90000"/>
              </a:lnSpc>
            </a:pPr>
            <a:r>
              <a:rPr lang="bg-BG" altLang="bg-BG" sz="2800">
                <a:latin typeface="Times New Roman" panose="02020603050405020304" pitchFamily="18" charset="0"/>
              </a:rPr>
              <a:t>Отговорността за вземането на важни за предприятието решения  е тежко морално бреме и се проявява особено ярко на висшите нива на управление. Мениджърите  от различните йерархични нива , управлявайки собствеността на други хора упражняват влияние върху живота им. Ако ръководителят реши да уволни някой подчинен, то за последният това ще има негативен ефект – загуба на работното място, на доходи, на перспективи за реализация . Ако мениджърът не може да установи недобре работещия изпълнител,  това ще доведе до негативни последствия за фирмата и за нейните собственици. </a:t>
            </a:r>
          </a:p>
        </p:txBody>
      </p:sp>
      <p:sp>
        <p:nvSpPr>
          <p:cNvPr id="7171" name="Slide Number Placeholder 4">
            <a:extLst>
              <a:ext uri="{FF2B5EF4-FFF2-40B4-BE49-F238E27FC236}">
                <a16:creationId xmlns:a16="http://schemas.microsoft.com/office/drawing/2014/main" id="{1046B742-D160-6338-0664-8065DAEBE1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F6D467-3B14-4ADF-8724-0B4C87087F02}" type="slidenum">
              <a:rPr lang="bg-BG" altLang="bg-BG"/>
              <a:pPr eaLnBrk="1" hangingPunct="1"/>
              <a:t>6</a:t>
            </a:fld>
            <a:endParaRPr lang="bg-BG" altLang="bg-B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0DC447E9-193C-77E1-14E7-1EC70097C964}"/>
              </a:ext>
            </a:extLst>
          </p:cNvPr>
          <p:cNvSpPr>
            <a:spLocks noGrp="1" noChangeArrowheads="1"/>
          </p:cNvSpPr>
          <p:nvPr>
            <p:ph type="body" idx="1"/>
          </p:nvPr>
        </p:nvSpPr>
        <p:spPr>
          <a:xfrm>
            <a:off x="457200" y="549275"/>
            <a:ext cx="8147050" cy="5576888"/>
          </a:xfrm>
        </p:spPr>
        <p:txBody>
          <a:bodyPr/>
          <a:lstStyle/>
          <a:p>
            <a:pPr algn="just" eaLnBrk="1" hangingPunct="1">
              <a:buFontTx/>
              <a:buNone/>
            </a:pPr>
            <a:r>
              <a:rPr lang="bg-BG" altLang="bg-BG" sz="2800">
                <a:latin typeface="Times New Roman" panose="02020603050405020304" pitchFamily="18" charset="0"/>
              </a:rPr>
              <a:t>От казаното дотук може да се направят следните обобщения:</a:t>
            </a:r>
          </a:p>
          <a:p>
            <a:pPr algn="just" eaLnBrk="1" hangingPunct="1"/>
            <a:r>
              <a:rPr lang="bg-BG" altLang="bg-BG" sz="2800" i="1">
                <a:latin typeface="Times New Roman" panose="02020603050405020304" pitchFamily="18" charset="0"/>
              </a:rPr>
              <a:t>Необходимост от изработване на управленско решение възниква когато е налице разлика действителното състояние и желаните за достигане цели.;</a:t>
            </a:r>
          </a:p>
          <a:p>
            <a:pPr algn="just" eaLnBrk="1" hangingPunct="1"/>
            <a:r>
              <a:rPr lang="bg-BG" altLang="bg-BG" sz="2800" i="1">
                <a:latin typeface="Times New Roman" panose="02020603050405020304" pitchFamily="18" charset="0"/>
              </a:rPr>
              <a:t>Управленските решения се вземат на всички нива в управленската йерархия като стратегическите се вземат от топ-мениджърите, тактическите – от мениджърите на средните нива, а оперативните  -  от линейните мениджъри.</a:t>
            </a:r>
          </a:p>
        </p:txBody>
      </p:sp>
      <p:sp>
        <p:nvSpPr>
          <p:cNvPr id="8195" name="Slide Number Placeholder 4">
            <a:extLst>
              <a:ext uri="{FF2B5EF4-FFF2-40B4-BE49-F238E27FC236}">
                <a16:creationId xmlns:a16="http://schemas.microsoft.com/office/drawing/2014/main" id="{007F38B5-7B23-DA31-1DBE-39F6AFED5B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ACF498C-757C-4391-884D-858B0FFC2393}" type="slidenum">
              <a:rPr lang="bg-BG" altLang="bg-BG"/>
              <a:pPr eaLnBrk="1" hangingPunct="1"/>
              <a:t>7</a:t>
            </a:fld>
            <a:endParaRPr lang="bg-BG" altLang="bg-B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70415AD4-BD8C-D00B-5786-04EC2B711597}"/>
              </a:ext>
            </a:extLst>
          </p:cNvPr>
          <p:cNvSpPr>
            <a:spLocks noGrp="1" noChangeArrowheads="1"/>
          </p:cNvSpPr>
          <p:nvPr>
            <p:ph type="body" idx="1"/>
          </p:nvPr>
        </p:nvSpPr>
        <p:spPr>
          <a:xfrm>
            <a:off x="457200" y="765175"/>
            <a:ext cx="8218488" cy="5360988"/>
          </a:xfrm>
        </p:spPr>
        <p:txBody>
          <a:bodyPr/>
          <a:lstStyle/>
          <a:p>
            <a:pPr algn="just" eaLnBrk="1" hangingPunct="1">
              <a:lnSpc>
                <a:spcPct val="80000"/>
              </a:lnSpc>
            </a:pPr>
            <a:r>
              <a:rPr lang="bg-BG" altLang="bg-BG" sz="2800">
                <a:latin typeface="Times New Roman" panose="02020603050405020304" pitchFamily="18" charset="0"/>
              </a:rPr>
              <a:t>В управленската наука съществуват различни схващания за съдържанието на понятието “управленско решение”. Според една група автори управленското решение е “волеви акт, извършван от субекта на управление”  , според друга група автори вземането на решение може да се разглежда като творчески процес, който се състои от отделни етапи, според трета група изследователи управлението може да се разглежда като съвкупност от фази, всяка от които се състои от операции, изпълнението на които се свежда до изработване на решение.</a:t>
            </a:r>
          </a:p>
          <a:p>
            <a:pPr eaLnBrk="1" hangingPunct="1">
              <a:lnSpc>
                <a:spcPct val="80000"/>
              </a:lnSpc>
              <a:buFontTx/>
              <a:buNone/>
            </a:pPr>
            <a:br>
              <a:rPr lang="bg-BG" altLang="bg-BG" sz="2800"/>
            </a:br>
            <a:endParaRPr lang="bg-BG" altLang="bg-BG" sz="2800"/>
          </a:p>
        </p:txBody>
      </p:sp>
      <p:sp>
        <p:nvSpPr>
          <p:cNvPr id="9219" name="Slide Number Placeholder 4">
            <a:extLst>
              <a:ext uri="{FF2B5EF4-FFF2-40B4-BE49-F238E27FC236}">
                <a16:creationId xmlns:a16="http://schemas.microsoft.com/office/drawing/2014/main" id="{502E3A88-F74B-969D-0A54-FFC825B88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C8A057-4E3E-4073-B817-7586A8BB3000}" type="slidenum">
              <a:rPr lang="bg-BG" altLang="bg-BG"/>
              <a:pPr eaLnBrk="1" hangingPunct="1"/>
              <a:t>8</a:t>
            </a:fld>
            <a:endParaRPr lang="bg-BG" altLang="bg-B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B37BA8DC-C6EA-8398-FA2A-0B2A60C50429}"/>
              </a:ext>
            </a:extLst>
          </p:cNvPr>
          <p:cNvSpPr>
            <a:spLocks noGrp="1" noChangeArrowheads="1"/>
          </p:cNvSpPr>
          <p:nvPr>
            <p:ph type="body" idx="1"/>
          </p:nvPr>
        </p:nvSpPr>
        <p:spPr>
          <a:xfrm>
            <a:off x="457200" y="836613"/>
            <a:ext cx="8218488" cy="5289550"/>
          </a:xfrm>
        </p:spPr>
        <p:txBody>
          <a:bodyPr/>
          <a:lstStyle/>
          <a:p>
            <a:pPr algn="just" eaLnBrk="1" hangingPunct="1"/>
            <a:r>
              <a:rPr lang="bg-BG" altLang="bg-BG" b="1">
                <a:latin typeface="Times New Roman" panose="02020603050405020304" pitchFamily="18" charset="0"/>
              </a:rPr>
              <a:t>Според нас управленското решение представлява последователност от логически действия на субекта на управление подредени във времето, насочени  към обекта на управление с цел оптимално използване на наличния потенциал за достигане на поставените цели.</a:t>
            </a:r>
            <a:r>
              <a:rPr lang="bg-BG" altLang="bg-BG">
                <a:latin typeface="Times New Roman" panose="02020603050405020304" pitchFamily="18" charset="0"/>
              </a:rPr>
              <a:t> </a:t>
            </a:r>
          </a:p>
        </p:txBody>
      </p:sp>
      <p:sp>
        <p:nvSpPr>
          <p:cNvPr id="10243" name="Slide Number Placeholder 4">
            <a:extLst>
              <a:ext uri="{FF2B5EF4-FFF2-40B4-BE49-F238E27FC236}">
                <a16:creationId xmlns:a16="http://schemas.microsoft.com/office/drawing/2014/main" id="{4A387B38-851D-18C2-AE6A-6F80A4086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A0FDC0-CD50-48F6-A29E-9971ED7C366B}" type="slidenum">
              <a:rPr lang="bg-BG" altLang="bg-BG"/>
              <a:pPr eaLnBrk="1" hangingPunct="1"/>
              <a:t>9</a:t>
            </a:fld>
            <a:endParaRPr lang="bg-BG" altLang="bg-BG"/>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3E6DAB51B8F43866F0743E0EE41DD" ma:contentTypeVersion="4" ma:contentTypeDescription="Create a new document." ma:contentTypeScope="" ma:versionID="cca41ead4a9240394b33a1a7b04f220b">
  <xsd:schema xmlns:xsd="http://www.w3.org/2001/XMLSchema" xmlns:xs="http://www.w3.org/2001/XMLSchema" xmlns:p="http://schemas.microsoft.com/office/2006/metadata/properties" xmlns:ns2="f7ff9893-cbf3-494b-bdd9-96c0170228da" targetNamespace="http://schemas.microsoft.com/office/2006/metadata/properties" ma:root="true" ma:fieldsID="4299fe261181b89186835fe6d2e141a7"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B71C26-0C4F-4449-891A-66C9C406E0B8}">
  <ds:schemaRefs>
    <ds:schemaRef ds:uri="http://schemas.microsoft.com/sharepoint/v3/contenttype/forms"/>
  </ds:schemaRefs>
</ds:datastoreItem>
</file>

<file path=customXml/itemProps2.xml><?xml version="1.0" encoding="utf-8"?>
<ds:datastoreItem xmlns:ds="http://schemas.openxmlformats.org/officeDocument/2006/customXml" ds:itemID="{926A76C7-880C-42B2-918D-DF40E39A11FB}"/>
</file>

<file path=customXml/itemProps3.xml><?xml version="1.0" encoding="utf-8"?>
<ds:datastoreItem xmlns:ds="http://schemas.openxmlformats.org/officeDocument/2006/customXml" ds:itemID="{E5DFDB95-1B77-4C34-B409-80A8CEB9E8A0}"/>
</file>

<file path=docProps/app.xml><?xml version="1.0" encoding="utf-8"?>
<Properties xmlns="http://schemas.openxmlformats.org/officeDocument/2006/extended-properties" xmlns:vt="http://schemas.openxmlformats.org/officeDocument/2006/docPropsVTypes">
  <TotalTime>67</TotalTime>
  <Words>2407</Words>
  <Application>Microsoft Office PowerPoint</Application>
  <PresentationFormat>Презентация на цял екран (4:3)</PresentationFormat>
  <Paragraphs>132</Paragraphs>
  <Slides>39</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39</vt:i4>
      </vt:variant>
    </vt:vector>
  </HeadingPairs>
  <TitlesOfParts>
    <vt:vector size="40" baseType="lpstr">
      <vt:lpstr>Default Design</vt:lpstr>
      <vt:lpstr>Изработване на управленско решение </vt:lpstr>
      <vt:lpstr>СЪДЪРЖАНИЕ</vt:lpstr>
      <vt:lpstr>1.Характеристика и специфични особености, необходими условия за изработване на решението.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2.Изисквания за изработване на управленски решения</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3.Етапи в изработването на управленското решение.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Използвана литература:</vt:lpstr>
    </vt:vector>
  </TitlesOfParts>
  <Company>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Dobrin-PC</cp:lastModifiedBy>
  <cp:revision>21</cp:revision>
  <dcterms:created xsi:type="dcterms:W3CDTF">2021-01-06T13:13:26Z</dcterms:created>
  <dcterms:modified xsi:type="dcterms:W3CDTF">2024-04-29T17:59:10Z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