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sldIdLst>
    <p:sldId id="256" r:id="rId5"/>
    <p:sldId id="257" r:id="rId6"/>
    <p:sldId id="258" r:id="rId7"/>
    <p:sldId id="259" r:id="rId8"/>
    <p:sldId id="260" r:id="rId9"/>
    <p:sldId id="261" r:id="rId10"/>
    <p:sldId id="262" r:id="rId11"/>
    <p:sldId id="263" r:id="rId12"/>
    <p:sldId id="264" r:id="rId13"/>
    <p:sldId id="265" r:id="rId14"/>
    <p:sldId id="271" r:id="rId15"/>
    <p:sldId id="266" r:id="rId16"/>
    <p:sldId id="267" r:id="rId17"/>
    <p:sldId id="268" r:id="rId18"/>
    <p:sldId id="269" r:id="rId19"/>
    <p:sldId id="270" r:id="rId20"/>
    <p:sldId id="272" r:id="rId21"/>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CA7C8E-DC8F-4428-AAB2-98E09EB6D4F0}" v="2" dt="2022-03-01T07:19:54.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72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доц. д-р Добрин Ганчев" userId="S::dobrin@tugab.bg::a4a41665-196f-4705-8140-885bff7866aa" providerId="AD" clId="Web-{F6CA7C8E-DC8F-4428-AAB2-98E09EB6D4F0}"/>
    <pc:docChg chg="modSld">
      <pc:chgData name="доц. д-р Добрин Ганчев" userId="S::dobrin@tugab.bg::a4a41665-196f-4705-8140-885bff7866aa" providerId="AD" clId="Web-{F6CA7C8E-DC8F-4428-AAB2-98E09EB6D4F0}" dt="2022-03-01T07:19:54.058" v="1" actId="20577"/>
      <pc:docMkLst>
        <pc:docMk/>
      </pc:docMkLst>
      <pc:sldChg chg="modSp">
        <pc:chgData name="доц. д-р Добрин Ганчев" userId="S::dobrin@tugab.bg::a4a41665-196f-4705-8140-885bff7866aa" providerId="AD" clId="Web-{F6CA7C8E-DC8F-4428-AAB2-98E09EB6D4F0}" dt="2022-03-01T07:19:54.058" v="1" actId="20577"/>
        <pc:sldMkLst>
          <pc:docMk/>
          <pc:sldMk cId="0" sldId="257"/>
        </pc:sldMkLst>
        <pc:spChg chg="mod">
          <ac:chgData name="доц. д-р Добрин Ганчев" userId="S::dobrin@tugab.bg::a4a41665-196f-4705-8140-885bff7866aa" providerId="AD" clId="Web-{F6CA7C8E-DC8F-4428-AAB2-98E09EB6D4F0}" dt="2022-03-01T07:19:54.058" v="1" actId="20577"/>
          <ac:spMkLst>
            <pc:docMk/>
            <pc:sldMk cId="0" sldId="257"/>
            <ac:spMk id="4099" creationId="{CE5EE080-2920-4DF7-AB0F-58E97566A3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53035402-1986-4C15-A982-2EF51F822920}"/>
              </a:ext>
            </a:extLst>
          </p:cNvPr>
          <p:cNvSpPr>
            <a:spLocks noGrp="1"/>
          </p:cNvSpPr>
          <p:nvPr>
            <p:ph type="dt" sz="half" idx="10"/>
          </p:nvPr>
        </p:nvSpPr>
        <p:spPr/>
        <p:txBody>
          <a:bodyPr/>
          <a:lstStyle>
            <a:lvl1pPr>
              <a:defRPr/>
            </a:lvl1pPr>
          </a:lstStyle>
          <a:p>
            <a:pPr>
              <a:defRPr/>
            </a:pPr>
            <a:endParaRPr lang="bg-BG"/>
          </a:p>
        </p:txBody>
      </p:sp>
      <p:sp>
        <p:nvSpPr>
          <p:cNvPr id="5" name="Footer Placeholder 4">
            <a:extLst>
              <a:ext uri="{FF2B5EF4-FFF2-40B4-BE49-F238E27FC236}">
                <a16:creationId xmlns:a16="http://schemas.microsoft.com/office/drawing/2014/main" id="{43E41B5C-895F-4206-B540-A941806AF1EE}"/>
              </a:ext>
            </a:extLst>
          </p:cNvPr>
          <p:cNvSpPr>
            <a:spLocks noGrp="1"/>
          </p:cNvSpPr>
          <p:nvPr>
            <p:ph type="ftr" sz="quarter" idx="11"/>
          </p:nvPr>
        </p:nvSpPr>
        <p:spPr/>
        <p:txBody>
          <a:bodyPr/>
          <a:lstStyle>
            <a:lvl1pPr>
              <a:defRPr/>
            </a:lvl1pPr>
          </a:lstStyle>
          <a:p>
            <a:pPr>
              <a:defRPr/>
            </a:pPr>
            <a:endParaRPr lang="bg-BG"/>
          </a:p>
        </p:txBody>
      </p:sp>
      <p:sp>
        <p:nvSpPr>
          <p:cNvPr id="6" name="Slide Number Placeholder 5">
            <a:extLst>
              <a:ext uri="{FF2B5EF4-FFF2-40B4-BE49-F238E27FC236}">
                <a16:creationId xmlns:a16="http://schemas.microsoft.com/office/drawing/2014/main" id="{88EA49EC-F056-4EBC-AFF9-1CD3E9921EF3}"/>
              </a:ext>
            </a:extLst>
          </p:cNvPr>
          <p:cNvSpPr>
            <a:spLocks noGrp="1"/>
          </p:cNvSpPr>
          <p:nvPr>
            <p:ph type="sldNum" sz="quarter" idx="12"/>
          </p:nvPr>
        </p:nvSpPr>
        <p:spPr/>
        <p:txBody>
          <a:bodyPr/>
          <a:lstStyle>
            <a:lvl1pPr>
              <a:defRPr/>
            </a:lvl1pPr>
          </a:lstStyle>
          <a:p>
            <a:fld id="{14777306-5E02-4698-A606-F72E872CA552}" type="slidenum">
              <a:rPr lang="bg-BG" altLang="bg-BG"/>
              <a:pPr/>
              <a:t>‹#›</a:t>
            </a:fld>
            <a:endParaRPr lang="bg-BG" altLang="bg-BG"/>
          </a:p>
        </p:txBody>
      </p:sp>
    </p:spTree>
    <p:extLst>
      <p:ext uri="{BB962C8B-B14F-4D97-AF65-F5344CB8AC3E}">
        <p14:creationId xmlns:p14="http://schemas.microsoft.com/office/powerpoint/2010/main" val="1728855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8F192-997C-4A63-A94A-8BACA4CBA0DE}"/>
              </a:ext>
            </a:extLst>
          </p:cNvPr>
          <p:cNvSpPr>
            <a:spLocks noGrp="1"/>
          </p:cNvSpPr>
          <p:nvPr>
            <p:ph type="dt" sz="half" idx="10"/>
          </p:nvPr>
        </p:nvSpPr>
        <p:spPr/>
        <p:txBody>
          <a:bodyPr/>
          <a:lstStyle>
            <a:lvl1pPr>
              <a:defRPr/>
            </a:lvl1pPr>
          </a:lstStyle>
          <a:p>
            <a:pPr>
              <a:defRPr/>
            </a:pPr>
            <a:endParaRPr lang="bg-BG"/>
          </a:p>
        </p:txBody>
      </p:sp>
      <p:sp>
        <p:nvSpPr>
          <p:cNvPr id="5" name="Footer Placeholder 4">
            <a:extLst>
              <a:ext uri="{FF2B5EF4-FFF2-40B4-BE49-F238E27FC236}">
                <a16:creationId xmlns:a16="http://schemas.microsoft.com/office/drawing/2014/main" id="{F4A6EF0F-C47F-4584-8297-55A19BA42835}"/>
              </a:ext>
            </a:extLst>
          </p:cNvPr>
          <p:cNvSpPr>
            <a:spLocks noGrp="1"/>
          </p:cNvSpPr>
          <p:nvPr>
            <p:ph type="ftr" sz="quarter" idx="11"/>
          </p:nvPr>
        </p:nvSpPr>
        <p:spPr/>
        <p:txBody>
          <a:bodyPr/>
          <a:lstStyle>
            <a:lvl1pPr>
              <a:defRPr/>
            </a:lvl1pPr>
          </a:lstStyle>
          <a:p>
            <a:pPr>
              <a:defRPr/>
            </a:pPr>
            <a:endParaRPr lang="bg-BG"/>
          </a:p>
        </p:txBody>
      </p:sp>
      <p:sp>
        <p:nvSpPr>
          <p:cNvPr id="6" name="Slide Number Placeholder 5">
            <a:extLst>
              <a:ext uri="{FF2B5EF4-FFF2-40B4-BE49-F238E27FC236}">
                <a16:creationId xmlns:a16="http://schemas.microsoft.com/office/drawing/2014/main" id="{D30F385A-4EB7-4205-9A44-BE5E9B1E00BE}"/>
              </a:ext>
            </a:extLst>
          </p:cNvPr>
          <p:cNvSpPr>
            <a:spLocks noGrp="1"/>
          </p:cNvSpPr>
          <p:nvPr>
            <p:ph type="sldNum" sz="quarter" idx="12"/>
          </p:nvPr>
        </p:nvSpPr>
        <p:spPr/>
        <p:txBody>
          <a:bodyPr/>
          <a:lstStyle>
            <a:lvl1pPr>
              <a:defRPr/>
            </a:lvl1pPr>
          </a:lstStyle>
          <a:p>
            <a:fld id="{B0AFEE79-ED36-49B2-A1DE-AD57F14B1B3E}" type="slidenum">
              <a:rPr lang="bg-BG" altLang="bg-BG"/>
              <a:pPr/>
              <a:t>‹#›</a:t>
            </a:fld>
            <a:endParaRPr lang="bg-BG" altLang="bg-BG"/>
          </a:p>
        </p:txBody>
      </p:sp>
    </p:spTree>
    <p:extLst>
      <p:ext uri="{BB962C8B-B14F-4D97-AF65-F5344CB8AC3E}">
        <p14:creationId xmlns:p14="http://schemas.microsoft.com/office/powerpoint/2010/main" val="150538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E3E6F-9A57-4726-98AD-8304670CE031}"/>
              </a:ext>
            </a:extLst>
          </p:cNvPr>
          <p:cNvSpPr>
            <a:spLocks noGrp="1"/>
          </p:cNvSpPr>
          <p:nvPr>
            <p:ph type="dt" sz="half" idx="10"/>
          </p:nvPr>
        </p:nvSpPr>
        <p:spPr/>
        <p:txBody>
          <a:bodyPr/>
          <a:lstStyle>
            <a:lvl1pPr>
              <a:defRPr/>
            </a:lvl1pPr>
          </a:lstStyle>
          <a:p>
            <a:pPr>
              <a:defRPr/>
            </a:pPr>
            <a:endParaRPr lang="bg-BG"/>
          </a:p>
        </p:txBody>
      </p:sp>
      <p:sp>
        <p:nvSpPr>
          <p:cNvPr id="5" name="Footer Placeholder 4">
            <a:extLst>
              <a:ext uri="{FF2B5EF4-FFF2-40B4-BE49-F238E27FC236}">
                <a16:creationId xmlns:a16="http://schemas.microsoft.com/office/drawing/2014/main" id="{D7946A18-7E68-4980-90E4-E16CD1D9AB19}"/>
              </a:ext>
            </a:extLst>
          </p:cNvPr>
          <p:cNvSpPr>
            <a:spLocks noGrp="1"/>
          </p:cNvSpPr>
          <p:nvPr>
            <p:ph type="ftr" sz="quarter" idx="11"/>
          </p:nvPr>
        </p:nvSpPr>
        <p:spPr/>
        <p:txBody>
          <a:bodyPr/>
          <a:lstStyle>
            <a:lvl1pPr>
              <a:defRPr/>
            </a:lvl1pPr>
          </a:lstStyle>
          <a:p>
            <a:pPr>
              <a:defRPr/>
            </a:pPr>
            <a:endParaRPr lang="bg-BG"/>
          </a:p>
        </p:txBody>
      </p:sp>
      <p:sp>
        <p:nvSpPr>
          <p:cNvPr id="6" name="Slide Number Placeholder 5">
            <a:extLst>
              <a:ext uri="{FF2B5EF4-FFF2-40B4-BE49-F238E27FC236}">
                <a16:creationId xmlns:a16="http://schemas.microsoft.com/office/drawing/2014/main" id="{972D775A-B0BC-42EB-957A-A8DF676B68B9}"/>
              </a:ext>
            </a:extLst>
          </p:cNvPr>
          <p:cNvSpPr>
            <a:spLocks noGrp="1"/>
          </p:cNvSpPr>
          <p:nvPr>
            <p:ph type="sldNum" sz="quarter" idx="12"/>
          </p:nvPr>
        </p:nvSpPr>
        <p:spPr/>
        <p:txBody>
          <a:bodyPr/>
          <a:lstStyle>
            <a:lvl1pPr>
              <a:defRPr/>
            </a:lvl1pPr>
          </a:lstStyle>
          <a:p>
            <a:fld id="{480B9E63-0E37-428F-8135-CA08A9767F52}" type="slidenum">
              <a:rPr lang="bg-BG" altLang="bg-BG"/>
              <a:pPr/>
              <a:t>‹#›</a:t>
            </a:fld>
            <a:endParaRPr lang="bg-BG" altLang="bg-BG"/>
          </a:p>
        </p:txBody>
      </p:sp>
    </p:spTree>
    <p:extLst>
      <p:ext uri="{BB962C8B-B14F-4D97-AF65-F5344CB8AC3E}">
        <p14:creationId xmlns:p14="http://schemas.microsoft.com/office/powerpoint/2010/main" val="2820486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rtlCol="0">
            <a:normAutofit/>
          </a:bodyPr>
          <a:lstStyle/>
          <a:p>
            <a:pPr lvl="0"/>
            <a:endParaRPr lang="en-US" noProof="0"/>
          </a:p>
        </p:txBody>
      </p:sp>
      <p:sp>
        <p:nvSpPr>
          <p:cNvPr id="4" name="Date Placeholder 3">
            <a:extLst>
              <a:ext uri="{FF2B5EF4-FFF2-40B4-BE49-F238E27FC236}">
                <a16:creationId xmlns:a16="http://schemas.microsoft.com/office/drawing/2014/main" id="{C0A5F0BB-C3A9-4861-8A06-C34FEBB30908}"/>
              </a:ext>
            </a:extLst>
          </p:cNvPr>
          <p:cNvSpPr>
            <a:spLocks noGrp="1"/>
          </p:cNvSpPr>
          <p:nvPr>
            <p:ph type="dt" sz="half" idx="10"/>
          </p:nvPr>
        </p:nvSpPr>
        <p:spPr>
          <a:xfrm>
            <a:off x="457200" y="6243638"/>
            <a:ext cx="2133600" cy="457200"/>
          </a:xfrm>
        </p:spPr>
        <p:txBody>
          <a:bodyPr/>
          <a:lstStyle>
            <a:lvl1pPr>
              <a:defRPr/>
            </a:lvl1pPr>
          </a:lstStyle>
          <a:p>
            <a:pPr>
              <a:defRPr/>
            </a:pPr>
            <a:endParaRPr lang="bg-BG"/>
          </a:p>
        </p:txBody>
      </p:sp>
      <p:sp>
        <p:nvSpPr>
          <p:cNvPr id="5" name="Footer Placeholder 4">
            <a:extLst>
              <a:ext uri="{FF2B5EF4-FFF2-40B4-BE49-F238E27FC236}">
                <a16:creationId xmlns:a16="http://schemas.microsoft.com/office/drawing/2014/main" id="{A5964D52-4322-4C32-ABB9-B65A6E05B9C1}"/>
              </a:ext>
            </a:extLst>
          </p:cNvPr>
          <p:cNvSpPr>
            <a:spLocks noGrp="1"/>
          </p:cNvSpPr>
          <p:nvPr>
            <p:ph type="ftr" sz="quarter" idx="11"/>
          </p:nvPr>
        </p:nvSpPr>
        <p:spPr>
          <a:xfrm>
            <a:off x="3124200" y="6248400"/>
            <a:ext cx="2895600" cy="457200"/>
          </a:xfrm>
        </p:spPr>
        <p:txBody>
          <a:bodyPr/>
          <a:lstStyle>
            <a:lvl1pPr>
              <a:defRPr/>
            </a:lvl1pPr>
          </a:lstStyle>
          <a:p>
            <a:pPr>
              <a:defRPr/>
            </a:pPr>
            <a:endParaRPr lang="bg-BG"/>
          </a:p>
        </p:txBody>
      </p:sp>
      <p:sp>
        <p:nvSpPr>
          <p:cNvPr id="6" name="Slide Number Placeholder 5">
            <a:extLst>
              <a:ext uri="{FF2B5EF4-FFF2-40B4-BE49-F238E27FC236}">
                <a16:creationId xmlns:a16="http://schemas.microsoft.com/office/drawing/2014/main" id="{5C89CA73-2D3E-42A2-A333-32FFDC82680F}"/>
              </a:ext>
            </a:extLst>
          </p:cNvPr>
          <p:cNvSpPr>
            <a:spLocks noGrp="1"/>
          </p:cNvSpPr>
          <p:nvPr>
            <p:ph type="sldNum" sz="quarter" idx="12"/>
          </p:nvPr>
        </p:nvSpPr>
        <p:spPr>
          <a:xfrm>
            <a:off x="6553200" y="6243638"/>
            <a:ext cx="2133600" cy="457200"/>
          </a:xfrm>
        </p:spPr>
        <p:txBody>
          <a:bodyPr/>
          <a:lstStyle>
            <a:lvl1pPr>
              <a:defRPr/>
            </a:lvl1pPr>
          </a:lstStyle>
          <a:p>
            <a:fld id="{4A2470D4-4FE7-4CF6-B9CE-3B6C41EA5825}" type="slidenum">
              <a:rPr lang="bg-BG" altLang="bg-BG"/>
              <a:pPr/>
              <a:t>‹#›</a:t>
            </a:fld>
            <a:endParaRPr lang="bg-BG" altLang="bg-BG"/>
          </a:p>
        </p:txBody>
      </p:sp>
    </p:spTree>
    <p:extLst>
      <p:ext uri="{BB962C8B-B14F-4D97-AF65-F5344CB8AC3E}">
        <p14:creationId xmlns:p14="http://schemas.microsoft.com/office/powerpoint/2010/main" val="159313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F03A3-B0D5-439C-98FA-D5819E1C8E15}"/>
              </a:ext>
            </a:extLst>
          </p:cNvPr>
          <p:cNvSpPr>
            <a:spLocks noGrp="1"/>
          </p:cNvSpPr>
          <p:nvPr>
            <p:ph type="dt" sz="half" idx="10"/>
          </p:nvPr>
        </p:nvSpPr>
        <p:spPr/>
        <p:txBody>
          <a:bodyPr/>
          <a:lstStyle>
            <a:lvl1pPr>
              <a:defRPr/>
            </a:lvl1pPr>
          </a:lstStyle>
          <a:p>
            <a:pPr>
              <a:defRPr/>
            </a:pPr>
            <a:endParaRPr lang="bg-BG"/>
          </a:p>
        </p:txBody>
      </p:sp>
      <p:sp>
        <p:nvSpPr>
          <p:cNvPr id="5" name="Footer Placeholder 4">
            <a:extLst>
              <a:ext uri="{FF2B5EF4-FFF2-40B4-BE49-F238E27FC236}">
                <a16:creationId xmlns:a16="http://schemas.microsoft.com/office/drawing/2014/main" id="{3FA7134A-8A95-4778-BEE1-8DD82A5EEABB}"/>
              </a:ext>
            </a:extLst>
          </p:cNvPr>
          <p:cNvSpPr>
            <a:spLocks noGrp="1"/>
          </p:cNvSpPr>
          <p:nvPr>
            <p:ph type="ftr" sz="quarter" idx="11"/>
          </p:nvPr>
        </p:nvSpPr>
        <p:spPr/>
        <p:txBody>
          <a:bodyPr/>
          <a:lstStyle>
            <a:lvl1pPr>
              <a:defRPr/>
            </a:lvl1pPr>
          </a:lstStyle>
          <a:p>
            <a:pPr>
              <a:defRPr/>
            </a:pPr>
            <a:endParaRPr lang="bg-BG"/>
          </a:p>
        </p:txBody>
      </p:sp>
      <p:sp>
        <p:nvSpPr>
          <p:cNvPr id="6" name="Slide Number Placeholder 5">
            <a:extLst>
              <a:ext uri="{FF2B5EF4-FFF2-40B4-BE49-F238E27FC236}">
                <a16:creationId xmlns:a16="http://schemas.microsoft.com/office/drawing/2014/main" id="{7DB872AA-E626-49B3-BBAA-B3418DD7D1B3}"/>
              </a:ext>
            </a:extLst>
          </p:cNvPr>
          <p:cNvSpPr>
            <a:spLocks noGrp="1"/>
          </p:cNvSpPr>
          <p:nvPr>
            <p:ph type="sldNum" sz="quarter" idx="12"/>
          </p:nvPr>
        </p:nvSpPr>
        <p:spPr/>
        <p:txBody>
          <a:bodyPr/>
          <a:lstStyle>
            <a:lvl1pPr>
              <a:defRPr/>
            </a:lvl1pPr>
          </a:lstStyle>
          <a:p>
            <a:fld id="{D3218782-0CEC-4221-8440-1503D18AA064}" type="slidenum">
              <a:rPr lang="bg-BG" altLang="bg-BG"/>
              <a:pPr/>
              <a:t>‹#›</a:t>
            </a:fld>
            <a:endParaRPr lang="bg-BG" altLang="bg-BG"/>
          </a:p>
        </p:txBody>
      </p:sp>
    </p:spTree>
    <p:extLst>
      <p:ext uri="{BB962C8B-B14F-4D97-AF65-F5344CB8AC3E}">
        <p14:creationId xmlns:p14="http://schemas.microsoft.com/office/powerpoint/2010/main" val="211041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95EE45-EE25-464D-8EBD-401455611D66}"/>
              </a:ext>
            </a:extLst>
          </p:cNvPr>
          <p:cNvSpPr>
            <a:spLocks noGrp="1"/>
          </p:cNvSpPr>
          <p:nvPr>
            <p:ph type="dt" sz="half" idx="10"/>
          </p:nvPr>
        </p:nvSpPr>
        <p:spPr/>
        <p:txBody>
          <a:bodyPr/>
          <a:lstStyle>
            <a:lvl1pPr>
              <a:defRPr/>
            </a:lvl1pPr>
          </a:lstStyle>
          <a:p>
            <a:pPr>
              <a:defRPr/>
            </a:pPr>
            <a:endParaRPr lang="bg-BG"/>
          </a:p>
        </p:txBody>
      </p:sp>
      <p:sp>
        <p:nvSpPr>
          <p:cNvPr id="5" name="Footer Placeholder 4">
            <a:extLst>
              <a:ext uri="{FF2B5EF4-FFF2-40B4-BE49-F238E27FC236}">
                <a16:creationId xmlns:a16="http://schemas.microsoft.com/office/drawing/2014/main" id="{FD9192B8-1877-4085-BC45-8FA9851DC0B7}"/>
              </a:ext>
            </a:extLst>
          </p:cNvPr>
          <p:cNvSpPr>
            <a:spLocks noGrp="1"/>
          </p:cNvSpPr>
          <p:nvPr>
            <p:ph type="ftr" sz="quarter" idx="11"/>
          </p:nvPr>
        </p:nvSpPr>
        <p:spPr/>
        <p:txBody>
          <a:bodyPr/>
          <a:lstStyle>
            <a:lvl1pPr>
              <a:defRPr/>
            </a:lvl1pPr>
          </a:lstStyle>
          <a:p>
            <a:pPr>
              <a:defRPr/>
            </a:pPr>
            <a:endParaRPr lang="bg-BG"/>
          </a:p>
        </p:txBody>
      </p:sp>
      <p:sp>
        <p:nvSpPr>
          <p:cNvPr id="6" name="Slide Number Placeholder 5">
            <a:extLst>
              <a:ext uri="{FF2B5EF4-FFF2-40B4-BE49-F238E27FC236}">
                <a16:creationId xmlns:a16="http://schemas.microsoft.com/office/drawing/2014/main" id="{D099AD7F-669D-4F1E-913C-233A40FCDC0D}"/>
              </a:ext>
            </a:extLst>
          </p:cNvPr>
          <p:cNvSpPr>
            <a:spLocks noGrp="1"/>
          </p:cNvSpPr>
          <p:nvPr>
            <p:ph type="sldNum" sz="quarter" idx="12"/>
          </p:nvPr>
        </p:nvSpPr>
        <p:spPr/>
        <p:txBody>
          <a:bodyPr/>
          <a:lstStyle>
            <a:lvl1pPr>
              <a:defRPr/>
            </a:lvl1pPr>
          </a:lstStyle>
          <a:p>
            <a:fld id="{D8C84552-F2B3-433A-957A-24B700677833}" type="slidenum">
              <a:rPr lang="bg-BG" altLang="bg-BG"/>
              <a:pPr/>
              <a:t>‹#›</a:t>
            </a:fld>
            <a:endParaRPr lang="bg-BG" altLang="bg-BG"/>
          </a:p>
        </p:txBody>
      </p:sp>
    </p:spTree>
    <p:extLst>
      <p:ext uri="{BB962C8B-B14F-4D97-AF65-F5344CB8AC3E}">
        <p14:creationId xmlns:p14="http://schemas.microsoft.com/office/powerpoint/2010/main" val="126020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F1F3A56-3E03-4572-B3D3-3C9ACC74E058}"/>
              </a:ext>
            </a:extLst>
          </p:cNvPr>
          <p:cNvSpPr>
            <a:spLocks noGrp="1"/>
          </p:cNvSpPr>
          <p:nvPr>
            <p:ph type="dt" sz="half" idx="10"/>
          </p:nvPr>
        </p:nvSpPr>
        <p:spPr/>
        <p:txBody>
          <a:bodyPr/>
          <a:lstStyle>
            <a:lvl1pPr>
              <a:defRPr/>
            </a:lvl1pPr>
          </a:lstStyle>
          <a:p>
            <a:pPr>
              <a:defRPr/>
            </a:pPr>
            <a:endParaRPr lang="bg-BG"/>
          </a:p>
        </p:txBody>
      </p:sp>
      <p:sp>
        <p:nvSpPr>
          <p:cNvPr id="6" name="Footer Placeholder 4">
            <a:extLst>
              <a:ext uri="{FF2B5EF4-FFF2-40B4-BE49-F238E27FC236}">
                <a16:creationId xmlns:a16="http://schemas.microsoft.com/office/drawing/2014/main" id="{1959C9DA-2F1F-4B1F-964C-0CD03E6E4D83}"/>
              </a:ext>
            </a:extLst>
          </p:cNvPr>
          <p:cNvSpPr>
            <a:spLocks noGrp="1"/>
          </p:cNvSpPr>
          <p:nvPr>
            <p:ph type="ftr" sz="quarter" idx="11"/>
          </p:nvPr>
        </p:nvSpPr>
        <p:spPr/>
        <p:txBody>
          <a:bodyPr/>
          <a:lstStyle>
            <a:lvl1pPr>
              <a:defRPr/>
            </a:lvl1pPr>
          </a:lstStyle>
          <a:p>
            <a:pPr>
              <a:defRPr/>
            </a:pPr>
            <a:endParaRPr lang="bg-BG"/>
          </a:p>
        </p:txBody>
      </p:sp>
      <p:sp>
        <p:nvSpPr>
          <p:cNvPr id="7" name="Slide Number Placeholder 5">
            <a:extLst>
              <a:ext uri="{FF2B5EF4-FFF2-40B4-BE49-F238E27FC236}">
                <a16:creationId xmlns:a16="http://schemas.microsoft.com/office/drawing/2014/main" id="{C60728E6-AD38-4495-91EE-98E13BABC0F8}"/>
              </a:ext>
            </a:extLst>
          </p:cNvPr>
          <p:cNvSpPr>
            <a:spLocks noGrp="1"/>
          </p:cNvSpPr>
          <p:nvPr>
            <p:ph type="sldNum" sz="quarter" idx="12"/>
          </p:nvPr>
        </p:nvSpPr>
        <p:spPr/>
        <p:txBody>
          <a:bodyPr/>
          <a:lstStyle>
            <a:lvl1pPr>
              <a:defRPr/>
            </a:lvl1pPr>
          </a:lstStyle>
          <a:p>
            <a:fld id="{48E66CCD-A529-4201-86C4-C65227EFE8F4}" type="slidenum">
              <a:rPr lang="bg-BG" altLang="bg-BG"/>
              <a:pPr/>
              <a:t>‹#›</a:t>
            </a:fld>
            <a:endParaRPr lang="bg-BG" altLang="bg-BG"/>
          </a:p>
        </p:txBody>
      </p:sp>
    </p:spTree>
    <p:extLst>
      <p:ext uri="{BB962C8B-B14F-4D97-AF65-F5344CB8AC3E}">
        <p14:creationId xmlns:p14="http://schemas.microsoft.com/office/powerpoint/2010/main" val="419936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6070C4E-23A0-4BFB-B217-D8198F3FB1E4}"/>
              </a:ext>
            </a:extLst>
          </p:cNvPr>
          <p:cNvSpPr>
            <a:spLocks noGrp="1"/>
          </p:cNvSpPr>
          <p:nvPr>
            <p:ph type="dt" sz="half" idx="10"/>
          </p:nvPr>
        </p:nvSpPr>
        <p:spPr/>
        <p:txBody>
          <a:bodyPr/>
          <a:lstStyle>
            <a:lvl1pPr>
              <a:defRPr/>
            </a:lvl1pPr>
          </a:lstStyle>
          <a:p>
            <a:pPr>
              <a:defRPr/>
            </a:pPr>
            <a:endParaRPr lang="bg-BG"/>
          </a:p>
        </p:txBody>
      </p:sp>
      <p:sp>
        <p:nvSpPr>
          <p:cNvPr id="8" name="Footer Placeholder 4">
            <a:extLst>
              <a:ext uri="{FF2B5EF4-FFF2-40B4-BE49-F238E27FC236}">
                <a16:creationId xmlns:a16="http://schemas.microsoft.com/office/drawing/2014/main" id="{9F4C26FA-543A-477A-AAD4-216F0F14F4BF}"/>
              </a:ext>
            </a:extLst>
          </p:cNvPr>
          <p:cNvSpPr>
            <a:spLocks noGrp="1"/>
          </p:cNvSpPr>
          <p:nvPr>
            <p:ph type="ftr" sz="quarter" idx="11"/>
          </p:nvPr>
        </p:nvSpPr>
        <p:spPr/>
        <p:txBody>
          <a:bodyPr/>
          <a:lstStyle>
            <a:lvl1pPr>
              <a:defRPr/>
            </a:lvl1pPr>
          </a:lstStyle>
          <a:p>
            <a:pPr>
              <a:defRPr/>
            </a:pPr>
            <a:endParaRPr lang="bg-BG"/>
          </a:p>
        </p:txBody>
      </p:sp>
      <p:sp>
        <p:nvSpPr>
          <p:cNvPr id="9" name="Slide Number Placeholder 5">
            <a:extLst>
              <a:ext uri="{FF2B5EF4-FFF2-40B4-BE49-F238E27FC236}">
                <a16:creationId xmlns:a16="http://schemas.microsoft.com/office/drawing/2014/main" id="{A55409C8-D944-473E-A0A6-2E83FBE608F2}"/>
              </a:ext>
            </a:extLst>
          </p:cNvPr>
          <p:cNvSpPr>
            <a:spLocks noGrp="1"/>
          </p:cNvSpPr>
          <p:nvPr>
            <p:ph type="sldNum" sz="quarter" idx="12"/>
          </p:nvPr>
        </p:nvSpPr>
        <p:spPr/>
        <p:txBody>
          <a:bodyPr/>
          <a:lstStyle>
            <a:lvl1pPr>
              <a:defRPr/>
            </a:lvl1pPr>
          </a:lstStyle>
          <a:p>
            <a:fld id="{197753D3-EED7-4DC4-BCF9-9D57E0761F87}" type="slidenum">
              <a:rPr lang="bg-BG" altLang="bg-BG"/>
              <a:pPr/>
              <a:t>‹#›</a:t>
            </a:fld>
            <a:endParaRPr lang="bg-BG" altLang="bg-BG"/>
          </a:p>
        </p:txBody>
      </p:sp>
    </p:spTree>
    <p:extLst>
      <p:ext uri="{BB962C8B-B14F-4D97-AF65-F5344CB8AC3E}">
        <p14:creationId xmlns:p14="http://schemas.microsoft.com/office/powerpoint/2010/main" val="375797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65B907B-7ED5-4AEE-B632-A5E1A9388E81}"/>
              </a:ext>
            </a:extLst>
          </p:cNvPr>
          <p:cNvSpPr>
            <a:spLocks noGrp="1"/>
          </p:cNvSpPr>
          <p:nvPr>
            <p:ph type="dt" sz="half" idx="10"/>
          </p:nvPr>
        </p:nvSpPr>
        <p:spPr/>
        <p:txBody>
          <a:bodyPr/>
          <a:lstStyle>
            <a:lvl1pPr>
              <a:defRPr/>
            </a:lvl1pPr>
          </a:lstStyle>
          <a:p>
            <a:pPr>
              <a:defRPr/>
            </a:pPr>
            <a:endParaRPr lang="bg-BG"/>
          </a:p>
        </p:txBody>
      </p:sp>
      <p:sp>
        <p:nvSpPr>
          <p:cNvPr id="4" name="Footer Placeholder 4">
            <a:extLst>
              <a:ext uri="{FF2B5EF4-FFF2-40B4-BE49-F238E27FC236}">
                <a16:creationId xmlns:a16="http://schemas.microsoft.com/office/drawing/2014/main" id="{A2640C93-F4F7-4884-9C70-6DCBBD55C66F}"/>
              </a:ext>
            </a:extLst>
          </p:cNvPr>
          <p:cNvSpPr>
            <a:spLocks noGrp="1"/>
          </p:cNvSpPr>
          <p:nvPr>
            <p:ph type="ftr" sz="quarter" idx="11"/>
          </p:nvPr>
        </p:nvSpPr>
        <p:spPr/>
        <p:txBody>
          <a:bodyPr/>
          <a:lstStyle>
            <a:lvl1pPr>
              <a:defRPr/>
            </a:lvl1pPr>
          </a:lstStyle>
          <a:p>
            <a:pPr>
              <a:defRPr/>
            </a:pPr>
            <a:endParaRPr lang="bg-BG"/>
          </a:p>
        </p:txBody>
      </p:sp>
      <p:sp>
        <p:nvSpPr>
          <p:cNvPr id="5" name="Slide Number Placeholder 5">
            <a:extLst>
              <a:ext uri="{FF2B5EF4-FFF2-40B4-BE49-F238E27FC236}">
                <a16:creationId xmlns:a16="http://schemas.microsoft.com/office/drawing/2014/main" id="{3A8969C8-164E-4F31-A4D1-71568BA1C24F}"/>
              </a:ext>
            </a:extLst>
          </p:cNvPr>
          <p:cNvSpPr>
            <a:spLocks noGrp="1"/>
          </p:cNvSpPr>
          <p:nvPr>
            <p:ph type="sldNum" sz="quarter" idx="12"/>
          </p:nvPr>
        </p:nvSpPr>
        <p:spPr/>
        <p:txBody>
          <a:bodyPr/>
          <a:lstStyle>
            <a:lvl1pPr>
              <a:defRPr/>
            </a:lvl1pPr>
          </a:lstStyle>
          <a:p>
            <a:fld id="{E759C3ED-1E9B-4362-993C-839B01154AB0}" type="slidenum">
              <a:rPr lang="bg-BG" altLang="bg-BG"/>
              <a:pPr/>
              <a:t>‹#›</a:t>
            </a:fld>
            <a:endParaRPr lang="bg-BG" altLang="bg-BG"/>
          </a:p>
        </p:txBody>
      </p:sp>
    </p:spTree>
    <p:extLst>
      <p:ext uri="{BB962C8B-B14F-4D97-AF65-F5344CB8AC3E}">
        <p14:creationId xmlns:p14="http://schemas.microsoft.com/office/powerpoint/2010/main" val="88089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7129B5B-28CC-4EC4-AE07-572286CFFD97}"/>
              </a:ext>
            </a:extLst>
          </p:cNvPr>
          <p:cNvSpPr>
            <a:spLocks noGrp="1"/>
          </p:cNvSpPr>
          <p:nvPr>
            <p:ph type="dt" sz="half" idx="10"/>
          </p:nvPr>
        </p:nvSpPr>
        <p:spPr/>
        <p:txBody>
          <a:bodyPr/>
          <a:lstStyle>
            <a:lvl1pPr>
              <a:defRPr/>
            </a:lvl1pPr>
          </a:lstStyle>
          <a:p>
            <a:pPr>
              <a:defRPr/>
            </a:pPr>
            <a:endParaRPr lang="bg-BG"/>
          </a:p>
        </p:txBody>
      </p:sp>
      <p:sp>
        <p:nvSpPr>
          <p:cNvPr id="3" name="Footer Placeholder 4">
            <a:extLst>
              <a:ext uri="{FF2B5EF4-FFF2-40B4-BE49-F238E27FC236}">
                <a16:creationId xmlns:a16="http://schemas.microsoft.com/office/drawing/2014/main" id="{7A640B2B-0C73-4F40-8320-00B45E719192}"/>
              </a:ext>
            </a:extLst>
          </p:cNvPr>
          <p:cNvSpPr>
            <a:spLocks noGrp="1"/>
          </p:cNvSpPr>
          <p:nvPr>
            <p:ph type="ftr" sz="quarter" idx="11"/>
          </p:nvPr>
        </p:nvSpPr>
        <p:spPr/>
        <p:txBody>
          <a:bodyPr/>
          <a:lstStyle>
            <a:lvl1pPr>
              <a:defRPr/>
            </a:lvl1pPr>
          </a:lstStyle>
          <a:p>
            <a:pPr>
              <a:defRPr/>
            </a:pPr>
            <a:endParaRPr lang="bg-BG"/>
          </a:p>
        </p:txBody>
      </p:sp>
      <p:sp>
        <p:nvSpPr>
          <p:cNvPr id="4" name="Slide Number Placeholder 5">
            <a:extLst>
              <a:ext uri="{FF2B5EF4-FFF2-40B4-BE49-F238E27FC236}">
                <a16:creationId xmlns:a16="http://schemas.microsoft.com/office/drawing/2014/main" id="{D76BE6AC-A3AD-48E1-9253-C741D2A99DB6}"/>
              </a:ext>
            </a:extLst>
          </p:cNvPr>
          <p:cNvSpPr>
            <a:spLocks noGrp="1"/>
          </p:cNvSpPr>
          <p:nvPr>
            <p:ph type="sldNum" sz="quarter" idx="12"/>
          </p:nvPr>
        </p:nvSpPr>
        <p:spPr/>
        <p:txBody>
          <a:bodyPr/>
          <a:lstStyle>
            <a:lvl1pPr>
              <a:defRPr/>
            </a:lvl1pPr>
          </a:lstStyle>
          <a:p>
            <a:fld id="{B3519A4F-D410-49FA-8429-377F48900696}" type="slidenum">
              <a:rPr lang="bg-BG" altLang="bg-BG"/>
              <a:pPr/>
              <a:t>‹#›</a:t>
            </a:fld>
            <a:endParaRPr lang="bg-BG" altLang="bg-BG"/>
          </a:p>
        </p:txBody>
      </p:sp>
    </p:spTree>
    <p:extLst>
      <p:ext uri="{BB962C8B-B14F-4D97-AF65-F5344CB8AC3E}">
        <p14:creationId xmlns:p14="http://schemas.microsoft.com/office/powerpoint/2010/main" val="107957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FB1ED45-E5F6-4C19-9C9E-B890F9032D01}"/>
              </a:ext>
            </a:extLst>
          </p:cNvPr>
          <p:cNvSpPr>
            <a:spLocks noGrp="1"/>
          </p:cNvSpPr>
          <p:nvPr>
            <p:ph type="dt" sz="half" idx="10"/>
          </p:nvPr>
        </p:nvSpPr>
        <p:spPr/>
        <p:txBody>
          <a:bodyPr/>
          <a:lstStyle>
            <a:lvl1pPr>
              <a:defRPr/>
            </a:lvl1pPr>
          </a:lstStyle>
          <a:p>
            <a:pPr>
              <a:defRPr/>
            </a:pPr>
            <a:endParaRPr lang="bg-BG"/>
          </a:p>
        </p:txBody>
      </p:sp>
      <p:sp>
        <p:nvSpPr>
          <p:cNvPr id="6" name="Footer Placeholder 4">
            <a:extLst>
              <a:ext uri="{FF2B5EF4-FFF2-40B4-BE49-F238E27FC236}">
                <a16:creationId xmlns:a16="http://schemas.microsoft.com/office/drawing/2014/main" id="{148D3B65-B6EF-4BA6-BF87-34B277EF8CB4}"/>
              </a:ext>
            </a:extLst>
          </p:cNvPr>
          <p:cNvSpPr>
            <a:spLocks noGrp="1"/>
          </p:cNvSpPr>
          <p:nvPr>
            <p:ph type="ftr" sz="quarter" idx="11"/>
          </p:nvPr>
        </p:nvSpPr>
        <p:spPr/>
        <p:txBody>
          <a:bodyPr/>
          <a:lstStyle>
            <a:lvl1pPr>
              <a:defRPr/>
            </a:lvl1pPr>
          </a:lstStyle>
          <a:p>
            <a:pPr>
              <a:defRPr/>
            </a:pPr>
            <a:endParaRPr lang="bg-BG"/>
          </a:p>
        </p:txBody>
      </p:sp>
      <p:sp>
        <p:nvSpPr>
          <p:cNvPr id="7" name="Slide Number Placeholder 5">
            <a:extLst>
              <a:ext uri="{FF2B5EF4-FFF2-40B4-BE49-F238E27FC236}">
                <a16:creationId xmlns:a16="http://schemas.microsoft.com/office/drawing/2014/main" id="{BA79790A-1CD4-4FE4-A446-6F142D210092}"/>
              </a:ext>
            </a:extLst>
          </p:cNvPr>
          <p:cNvSpPr>
            <a:spLocks noGrp="1"/>
          </p:cNvSpPr>
          <p:nvPr>
            <p:ph type="sldNum" sz="quarter" idx="12"/>
          </p:nvPr>
        </p:nvSpPr>
        <p:spPr/>
        <p:txBody>
          <a:bodyPr/>
          <a:lstStyle>
            <a:lvl1pPr>
              <a:defRPr/>
            </a:lvl1pPr>
          </a:lstStyle>
          <a:p>
            <a:fld id="{AA399580-109F-45E7-9994-F120F617F292}" type="slidenum">
              <a:rPr lang="bg-BG" altLang="bg-BG"/>
              <a:pPr/>
              <a:t>‹#›</a:t>
            </a:fld>
            <a:endParaRPr lang="bg-BG" altLang="bg-BG"/>
          </a:p>
        </p:txBody>
      </p:sp>
    </p:spTree>
    <p:extLst>
      <p:ext uri="{BB962C8B-B14F-4D97-AF65-F5344CB8AC3E}">
        <p14:creationId xmlns:p14="http://schemas.microsoft.com/office/powerpoint/2010/main" val="291384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B5199D3-9AAA-4811-8408-1E99B5D967FB}"/>
              </a:ext>
            </a:extLst>
          </p:cNvPr>
          <p:cNvSpPr>
            <a:spLocks noGrp="1"/>
          </p:cNvSpPr>
          <p:nvPr>
            <p:ph type="dt" sz="half" idx="10"/>
          </p:nvPr>
        </p:nvSpPr>
        <p:spPr/>
        <p:txBody>
          <a:bodyPr/>
          <a:lstStyle>
            <a:lvl1pPr>
              <a:defRPr/>
            </a:lvl1pPr>
          </a:lstStyle>
          <a:p>
            <a:pPr>
              <a:defRPr/>
            </a:pPr>
            <a:endParaRPr lang="bg-BG"/>
          </a:p>
        </p:txBody>
      </p:sp>
      <p:sp>
        <p:nvSpPr>
          <p:cNvPr id="6" name="Footer Placeholder 4">
            <a:extLst>
              <a:ext uri="{FF2B5EF4-FFF2-40B4-BE49-F238E27FC236}">
                <a16:creationId xmlns:a16="http://schemas.microsoft.com/office/drawing/2014/main" id="{C51B2F54-9536-4726-8C64-BA43EA7815F0}"/>
              </a:ext>
            </a:extLst>
          </p:cNvPr>
          <p:cNvSpPr>
            <a:spLocks noGrp="1"/>
          </p:cNvSpPr>
          <p:nvPr>
            <p:ph type="ftr" sz="quarter" idx="11"/>
          </p:nvPr>
        </p:nvSpPr>
        <p:spPr/>
        <p:txBody>
          <a:bodyPr/>
          <a:lstStyle>
            <a:lvl1pPr>
              <a:defRPr/>
            </a:lvl1pPr>
          </a:lstStyle>
          <a:p>
            <a:pPr>
              <a:defRPr/>
            </a:pPr>
            <a:endParaRPr lang="bg-BG"/>
          </a:p>
        </p:txBody>
      </p:sp>
      <p:sp>
        <p:nvSpPr>
          <p:cNvPr id="7" name="Slide Number Placeholder 5">
            <a:extLst>
              <a:ext uri="{FF2B5EF4-FFF2-40B4-BE49-F238E27FC236}">
                <a16:creationId xmlns:a16="http://schemas.microsoft.com/office/drawing/2014/main" id="{0D855EE5-B06B-46B7-95E5-D6D38A4AC492}"/>
              </a:ext>
            </a:extLst>
          </p:cNvPr>
          <p:cNvSpPr>
            <a:spLocks noGrp="1"/>
          </p:cNvSpPr>
          <p:nvPr>
            <p:ph type="sldNum" sz="quarter" idx="12"/>
          </p:nvPr>
        </p:nvSpPr>
        <p:spPr/>
        <p:txBody>
          <a:bodyPr/>
          <a:lstStyle>
            <a:lvl1pPr>
              <a:defRPr/>
            </a:lvl1pPr>
          </a:lstStyle>
          <a:p>
            <a:fld id="{BC1F7A5E-CA3E-436A-A24C-D6EABA6D5471}" type="slidenum">
              <a:rPr lang="bg-BG" altLang="bg-BG"/>
              <a:pPr/>
              <a:t>‹#›</a:t>
            </a:fld>
            <a:endParaRPr lang="bg-BG" altLang="bg-BG"/>
          </a:p>
        </p:txBody>
      </p:sp>
    </p:spTree>
    <p:extLst>
      <p:ext uri="{BB962C8B-B14F-4D97-AF65-F5344CB8AC3E}">
        <p14:creationId xmlns:p14="http://schemas.microsoft.com/office/powerpoint/2010/main" val="987899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1E8098D-BF9A-444D-94E8-C96550040B1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bg-BG"/>
              <a:t>Click to edit Master title style</a:t>
            </a:r>
          </a:p>
        </p:txBody>
      </p:sp>
      <p:sp>
        <p:nvSpPr>
          <p:cNvPr id="1027" name="Text Placeholder 2">
            <a:extLst>
              <a:ext uri="{FF2B5EF4-FFF2-40B4-BE49-F238E27FC236}">
                <a16:creationId xmlns:a16="http://schemas.microsoft.com/office/drawing/2014/main" id="{BB476B1F-D6DE-471A-B9AA-11F6B74F91F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bg-BG"/>
              <a:t>Click to edit Master text styles</a:t>
            </a:r>
          </a:p>
          <a:p>
            <a:pPr lvl="1"/>
            <a:r>
              <a:rPr lang="en-US" altLang="bg-BG"/>
              <a:t>Second level</a:t>
            </a:r>
          </a:p>
          <a:p>
            <a:pPr lvl="2"/>
            <a:r>
              <a:rPr lang="en-US" altLang="bg-BG"/>
              <a:t>Third level</a:t>
            </a:r>
          </a:p>
          <a:p>
            <a:pPr lvl="3"/>
            <a:r>
              <a:rPr lang="en-US" altLang="bg-BG"/>
              <a:t>Fourth level</a:t>
            </a:r>
          </a:p>
          <a:p>
            <a:pPr lvl="4"/>
            <a:r>
              <a:rPr lang="en-US" altLang="bg-BG"/>
              <a:t>Fifth level</a:t>
            </a:r>
          </a:p>
        </p:txBody>
      </p:sp>
      <p:sp>
        <p:nvSpPr>
          <p:cNvPr id="4" name="Date Placeholder 3">
            <a:extLst>
              <a:ext uri="{FF2B5EF4-FFF2-40B4-BE49-F238E27FC236}">
                <a16:creationId xmlns:a16="http://schemas.microsoft.com/office/drawing/2014/main" id="{E36B7CA8-EA55-41FC-AA35-F2F241ABC04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bg-BG"/>
          </a:p>
        </p:txBody>
      </p:sp>
      <p:sp>
        <p:nvSpPr>
          <p:cNvPr id="5" name="Footer Placeholder 4">
            <a:extLst>
              <a:ext uri="{FF2B5EF4-FFF2-40B4-BE49-F238E27FC236}">
                <a16:creationId xmlns:a16="http://schemas.microsoft.com/office/drawing/2014/main" id="{132B19C0-A3FB-48B4-8B44-711AF2AE4F8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bg-BG"/>
          </a:p>
        </p:txBody>
      </p:sp>
      <p:sp>
        <p:nvSpPr>
          <p:cNvPr id="6" name="Slide Number Placeholder 5">
            <a:extLst>
              <a:ext uri="{FF2B5EF4-FFF2-40B4-BE49-F238E27FC236}">
                <a16:creationId xmlns:a16="http://schemas.microsoft.com/office/drawing/2014/main" id="{7FD2B840-81AB-45F7-AC1B-FC6EACAB740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B522AC0-F479-4894-A086-79BCAD84A1E9}" type="slidenum">
              <a:rPr lang="bg-BG" altLang="bg-BG"/>
              <a:pPr/>
              <a:t>‹#›</a:t>
            </a:fld>
            <a:endParaRPr lang="bg-BG" altLang="bg-BG"/>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2B18C53-A6A7-478E-BB55-7303814607FC}"/>
              </a:ext>
            </a:extLst>
          </p:cNvPr>
          <p:cNvSpPr>
            <a:spLocks noGrp="1" noChangeArrowheads="1"/>
          </p:cNvSpPr>
          <p:nvPr>
            <p:ph type="ctrTitle"/>
          </p:nvPr>
        </p:nvSpPr>
        <p:spPr>
          <a:xfrm>
            <a:off x="900113" y="765175"/>
            <a:ext cx="7772400" cy="1470025"/>
          </a:xfrm>
        </p:spPr>
        <p:txBody>
          <a:bodyPr/>
          <a:lstStyle/>
          <a:p>
            <a:pPr eaLnBrk="1" hangingPunct="1"/>
            <a:r>
              <a:rPr lang="bg-BG" altLang="bg-BG" sz="5100" b="1">
                <a:latin typeface="Times New Roman" panose="02020603050405020304" pitchFamily="18" charset="0"/>
              </a:rPr>
              <a:t>Глава четвърта</a:t>
            </a:r>
          </a:p>
        </p:txBody>
      </p:sp>
      <p:sp>
        <p:nvSpPr>
          <p:cNvPr id="2051" name="Rectangle 3">
            <a:extLst>
              <a:ext uri="{FF2B5EF4-FFF2-40B4-BE49-F238E27FC236}">
                <a16:creationId xmlns:a16="http://schemas.microsoft.com/office/drawing/2014/main" id="{2CBA4615-B70D-4A6A-8A7C-D27CBDC0107A}"/>
              </a:ext>
            </a:extLst>
          </p:cNvPr>
          <p:cNvSpPr>
            <a:spLocks noGrp="1" noChangeArrowheads="1"/>
          </p:cNvSpPr>
          <p:nvPr>
            <p:ph type="subTitle" idx="1"/>
          </p:nvPr>
        </p:nvSpPr>
        <p:spPr>
          <a:xfrm>
            <a:off x="1403350" y="2708275"/>
            <a:ext cx="6400800" cy="1752600"/>
          </a:xfrm>
        </p:spPr>
        <p:txBody>
          <a:bodyPr rtlCol="0">
            <a:normAutofit fontScale="92500" lnSpcReduction="20000"/>
          </a:bodyPr>
          <a:lstStyle/>
          <a:p>
            <a:pPr eaLnBrk="1" fontAlgn="auto" hangingPunct="1">
              <a:spcAft>
                <a:spcPts val="0"/>
              </a:spcAft>
              <a:defRPr/>
            </a:pPr>
            <a:r>
              <a:rPr lang="bg-BG" sz="4400" b="1" dirty="0">
                <a:solidFill>
                  <a:schemeClr val="tx1"/>
                </a:solidFill>
                <a:latin typeface="Times New Roman" pitchFamily="18" charset="0"/>
              </a:rPr>
              <a:t>КАПИТАЛ НА ПРЕДПРИЯТИЕТО И КАПИТАЛОВ ПАЗАР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5D7C08C-2338-4A26-AAC0-4946808A665F}"/>
              </a:ext>
            </a:extLst>
          </p:cNvPr>
          <p:cNvSpPr>
            <a:spLocks noGrp="1" noChangeArrowheads="1"/>
          </p:cNvSpPr>
          <p:nvPr>
            <p:ph type="title"/>
          </p:nvPr>
        </p:nvSpPr>
        <p:spPr/>
        <p:txBody>
          <a:bodyPr/>
          <a:lstStyle/>
          <a:p>
            <a:pPr eaLnBrk="1" hangingPunct="1"/>
            <a:r>
              <a:rPr lang="bg-BG" altLang="bg-BG" sz="3200">
                <a:latin typeface="Times New Roman" panose="02020603050405020304" pitchFamily="18" charset="0"/>
              </a:rPr>
              <a:t>Пасивът, или дясната част на баланса, се състои от следните четири раздела:</a:t>
            </a:r>
          </a:p>
        </p:txBody>
      </p:sp>
      <p:sp>
        <p:nvSpPr>
          <p:cNvPr id="12291" name="Rectangle 3">
            <a:extLst>
              <a:ext uri="{FF2B5EF4-FFF2-40B4-BE49-F238E27FC236}">
                <a16:creationId xmlns:a16="http://schemas.microsoft.com/office/drawing/2014/main" id="{B52CC381-E321-4723-BCE3-A4209FFB4BC0}"/>
              </a:ext>
            </a:extLst>
          </p:cNvPr>
          <p:cNvSpPr>
            <a:spLocks noGrp="1" noChangeArrowheads="1"/>
          </p:cNvSpPr>
          <p:nvPr>
            <p:ph idx="1"/>
          </p:nvPr>
        </p:nvSpPr>
        <p:spPr/>
        <p:txBody>
          <a:bodyPr/>
          <a:lstStyle/>
          <a:p>
            <a:pPr algn="just" eaLnBrk="1" hangingPunct="1"/>
            <a:r>
              <a:rPr lang="bg-BG" altLang="bg-BG" sz="2800" b="1">
                <a:latin typeface="Times New Roman" panose="02020603050405020304" pitchFamily="18" charset="0"/>
              </a:rPr>
              <a:t>В. Задължения</a:t>
            </a:r>
            <a:r>
              <a:rPr lang="bg-BG" altLang="bg-BG" sz="2800">
                <a:latin typeface="Times New Roman" panose="02020603050405020304" pitchFamily="18" charset="0"/>
              </a:rPr>
              <a:t> – представляват заангажирани финансови ресурси на други икономически агенти или институции, които предприятието дължи по силата на нормативен акт или договор.</a:t>
            </a:r>
            <a:endParaRPr lang="bg-BG" altLang="bg-BG" sz="2800" b="1">
              <a:latin typeface="Times New Roman" panose="02020603050405020304" pitchFamily="18" charset="0"/>
            </a:endParaRPr>
          </a:p>
          <a:p>
            <a:pPr algn="just" eaLnBrk="1" hangingPunct="1"/>
            <a:r>
              <a:rPr lang="bg-BG" altLang="bg-BG" sz="2800" b="1">
                <a:latin typeface="Times New Roman" panose="02020603050405020304" pitchFamily="18" charset="0"/>
              </a:rPr>
              <a:t>Г. Финансирания и приходи за бъдещи периоди</a:t>
            </a:r>
            <a:r>
              <a:rPr lang="bg-BG" altLang="bg-BG" sz="2800">
                <a:latin typeface="Times New Roman" panose="02020603050405020304" pitchFamily="18" charset="0"/>
              </a:rPr>
              <a:t> – влизат евентуални бъдещи парични потоци, които предприятието има основание да включи, като спазва необходимите принципи за предпазливост, достоверност и т. н.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D32DFF53-1AF9-4040-A6D2-5D055A752384}"/>
              </a:ext>
            </a:extLst>
          </p:cNvPr>
          <p:cNvSpPr>
            <a:spLocks noGrp="1"/>
          </p:cNvSpPr>
          <p:nvPr>
            <p:ph type="body" idx="1"/>
          </p:nvPr>
        </p:nvSpPr>
        <p:spPr>
          <a:xfrm>
            <a:off x="457200" y="836613"/>
            <a:ext cx="8291513" cy="5289550"/>
          </a:xfrm>
        </p:spPr>
        <p:txBody>
          <a:bodyPr/>
          <a:lstStyle/>
          <a:p>
            <a:pPr algn="just"/>
            <a:r>
              <a:rPr lang="bg-BG" altLang="bg-BG" sz="2800">
                <a:latin typeface="Times New Roman" panose="02020603050405020304" pitchFamily="18" charset="0"/>
              </a:rPr>
              <a:t>Финансиранията, които постъпват в бюджета на предприятието могат да имат за източник оперативните програми на Европейския съюз, ако предприятието е кандидатствало и спечелило проектно финансиране. Изключително редки са случаите   на целево финансиране от държавния бюджет не само заради хроничните дефицити в него, а и заради стълкновителните норми с Договора за присъединяване, който ограничава, а в някои случаи забранява оказването на държавна помощ на икономическите субекти.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80E2CAF-5CFB-4E9F-8A7A-9550B72F5848}"/>
              </a:ext>
            </a:extLst>
          </p:cNvPr>
          <p:cNvSpPr>
            <a:spLocks noGrp="1" noChangeArrowheads="1"/>
          </p:cNvSpPr>
          <p:nvPr>
            <p:ph type="title"/>
          </p:nvPr>
        </p:nvSpPr>
        <p:spPr/>
        <p:txBody>
          <a:bodyPr/>
          <a:lstStyle/>
          <a:p>
            <a:pPr eaLnBrk="1" hangingPunct="1"/>
            <a:r>
              <a:rPr lang="bg-BG" altLang="bg-BG" sz="2400" b="1">
                <a:latin typeface="Times New Roman" panose="02020603050405020304" pitchFamily="18" charset="0"/>
              </a:rPr>
              <a:t>3.ВИДОВЕ ПАЗАРИ. КАПИТАЛОВ ПАЗАР И ЕМИСИЯ </a:t>
            </a:r>
            <a:br>
              <a:rPr lang="bg-BG" altLang="bg-BG" sz="2400" b="1">
                <a:latin typeface="Times New Roman" panose="02020603050405020304" pitchFamily="18" charset="0"/>
              </a:rPr>
            </a:br>
            <a:r>
              <a:rPr lang="bg-BG" altLang="bg-BG" sz="2400" b="1">
                <a:latin typeface="Times New Roman" panose="02020603050405020304" pitchFamily="18" charset="0"/>
              </a:rPr>
              <a:t>НА ЦЕННИ КНИЖА</a:t>
            </a:r>
          </a:p>
        </p:txBody>
      </p:sp>
      <p:sp>
        <p:nvSpPr>
          <p:cNvPr id="14339" name="Rectangle 3">
            <a:extLst>
              <a:ext uri="{FF2B5EF4-FFF2-40B4-BE49-F238E27FC236}">
                <a16:creationId xmlns:a16="http://schemas.microsoft.com/office/drawing/2014/main" id="{CDEB75DF-2982-499B-8F25-75F710085BEA}"/>
              </a:ext>
            </a:extLst>
          </p:cNvPr>
          <p:cNvSpPr>
            <a:spLocks noGrp="1" noChangeArrowheads="1"/>
          </p:cNvSpPr>
          <p:nvPr>
            <p:ph idx="1"/>
          </p:nvPr>
        </p:nvSpPr>
        <p:spPr/>
        <p:txBody>
          <a:bodyPr/>
          <a:lstStyle/>
          <a:p>
            <a:pPr algn="just" eaLnBrk="1" hangingPunct="1">
              <a:lnSpc>
                <a:spcPct val="80000"/>
              </a:lnSpc>
            </a:pPr>
            <a:r>
              <a:rPr lang="bg-BG" altLang="bg-BG" b="1">
                <a:latin typeface="Times New Roman" panose="02020603050405020304" pitchFamily="18" charset="0"/>
              </a:rPr>
              <a:t>Финансовите пазари </a:t>
            </a:r>
            <a:r>
              <a:rPr lang="bg-BG" altLang="bg-BG">
                <a:latin typeface="Times New Roman" panose="02020603050405020304" pitchFamily="18" charset="0"/>
              </a:rPr>
              <a:t>са тези</a:t>
            </a:r>
            <a:r>
              <a:rPr lang="en-US" altLang="bg-BG">
                <a:latin typeface="Times New Roman" panose="02020603050405020304" pitchFamily="18" charset="0"/>
              </a:rPr>
              <a:t> </a:t>
            </a:r>
            <a:r>
              <a:rPr lang="bg-BG" altLang="bg-BG">
                <a:latin typeface="Times New Roman" panose="02020603050405020304" pitchFamily="18" charset="0"/>
              </a:rPr>
              <a:t>места, на които се срещат участниците във възпроизводствения процес, разполагащи с излишък от финансови средства и участниците, които изпитват недостиг (които търсят) от финансови средства. С други думи, финансовите пазари са местата, където фирмата се среща с бъдещите инвеститори – лицата, готови да вложат свободните си парични средства в нея.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085DDCF-802E-4842-BAF5-6853A3346DAE}"/>
              </a:ext>
            </a:extLst>
          </p:cNvPr>
          <p:cNvSpPr>
            <a:spLocks noGrp="1" noChangeArrowheads="1"/>
          </p:cNvSpPr>
          <p:nvPr>
            <p:ph type="title"/>
          </p:nvPr>
        </p:nvSpPr>
        <p:spPr/>
        <p:txBody>
          <a:bodyPr/>
          <a:lstStyle/>
          <a:p>
            <a:pPr eaLnBrk="1" hangingPunct="1"/>
            <a:r>
              <a:rPr lang="bg-BG" altLang="bg-BG" sz="2800">
                <a:latin typeface="Times New Roman" panose="02020603050405020304" pitchFamily="18" charset="0"/>
              </a:rPr>
              <a:t>Класифицирани по различни признаци, те биват:</a:t>
            </a:r>
            <a:br>
              <a:rPr lang="bg-BG" altLang="bg-BG" sz="2800">
                <a:latin typeface="Times New Roman" panose="02020603050405020304" pitchFamily="18" charset="0"/>
              </a:rPr>
            </a:br>
            <a:endParaRPr lang="bg-BG" altLang="bg-BG" sz="2800">
              <a:latin typeface="Times New Roman" panose="02020603050405020304" pitchFamily="18" charset="0"/>
            </a:endParaRPr>
          </a:p>
        </p:txBody>
      </p:sp>
      <p:sp>
        <p:nvSpPr>
          <p:cNvPr id="15363" name="Rectangle 3">
            <a:extLst>
              <a:ext uri="{FF2B5EF4-FFF2-40B4-BE49-F238E27FC236}">
                <a16:creationId xmlns:a16="http://schemas.microsoft.com/office/drawing/2014/main" id="{F9BB054D-1FA3-4CB2-AD39-F8B7286219A7}"/>
              </a:ext>
            </a:extLst>
          </p:cNvPr>
          <p:cNvSpPr>
            <a:spLocks noGrp="1" noChangeArrowheads="1"/>
          </p:cNvSpPr>
          <p:nvPr>
            <p:ph idx="1"/>
          </p:nvPr>
        </p:nvSpPr>
        <p:spPr/>
        <p:txBody>
          <a:bodyPr/>
          <a:lstStyle/>
          <a:p>
            <a:pPr marL="812800" indent="-812800" algn="just" eaLnBrk="1" hangingPunct="1">
              <a:buFontTx/>
              <a:buAutoNum type="romanUcPeriod"/>
            </a:pPr>
            <a:r>
              <a:rPr lang="bg-BG" altLang="bg-BG"/>
              <a:t> </a:t>
            </a:r>
            <a:r>
              <a:rPr lang="bg-BG" altLang="bg-BG">
                <a:latin typeface="Times New Roman" panose="02020603050405020304" pitchFamily="18" charset="0"/>
              </a:rPr>
              <a:t>Пазари на акции и пазари на облигации;</a:t>
            </a:r>
          </a:p>
          <a:p>
            <a:pPr marL="812800" indent="-812800" algn="just" eaLnBrk="1" hangingPunct="1">
              <a:buClr>
                <a:schemeClr val="tx1"/>
              </a:buClr>
              <a:buFontTx/>
              <a:buAutoNum type="romanUcPeriod" startAt="2"/>
            </a:pPr>
            <a:r>
              <a:rPr lang="bg-BG" altLang="bg-BG">
                <a:latin typeface="Times New Roman" panose="02020603050405020304" pitchFamily="18" charset="0"/>
              </a:rPr>
              <a:t>Първични и вторични пазари;</a:t>
            </a:r>
          </a:p>
          <a:p>
            <a:pPr marL="812800" indent="-812800" algn="just" eaLnBrk="1" hangingPunct="1">
              <a:buClr>
                <a:schemeClr val="tx1"/>
              </a:buClr>
              <a:buFontTx/>
              <a:buAutoNum type="romanUcPeriod" startAt="2"/>
            </a:pPr>
            <a:r>
              <a:rPr lang="bg-BG" altLang="bg-BG">
                <a:latin typeface="Times New Roman" panose="02020603050405020304" pitchFamily="18" charset="0"/>
              </a:rPr>
              <a:t>Борсови и извънборсови пазари;</a:t>
            </a:r>
          </a:p>
          <a:p>
            <a:pPr marL="812800" indent="-812800" algn="just" eaLnBrk="1" hangingPunct="1">
              <a:buClr>
                <a:schemeClr val="tx1"/>
              </a:buClr>
              <a:buFontTx/>
              <a:buAutoNum type="romanUcPeriod" startAt="2"/>
            </a:pPr>
            <a:r>
              <a:rPr lang="bg-BG" altLang="bg-BG">
                <a:latin typeface="Times New Roman" panose="02020603050405020304" pitchFamily="18" charset="0"/>
              </a:rPr>
              <a:t>Парични и капиталови пазари.</a:t>
            </a:r>
          </a:p>
          <a:p>
            <a:pPr marL="812800" indent="-812800" algn="just" eaLnBrk="1" hangingPunct="1">
              <a:buClr>
                <a:schemeClr val="tx1"/>
              </a:buClr>
              <a:buFont typeface="Wingdings" panose="05000000000000000000" pitchFamily="2" charset="2"/>
              <a:buNone/>
            </a:pPr>
            <a:endParaRPr lang="bg-BG" altLang="bg-BG">
              <a:latin typeface="Times New Roman" panose="02020603050405020304" pitchFamily="18" charset="0"/>
            </a:endParaRPr>
          </a:p>
          <a:p>
            <a:pPr marL="812800" indent="-812800" eaLnBrk="1" hangingPunct="1"/>
            <a:endParaRPr lang="bg-BG" altLang="bg-BG"/>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DE62421-65CA-4EE1-9451-B8A1A27B4A03}"/>
              </a:ext>
            </a:extLst>
          </p:cNvPr>
          <p:cNvSpPr>
            <a:spLocks noGrp="1" noChangeArrowheads="1"/>
          </p:cNvSpPr>
          <p:nvPr>
            <p:ph type="title"/>
          </p:nvPr>
        </p:nvSpPr>
        <p:spPr/>
        <p:txBody>
          <a:bodyPr/>
          <a:lstStyle/>
          <a:p>
            <a:pPr algn="l" eaLnBrk="1" hangingPunct="1"/>
            <a:r>
              <a:rPr lang="bg-BG" altLang="bg-BG" sz="2800" b="1">
                <a:latin typeface="Times New Roman" panose="02020603050405020304" pitchFamily="18" charset="0"/>
              </a:rPr>
              <a:t>4. ЦЕННИ КНИЖА НА КАПИТАЛОВИЯ ПАЗАР</a:t>
            </a:r>
          </a:p>
        </p:txBody>
      </p:sp>
      <p:sp>
        <p:nvSpPr>
          <p:cNvPr id="16387" name="Rectangle 3">
            <a:extLst>
              <a:ext uri="{FF2B5EF4-FFF2-40B4-BE49-F238E27FC236}">
                <a16:creationId xmlns:a16="http://schemas.microsoft.com/office/drawing/2014/main" id="{8405CD43-1DB6-4DB3-BB8F-7DCBB55ADDEF}"/>
              </a:ext>
            </a:extLst>
          </p:cNvPr>
          <p:cNvSpPr>
            <a:spLocks noGrp="1" noChangeArrowheads="1"/>
          </p:cNvSpPr>
          <p:nvPr>
            <p:ph idx="1"/>
          </p:nvPr>
        </p:nvSpPr>
        <p:spPr/>
        <p:txBody>
          <a:bodyPr/>
          <a:lstStyle/>
          <a:p>
            <a:pPr algn="just">
              <a:buFont typeface="Arial" panose="020B0604020202020204" pitchFamily="34" charset="0"/>
              <a:buNone/>
            </a:pPr>
            <a:r>
              <a:rPr lang="bg-BG" altLang="bg-BG" sz="2800" b="1">
                <a:latin typeface="Times New Roman" panose="02020603050405020304" pitchFamily="18" charset="0"/>
              </a:rPr>
              <a:t>Ценната книга </a:t>
            </a:r>
            <a:r>
              <a:rPr lang="bg-BG" altLang="bg-BG" sz="2800">
                <a:latin typeface="Times New Roman" panose="02020603050405020304" pitchFamily="18" charset="0"/>
              </a:rPr>
              <a:t>е документ, с който се материализират имуществени и</a:t>
            </a:r>
            <a:r>
              <a:rPr lang="en-US" altLang="bg-BG" sz="2800">
                <a:latin typeface="Times New Roman" panose="02020603050405020304" pitchFamily="18" charset="0"/>
              </a:rPr>
              <a:t> </a:t>
            </a:r>
            <a:r>
              <a:rPr lang="bg-BG" altLang="bg-BG" sz="2800">
                <a:latin typeface="Times New Roman" panose="02020603050405020304" pitchFamily="18" charset="0"/>
              </a:rPr>
              <a:t>неимуществени права на даден икономически субект, било то фирма, предприятие,</a:t>
            </a:r>
            <a:r>
              <a:rPr lang="en-US" altLang="bg-BG" sz="2800">
                <a:latin typeface="Times New Roman" panose="02020603050405020304" pitchFamily="18" charset="0"/>
              </a:rPr>
              <a:t> </a:t>
            </a:r>
            <a:r>
              <a:rPr lang="bg-BG" altLang="bg-BG" sz="2800">
                <a:latin typeface="Times New Roman" panose="02020603050405020304" pitchFamily="18" charset="0"/>
              </a:rPr>
              <a:t>институция на публичната власт или частно лице като право на глас в управлението,</a:t>
            </a:r>
            <a:r>
              <a:rPr lang="en-US" altLang="bg-BG" sz="2800">
                <a:latin typeface="Times New Roman" panose="02020603050405020304" pitchFamily="18" charset="0"/>
              </a:rPr>
              <a:t> </a:t>
            </a:r>
            <a:r>
              <a:rPr lang="bg-BG" altLang="bg-BG" sz="2800">
                <a:latin typeface="Times New Roman" panose="02020603050405020304" pitchFamily="18" charset="0"/>
              </a:rPr>
              <a:t>получаване на евентуални бъдещи доходи – дивиденти, лихви и др.</a:t>
            </a:r>
          </a:p>
          <a:p>
            <a:pPr algn="just">
              <a:buFont typeface="Arial" panose="020B0604020202020204" pitchFamily="34" charset="0"/>
              <a:buNone/>
            </a:pPr>
            <a:r>
              <a:rPr lang="bg-BG" altLang="bg-BG" sz="2800">
                <a:latin typeface="Times New Roman" panose="02020603050405020304" pitchFamily="18" charset="0"/>
              </a:rPr>
              <a:t>Основните видове ценни книжа са акциите и облигациите</a:t>
            </a:r>
            <a:r>
              <a:rPr lang="en-US" altLang="bg-BG">
                <a:latin typeface="Arial" panose="020B0604020202020204" pitchFamily="34" charset="0"/>
              </a:rPr>
              <a:t>.</a:t>
            </a:r>
            <a:endParaRPr lang="bg-BG" altLang="bg-BG">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AFD7F64C-0804-4748-B802-D45EC9F3D210}"/>
              </a:ext>
            </a:extLst>
          </p:cNvPr>
          <p:cNvSpPr>
            <a:spLocks noGrp="1" noChangeArrowheads="1"/>
          </p:cNvSpPr>
          <p:nvPr>
            <p:ph idx="1"/>
          </p:nvPr>
        </p:nvSpPr>
        <p:spPr>
          <a:xfrm>
            <a:off x="250825" y="549275"/>
            <a:ext cx="8435975" cy="5576888"/>
          </a:xfrm>
        </p:spPr>
        <p:txBody>
          <a:bodyPr/>
          <a:lstStyle/>
          <a:p>
            <a:pPr algn="just" eaLnBrk="1" hangingPunct="1">
              <a:lnSpc>
                <a:spcPct val="90000"/>
              </a:lnSpc>
            </a:pPr>
            <a:r>
              <a:rPr lang="bg-BG" altLang="bg-BG" b="1">
                <a:latin typeface="Times New Roman" panose="02020603050405020304" pitchFamily="18" charset="0"/>
              </a:rPr>
              <a:t>Облигацията</a:t>
            </a:r>
            <a:r>
              <a:rPr lang="bg-BG" altLang="bg-BG">
                <a:latin typeface="Times New Roman" panose="02020603050405020304" pitchFamily="18" charset="0"/>
              </a:rPr>
              <a:t> е документ, който се издава във връзка със събран от физически или юридически лица заем за инвестиции или друга дейност. Тя по своята същност представлява документ за дълг, който подлежи на изплащане след определен период от време. Облигации могат да емитират държавата и общините. Облигации може да емитира акционерното дружество най-малко две години след образуването му, ако има два заверени годишни счетоводни отчета</a:t>
            </a:r>
            <a:r>
              <a:rPr lang="bg-BG" altLang="bg-BG"/>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62BEA65F-7614-4CD5-A611-3A64C0A76EC1}"/>
              </a:ext>
            </a:extLst>
          </p:cNvPr>
          <p:cNvSpPr>
            <a:spLocks noGrp="1" noChangeArrowheads="1"/>
          </p:cNvSpPr>
          <p:nvPr>
            <p:ph idx="1"/>
          </p:nvPr>
        </p:nvSpPr>
        <p:spPr>
          <a:xfrm>
            <a:off x="611188" y="765175"/>
            <a:ext cx="8229600" cy="4525963"/>
          </a:xfrm>
        </p:spPr>
        <p:txBody>
          <a:bodyPr/>
          <a:lstStyle/>
          <a:p>
            <a:pPr algn="just" eaLnBrk="1" hangingPunct="1">
              <a:lnSpc>
                <a:spcPct val="90000"/>
              </a:lnSpc>
              <a:buFont typeface="Wingdings" panose="05000000000000000000" pitchFamily="2" charset="2"/>
              <a:buNone/>
            </a:pPr>
            <a:r>
              <a:rPr lang="bg-BG" altLang="bg-BG">
                <a:latin typeface="Times New Roman" panose="02020603050405020304" pitchFamily="18" charset="0"/>
              </a:rPr>
              <a:t>Акцията изпълнява следните роли:</a:t>
            </a:r>
          </a:p>
          <a:p>
            <a:pPr algn="just" eaLnBrk="1" hangingPunct="1">
              <a:lnSpc>
                <a:spcPct val="90000"/>
              </a:lnSpc>
            </a:pPr>
            <a:r>
              <a:rPr lang="bg-BG" altLang="bg-BG">
                <a:latin typeface="Times New Roman" panose="02020603050405020304" pitchFamily="18" charset="0"/>
              </a:rPr>
              <a:t>от гледище на акционерното дружество материализира част от неговия капитал;</a:t>
            </a:r>
          </a:p>
          <a:p>
            <a:pPr algn="just" eaLnBrk="1" hangingPunct="1">
              <a:lnSpc>
                <a:spcPct val="90000"/>
              </a:lnSpc>
            </a:pPr>
            <a:r>
              <a:rPr lang="bg-BG" altLang="bg-BG">
                <a:latin typeface="Times New Roman" panose="02020603050405020304" pitchFamily="18" charset="0"/>
              </a:rPr>
              <a:t>от гледище на акционера материализира всички негови права и задължения като съсобственик на дружеството;</a:t>
            </a:r>
          </a:p>
          <a:p>
            <a:pPr algn="just" eaLnBrk="1" hangingPunct="1">
              <a:lnSpc>
                <a:spcPct val="90000"/>
              </a:lnSpc>
            </a:pPr>
            <a:r>
              <a:rPr lang="bg-BG" altLang="bg-BG">
                <a:latin typeface="Times New Roman" panose="02020603050405020304" pitchFamily="18" charset="0"/>
              </a:rPr>
              <a:t>от гледище на финансовия сектор на икономиката представлява обект на покупко-продажби на фондовите борси.</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7639BE2E-952D-42C8-A993-60420A894A8D}"/>
              </a:ext>
            </a:extLst>
          </p:cNvPr>
          <p:cNvSpPr>
            <a:spLocks noGrp="1"/>
          </p:cNvSpPr>
          <p:nvPr>
            <p:ph type="body" idx="1"/>
          </p:nvPr>
        </p:nvSpPr>
        <p:spPr>
          <a:xfrm>
            <a:off x="457200" y="981075"/>
            <a:ext cx="8291513" cy="5145088"/>
          </a:xfrm>
        </p:spPr>
        <p:txBody>
          <a:bodyPr/>
          <a:lstStyle/>
          <a:p>
            <a:pPr algn="just"/>
            <a:r>
              <a:rPr lang="bg-BG" altLang="bg-BG" sz="2800">
                <a:latin typeface="Times New Roman" panose="02020603050405020304" pitchFamily="18" charset="0"/>
              </a:rPr>
              <a:t>Акцията има три стойности: </a:t>
            </a:r>
            <a:r>
              <a:rPr lang="bg-BG" altLang="bg-BG" sz="2800" i="1">
                <a:latin typeface="Times New Roman" panose="02020603050405020304" pitchFamily="18" charset="0"/>
              </a:rPr>
              <a:t>номинална, емисионна и борсова</a:t>
            </a:r>
            <a:r>
              <a:rPr lang="bg-BG" altLang="bg-BG" sz="2800">
                <a:latin typeface="Times New Roman" panose="02020603050405020304" pitchFamily="18" charset="0"/>
              </a:rPr>
              <a:t>. </a:t>
            </a:r>
            <a:r>
              <a:rPr lang="bg-BG" altLang="bg-BG" sz="2800" i="1">
                <a:latin typeface="Times New Roman" panose="02020603050405020304" pitchFamily="18" charset="0"/>
              </a:rPr>
              <a:t>Номинална</a:t>
            </a:r>
            <a:r>
              <a:rPr lang="bg-BG" altLang="bg-BG" sz="2800">
                <a:latin typeface="Times New Roman" panose="02020603050405020304" pitchFamily="18" charset="0"/>
              </a:rPr>
              <a:t> е тази стойност, която е отпечатана върху акцията и е част от балансовия капитал на акционерното дружество (не може да бъде по-малка от 1 лв.). </a:t>
            </a:r>
            <a:r>
              <a:rPr lang="bg-BG" altLang="bg-BG" sz="2800" i="1">
                <a:latin typeface="Times New Roman" panose="02020603050405020304" pitchFamily="18" charset="0"/>
              </a:rPr>
              <a:t>Емисионна </a:t>
            </a:r>
            <a:r>
              <a:rPr lang="bg-BG" altLang="bg-BG" sz="2800">
                <a:latin typeface="Times New Roman" panose="02020603050405020304" pitchFamily="18" charset="0"/>
              </a:rPr>
              <a:t>е стойността, по която акциите се поемат от учредителите или от подписващите. Емисионната стойност не може да бъде по-малка от номиналната. </a:t>
            </a:r>
            <a:r>
              <a:rPr lang="bg-BG" altLang="bg-BG" sz="2800" i="1">
                <a:latin typeface="Times New Roman" panose="02020603050405020304" pitchFamily="18" charset="0"/>
              </a:rPr>
              <a:t>Борсовата</a:t>
            </a:r>
            <a:r>
              <a:rPr lang="bg-BG" altLang="bg-BG" sz="2800">
                <a:latin typeface="Times New Roman" panose="02020603050405020304" pitchFamily="18" charset="0"/>
              </a:rPr>
              <a:t> стойност на акцията е тази, която се получава на фондовия пазар под влияние на търсенето и предлагането.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2EB0536-F114-4AA7-A1C3-11FAF6BE6068}"/>
              </a:ext>
            </a:extLst>
          </p:cNvPr>
          <p:cNvSpPr>
            <a:spLocks noGrp="1" noChangeArrowheads="1"/>
          </p:cNvSpPr>
          <p:nvPr>
            <p:ph type="title"/>
          </p:nvPr>
        </p:nvSpPr>
        <p:spPr/>
        <p:txBody>
          <a:bodyPr/>
          <a:lstStyle/>
          <a:p>
            <a:pPr eaLnBrk="1" hangingPunct="1"/>
            <a:r>
              <a:rPr lang="bg-BG" altLang="bg-BG" sz="4000">
                <a:latin typeface="Times New Roman" panose="02020603050405020304" pitchFamily="18" charset="0"/>
              </a:rPr>
              <a:t>СЪДЪРЖАНИЕ</a:t>
            </a:r>
          </a:p>
        </p:txBody>
      </p:sp>
      <p:sp>
        <p:nvSpPr>
          <p:cNvPr id="4099" name="Rectangle 3">
            <a:extLst>
              <a:ext uri="{FF2B5EF4-FFF2-40B4-BE49-F238E27FC236}">
                <a16:creationId xmlns:a16="http://schemas.microsoft.com/office/drawing/2014/main" id="{CE5EE080-2920-4DF7-AB0F-58E97566A32F}"/>
              </a:ext>
            </a:extLst>
          </p:cNvPr>
          <p:cNvSpPr>
            <a:spLocks noGrp="1" noChangeArrowheads="1"/>
          </p:cNvSpPr>
          <p:nvPr>
            <p:ph idx="1"/>
          </p:nvPr>
        </p:nvSpPr>
        <p:spPr/>
        <p:txBody>
          <a:bodyPr/>
          <a:lstStyle/>
          <a:p>
            <a:pPr marL="609600" indent="-609600" eaLnBrk="1" hangingPunct="1">
              <a:buFontTx/>
              <a:buAutoNum type="arabicPeriod"/>
            </a:pPr>
            <a:r>
              <a:rPr lang="bg-BG" altLang="bg-BG" sz="2800" b="1" dirty="0">
                <a:latin typeface="Times New Roman"/>
                <a:cs typeface="Times New Roman"/>
              </a:rPr>
              <a:t> Основни характеристики на капитала и функционална роля  във възпроизводствения процес;</a:t>
            </a:r>
          </a:p>
          <a:p>
            <a:pPr marL="609600" indent="-609600" eaLnBrk="1" hangingPunct="1">
              <a:buFontTx/>
              <a:buAutoNum type="arabicPeriod"/>
            </a:pPr>
            <a:r>
              <a:rPr lang="bg-BG" altLang="bg-BG" sz="2800" b="1" dirty="0">
                <a:latin typeface="Times New Roman"/>
                <a:cs typeface="Times New Roman"/>
              </a:rPr>
              <a:t>Капиталова структура на предприятието;</a:t>
            </a:r>
          </a:p>
          <a:p>
            <a:pPr marL="609600" indent="-609600" eaLnBrk="1" hangingPunct="1">
              <a:buFontTx/>
              <a:buAutoNum type="arabicPeriod"/>
            </a:pPr>
            <a:r>
              <a:rPr lang="bg-BG" altLang="bg-BG" sz="2800" b="1" dirty="0">
                <a:latin typeface="Times New Roman"/>
                <a:cs typeface="Times New Roman"/>
              </a:rPr>
              <a:t>Видове пазари. Капиталов пазар и емисия на ценни книжа;</a:t>
            </a:r>
          </a:p>
          <a:p>
            <a:pPr marL="609600" indent="-609600" eaLnBrk="1" hangingPunct="1">
              <a:buFontTx/>
              <a:buAutoNum type="arabicPeriod"/>
            </a:pPr>
            <a:r>
              <a:rPr lang="bg-BG" altLang="bg-BG" sz="2800" b="1" dirty="0">
                <a:latin typeface="Times New Roman"/>
                <a:cs typeface="Times New Roman"/>
              </a:rPr>
              <a:t>Ценни книжа на капиталовия  пазар</a:t>
            </a:r>
            <a:r>
              <a:rPr lang="bg-BG" altLang="bg-BG" b="1" dirty="0"/>
              <a:t>   </a:t>
            </a:r>
            <a:r>
              <a:rPr lang="bg-BG" altLang="bg-BG" sz="2400" b="1" dirty="0">
                <a:latin typeface="Times New Roman"/>
                <a:cs typeface="Times New Roman"/>
              </a:rPr>
              <a:t> </a:t>
            </a:r>
            <a:endParaRPr lang="bg-BG" altLang="bg-BG" sz="2400" b="1" dirty="0">
              <a:latin typeface="Times New Roman" panose="02020603050405020304" pitchFamily="18" charset="0"/>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C4F7557-C54A-412E-90C8-1870F6A0CC24}"/>
              </a:ext>
            </a:extLst>
          </p:cNvPr>
          <p:cNvSpPr>
            <a:spLocks noGrp="1" noChangeArrowheads="1"/>
          </p:cNvSpPr>
          <p:nvPr>
            <p:ph type="title"/>
          </p:nvPr>
        </p:nvSpPr>
        <p:spPr>
          <a:xfrm>
            <a:off x="457200" y="274638"/>
            <a:ext cx="8291513" cy="2074862"/>
          </a:xfrm>
        </p:spPr>
        <p:txBody>
          <a:bodyPr/>
          <a:lstStyle/>
          <a:p>
            <a:pPr marL="762000" indent="-762000" algn="l" eaLnBrk="1" hangingPunct="1">
              <a:buFontTx/>
              <a:buAutoNum type="arabicPeriod"/>
            </a:pPr>
            <a:r>
              <a:rPr lang="bg-BG" altLang="bg-BG" sz="2400" b="1">
                <a:latin typeface="Times New Roman" panose="02020603050405020304" pitchFamily="18" charset="0"/>
              </a:rPr>
              <a:t>ОСНОВНИ ХАРАКТЕРИСТИКИ НА КАПИТАЛА И ФУНКЦИОНАЛНА РОЛЯ ВЪВ ВЪЗПРОИЗВОДСТВЕНИЯ ПРОЦЕС</a:t>
            </a:r>
          </a:p>
        </p:txBody>
      </p:sp>
      <p:sp>
        <p:nvSpPr>
          <p:cNvPr id="5123" name="Rectangle 3">
            <a:extLst>
              <a:ext uri="{FF2B5EF4-FFF2-40B4-BE49-F238E27FC236}">
                <a16:creationId xmlns:a16="http://schemas.microsoft.com/office/drawing/2014/main" id="{E0F99103-DAD6-47B3-A556-49184AD96DBB}"/>
              </a:ext>
            </a:extLst>
          </p:cNvPr>
          <p:cNvSpPr>
            <a:spLocks noGrp="1" noChangeArrowheads="1"/>
          </p:cNvSpPr>
          <p:nvPr>
            <p:ph idx="1"/>
          </p:nvPr>
        </p:nvSpPr>
        <p:spPr>
          <a:xfrm>
            <a:off x="539750" y="2493963"/>
            <a:ext cx="8147050" cy="3636962"/>
          </a:xfrm>
        </p:spPr>
        <p:txBody>
          <a:bodyPr/>
          <a:lstStyle/>
          <a:p>
            <a:pPr eaLnBrk="1" hangingPunct="1"/>
            <a:r>
              <a:rPr lang="bg-BG" altLang="bg-BG">
                <a:latin typeface="Times New Roman" panose="02020603050405020304" pitchFamily="18" charset="0"/>
              </a:rPr>
              <a:t>Понятието </a:t>
            </a:r>
            <a:r>
              <a:rPr lang="bg-BG" altLang="bg-BG" i="1">
                <a:latin typeface="Times New Roman" panose="02020603050405020304" pitchFamily="18" charset="0"/>
              </a:rPr>
              <a:t>капитал</a:t>
            </a:r>
            <a:r>
              <a:rPr lang="bg-BG" altLang="bg-BG">
                <a:latin typeface="Times New Roman" panose="02020603050405020304" pitchFamily="18" charset="0"/>
              </a:rPr>
              <a:t> има своя произход от латинската дума caput, с която римляните са означавали заеманата срещу лихва парична сума</a:t>
            </a:r>
            <a:r>
              <a:rPr lang="en-US" altLang="bg-BG">
                <a:latin typeface="Times New Roman" panose="02020603050405020304" pitchFamily="18" charset="0"/>
              </a:rPr>
              <a:t>.</a:t>
            </a:r>
            <a:r>
              <a:rPr lang="bg-BG" altLang="bg-BG">
                <a:latin typeface="Times New Roman" panose="020206030504050203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a:extLst>
              <a:ext uri="{FF2B5EF4-FFF2-40B4-BE49-F238E27FC236}">
                <a16:creationId xmlns:a16="http://schemas.microsoft.com/office/drawing/2014/main" id="{F333490E-3224-43A0-9BCB-1512AE7D025B}"/>
              </a:ext>
            </a:extLst>
          </p:cNvPr>
          <p:cNvSpPr>
            <a:spLocks noGrp="1" noChangeArrowheads="1"/>
          </p:cNvSpPr>
          <p:nvPr>
            <p:ph idx="1"/>
          </p:nvPr>
        </p:nvSpPr>
        <p:spPr>
          <a:xfrm>
            <a:off x="468313" y="692150"/>
            <a:ext cx="8218487" cy="5434013"/>
          </a:xfrm>
        </p:spPr>
        <p:txBody>
          <a:bodyPr/>
          <a:lstStyle/>
          <a:p>
            <a:pPr algn="just" eaLnBrk="1" hangingPunct="1"/>
            <a:r>
              <a:rPr lang="bg-BG" altLang="bg-BG" sz="3600">
                <a:latin typeface="Times New Roman" panose="02020603050405020304" pitchFamily="18" charset="0"/>
              </a:rPr>
              <a:t>Д-р Франсоа Кене пръв прави анализ на капитала, разглеждайки веществено съставните му части, макар и откъснати от обществената форма, в която съществуват. Той за пръв път разглежда капитала в динамика, като му отделя специално място в създадената от него през 1758 г. “Икономическа таблица”.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08E3AA05-37F8-45A2-A507-CC9E9F0325D5}"/>
              </a:ext>
            </a:extLst>
          </p:cNvPr>
          <p:cNvSpPr>
            <a:spLocks noGrp="1" noChangeArrowheads="1"/>
          </p:cNvSpPr>
          <p:nvPr>
            <p:ph idx="1"/>
          </p:nvPr>
        </p:nvSpPr>
        <p:spPr>
          <a:xfrm>
            <a:off x="539750" y="836613"/>
            <a:ext cx="8147050" cy="5289550"/>
          </a:xfrm>
        </p:spPr>
        <p:txBody>
          <a:bodyPr/>
          <a:lstStyle/>
          <a:p>
            <a:pPr algn="just" eaLnBrk="1" hangingPunct="1"/>
            <a:r>
              <a:rPr lang="bg-BG" altLang="bg-BG">
                <a:latin typeface="Times New Roman" panose="02020603050405020304" pitchFamily="18" charset="0"/>
              </a:rPr>
              <a:t>Според друг представител на школата на физиократите – Ан Тюрго – капитал са “всички неизконсумирани стопански блага на едно домакинство”. Този, който произвежда повече от необходимите му блага за лично потребление, може да натрупа част от тях и те са неговия личен капитал. Той определя капиталите като “натрупани движими ценности”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E43201A8-CDEC-4DFA-9A04-797EDE802A69}"/>
              </a:ext>
            </a:extLst>
          </p:cNvPr>
          <p:cNvSpPr>
            <a:spLocks noGrp="1" noChangeArrowheads="1"/>
          </p:cNvSpPr>
          <p:nvPr>
            <p:ph idx="1"/>
          </p:nvPr>
        </p:nvSpPr>
        <p:spPr>
          <a:xfrm>
            <a:off x="468313" y="476250"/>
            <a:ext cx="8229600" cy="5678488"/>
          </a:xfrm>
        </p:spPr>
        <p:txBody>
          <a:bodyPr/>
          <a:lstStyle/>
          <a:p>
            <a:pPr algn="just" eaLnBrk="1" hangingPunct="1"/>
            <a:r>
              <a:rPr lang="bg-BG" altLang="bg-BG">
                <a:latin typeface="Times New Roman" panose="02020603050405020304" pitchFamily="18" charset="0"/>
              </a:rPr>
              <a:t>За пръв път Адам Смит, който се счита за архитект на капиталистическият ред, в своя най-забележителен труд “Богатството на народите” дава едно класическо разбиране за същността на капитала</a:t>
            </a:r>
            <a:r>
              <a:rPr lang="en-US" altLang="bg-BG">
                <a:latin typeface="Times New Roman" panose="02020603050405020304" pitchFamily="18" charset="0"/>
              </a:rPr>
              <a:t>,</a:t>
            </a:r>
            <a:r>
              <a:rPr lang="bg-BG" altLang="bg-BG">
                <a:latin typeface="Times New Roman" panose="02020603050405020304" pitchFamily="18" charset="0"/>
              </a:rPr>
              <a:t> определяйки го като обществено производствено отношение. Той прави характеристика на производствената роля на капитала, определяйки го като част от благата, която е в състояние да ни донесе нови блага.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AFF0FF16-DBA4-4F09-986D-CD2224ABED6B}"/>
              </a:ext>
            </a:extLst>
          </p:cNvPr>
          <p:cNvSpPr>
            <a:spLocks noGrp="1" noChangeArrowheads="1"/>
          </p:cNvSpPr>
          <p:nvPr>
            <p:ph idx="1"/>
          </p:nvPr>
        </p:nvSpPr>
        <p:spPr>
          <a:xfrm>
            <a:off x="323850" y="476250"/>
            <a:ext cx="8569325" cy="5905500"/>
          </a:xfrm>
        </p:spPr>
        <p:txBody>
          <a:bodyPr/>
          <a:lstStyle/>
          <a:p>
            <a:pPr algn="just" eaLnBrk="1" hangingPunct="1"/>
            <a:r>
              <a:rPr lang="bg-BG" altLang="bg-BG" sz="2800">
                <a:latin typeface="Times New Roman" panose="02020603050405020304" pitchFamily="18" charset="0"/>
              </a:rPr>
              <a:t>Карл Маркс  в своята трудова теория за стойността той разкрива източника за нарастване на капитала на собствениците на средства за производство – незаплатения труд на наемния работник. Същевременно той дава да се разбере, че в една по-широка трактовка капиталът трябва да се разбира не като вещ, а като обществени отношения по повод ползването на вещите, а именно средствата за производство. Той дава брилянтни характеристики на капитала в неговата динамика, определяйки като стойност, която в своето самодвижение нараства.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a:extLst>
              <a:ext uri="{FF2B5EF4-FFF2-40B4-BE49-F238E27FC236}">
                <a16:creationId xmlns:a16="http://schemas.microsoft.com/office/drawing/2014/main" id="{FB4E86B5-71B6-42F6-9436-44982041EE95}"/>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bg-BG" sz="3600" b="1">
                <a:latin typeface="Times New Roman" pitchFamily="18" charset="0"/>
              </a:rPr>
              <a:t>КАПИТАЛОВА СТРУКТУРА НА ПРЕДПРИЯТИЕТО</a:t>
            </a:r>
            <a:r>
              <a:rPr lang="bg-BG" sz="4000"/>
              <a:t> </a:t>
            </a:r>
          </a:p>
        </p:txBody>
      </p:sp>
      <p:graphicFrame>
        <p:nvGraphicFramePr>
          <p:cNvPr id="13349" name="Group 37">
            <a:extLst>
              <a:ext uri="{FF2B5EF4-FFF2-40B4-BE49-F238E27FC236}">
                <a16:creationId xmlns:a16="http://schemas.microsoft.com/office/drawing/2014/main" id="{960F49FB-8FE2-4B09-BF84-51C9527E73B5}"/>
              </a:ext>
            </a:extLst>
          </p:cNvPr>
          <p:cNvGraphicFramePr>
            <a:graphicFrameLocks noGrp="1"/>
          </p:cNvGraphicFramePr>
          <p:nvPr>
            <p:ph type="tbl" idx="1"/>
          </p:nvPr>
        </p:nvGraphicFramePr>
        <p:xfrm>
          <a:off x="457200" y="1600200"/>
          <a:ext cx="8229600" cy="4530725"/>
        </p:xfrm>
        <a:graphic>
          <a:graphicData uri="http://schemas.openxmlformats.org/drawingml/2006/table">
            <a:tbl>
              <a:tblPr/>
              <a:tblGrid>
                <a:gridCol w="3825875">
                  <a:extLst>
                    <a:ext uri="{9D8B030D-6E8A-4147-A177-3AD203B41FA5}">
                      <a16:colId xmlns:a16="http://schemas.microsoft.com/office/drawing/2014/main" val="20000"/>
                    </a:ext>
                  </a:extLst>
                </a:gridCol>
                <a:gridCol w="4403725">
                  <a:extLst>
                    <a:ext uri="{9D8B030D-6E8A-4147-A177-3AD203B41FA5}">
                      <a16:colId xmlns:a16="http://schemas.microsoft.com/office/drawing/2014/main" val="20001"/>
                    </a:ext>
                  </a:extLst>
                </a:gridCol>
              </a:tblGrid>
              <a:tr h="715963">
                <a:tc gridSpan="2">
                  <a:txBody>
                    <a:body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bg-BG" sz="3200" b="1" i="0" u="none" strike="noStrike" cap="none" normalizeH="0" baseline="0">
                          <a:ln>
                            <a:noFill/>
                          </a:ln>
                          <a:solidFill>
                            <a:schemeClr val="tx1"/>
                          </a:solidFill>
                          <a:effectLst>
                            <a:outerShdw blurRad="38100" dist="38100" dir="2700000" algn="tl">
                              <a:srgbClr val="000000"/>
                            </a:outerShdw>
                          </a:effectLst>
                          <a:latin typeface="Times New Roman" pitchFamily="18" charset="0"/>
                          <a:cs typeface="Times New Roman" pitchFamily="18" charset="0"/>
                        </a:rPr>
                        <a:t>Баланс</a:t>
                      </a:r>
                      <a:endParaRPr kumimoji="0" lang="bg-BG" sz="32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717550">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bg-BG" sz="2400" b="1" i="0" u="none" strike="noStrike" cap="none" normalizeH="0" baseline="0">
                          <a:ln>
                            <a:noFill/>
                          </a:ln>
                          <a:solidFill>
                            <a:schemeClr val="tx1"/>
                          </a:solidFill>
                          <a:effectLst>
                            <a:outerShdw blurRad="38100" dist="38100" dir="2700000" algn="tl">
                              <a:srgbClr val="000000"/>
                            </a:outerShdw>
                          </a:effectLst>
                          <a:latin typeface="Times New Roman" pitchFamily="18" charset="0"/>
                          <a:cs typeface="Times New Roman" pitchFamily="18" charset="0"/>
                        </a:rPr>
                        <a:t>Актив</a:t>
                      </a:r>
                      <a:endParaRPr kumimoji="0" lang="bg-BG"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bg-BG" sz="2400" b="1" i="0" u="none" strike="noStrike" cap="none" normalizeH="0" baseline="0">
                          <a:ln>
                            <a:noFill/>
                          </a:ln>
                          <a:solidFill>
                            <a:schemeClr val="tx1"/>
                          </a:solidFill>
                          <a:effectLst>
                            <a:outerShdw blurRad="38100" dist="38100" dir="2700000" algn="tl">
                              <a:srgbClr val="000000"/>
                            </a:outerShdw>
                          </a:effectLst>
                          <a:latin typeface="Times New Roman" pitchFamily="18" charset="0"/>
                          <a:cs typeface="Times New Roman" pitchFamily="18" charset="0"/>
                        </a:rPr>
                        <a:t>Пасив</a:t>
                      </a:r>
                      <a:endParaRPr kumimoji="0" lang="bg-BG"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97212">
                <a:tc>
                  <a:txBody>
                    <a:bodyPr/>
                    <a:lstStyle/>
                    <a:p>
                      <a:pPr marL="0" marR="0" lvl="0" indent="0" algn="just"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bg-BG" sz="2400" b="0" i="1" u="none" strike="noStrike" cap="none" normalizeH="0" baseline="0">
                          <a:ln>
                            <a:noFill/>
                          </a:ln>
                          <a:solidFill>
                            <a:schemeClr val="tx1"/>
                          </a:solidFill>
                          <a:effectLst>
                            <a:outerShdw blurRad="38100" dist="38100" dir="2700000" algn="tl">
                              <a:srgbClr val="000000"/>
                            </a:outerShdw>
                          </a:effectLst>
                          <a:latin typeface="Times New Roman" pitchFamily="18" charset="0"/>
                          <a:cs typeface="Times New Roman" pitchFamily="18" charset="0"/>
                        </a:rPr>
                        <a:t>Форми на приложение</a:t>
                      </a:r>
                    </a:p>
                    <a:p>
                      <a:pPr marL="0" marR="0" lvl="0" indent="0" algn="just" defTabSz="914400" rtl="0" eaLnBrk="0" fontAlgn="base" latinLnBrk="0" hangingPunct="0">
                        <a:lnSpc>
                          <a:spcPct val="100000"/>
                        </a:lnSpc>
                        <a:spcBef>
                          <a:spcPct val="0"/>
                        </a:spcBef>
                        <a:spcAft>
                          <a:spcPct val="0"/>
                        </a:spcAft>
                        <a:buClr>
                          <a:schemeClr val="hlink"/>
                        </a:buClr>
                        <a:buSzPct val="70000"/>
                        <a:buFont typeface="Wingdings" pitchFamily="2" charset="2"/>
                        <a:buNone/>
                        <a:tabLst/>
                      </a:pPr>
                      <a:r>
                        <a:rPr kumimoji="0" lang="bg-BG"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cs typeface="Times New Roman" pitchFamily="18" charset="0"/>
                        </a:rPr>
                        <a:t>А. Дълготрайни активи</a:t>
                      </a:r>
                    </a:p>
                    <a:p>
                      <a:pPr marL="0" marR="0" lvl="0" indent="0" algn="just" defTabSz="914400" rtl="0" eaLnBrk="0" fontAlgn="base" latinLnBrk="0" hangingPunct="0">
                        <a:lnSpc>
                          <a:spcPct val="100000"/>
                        </a:lnSpc>
                        <a:spcBef>
                          <a:spcPct val="0"/>
                        </a:spcBef>
                        <a:spcAft>
                          <a:spcPct val="0"/>
                        </a:spcAft>
                        <a:buClr>
                          <a:schemeClr val="hlink"/>
                        </a:buClr>
                        <a:buSzPct val="70000"/>
                        <a:buFont typeface="Wingdings" pitchFamily="2" charset="2"/>
                        <a:buNone/>
                        <a:tabLst/>
                      </a:pPr>
                      <a:r>
                        <a:rPr kumimoji="0" lang="bg-BG"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cs typeface="Times New Roman" pitchFamily="18" charset="0"/>
                        </a:rPr>
                        <a:t>Б. Краткотрайни активи</a:t>
                      </a:r>
                      <a:endParaRPr kumimoji="0" lang="bg-BG"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70000"/>
                        <a:buFont typeface="Wingdings" pitchFamily="2" charset="2"/>
                        <a:buNone/>
                        <a:tabLst>
                          <a:tab pos="146050" algn="l"/>
                        </a:tabLst>
                      </a:pPr>
                      <a:r>
                        <a:rPr kumimoji="0" lang="bg-BG" sz="2400" b="0" i="1" u="none" strike="noStrike" cap="none" normalizeH="0" baseline="0">
                          <a:ln>
                            <a:noFill/>
                          </a:ln>
                          <a:solidFill>
                            <a:schemeClr val="tx1"/>
                          </a:solidFill>
                          <a:effectLst>
                            <a:outerShdw blurRad="38100" dist="38100" dir="2700000" algn="tl">
                              <a:srgbClr val="000000"/>
                            </a:outerShdw>
                          </a:effectLst>
                          <a:latin typeface="Times New Roman" pitchFamily="18" charset="0"/>
                          <a:cs typeface="Times New Roman" pitchFamily="18" charset="0"/>
                        </a:rPr>
                        <a:t>Произход на капитала</a:t>
                      </a:r>
                      <a:endParaRPr kumimoji="0" lang="bg-BG"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
                          <a:schemeClr val="hlink"/>
                        </a:buClr>
                        <a:buSzPct val="70000"/>
                        <a:buFont typeface="Wingdings" pitchFamily="2" charset="2"/>
                        <a:buNone/>
                        <a:tabLst>
                          <a:tab pos="146050" algn="l"/>
                        </a:tabLst>
                      </a:pPr>
                      <a:r>
                        <a:rPr kumimoji="0" lang="bg-BG"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cs typeface="Times New Roman" pitchFamily="18" charset="0"/>
                        </a:rPr>
                        <a:t>А. Собствен капитал</a:t>
                      </a:r>
                    </a:p>
                    <a:p>
                      <a:pPr marL="0" marR="0" lvl="0" indent="0" algn="just" defTabSz="914400" rtl="0" eaLnBrk="0" fontAlgn="base" latinLnBrk="0" hangingPunct="0">
                        <a:lnSpc>
                          <a:spcPct val="100000"/>
                        </a:lnSpc>
                        <a:spcBef>
                          <a:spcPct val="0"/>
                        </a:spcBef>
                        <a:spcAft>
                          <a:spcPct val="0"/>
                        </a:spcAft>
                        <a:buClr>
                          <a:schemeClr val="hlink"/>
                        </a:buClr>
                        <a:buSzPct val="70000"/>
                        <a:buFont typeface="Wingdings" pitchFamily="2" charset="2"/>
                        <a:buNone/>
                        <a:tabLst>
                          <a:tab pos="146050" algn="l"/>
                        </a:tabLst>
                      </a:pPr>
                      <a:r>
                        <a:rPr kumimoji="0" lang="bg-BG"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cs typeface="Times New Roman" pitchFamily="18" charset="0"/>
                        </a:rPr>
                        <a:t>Б. Провизии и сходни задължения</a:t>
                      </a:r>
                    </a:p>
                    <a:p>
                      <a:pPr marL="0" marR="0" lvl="0" indent="0" algn="just" defTabSz="914400" rtl="0" eaLnBrk="0" fontAlgn="base" latinLnBrk="0" hangingPunct="0">
                        <a:lnSpc>
                          <a:spcPct val="100000"/>
                        </a:lnSpc>
                        <a:spcBef>
                          <a:spcPct val="0"/>
                        </a:spcBef>
                        <a:spcAft>
                          <a:spcPct val="0"/>
                        </a:spcAft>
                        <a:buClr>
                          <a:schemeClr val="hlink"/>
                        </a:buClr>
                        <a:buSzPct val="70000"/>
                        <a:buFont typeface="Wingdings" pitchFamily="2" charset="2"/>
                        <a:buNone/>
                        <a:tabLst>
                          <a:tab pos="146050" algn="l"/>
                        </a:tabLst>
                      </a:pPr>
                      <a:r>
                        <a:rPr kumimoji="0" lang="bg-BG"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cs typeface="Times New Roman" pitchFamily="18" charset="0"/>
                        </a:rPr>
                        <a:t>В. Задължения</a:t>
                      </a:r>
                    </a:p>
                    <a:p>
                      <a:pPr marL="0" marR="0" lvl="0" indent="0" algn="just" defTabSz="914400" rtl="0" eaLnBrk="0" fontAlgn="base" latinLnBrk="0" hangingPunct="0">
                        <a:lnSpc>
                          <a:spcPct val="100000"/>
                        </a:lnSpc>
                        <a:spcBef>
                          <a:spcPct val="0"/>
                        </a:spcBef>
                        <a:spcAft>
                          <a:spcPct val="0"/>
                        </a:spcAft>
                        <a:buClr>
                          <a:schemeClr val="hlink"/>
                        </a:buClr>
                        <a:buSzPct val="70000"/>
                        <a:buFont typeface="Wingdings" pitchFamily="2" charset="2"/>
                        <a:buNone/>
                        <a:tabLst>
                          <a:tab pos="146050" algn="l"/>
                        </a:tabLst>
                      </a:pPr>
                      <a:r>
                        <a:rPr kumimoji="0" lang="bg-BG"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cs typeface="Times New Roman" pitchFamily="18" charset="0"/>
                        </a:rPr>
                        <a:t>Г. Финансирания и приходи </a:t>
                      </a:r>
                      <a:br>
                        <a:rPr kumimoji="0" lang="bg-BG"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cs typeface="Times New Roman" pitchFamily="18" charset="0"/>
                        </a:rPr>
                      </a:br>
                      <a:r>
                        <a:rPr kumimoji="0" lang="bg-BG"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cs typeface="Times New Roman" pitchFamily="18" charset="0"/>
                        </a:rPr>
                        <a:t>за бъдещи периоди</a:t>
                      </a:r>
                      <a:endParaRPr kumimoji="0" lang="bg-BG"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7775462-7B56-453B-AE0C-1456E1490110}"/>
              </a:ext>
            </a:extLst>
          </p:cNvPr>
          <p:cNvSpPr>
            <a:spLocks noGrp="1" noChangeArrowheads="1"/>
          </p:cNvSpPr>
          <p:nvPr>
            <p:ph type="title"/>
          </p:nvPr>
        </p:nvSpPr>
        <p:spPr/>
        <p:txBody>
          <a:bodyPr/>
          <a:lstStyle/>
          <a:p>
            <a:pPr eaLnBrk="1" hangingPunct="1"/>
            <a:r>
              <a:rPr lang="bg-BG" altLang="bg-BG" sz="2800">
                <a:latin typeface="Times New Roman" panose="02020603050405020304" pitchFamily="18" charset="0"/>
              </a:rPr>
              <a:t>Пасивът, или дясната част на баланса, се състои от следните четири раздела:</a:t>
            </a:r>
          </a:p>
        </p:txBody>
      </p:sp>
      <p:sp>
        <p:nvSpPr>
          <p:cNvPr id="11267" name="Rectangle 3">
            <a:extLst>
              <a:ext uri="{FF2B5EF4-FFF2-40B4-BE49-F238E27FC236}">
                <a16:creationId xmlns:a16="http://schemas.microsoft.com/office/drawing/2014/main" id="{3223D263-C542-4878-B0D5-103761FB972D}"/>
              </a:ext>
            </a:extLst>
          </p:cNvPr>
          <p:cNvSpPr>
            <a:spLocks noGrp="1" noChangeArrowheads="1"/>
          </p:cNvSpPr>
          <p:nvPr>
            <p:ph idx="1"/>
          </p:nvPr>
        </p:nvSpPr>
        <p:spPr/>
        <p:txBody>
          <a:bodyPr/>
          <a:lstStyle/>
          <a:p>
            <a:pPr algn="just" eaLnBrk="1" hangingPunct="1">
              <a:lnSpc>
                <a:spcPct val="90000"/>
              </a:lnSpc>
            </a:pPr>
            <a:r>
              <a:rPr lang="bg-BG" altLang="bg-BG" sz="2400" b="1">
                <a:latin typeface="Times New Roman" panose="02020603050405020304" pitchFamily="18" charset="0"/>
              </a:rPr>
              <a:t>А. Собствен капитал</a:t>
            </a:r>
            <a:r>
              <a:rPr lang="bg-BG" altLang="bg-BG" sz="2400">
                <a:latin typeface="Times New Roman" panose="02020603050405020304" pitchFamily="18" charset="0"/>
              </a:rPr>
              <a:t> – изразява каква част от имуществото на предприятието е негова собственост. Величината му е в пряка зависимост от размера на реализираната печалба, както и от извършването на други финансови, стопански и валутни операции. Собственият капитал се разглежда като пасив, тъй като е източник за финансиране. </a:t>
            </a:r>
            <a:endParaRPr lang="bg-BG" altLang="bg-BG" sz="2400" b="1">
              <a:latin typeface="Times New Roman" panose="02020603050405020304" pitchFamily="18" charset="0"/>
            </a:endParaRPr>
          </a:p>
          <a:p>
            <a:pPr algn="just" eaLnBrk="1" hangingPunct="1">
              <a:lnSpc>
                <a:spcPct val="90000"/>
              </a:lnSpc>
            </a:pPr>
            <a:r>
              <a:rPr lang="bg-BG" altLang="bg-BG" sz="2400" b="1">
                <a:latin typeface="Times New Roman" panose="02020603050405020304" pitchFamily="18" charset="0"/>
              </a:rPr>
              <a:t>Б. Провизии и сходни задължения</a:t>
            </a:r>
            <a:r>
              <a:rPr lang="bg-BG" altLang="bg-BG" sz="2400">
                <a:latin typeface="Times New Roman" panose="02020603050405020304" pitchFamily="18" charset="0"/>
              </a:rPr>
              <a:t> - Провизията представлява задължение с неопределена срочност или размер, за което може да бъде направена надеждна оценка на размера му. То се явява резултат от минали събития и за тяхното погасяване е необходим паричен поток от ресурси.</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27F3E6DAB51B8F43866F0743E0EE41DD" ma:contentTypeVersion="4" ma:contentTypeDescription="Създаване на нов документ" ma:contentTypeScope="" ma:versionID="09c1fb1e475793539fd63650d9cdb6b9">
  <xsd:schema xmlns:xsd="http://www.w3.org/2001/XMLSchema" xmlns:xs="http://www.w3.org/2001/XMLSchema" xmlns:p="http://schemas.microsoft.com/office/2006/metadata/properties" xmlns:ns2="f7ff9893-cbf3-494b-bdd9-96c0170228da" targetNamespace="http://schemas.microsoft.com/office/2006/metadata/properties" ma:root="true" ma:fieldsID="20f4fd7fdb2e700b497a3c912dea05d5" ns2:_="">
    <xsd:import namespace="f7ff9893-cbf3-494b-bdd9-96c0170228d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ff9893-cbf3-494b-bdd9-96c017022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съдържание"/>
        <xsd:element ref="dc:title" minOccurs="0" maxOccurs="1" ma:index="4" ma:displayName="Заглав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FA1DAD-FA41-4643-AD27-29F03014037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9CA0F86-626A-43FC-80B9-83E58E932B12}"/>
</file>

<file path=customXml/itemProps3.xml><?xml version="1.0" encoding="utf-8"?>
<ds:datastoreItem xmlns:ds="http://schemas.openxmlformats.org/officeDocument/2006/customXml" ds:itemID="{736D522B-77BE-49F0-8677-F3A910CD3E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818</TotalTime>
  <Words>971</Words>
  <Application>Microsoft Office PowerPoint</Application>
  <PresentationFormat>Презентация на цял екран (4:3)</PresentationFormat>
  <Paragraphs>48</Paragraphs>
  <Slides>17</Slides>
  <Notes>0</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17</vt:i4>
      </vt:variant>
    </vt:vector>
  </HeadingPairs>
  <TitlesOfParts>
    <vt:vector size="18" baseType="lpstr">
      <vt:lpstr>Office Theme</vt:lpstr>
      <vt:lpstr>Глава четвърта</vt:lpstr>
      <vt:lpstr>СЪДЪРЖАНИЕ</vt:lpstr>
      <vt:lpstr>ОСНОВНИ ХАРАКТЕРИСТИКИ НА КАПИТАЛА И ФУНКЦИОНАЛНА РОЛЯ ВЪВ ВЪЗПРОИЗВОДСТВЕНИЯ ПРОЦЕС</vt:lpstr>
      <vt:lpstr>Презентация на PowerPoint</vt:lpstr>
      <vt:lpstr>Презентация на PowerPoint</vt:lpstr>
      <vt:lpstr>Презентация на PowerPoint</vt:lpstr>
      <vt:lpstr>Презентация на PowerPoint</vt:lpstr>
      <vt:lpstr>КАПИТАЛОВА СТРУКТУРА НА ПРЕДПРИЯТИЕТО </vt:lpstr>
      <vt:lpstr>Пасивът, или дясната част на баланса, се състои от следните четири раздела:</vt:lpstr>
      <vt:lpstr>Пасивът, или дясната част на баланса, се състои от следните четири раздела:</vt:lpstr>
      <vt:lpstr>Презентация на PowerPoint</vt:lpstr>
      <vt:lpstr>3.ВИДОВЕ ПАЗАРИ. КАПИТАЛОВ ПАЗАР И ЕМИСИЯ  НА ЦЕННИ КНИЖА</vt:lpstr>
      <vt:lpstr>Класифицирани по различни признаци, те биват: </vt:lpstr>
      <vt:lpstr>4. ЦЕННИ КНИЖА НА КАПИТАЛОВИЯ ПАЗАР</vt:lpstr>
      <vt:lpstr>Презентация на PowerPoint</vt:lpstr>
      <vt:lpstr>Презентация на PowerPoint</vt:lpstr>
      <vt:lpstr>Презентация на PowerPoint</vt:lpstr>
    </vt:vector>
  </TitlesOfParts>
  <Company>TUGAB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UserSX</dc:creator>
  <cp:lastModifiedBy>Dobrin-PC</cp:lastModifiedBy>
  <cp:revision>59</cp:revision>
  <dcterms:created xsi:type="dcterms:W3CDTF">2009-03-29T08:45:31Z</dcterms:created>
  <dcterms:modified xsi:type="dcterms:W3CDTF">2022-03-01T07:19:54Z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0x01010027F3E6DAB51B8F43866F0743E0EE41DD</vt:lpwstr>
  </property>
</Properties>
</file>