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7BE24-9768-4418-9318-658EC2512E01}" v="5" dt="2022-06-01T12:35:5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имеон Георгиев (22072112)" userId="S::f22072112@tugab.bg::cf5eff39-7e39-4946-9210-cc30f394c892" providerId="AD" clId="Web-{46F7BE24-9768-4418-9318-658EC2512E01}"/>
    <pc:docChg chg="modSld">
      <pc:chgData name="Симеон Георгиев (22072112)" userId="S::f22072112@tugab.bg::cf5eff39-7e39-4946-9210-cc30f394c892" providerId="AD" clId="Web-{46F7BE24-9768-4418-9318-658EC2512E01}" dt="2022-06-01T12:35:53.734" v="3" actId="20577"/>
      <pc:docMkLst>
        <pc:docMk/>
      </pc:docMkLst>
      <pc:sldChg chg="modSp">
        <pc:chgData name="Симеон Георгиев (22072112)" userId="S::f22072112@tugab.bg::cf5eff39-7e39-4946-9210-cc30f394c892" providerId="AD" clId="Web-{46F7BE24-9768-4418-9318-658EC2512E01}" dt="2022-06-01T12:35:53.734" v="3" actId="20577"/>
        <pc:sldMkLst>
          <pc:docMk/>
          <pc:sldMk cId="4183086456" sldId="257"/>
        </pc:sldMkLst>
        <pc:spChg chg="mod">
          <ac:chgData name="Симеон Георгиев (22072112)" userId="S::f22072112@tugab.bg::cf5eff39-7e39-4946-9210-cc30f394c892" providerId="AD" clId="Web-{46F7BE24-9768-4418-9318-658EC2512E01}" dt="2022-06-01T12:35:53.734" v="3" actId="20577"/>
          <ac:spMkLst>
            <pc:docMk/>
            <pc:sldMk cId="4183086456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52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0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8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6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1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9FA0859-DCB7-4E7B-8F0E-05FD13F6A07B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8D7CEA-8FD5-4B0F-A9CC-1821387D06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0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5400" b="1" dirty="0"/>
              <a:t>Жизнен цикъл на бизнес информационни систем</a:t>
            </a:r>
            <a:r>
              <a:rPr lang="en-US" sz="5400" b="1" dirty="0"/>
              <a:t>и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БИС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Бизнес</a:t>
            </a:r>
            <a:r>
              <a:rPr lang="en-US" sz="3200" dirty="0"/>
              <a:t> </a:t>
            </a:r>
            <a:r>
              <a:rPr lang="en-US" sz="3200" dirty="0" err="1"/>
              <a:t>информационна</a:t>
            </a:r>
            <a:r>
              <a:rPr lang="en-US" sz="3200" dirty="0"/>
              <a:t> </a:t>
            </a:r>
            <a:r>
              <a:rPr lang="en-US" sz="3200" dirty="0" err="1"/>
              <a:t>система</a:t>
            </a:r>
            <a:r>
              <a:rPr lang="en-US" sz="3200" dirty="0"/>
              <a:t> (БИС) е </a:t>
            </a:r>
            <a:r>
              <a:rPr lang="en-US" sz="3200" dirty="0" err="1"/>
              <a:t>система</a:t>
            </a:r>
            <a:r>
              <a:rPr lang="en-US" sz="3200" dirty="0"/>
              <a:t>, </a:t>
            </a:r>
            <a:r>
              <a:rPr lang="en-US" sz="3200" dirty="0" err="1"/>
              <a:t>която</a:t>
            </a:r>
            <a:r>
              <a:rPr lang="en-US" sz="3200" dirty="0"/>
              <a:t> </a:t>
            </a:r>
            <a:r>
              <a:rPr lang="en-US" sz="3200" dirty="0" err="1"/>
              <a:t>управлява</a:t>
            </a:r>
            <a:r>
              <a:rPr lang="en-US" sz="3200" dirty="0"/>
              <a:t> </a:t>
            </a:r>
            <a:r>
              <a:rPr lang="en-US" sz="3200" dirty="0" err="1"/>
              <a:t>процесите</a:t>
            </a:r>
            <a:r>
              <a:rPr lang="en-US" sz="3200" dirty="0"/>
              <a:t> </a:t>
            </a:r>
            <a:r>
              <a:rPr lang="en-US" sz="3200" dirty="0" err="1"/>
              <a:t>по</a:t>
            </a:r>
            <a:r>
              <a:rPr lang="en-US" sz="3200" dirty="0"/>
              <a:t> </a:t>
            </a:r>
            <a:r>
              <a:rPr lang="en-US" sz="3200" dirty="0" err="1"/>
              <a:t>събиране</a:t>
            </a:r>
            <a:r>
              <a:rPr lang="en-US" sz="3200" dirty="0"/>
              <a:t>, </a:t>
            </a:r>
            <a:r>
              <a:rPr lang="en-US" sz="3200" dirty="0" err="1"/>
              <a:t>съхраняване</a:t>
            </a:r>
            <a:r>
              <a:rPr lang="en-US" sz="3200" dirty="0"/>
              <a:t>, </a:t>
            </a:r>
            <a:r>
              <a:rPr lang="en-US" sz="3200" dirty="0" err="1"/>
              <a:t>търсене</a:t>
            </a:r>
            <a:r>
              <a:rPr lang="en-US" sz="3200" dirty="0"/>
              <a:t>, </a:t>
            </a:r>
            <a:r>
              <a:rPr lang="en-US" sz="3200" dirty="0" err="1"/>
              <a:t>обработване</a:t>
            </a:r>
            <a:r>
              <a:rPr lang="en-US" sz="3200" dirty="0"/>
              <a:t>, </a:t>
            </a:r>
            <a:r>
              <a:rPr lang="en-US" sz="3200" dirty="0" err="1"/>
              <a:t>извеждане</a:t>
            </a:r>
            <a:r>
              <a:rPr lang="en-US" sz="3200" dirty="0"/>
              <a:t>, </a:t>
            </a:r>
            <a:r>
              <a:rPr lang="en-US" sz="3200" dirty="0" err="1"/>
              <a:t>предаване</a:t>
            </a:r>
            <a:r>
              <a:rPr lang="en-US" sz="3200" dirty="0"/>
              <a:t> и </a:t>
            </a:r>
            <a:r>
              <a:rPr lang="en-US" sz="3200" dirty="0" err="1"/>
              <a:t>разпространение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данните</a:t>
            </a:r>
            <a:r>
              <a:rPr lang="en-US" dirty="0"/>
              <a:t>.</a:t>
            </a:r>
          </a:p>
          <a:p>
            <a:r>
              <a:rPr lang="en-US" sz="3200" dirty="0" err="1"/>
              <a:t>Целта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Бизнес</a:t>
            </a:r>
            <a:r>
              <a:rPr lang="en-US" sz="3200" dirty="0"/>
              <a:t> </a:t>
            </a:r>
            <a:r>
              <a:rPr lang="en-US" sz="3200" dirty="0" err="1"/>
              <a:t>информационните</a:t>
            </a:r>
            <a:r>
              <a:rPr lang="en-US" sz="3200" dirty="0"/>
              <a:t> </a:t>
            </a:r>
            <a:r>
              <a:rPr lang="en-US" sz="3200" dirty="0" err="1"/>
              <a:t>системи</a:t>
            </a:r>
            <a:r>
              <a:rPr lang="en-US" sz="3200" dirty="0"/>
              <a:t> (БИС) е </a:t>
            </a:r>
            <a:r>
              <a:rPr lang="en-US" sz="3200" dirty="0" err="1"/>
              <a:t>своевременно</a:t>
            </a:r>
            <a:r>
              <a:rPr lang="en-US" sz="3200" dirty="0"/>
              <a:t> </a:t>
            </a:r>
            <a:r>
              <a:rPr lang="en-US" sz="3200" dirty="0" err="1"/>
              <a:t>да</a:t>
            </a:r>
            <a:r>
              <a:rPr lang="en-US" sz="3200" dirty="0"/>
              <a:t> </a:t>
            </a:r>
            <a:r>
              <a:rPr lang="en-US" sz="3200" dirty="0" err="1"/>
              <a:t>осигуряват</a:t>
            </a:r>
            <a:r>
              <a:rPr lang="en-US" sz="3200" dirty="0"/>
              <a:t> </a:t>
            </a:r>
            <a:r>
              <a:rPr lang="en-US" sz="3200" dirty="0" err="1"/>
              <a:t>необходимата</a:t>
            </a:r>
            <a:r>
              <a:rPr lang="en-US" sz="3200" dirty="0"/>
              <a:t> </a:t>
            </a:r>
            <a:r>
              <a:rPr lang="en-US" sz="3200" dirty="0" err="1"/>
              <a:t>информация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процесите</a:t>
            </a:r>
            <a:r>
              <a:rPr lang="en-US" sz="3200" dirty="0"/>
              <a:t> в </a:t>
            </a:r>
            <a:r>
              <a:rPr lang="en-US" sz="3200" dirty="0" err="1"/>
              <a:t>организацията</a:t>
            </a:r>
            <a:r>
              <a:rPr lang="en-US" sz="3200" dirty="0"/>
              <a:t> и </a:t>
            </a:r>
            <a:r>
              <a:rPr lang="en-US" sz="3200" dirty="0" err="1"/>
              <a:t>тяхното</a:t>
            </a:r>
            <a:r>
              <a:rPr lang="en-US" sz="3200" dirty="0"/>
              <a:t> </a:t>
            </a:r>
            <a:r>
              <a:rPr lang="en-US" sz="3200" dirty="0" err="1"/>
              <a:t>управление</a:t>
            </a:r>
            <a:r>
              <a:rPr lang="en-US" sz="3200" dirty="0"/>
              <a:t>, </a:t>
            </a:r>
            <a:r>
              <a:rPr lang="en-US" sz="3200" dirty="0" err="1"/>
              <a:t>да</a:t>
            </a:r>
            <a:r>
              <a:rPr lang="en-US" sz="3200" dirty="0"/>
              <a:t> </a:t>
            </a:r>
            <a:r>
              <a:rPr lang="en-US" sz="3200" dirty="0" err="1"/>
              <a:t>повишават</a:t>
            </a:r>
            <a:r>
              <a:rPr lang="en-US" sz="3200" dirty="0"/>
              <a:t> </a:t>
            </a:r>
            <a:r>
              <a:rPr lang="en-US" sz="3200" dirty="0" err="1"/>
              <a:t>прецизността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анализите</a:t>
            </a:r>
            <a:r>
              <a:rPr lang="en-US" sz="3200" dirty="0"/>
              <a:t> и </a:t>
            </a:r>
            <a:r>
              <a:rPr lang="en-US" sz="3200" dirty="0" err="1"/>
              <a:t>обосноваността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взиманите</a:t>
            </a:r>
            <a:r>
              <a:rPr lang="en-US" sz="3200" dirty="0"/>
              <a:t> </a:t>
            </a:r>
            <a:r>
              <a:rPr lang="en-US" sz="3200" dirty="0" err="1"/>
              <a:t>решения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308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Жизнен</a:t>
            </a:r>
            <a:r>
              <a:rPr lang="en-US" b="1" dirty="0"/>
              <a:t> </a:t>
            </a:r>
            <a:r>
              <a:rPr lang="en-US" b="1" dirty="0" err="1"/>
              <a:t>цикъл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информационната</a:t>
            </a:r>
            <a:r>
              <a:rPr lang="en-US" b="1" dirty="0"/>
              <a:t> </a:t>
            </a:r>
            <a:r>
              <a:rPr lang="en-US" b="1" dirty="0" err="1"/>
              <a:t>система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– </a:t>
            </a:r>
            <a:r>
              <a:rPr lang="en-US" sz="2400" dirty="0" err="1"/>
              <a:t>непрекъснат</a:t>
            </a:r>
            <a:r>
              <a:rPr lang="en-US" sz="2400" dirty="0"/>
              <a:t> </a:t>
            </a:r>
            <a:r>
              <a:rPr lang="en-US" sz="2400" dirty="0" err="1"/>
              <a:t>процес</a:t>
            </a:r>
            <a:r>
              <a:rPr lang="en-US" sz="2400" dirty="0"/>
              <a:t>, </a:t>
            </a:r>
            <a:r>
              <a:rPr lang="en-US" sz="2400" dirty="0" err="1"/>
              <a:t>който</a:t>
            </a:r>
            <a:r>
              <a:rPr lang="en-US" sz="2400" dirty="0"/>
              <a:t> </a:t>
            </a:r>
            <a:r>
              <a:rPr lang="en-US" sz="2400" dirty="0" err="1"/>
              <a:t>обхваща</a:t>
            </a:r>
            <a:r>
              <a:rPr lang="en-US" sz="2400" dirty="0"/>
              <a:t> </a:t>
            </a:r>
            <a:r>
              <a:rPr lang="en-US" sz="2400" dirty="0" err="1"/>
              <a:t>периода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възникване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идеята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създаване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информационна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до</a:t>
            </a:r>
            <a:r>
              <a:rPr lang="en-US" sz="2400" dirty="0"/>
              <a:t> </a:t>
            </a:r>
            <a:r>
              <a:rPr lang="en-US" sz="2400" dirty="0" err="1"/>
              <a:t>снемането</a:t>
            </a:r>
            <a:r>
              <a:rPr lang="en-US" sz="2400" dirty="0"/>
              <a:t> и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експлоатация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 descr="http://tuj.asenevtsi.com/APIS/APIS1010.gif"/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91" y="840668"/>
            <a:ext cx="7409215" cy="51486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7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Технико-икономическо</a:t>
            </a:r>
            <a:r>
              <a:rPr lang="en-US" dirty="0"/>
              <a:t> </a:t>
            </a:r>
            <a:r>
              <a:rPr lang="en-US" dirty="0" err="1"/>
              <a:t>проучване</a:t>
            </a:r>
            <a:r>
              <a:rPr lang="en-US" dirty="0"/>
              <a:t> (</a:t>
            </a:r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осъществимостта</a:t>
            </a:r>
            <a:r>
              <a:rPr lang="en-US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При</a:t>
            </a:r>
            <a:r>
              <a:rPr lang="en-US" sz="3200" dirty="0"/>
              <a:t> </a:t>
            </a:r>
            <a:r>
              <a:rPr lang="en-US" sz="3200" dirty="0" err="1"/>
              <a:t>технико-икономическото</a:t>
            </a:r>
            <a:r>
              <a:rPr lang="en-US" sz="3200" dirty="0"/>
              <a:t> </a:t>
            </a:r>
            <a:r>
              <a:rPr lang="en-US" sz="3200" dirty="0" err="1"/>
              <a:t>проучване</a:t>
            </a:r>
            <a:r>
              <a:rPr lang="en-US" sz="3200" dirty="0"/>
              <a:t> </a:t>
            </a:r>
            <a:r>
              <a:rPr lang="en-US" sz="3200" dirty="0" err="1"/>
              <a:t>се</a:t>
            </a:r>
            <a:r>
              <a:rPr lang="en-US" sz="3200" dirty="0"/>
              <a:t> </a:t>
            </a:r>
            <a:r>
              <a:rPr lang="en-US" sz="3200" dirty="0" err="1"/>
              <a:t>анализират</a:t>
            </a:r>
            <a:r>
              <a:rPr lang="en-US" sz="3200" dirty="0"/>
              <a:t> </a:t>
            </a:r>
            <a:r>
              <a:rPr lang="en-US" sz="3200" dirty="0" err="1"/>
              <a:t>съществуващата</a:t>
            </a:r>
            <a:r>
              <a:rPr lang="en-US" sz="3200" dirty="0"/>
              <a:t> </a:t>
            </a:r>
            <a:r>
              <a:rPr lang="en-US" sz="3200" dirty="0" err="1"/>
              <a:t>система</a:t>
            </a:r>
            <a:r>
              <a:rPr lang="en-US" sz="3200" dirty="0"/>
              <a:t>, </a:t>
            </a:r>
            <a:r>
              <a:rPr lang="en-US" sz="3200" dirty="0" err="1"/>
              <a:t>изискванията</a:t>
            </a:r>
            <a:r>
              <a:rPr lang="en-US" sz="3200" dirty="0"/>
              <a:t>,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които</a:t>
            </a:r>
            <a:r>
              <a:rPr lang="en-US" sz="3200" dirty="0"/>
              <a:t> е </a:t>
            </a:r>
            <a:r>
              <a:rPr lang="en-US" sz="3200" dirty="0" err="1"/>
              <a:t>била</a:t>
            </a:r>
            <a:r>
              <a:rPr lang="en-US" sz="3200" dirty="0"/>
              <a:t> </a:t>
            </a:r>
            <a:r>
              <a:rPr lang="en-US" sz="3200" dirty="0" err="1"/>
              <a:t>предназначена</a:t>
            </a:r>
            <a:r>
              <a:rPr lang="en-US" sz="3200" dirty="0"/>
              <a:t>, </a:t>
            </a:r>
            <a:r>
              <a:rPr lang="en-US" sz="3200" dirty="0" err="1"/>
              <a:t>проблемите</a:t>
            </a:r>
            <a:r>
              <a:rPr lang="en-US" sz="3200" dirty="0"/>
              <a:t> </a:t>
            </a:r>
            <a:r>
              <a:rPr lang="en-US" sz="3200" dirty="0" err="1"/>
              <a:t>при</a:t>
            </a:r>
            <a:r>
              <a:rPr lang="en-US" sz="3200" dirty="0"/>
              <a:t> </a:t>
            </a:r>
            <a:r>
              <a:rPr lang="en-US" sz="3200" dirty="0" err="1"/>
              <a:t>изпълнението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тези</a:t>
            </a:r>
            <a:r>
              <a:rPr lang="en-US" sz="3200" dirty="0"/>
              <a:t> </a:t>
            </a:r>
            <a:r>
              <a:rPr lang="en-US" sz="3200" dirty="0" err="1"/>
              <a:t>изисквания</a:t>
            </a:r>
            <a:r>
              <a:rPr lang="en-US" sz="3200" dirty="0"/>
              <a:t>, </a:t>
            </a:r>
            <a:r>
              <a:rPr lang="en-US" sz="3200" dirty="0" err="1"/>
              <a:t>новите</a:t>
            </a:r>
            <a:r>
              <a:rPr lang="en-US" sz="3200" dirty="0"/>
              <a:t> </a:t>
            </a:r>
            <a:r>
              <a:rPr lang="en-US" sz="3200" dirty="0" err="1"/>
              <a:t>изисквания</a:t>
            </a:r>
            <a:r>
              <a:rPr lang="en-US" sz="3200" dirty="0"/>
              <a:t>, </a:t>
            </a:r>
            <a:r>
              <a:rPr lang="en-US" sz="3200" dirty="0" err="1"/>
              <a:t>възникнали</a:t>
            </a:r>
            <a:r>
              <a:rPr lang="en-US" sz="3200" dirty="0"/>
              <a:t> </a:t>
            </a:r>
            <a:r>
              <a:rPr lang="en-US" sz="3200" dirty="0" err="1"/>
              <a:t>след</a:t>
            </a:r>
            <a:r>
              <a:rPr lang="en-US" sz="3200" dirty="0"/>
              <a:t> </a:t>
            </a:r>
            <a:r>
              <a:rPr lang="en-US" sz="3200" dirty="0" err="1"/>
              <a:t>внедряването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системата</a:t>
            </a:r>
            <a:r>
              <a:rPr lang="en-US" sz="3200" dirty="0"/>
              <a:t>, и </a:t>
            </a:r>
            <a:r>
              <a:rPr lang="en-US" sz="3200" dirty="0" err="1"/>
              <a:t>накратко</a:t>
            </a:r>
            <a:r>
              <a:rPr lang="en-US" sz="3200" dirty="0"/>
              <a:t> </a:t>
            </a:r>
            <a:r>
              <a:rPr lang="en-US" sz="3200" dirty="0" err="1"/>
              <a:t>алтернативните</a:t>
            </a:r>
            <a:r>
              <a:rPr lang="en-US" sz="3200" dirty="0"/>
              <a:t> </a:t>
            </a:r>
            <a:r>
              <a:rPr lang="en-US" sz="3200" dirty="0" err="1"/>
              <a:t>решения</a:t>
            </a:r>
            <a:r>
              <a:rPr lang="bg-BG" sz="3200" dirty="0"/>
              <a:t>.</a:t>
            </a:r>
            <a:r>
              <a:rPr lang="en-US" sz="3200" dirty="0"/>
              <a:t> </a:t>
            </a:r>
            <a:r>
              <a:rPr lang="en-US" sz="3200" dirty="0" err="1"/>
              <a:t>Тези</a:t>
            </a:r>
            <a:r>
              <a:rPr lang="en-US" sz="3200" dirty="0"/>
              <a:t> </a:t>
            </a:r>
            <a:r>
              <a:rPr lang="en-US" sz="3200" dirty="0" err="1"/>
              <a:t>аспекти</a:t>
            </a:r>
            <a:r>
              <a:rPr lang="en-US" sz="3200" dirty="0"/>
              <a:t> </a:t>
            </a:r>
            <a:r>
              <a:rPr lang="en-US" sz="3200" dirty="0" err="1"/>
              <a:t>трябва</a:t>
            </a:r>
            <a:r>
              <a:rPr lang="en-US" sz="3200" dirty="0"/>
              <a:t> </a:t>
            </a:r>
            <a:r>
              <a:rPr lang="en-US" sz="3200" dirty="0" err="1"/>
              <a:t>да</a:t>
            </a:r>
            <a:r>
              <a:rPr lang="en-US" sz="3200" dirty="0"/>
              <a:t> </a:t>
            </a:r>
            <a:r>
              <a:rPr lang="en-US" sz="3200" dirty="0" err="1"/>
              <a:t>бъдат</a:t>
            </a:r>
            <a:r>
              <a:rPr lang="en-US" sz="3200" dirty="0"/>
              <a:t> </a:t>
            </a:r>
            <a:r>
              <a:rPr lang="en-US" sz="3200" dirty="0" err="1"/>
              <a:t>разглеждани</a:t>
            </a:r>
            <a:r>
              <a:rPr lang="en-US" sz="3200" dirty="0"/>
              <a:t> и </a:t>
            </a:r>
            <a:r>
              <a:rPr lang="en-US" sz="3200" dirty="0" err="1"/>
              <a:t>оценявани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 </a:t>
            </a:r>
            <a:r>
              <a:rPr lang="en-US" sz="3200" dirty="0" err="1"/>
              <a:t>анализатора</a:t>
            </a:r>
            <a:r>
              <a:rPr lang="en-US" sz="3200" dirty="0"/>
              <a:t> в </a:t>
            </a:r>
            <a:r>
              <a:rPr lang="en-US" sz="3200" dirty="0" err="1"/>
              <a:t>съответствие</a:t>
            </a:r>
            <a:r>
              <a:rPr lang="en-US" sz="3200" dirty="0"/>
              <a:t> с </a:t>
            </a:r>
            <a:r>
              <a:rPr lang="en-US" sz="3200" dirty="0" err="1"/>
              <a:t>целите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системата</a:t>
            </a:r>
            <a:r>
              <a:rPr lang="en-US" sz="3200" dirty="0"/>
              <a:t>, </a:t>
            </a:r>
            <a:r>
              <a:rPr lang="en-US" sz="3200" dirty="0" err="1"/>
              <a:t>нейните</a:t>
            </a:r>
            <a:r>
              <a:rPr lang="en-US" sz="3200" dirty="0"/>
              <a:t> </a:t>
            </a:r>
            <a:r>
              <a:rPr lang="en-US" sz="3200" dirty="0" err="1"/>
              <a:t>рамки</a:t>
            </a:r>
            <a:r>
              <a:rPr lang="en-US" sz="3200" dirty="0"/>
              <a:t> и </a:t>
            </a:r>
            <a:r>
              <a:rPr lang="en-US" sz="3200" dirty="0" err="1"/>
              <a:t>ограничения</a:t>
            </a:r>
            <a:r>
              <a:rPr lang="en-US" sz="3200" dirty="0"/>
              <a:t> и </a:t>
            </a:r>
            <a:r>
              <a:rPr lang="en-US" sz="3200" dirty="0" err="1"/>
              <a:t>най-вече</a:t>
            </a:r>
            <a:r>
              <a:rPr lang="en-US" sz="3200" dirty="0"/>
              <a:t> </a:t>
            </a:r>
            <a:r>
              <a:rPr lang="en-US" sz="3200" dirty="0" err="1"/>
              <a:t>наличните</a:t>
            </a:r>
            <a:r>
              <a:rPr lang="en-US" sz="3200" dirty="0"/>
              <a:t> </a:t>
            </a:r>
            <a:r>
              <a:rPr lang="en-US" sz="3200" dirty="0" err="1"/>
              <a:t>ресурси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215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43" y="222208"/>
            <a:ext cx="5120640" cy="14507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Анализ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123" y="1845735"/>
            <a:ext cx="4937760" cy="4023360"/>
          </a:xfrm>
        </p:spPr>
        <p:txBody>
          <a:bodyPr>
            <a:normAutofit/>
          </a:bodyPr>
          <a:lstStyle/>
          <a:p>
            <a:r>
              <a:rPr lang="bg-BG" sz="3200" dirty="0" err="1"/>
              <a:t>В</a:t>
            </a:r>
            <a:r>
              <a:rPr lang="en-US" sz="3200" dirty="0" err="1"/>
              <a:t>ключва</a:t>
            </a:r>
            <a:r>
              <a:rPr lang="en-US" sz="3200" dirty="0"/>
              <a:t> </a:t>
            </a:r>
            <a:r>
              <a:rPr lang="en-US" sz="3200" dirty="0" err="1"/>
              <a:t>цялостна</a:t>
            </a:r>
            <a:r>
              <a:rPr lang="en-US" sz="3200" dirty="0"/>
              <a:t> </a:t>
            </a:r>
            <a:r>
              <a:rPr lang="en-US" sz="3200" dirty="0" err="1"/>
              <a:t>оценка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областта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приложение</a:t>
            </a:r>
            <a:r>
              <a:rPr lang="en-US" sz="3200" dirty="0"/>
              <a:t>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системата</a:t>
            </a:r>
            <a:r>
              <a:rPr lang="en-US" sz="3200" dirty="0"/>
              <a:t> в </a:t>
            </a:r>
            <a:r>
              <a:rPr lang="en-US" sz="3200" dirty="0" err="1"/>
              <a:t>организацията</a:t>
            </a:r>
            <a:r>
              <a:rPr lang="en-US" sz="3200" dirty="0"/>
              <a:t>. </a:t>
            </a:r>
            <a:r>
              <a:rPr lang="en-US" sz="3200" dirty="0" err="1"/>
              <a:t>Получената</a:t>
            </a:r>
            <a:r>
              <a:rPr lang="en-US" sz="3200" dirty="0"/>
              <a:t> </a:t>
            </a:r>
            <a:r>
              <a:rPr lang="en-US" sz="3200" dirty="0" err="1"/>
              <a:t>информация</a:t>
            </a:r>
            <a:r>
              <a:rPr lang="en-US" sz="3200" dirty="0"/>
              <a:t> е </a:t>
            </a:r>
            <a:r>
              <a:rPr lang="en-US" sz="3200" dirty="0" err="1"/>
              <a:t>много</a:t>
            </a:r>
            <a:r>
              <a:rPr lang="en-US" sz="3200" dirty="0"/>
              <a:t> </a:t>
            </a:r>
            <a:r>
              <a:rPr lang="en-US" sz="3200" dirty="0" err="1"/>
              <a:t>по-детайлизирана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 </a:t>
            </a:r>
            <a:r>
              <a:rPr lang="en-US" sz="3200" dirty="0" err="1"/>
              <a:t>тази</a:t>
            </a:r>
            <a:r>
              <a:rPr lang="en-US" sz="3200" dirty="0"/>
              <a:t> в </a:t>
            </a:r>
            <a:r>
              <a:rPr lang="en-US" sz="3200" dirty="0" err="1"/>
              <a:t>технико-икономическия</a:t>
            </a:r>
            <a:r>
              <a:rPr lang="en-US" sz="3200" dirty="0"/>
              <a:t> </a:t>
            </a:r>
            <a:r>
              <a:rPr lang="en-US" sz="3200" dirty="0" err="1"/>
              <a:t>отчет</a:t>
            </a:r>
            <a:r>
              <a:rPr lang="bg-BG" sz="3200" dirty="0"/>
              <a:t>.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9583" y="222208"/>
            <a:ext cx="6233375" cy="5646887"/>
          </a:xfrm>
        </p:spPr>
        <p:txBody>
          <a:bodyPr>
            <a:normAutofit/>
          </a:bodyPr>
          <a:lstStyle/>
          <a:p>
            <a:r>
              <a:rPr lang="en-US" sz="2400" dirty="0"/>
              <a:t>* </a:t>
            </a:r>
            <a:r>
              <a:rPr lang="en-US" sz="2400" dirty="0" err="1"/>
              <a:t>Функционалните</a:t>
            </a:r>
            <a:r>
              <a:rPr lang="en-US" sz="2400" dirty="0"/>
              <a:t> </a:t>
            </a:r>
            <a:r>
              <a:rPr lang="en-US" sz="2400" dirty="0" err="1"/>
              <a:t>изисквания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съществуващата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и </a:t>
            </a:r>
            <a:r>
              <a:rPr lang="en-US" sz="2400" dirty="0" err="1"/>
              <a:t>дали</a:t>
            </a:r>
            <a:r>
              <a:rPr lang="en-US" sz="2400" dirty="0"/>
              <a:t> </a:t>
            </a:r>
            <a:r>
              <a:rPr lang="en-US" sz="2400" dirty="0" err="1"/>
              <a:t>те</a:t>
            </a:r>
            <a:r>
              <a:rPr lang="en-US" sz="2400" dirty="0"/>
              <a:t> </a:t>
            </a:r>
            <a:r>
              <a:rPr lang="en-US" sz="2400" dirty="0" err="1"/>
              <a:t>са</a:t>
            </a:r>
            <a:r>
              <a:rPr lang="en-US" sz="2400" dirty="0"/>
              <a:t> </a:t>
            </a:r>
            <a:r>
              <a:rPr lang="en-US" sz="2400" dirty="0" err="1"/>
              <a:t>постигнати</a:t>
            </a:r>
            <a:r>
              <a:rPr lang="en-US" sz="2400" dirty="0"/>
              <a:t>;</a:t>
            </a:r>
          </a:p>
          <a:p>
            <a:r>
              <a:rPr lang="en-US" sz="2400" dirty="0"/>
              <a:t>* </a:t>
            </a:r>
            <a:r>
              <a:rPr lang="en-US" sz="2400" dirty="0" err="1"/>
              <a:t>Изискванията</a:t>
            </a:r>
            <a:r>
              <a:rPr lang="en-US" sz="2400" dirty="0"/>
              <a:t> </a:t>
            </a:r>
            <a:r>
              <a:rPr lang="en-US" sz="2400" dirty="0" err="1"/>
              <a:t>към</a:t>
            </a:r>
            <a:r>
              <a:rPr lang="en-US" sz="2400" dirty="0"/>
              <a:t> </a:t>
            </a:r>
            <a:r>
              <a:rPr lang="en-US" sz="2400" dirty="0" err="1"/>
              <a:t>новите</a:t>
            </a:r>
            <a:r>
              <a:rPr lang="en-US" sz="2400" dirty="0"/>
              <a:t> </a:t>
            </a:r>
            <a:r>
              <a:rPr lang="en-US" sz="2400" dirty="0" err="1"/>
              <a:t>системи</a:t>
            </a:r>
            <a:r>
              <a:rPr lang="en-US" sz="2400" dirty="0"/>
              <a:t>, </a:t>
            </a:r>
            <a:r>
              <a:rPr lang="en-US" sz="2400" dirty="0" err="1"/>
              <a:t>тъй</a:t>
            </a:r>
            <a:r>
              <a:rPr lang="en-US" sz="2400" dirty="0"/>
              <a:t> </a:t>
            </a:r>
            <a:r>
              <a:rPr lang="en-US" sz="2400" dirty="0" err="1"/>
              <a:t>като</a:t>
            </a:r>
            <a:r>
              <a:rPr lang="en-US" sz="2400" dirty="0"/>
              <a:t> </a:t>
            </a:r>
            <a:r>
              <a:rPr lang="en-US" sz="2400" dirty="0" err="1"/>
              <a:t>може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са</a:t>
            </a:r>
            <a:r>
              <a:rPr lang="en-US" sz="2400" dirty="0"/>
              <a:t> </a:t>
            </a:r>
            <a:r>
              <a:rPr lang="en-US" sz="2400" dirty="0" err="1"/>
              <a:t>възникнали</a:t>
            </a:r>
            <a:r>
              <a:rPr lang="en-US" sz="2400" dirty="0"/>
              <a:t> </a:t>
            </a:r>
            <a:r>
              <a:rPr lang="en-US" sz="2400" dirty="0" err="1"/>
              <a:t>нови</a:t>
            </a:r>
            <a:r>
              <a:rPr lang="en-US" sz="2400" dirty="0"/>
              <a:t> </a:t>
            </a:r>
            <a:r>
              <a:rPr lang="en-US" sz="2400" dirty="0" err="1"/>
              <a:t>обстоятелства</a:t>
            </a:r>
            <a:r>
              <a:rPr lang="en-US" sz="2400" dirty="0"/>
              <a:t> </a:t>
            </a:r>
            <a:r>
              <a:rPr lang="en-US" sz="2400" dirty="0" err="1"/>
              <a:t>или</a:t>
            </a:r>
            <a:r>
              <a:rPr lang="en-US" sz="2400" dirty="0"/>
              <a:t> </a:t>
            </a:r>
            <a:r>
              <a:rPr lang="en-US" sz="2400" dirty="0" err="1"/>
              <a:t>възможности</a:t>
            </a:r>
            <a:r>
              <a:rPr lang="en-US" sz="2400" dirty="0"/>
              <a:t>, </a:t>
            </a:r>
            <a:r>
              <a:rPr lang="en-US" sz="2400" dirty="0" err="1"/>
              <a:t>които</a:t>
            </a:r>
            <a:r>
              <a:rPr lang="en-US" sz="2400" dirty="0"/>
              <a:t> </a:t>
            </a:r>
            <a:r>
              <a:rPr lang="en-US" sz="2400" dirty="0" err="1"/>
              <a:t>предполагат</a:t>
            </a:r>
            <a:r>
              <a:rPr lang="en-US" sz="2400" dirty="0"/>
              <a:t> </a:t>
            </a:r>
            <a:r>
              <a:rPr lang="en-US" sz="2400" dirty="0" err="1"/>
              <a:t>изменение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изискванията</a:t>
            </a:r>
            <a:r>
              <a:rPr lang="en-US" sz="2400" dirty="0"/>
              <a:t>;</a:t>
            </a:r>
          </a:p>
          <a:p>
            <a:r>
              <a:rPr lang="en-US" sz="2400" dirty="0"/>
              <a:t>* </a:t>
            </a:r>
            <a:r>
              <a:rPr lang="en-US" sz="2400" dirty="0" err="1"/>
              <a:t>Оценка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съществуващите</a:t>
            </a:r>
            <a:r>
              <a:rPr lang="en-US" sz="2400" dirty="0"/>
              <a:t> </a:t>
            </a:r>
            <a:r>
              <a:rPr lang="en-US" sz="2400" dirty="0" err="1"/>
              <a:t>ограничения</a:t>
            </a:r>
            <a:r>
              <a:rPr lang="en-US" sz="2400" dirty="0"/>
              <a:t>;</a:t>
            </a:r>
          </a:p>
          <a:p>
            <a:r>
              <a:rPr lang="en-US" sz="2400" dirty="0"/>
              <a:t>* </a:t>
            </a:r>
            <a:r>
              <a:rPr lang="en-US" sz="2400" dirty="0" err="1"/>
              <a:t>Анализ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обхвата</a:t>
            </a:r>
            <a:r>
              <a:rPr lang="en-US" sz="2400" dirty="0"/>
              <a:t>, </a:t>
            </a:r>
            <a:r>
              <a:rPr lang="en-US" sz="2400" dirty="0" err="1"/>
              <a:t>вида</a:t>
            </a:r>
            <a:r>
              <a:rPr lang="en-US" sz="2400" dirty="0"/>
              <a:t> и </a:t>
            </a:r>
            <a:r>
              <a:rPr lang="en-US" sz="2400" dirty="0" err="1"/>
              <a:t>обема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данните</a:t>
            </a:r>
            <a:r>
              <a:rPr lang="en-US" sz="2400" dirty="0"/>
              <a:t>, </a:t>
            </a:r>
            <a:r>
              <a:rPr lang="en-US" sz="2400" dirty="0" err="1"/>
              <a:t>които</a:t>
            </a:r>
            <a:r>
              <a:rPr lang="en-US" sz="2400" dirty="0"/>
              <a:t> </a:t>
            </a:r>
            <a:r>
              <a:rPr lang="en-US" sz="2400" dirty="0" err="1"/>
              <a:t>трябва</a:t>
            </a:r>
            <a:r>
              <a:rPr lang="en-US" sz="2400" dirty="0"/>
              <a:t> </a:t>
            </a:r>
            <a:r>
              <a:rPr lang="en-US" sz="2400" dirty="0" err="1"/>
              <a:t>да</a:t>
            </a:r>
            <a:r>
              <a:rPr lang="en-US" sz="2400" dirty="0"/>
              <a:t> </a:t>
            </a:r>
            <a:r>
              <a:rPr lang="en-US" sz="2400" dirty="0" err="1"/>
              <a:t>бъдат</a:t>
            </a:r>
            <a:r>
              <a:rPr lang="en-US" sz="2400" dirty="0"/>
              <a:t> </a:t>
            </a:r>
            <a:r>
              <a:rPr lang="en-US" sz="2400" dirty="0" err="1"/>
              <a:t>обработвани</a:t>
            </a:r>
            <a:r>
              <a:rPr lang="en-US" sz="2400" dirty="0"/>
              <a:t>;</a:t>
            </a:r>
          </a:p>
          <a:p>
            <a:r>
              <a:rPr lang="en-US" sz="2400" dirty="0"/>
              <a:t>* </a:t>
            </a:r>
            <a:r>
              <a:rPr lang="en-US" sz="2400" dirty="0" err="1"/>
              <a:t>Анализ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възможностите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възникване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извънредни</a:t>
            </a:r>
            <a:r>
              <a:rPr lang="en-US" sz="2400" dirty="0"/>
              <a:t> </a:t>
            </a:r>
            <a:r>
              <a:rPr lang="en-US" sz="2400" dirty="0" err="1"/>
              <a:t>ситуации</a:t>
            </a:r>
            <a:r>
              <a:rPr lang="en-US" sz="2400" dirty="0"/>
              <a:t>;</a:t>
            </a:r>
          </a:p>
          <a:p>
            <a:r>
              <a:rPr lang="en-US" sz="2400" dirty="0"/>
              <a:t>* </a:t>
            </a:r>
            <a:r>
              <a:rPr lang="en-US" sz="2400" dirty="0" err="1"/>
              <a:t>Анализ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възможните</a:t>
            </a:r>
            <a:r>
              <a:rPr lang="en-US" sz="2400" dirty="0"/>
              <a:t> </a:t>
            </a:r>
            <a:r>
              <a:rPr lang="en-US" sz="2400" dirty="0" err="1"/>
              <a:t>проблеми</a:t>
            </a:r>
            <a:r>
              <a:rPr lang="en-US" sz="2400" dirty="0"/>
              <a:t> </a:t>
            </a:r>
            <a:r>
              <a:rPr lang="en-US" sz="2400" dirty="0" err="1"/>
              <a:t>при</a:t>
            </a:r>
            <a:r>
              <a:rPr lang="en-US" sz="2400" dirty="0"/>
              <a:t> </a:t>
            </a:r>
            <a:r>
              <a:rPr lang="en-US" sz="2400" dirty="0" err="1"/>
              <a:t>съществуващите</a:t>
            </a:r>
            <a:r>
              <a:rPr lang="en-US" sz="2400" dirty="0"/>
              <a:t> </a:t>
            </a:r>
            <a:r>
              <a:rPr lang="en-US" sz="2400" dirty="0" err="1"/>
              <a:t>методи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работа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03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310" y="106299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 err="1"/>
              <a:t>Проектиране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системата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3335" y="1094704"/>
            <a:ext cx="11552350" cy="4774390"/>
          </a:xfrm>
        </p:spPr>
        <p:txBody>
          <a:bodyPr>
            <a:normAutofit/>
          </a:bodyPr>
          <a:lstStyle/>
          <a:p>
            <a:r>
              <a:rPr lang="en-US" dirty="0" err="1"/>
              <a:t>Етапът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проектиране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r>
              <a:rPr lang="en-US" dirty="0"/>
              <a:t> </a:t>
            </a:r>
            <a:r>
              <a:rPr lang="en-US" dirty="0" err="1"/>
              <a:t>включва</a:t>
            </a:r>
            <a:r>
              <a:rPr lang="en-US" dirty="0"/>
              <a:t> </a:t>
            </a:r>
            <a:r>
              <a:rPr lang="en-US" dirty="0" err="1"/>
              <a:t>разработването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логическия</a:t>
            </a:r>
            <a:r>
              <a:rPr lang="en-US" dirty="0"/>
              <a:t> и </a:t>
            </a:r>
            <a:r>
              <a:rPr lang="en-US" dirty="0" err="1"/>
              <a:t>физическия</a:t>
            </a:r>
            <a:r>
              <a:rPr lang="en-US" dirty="0"/>
              <a:t> </a:t>
            </a:r>
            <a:r>
              <a:rPr lang="en-US" dirty="0" err="1"/>
              <a:t>модел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новата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. В </a:t>
            </a:r>
            <a:r>
              <a:rPr lang="en-US" dirty="0" err="1"/>
              <a:t>проектната</a:t>
            </a:r>
            <a:r>
              <a:rPr lang="en-US" dirty="0"/>
              <a:t> </a:t>
            </a:r>
            <a:r>
              <a:rPr lang="en-US" dirty="0" err="1"/>
              <a:t>документация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описани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елементи</a:t>
            </a:r>
            <a:r>
              <a:rPr lang="en-US" dirty="0"/>
              <a:t>:</a:t>
            </a:r>
          </a:p>
          <a:p>
            <a:r>
              <a:rPr lang="en-US" dirty="0"/>
              <a:t>* </a:t>
            </a:r>
            <a:r>
              <a:rPr lang="en-US" dirty="0" err="1"/>
              <a:t>Входящите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 и </a:t>
            </a:r>
            <a:r>
              <a:rPr lang="en-US" dirty="0" err="1"/>
              <a:t>начините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тяхното</a:t>
            </a:r>
            <a:r>
              <a:rPr lang="en-US" dirty="0"/>
              <a:t> </a:t>
            </a:r>
            <a:r>
              <a:rPr lang="en-US" dirty="0" err="1"/>
              <a:t>събиране</a:t>
            </a:r>
            <a:r>
              <a:rPr lang="en-US" dirty="0"/>
              <a:t> и </a:t>
            </a:r>
            <a:r>
              <a:rPr lang="en-US" dirty="0" err="1"/>
              <a:t>въвеждане</a:t>
            </a:r>
            <a:r>
              <a:rPr lang="en-US" dirty="0"/>
              <a:t> в </a:t>
            </a:r>
            <a:r>
              <a:rPr lang="en-US" dirty="0" err="1"/>
              <a:t>системата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Изходящите</a:t>
            </a:r>
            <a:r>
              <a:rPr lang="en-US" dirty="0"/>
              <a:t> </a:t>
            </a:r>
            <a:r>
              <a:rPr lang="en-US" dirty="0" err="1"/>
              <a:t>резултати</a:t>
            </a:r>
            <a:r>
              <a:rPr lang="en-US" dirty="0"/>
              <a:t> </a:t>
            </a:r>
            <a:r>
              <a:rPr lang="en-US" dirty="0" err="1"/>
              <a:t>от</a:t>
            </a:r>
            <a:r>
              <a:rPr lang="en-US" dirty="0"/>
              <a:t> </a:t>
            </a:r>
            <a:r>
              <a:rPr lang="en-US" dirty="0" err="1"/>
              <a:t>работата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Процесите</a:t>
            </a:r>
            <a:r>
              <a:rPr lang="en-US" dirty="0"/>
              <a:t> и </a:t>
            </a:r>
            <a:r>
              <a:rPr lang="en-US" dirty="0" err="1"/>
              <a:t>компютърните</a:t>
            </a:r>
            <a:r>
              <a:rPr lang="en-US" dirty="0"/>
              <a:t> </a:t>
            </a:r>
            <a:r>
              <a:rPr lang="en-US" dirty="0" err="1"/>
              <a:t>програми</a:t>
            </a:r>
            <a:r>
              <a:rPr lang="en-US" dirty="0"/>
              <a:t> и </a:t>
            </a:r>
            <a:r>
              <a:rPr lang="en-US" dirty="0" err="1"/>
              <a:t>средства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преобразуване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входящите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 в </a:t>
            </a:r>
            <a:r>
              <a:rPr lang="en-US" dirty="0" err="1"/>
              <a:t>резултатна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Схемите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базите</a:t>
            </a:r>
            <a:r>
              <a:rPr lang="en-US" dirty="0"/>
              <a:t> </a:t>
            </a:r>
            <a:r>
              <a:rPr lang="en-US" dirty="0" err="1"/>
              <a:t>данни</a:t>
            </a:r>
            <a:r>
              <a:rPr lang="en-US" dirty="0"/>
              <a:t> и </a:t>
            </a:r>
            <a:r>
              <a:rPr lang="en-US" dirty="0" err="1"/>
              <a:t>структурата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файловете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могат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включени</a:t>
            </a:r>
            <a:r>
              <a:rPr lang="en-US" dirty="0"/>
              <a:t> в </a:t>
            </a:r>
            <a:r>
              <a:rPr lang="en-US" dirty="0" err="1"/>
              <a:t>системата</a:t>
            </a:r>
            <a:r>
              <a:rPr lang="en-US" dirty="0"/>
              <a:t>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нормативно-справочна</a:t>
            </a:r>
            <a:r>
              <a:rPr lang="en-US" dirty="0"/>
              <a:t> </a:t>
            </a:r>
            <a:r>
              <a:rPr lang="en-US" dirty="0" err="1"/>
              <a:t>информация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Мерките</a:t>
            </a:r>
            <a:r>
              <a:rPr lang="en-US" dirty="0"/>
              <a:t>, </a:t>
            </a:r>
            <a:r>
              <a:rPr lang="en-US" dirty="0" err="1"/>
              <a:t>които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бъдат</a:t>
            </a:r>
            <a:r>
              <a:rPr lang="en-US" dirty="0"/>
              <a:t> </a:t>
            </a:r>
            <a:r>
              <a:rPr lang="en-US" dirty="0" err="1"/>
              <a:t>взети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обезпечаване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защитата</a:t>
            </a:r>
            <a:r>
              <a:rPr lang="en-US" dirty="0"/>
              <a:t> и </a:t>
            </a:r>
            <a:r>
              <a:rPr lang="en-US" dirty="0" err="1"/>
              <a:t>съхраняването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данните</a:t>
            </a:r>
            <a:r>
              <a:rPr lang="en-US" dirty="0"/>
              <a:t> и </a:t>
            </a:r>
            <a:r>
              <a:rPr lang="en-US" dirty="0" err="1"/>
              <a:t>информацията</a:t>
            </a:r>
            <a:r>
              <a:rPr lang="en-US" dirty="0"/>
              <a:t>.</a:t>
            </a:r>
          </a:p>
          <a:p>
            <a:r>
              <a:rPr lang="en-US" dirty="0"/>
              <a:t>* </a:t>
            </a:r>
            <a:r>
              <a:rPr lang="en-US" dirty="0" err="1"/>
              <a:t>Плановете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тестване</a:t>
            </a:r>
            <a:r>
              <a:rPr lang="en-US" dirty="0"/>
              <a:t> и </a:t>
            </a:r>
            <a:r>
              <a:rPr lang="en-US" dirty="0" err="1"/>
              <a:t>внедряване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6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Внедряване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err="1"/>
              <a:t>П</a:t>
            </a:r>
            <a:r>
              <a:rPr lang="en-US" sz="2800" dirty="0" err="1"/>
              <a:t>роектът</a:t>
            </a:r>
            <a:r>
              <a:rPr lang="en-US" sz="2800" dirty="0"/>
              <a:t> </a:t>
            </a:r>
            <a:r>
              <a:rPr lang="en-US" sz="2800" dirty="0" err="1"/>
              <a:t>включва</a:t>
            </a:r>
            <a:r>
              <a:rPr lang="en-US" sz="2800" dirty="0"/>
              <a:t> </a:t>
            </a:r>
            <a:r>
              <a:rPr lang="en-US" sz="2800" dirty="0" err="1"/>
              <a:t>разработване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софтуер</a:t>
            </a:r>
            <a:r>
              <a:rPr lang="en-US" sz="2800" dirty="0"/>
              <a:t>, </a:t>
            </a:r>
            <a:r>
              <a:rPr lang="en-US" sz="2800" dirty="0" err="1"/>
              <a:t>той</a:t>
            </a:r>
            <a:r>
              <a:rPr lang="en-US" sz="2800" dirty="0"/>
              <a:t> </a:t>
            </a:r>
            <a:r>
              <a:rPr lang="en-US" sz="2800" dirty="0" err="1"/>
              <a:t>трябва</a:t>
            </a:r>
            <a:r>
              <a:rPr lang="en-US" sz="2800" dirty="0"/>
              <a:t>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бъда</a:t>
            </a:r>
            <a:r>
              <a:rPr lang="en-US" sz="2800" dirty="0"/>
              <a:t> </a:t>
            </a:r>
            <a:r>
              <a:rPr lang="en-US" sz="2800" dirty="0" err="1"/>
              <a:t>написан</a:t>
            </a:r>
            <a:r>
              <a:rPr lang="en-US" sz="2800" dirty="0"/>
              <a:t> и </a:t>
            </a:r>
            <a:r>
              <a:rPr lang="en-US" sz="2800" dirty="0" err="1"/>
              <a:t>тестван</a:t>
            </a:r>
            <a:r>
              <a:rPr lang="en-US" sz="2800" dirty="0"/>
              <a:t>. </a:t>
            </a:r>
            <a:r>
              <a:rPr lang="en-US" sz="2800" dirty="0" err="1"/>
              <a:t>Ако</a:t>
            </a:r>
            <a:r>
              <a:rPr lang="en-US" sz="2800" dirty="0"/>
              <a:t> </a:t>
            </a:r>
            <a:r>
              <a:rPr lang="en-US" sz="2800" dirty="0" err="1"/>
              <a:t>организацията</a:t>
            </a:r>
            <a:r>
              <a:rPr lang="en-US" sz="2800" dirty="0"/>
              <a:t>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разполага</a:t>
            </a:r>
            <a:r>
              <a:rPr lang="en-US" sz="2800" dirty="0"/>
              <a:t> с </a:t>
            </a:r>
            <a:r>
              <a:rPr lang="en-US" sz="2800" dirty="0" err="1"/>
              <a:t>необходимия</a:t>
            </a:r>
            <a:r>
              <a:rPr lang="en-US" sz="2800" dirty="0"/>
              <a:t> </a:t>
            </a:r>
            <a:r>
              <a:rPr lang="en-US" sz="2800" dirty="0" err="1"/>
              <a:t>хардуер</a:t>
            </a:r>
            <a:r>
              <a:rPr lang="en-US" sz="2800" dirty="0"/>
              <a:t> и </a:t>
            </a:r>
            <a:r>
              <a:rPr lang="en-US" sz="2800" dirty="0" err="1"/>
              <a:t>софтуер</a:t>
            </a:r>
            <a:r>
              <a:rPr lang="en-US" sz="2800" dirty="0"/>
              <a:t>, </a:t>
            </a:r>
            <a:r>
              <a:rPr lang="en-US" sz="2800" dirty="0" err="1"/>
              <a:t>те</a:t>
            </a:r>
            <a:r>
              <a:rPr lang="en-US" sz="2800" dirty="0"/>
              <a:t> </a:t>
            </a:r>
            <a:r>
              <a:rPr lang="en-US" sz="2800" dirty="0" err="1"/>
              <a:t>трябва</a:t>
            </a:r>
            <a:r>
              <a:rPr lang="en-US" sz="2800" dirty="0"/>
              <a:t>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бъдат</a:t>
            </a:r>
            <a:r>
              <a:rPr lang="en-US" sz="2800" dirty="0"/>
              <a:t> </a:t>
            </a:r>
            <a:r>
              <a:rPr lang="en-US" sz="2800" dirty="0" err="1"/>
              <a:t>закупени</a:t>
            </a:r>
            <a:r>
              <a:rPr lang="en-US" sz="2800" dirty="0"/>
              <a:t> и </a:t>
            </a:r>
            <a:r>
              <a:rPr lang="en-US" sz="2800" dirty="0" err="1"/>
              <a:t>инсталирани</a:t>
            </a:r>
            <a:r>
              <a:rPr lang="en-US" sz="2800" dirty="0"/>
              <a:t>. </a:t>
            </a:r>
            <a:r>
              <a:rPr lang="en-US" sz="2800" dirty="0" err="1"/>
              <a:t>Важно</a:t>
            </a:r>
            <a:r>
              <a:rPr lang="en-US" sz="2800" dirty="0"/>
              <a:t> е </a:t>
            </a:r>
            <a:r>
              <a:rPr lang="en-US" sz="2800" dirty="0" err="1"/>
              <a:t>всички</a:t>
            </a:r>
            <a:r>
              <a:rPr lang="en-US" sz="2800" dirty="0"/>
              <a:t> </a:t>
            </a:r>
            <a:r>
              <a:rPr lang="en-US" sz="2800" dirty="0" err="1"/>
              <a:t>аспекти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системата</a:t>
            </a:r>
            <a:r>
              <a:rPr lang="en-US" sz="2800" dirty="0"/>
              <a:t>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бъдат</a:t>
            </a:r>
            <a:r>
              <a:rPr lang="en-US" sz="2800" dirty="0"/>
              <a:t> </a:t>
            </a:r>
            <a:r>
              <a:rPr lang="en-US" sz="2800" dirty="0" err="1"/>
              <a:t>изпитани</a:t>
            </a:r>
            <a:r>
              <a:rPr lang="en-US" sz="2800" dirty="0"/>
              <a:t> </a:t>
            </a:r>
            <a:r>
              <a:rPr lang="en-US" sz="2800" dirty="0" err="1"/>
              <a:t>преди</a:t>
            </a:r>
            <a:r>
              <a:rPr lang="en-US" sz="2800" dirty="0"/>
              <a:t> </a:t>
            </a:r>
            <a:r>
              <a:rPr lang="en-US" sz="2800" dirty="0" err="1"/>
              <a:t>организацията</a:t>
            </a:r>
            <a:r>
              <a:rPr lang="en-US" sz="2800" dirty="0"/>
              <a:t>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извади</a:t>
            </a:r>
            <a:r>
              <a:rPr lang="en-US" sz="2800" dirty="0"/>
              <a:t> </a:t>
            </a:r>
            <a:r>
              <a:rPr lang="en-US" sz="2800" dirty="0" err="1"/>
              <a:t>от</a:t>
            </a:r>
            <a:r>
              <a:rPr lang="en-US" sz="2800" dirty="0"/>
              <a:t> </a:t>
            </a:r>
            <a:r>
              <a:rPr lang="en-US" sz="2800" dirty="0" err="1"/>
              <a:t>експлоатация</a:t>
            </a:r>
            <a:r>
              <a:rPr lang="en-US" sz="2800" dirty="0"/>
              <a:t> </a:t>
            </a:r>
            <a:r>
              <a:rPr lang="en-US" sz="2800" dirty="0" err="1"/>
              <a:t>старата</a:t>
            </a:r>
            <a:r>
              <a:rPr lang="en-US" sz="2800" dirty="0"/>
              <a:t> </a:t>
            </a:r>
            <a:r>
              <a:rPr lang="en-US" sz="2800" dirty="0" err="1"/>
              <a:t>система</a:t>
            </a:r>
            <a:r>
              <a:rPr lang="en-US" sz="2800" dirty="0"/>
              <a:t> и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премине</a:t>
            </a:r>
            <a:r>
              <a:rPr lang="en-US" sz="2800" dirty="0"/>
              <a:t> </a:t>
            </a:r>
            <a:r>
              <a:rPr lang="en-US" sz="2800" dirty="0" err="1"/>
              <a:t>към</a:t>
            </a:r>
            <a:r>
              <a:rPr lang="en-US" sz="2800" dirty="0"/>
              <a:t> </a:t>
            </a:r>
            <a:r>
              <a:rPr lang="en-US" sz="2800" dirty="0" err="1"/>
              <a:t>работа</a:t>
            </a:r>
            <a:r>
              <a:rPr lang="en-US" sz="2800" dirty="0"/>
              <a:t> с </a:t>
            </a:r>
            <a:r>
              <a:rPr lang="en-US" sz="2800" dirty="0" err="1"/>
              <a:t>новата</a:t>
            </a:r>
            <a:r>
              <a:rPr lang="en-US" sz="2800" dirty="0"/>
              <a:t> </a:t>
            </a:r>
            <a:r>
              <a:rPr lang="en-US" sz="2800" dirty="0" err="1"/>
              <a:t>система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578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Наблюдение</a:t>
            </a:r>
            <a:r>
              <a:rPr lang="en-US" dirty="0"/>
              <a:t> и </a:t>
            </a:r>
            <a:r>
              <a:rPr lang="en-US" dirty="0" err="1"/>
              <a:t>поддръжка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системата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Заключителният</a:t>
            </a:r>
            <a:r>
              <a:rPr lang="en-US" sz="2800" dirty="0"/>
              <a:t> </a:t>
            </a:r>
            <a:r>
              <a:rPr lang="en-US" sz="2800" dirty="0" err="1"/>
              <a:t>етап</a:t>
            </a:r>
            <a:r>
              <a:rPr lang="en-US" sz="2800" dirty="0"/>
              <a:t> </a:t>
            </a:r>
            <a:r>
              <a:rPr lang="en-US" sz="2800" dirty="0" err="1"/>
              <a:t>от</a:t>
            </a:r>
            <a:r>
              <a:rPr lang="en-US" sz="2800" dirty="0"/>
              <a:t> </a:t>
            </a:r>
            <a:r>
              <a:rPr lang="en-US" sz="2800" dirty="0" err="1"/>
              <a:t>процеса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разработване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системата</a:t>
            </a:r>
            <a:r>
              <a:rPr lang="en-US" sz="2800" dirty="0"/>
              <a:t> </a:t>
            </a:r>
            <a:r>
              <a:rPr lang="en-US" sz="2800" dirty="0" err="1"/>
              <a:t>започва</a:t>
            </a:r>
            <a:r>
              <a:rPr lang="en-US" sz="2800" dirty="0"/>
              <a:t> </a:t>
            </a:r>
            <a:r>
              <a:rPr lang="en-US" sz="2800" dirty="0" err="1"/>
              <a:t>след</a:t>
            </a:r>
            <a:r>
              <a:rPr lang="en-US" sz="2800" dirty="0"/>
              <a:t> </a:t>
            </a:r>
            <a:r>
              <a:rPr lang="en-US" sz="2800" dirty="0" err="1"/>
              <a:t>пълното</a:t>
            </a:r>
            <a:r>
              <a:rPr lang="en-US" sz="2800" dirty="0"/>
              <a:t> й </a:t>
            </a:r>
            <a:r>
              <a:rPr lang="en-US" sz="2800" dirty="0" err="1"/>
              <a:t>въвеждане</a:t>
            </a:r>
            <a:r>
              <a:rPr lang="en-US" sz="2800" dirty="0"/>
              <a:t> в </a:t>
            </a:r>
            <a:r>
              <a:rPr lang="en-US" sz="2800" dirty="0" err="1"/>
              <a:t>експлоатация</a:t>
            </a:r>
            <a:r>
              <a:rPr lang="en-US" sz="2800" dirty="0"/>
              <a:t>. </a:t>
            </a:r>
            <a:r>
              <a:rPr lang="en-US" sz="2800" dirty="0" err="1"/>
              <a:t>Неминуемо</a:t>
            </a:r>
            <a:r>
              <a:rPr lang="en-US" sz="2800" dirty="0"/>
              <a:t> </a:t>
            </a:r>
            <a:r>
              <a:rPr lang="en-US" sz="2800" dirty="0" err="1"/>
              <a:t>се</a:t>
            </a:r>
            <a:r>
              <a:rPr lang="en-US" sz="2800" dirty="0"/>
              <a:t> </a:t>
            </a:r>
            <a:r>
              <a:rPr lang="en-US" sz="2800" dirty="0" err="1"/>
              <a:t>налагат</a:t>
            </a:r>
            <a:r>
              <a:rPr lang="en-US" sz="2800" dirty="0"/>
              <a:t> </a:t>
            </a:r>
            <a:r>
              <a:rPr lang="en-US" sz="2800" dirty="0" err="1"/>
              <a:t>промени</a:t>
            </a:r>
            <a:r>
              <a:rPr lang="en-US" sz="2800" dirty="0"/>
              <a:t>, </a:t>
            </a:r>
            <a:r>
              <a:rPr lang="en-US" sz="2800" dirty="0" err="1"/>
              <a:t>поради</a:t>
            </a:r>
            <a:r>
              <a:rPr lang="en-US" sz="2800" dirty="0"/>
              <a:t> </a:t>
            </a:r>
            <a:r>
              <a:rPr lang="en-US" sz="2800" dirty="0" err="1"/>
              <a:t>което</a:t>
            </a:r>
            <a:r>
              <a:rPr lang="en-US" sz="2800" dirty="0"/>
              <a:t> </a:t>
            </a:r>
            <a:r>
              <a:rPr lang="en-US" sz="2800" dirty="0" err="1"/>
              <a:t>се</a:t>
            </a:r>
            <a:r>
              <a:rPr lang="en-US" sz="2800" dirty="0"/>
              <a:t> </a:t>
            </a:r>
            <a:r>
              <a:rPr lang="en-US" sz="2800" dirty="0" err="1"/>
              <a:t>определя</a:t>
            </a:r>
            <a:r>
              <a:rPr lang="en-US" sz="2800" dirty="0"/>
              <a:t> </a:t>
            </a:r>
            <a:r>
              <a:rPr lang="en-US" sz="2800" dirty="0" err="1"/>
              <a:t>персонал</a:t>
            </a:r>
            <a:r>
              <a:rPr lang="en-US" sz="2800" dirty="0"/>
              <a:t>, </a:t>
            </a:r>
            <a:r>
              <a:rPr lang="en-US" sz="2800" dirty="0" err="1"/>
              <a:t>който</a:t>
            </a:r>
            <a:r>
              <a:rPr lang="en-US" sz="2800" dirty="0"/>
              <a:t> </a:t>
            </a:r>
            <a:r>
              <a:rPr lang="en-US" sz="2800" dirty="0" err="1"/>
              <a:t>да</a:t>
            </a:r>
            <a:r>
              <a:rPr lang="en-US" sz="2800" dirty="0"/>
              <a:t> </a:t>
            </a:r>
            <a:r>
              <a:rPr lang="en-US" sz="2800" dirty="0" err="1"/>
              <a:t>отговаря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поддръжката</a:t>
            </a:r>
            <a:r>
              <a:rPr lang="en-US" sz="2800" dirty="0"/>
              <a:t>, с </a:t>
            </a:r>
            <a:r>
              <a:rPr lang="en-US" sz="2800" dirty="0" err="1"/>
              <a:t>цел</a:t>
            </a:r>
            <a:r>
              <a:rPr lang="en-US" sz="2800" dirty="0"/>
              <a:t> </a:t>
            </a:r>
            <a:r>
              <a:rPr lang="en-US" sz="2800" dirty="0" err="1"/>
              <a:t>осигуряване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непрекъснатата</a:t>
            </a:r>
            <a:r>
              <a:rPr lang="en-US" sz="2800" dirty="0"/>
              <a:t> и </a:t>
            </a:r>
            <a:r>
              <a:rPr lang="en-US" sz="2800" dirty="0" err="1"/>
              <a:t>ефективна</a:t>
            </a:r>
            <a:r>
              <a:rPr lang="en-US" sz="2800" dirty="0"/>
              <a:t> </a:t>
            </a:r>
            <a:r>
              <a:rPr lang="en-US" sz="2800" dirty="0" err="1"/>
              <a:t>работа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системата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278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2" ma:contentTypeDescription="Създаване на нов документ" ma:contentTypeScope="" ma:versionID="23274f3305ed3c6b7a9f4a34346a3fca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da6b69c9bd29a03c2ac9efba782956eb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F5E32D-ED4B-460B-B3D7-6A90ABEF6F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487CDB-BD9B-42B5-A5CB-1163D2BC04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7791B-1E20-42A7-9AB5-83FA9B14829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602</TotalTime>
  <Words>500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Жизнен цикъл на бизнес информационни системи</vt:lpstr>
      <vt:lpstr>Какво е БИС</vt:lpstr>
      <vt:lpstr>Жизнен цикъл на информационната система</vt:lpstr>
      <vt:lpstr>Технико-икономическо проучване (анализ на осъществимостта)</vt:lpstr>
      <vt:lpstr>Анализ на системата </vt:lpstr>
      <vt:lpstr>Проектиране на системата </vt:lpstr>
      <vt:lpstr>Внедряване на системата</vt:lpstr>
      <vt:lpstr>Наблюдение и поддръжка на системата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бизнес информационни системи</dc:title>
  <dc:creator>Daniella Dragolova</dc:creator>
  <cp:lastModifiedBy>Daniella Dragolova</cp:lastModifiedBy>
  <cp:revision>9</cp:revision>
  <dcterms:created xsi:type="dcterms:W3CDTF">2019-03-24T12:20:39Z</dcterms:created>
  <dcterms:modified xsi:type="dcterms:W3CDTF">2022-06-01T12:36:01Z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