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notesMasterIdLst>
    <p:notesMasterId r:id="rId24"/>
  </p:notesMasterIdLst>
  <p:sldIdLst>
    <p:sldId id="256" r:id="rId2"/>
    <p:sldId id="264" r:id="rId3"/>
    <p:sldId id="257" r:id="rId4"/>
    <p:sldId id="259" r:id="rId5"/>
    <p:sldId id="261" r:id="rId6"/>
    <p:sldId id="265" r:id="rId7"/>
    <p:sldId id="262" r:id="rId8"/>
    <p:sldId id="263"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62" autoAdjust="0"/>
    <p:restoredTop sz="81013" autoAdjust="0"/>
  </p:normalViewPr>
  <p:slideViewPr>
    <p:cSldViewPr snapToGrid="0">
      <p:cViewPr varScale="1">
        <p:scale>
          <a:sx n="90" d="100"/>
          <a:sy n="90" d="100"/>
        </p:scale>
        <p:origin x="175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01580-D3F1-414F-A4B6-741A04BA8B59}" type="datetimeFigureOut">
              <a:rPr lang="bg-BG" smtClean="0"/>
              <a:t>9.1.2022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66CE83-09A3-49EE-9FCD-14A3C64B0622}" type="slidenum">
              <a:rPr lang="bg-BG" smtClean="0"/>
              <a:t>‹#›</a:t>
            </a:fld>
            <a:endParaRPr lang="bg-BG"/>
          </a:p>
        </p:txBody>
      </p:sp>
    </p:spTree>
    <p:extLst>
      <p:ext uri="{BB962C8B-B14F-4D97-AF65-F5344CB8AC3E}">
        <p14:creationId xmlns:p14="http://schemas.microsoft.com/office/powerpoint/2010/main" val="37863018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a:p>
        </p:txBody>
      </p:sp>
      <p:sp>
        <p:nvSpPr>
          <p:cNvPr id="4" name="Slide Number Placeholder 3"/>
          <p:cNvSpPr>
            <a:spLocks noGrp="1"/>
          </p:cNvSpPr>
          <p:nvPr>
            <p:ph type="sldNum" sz="quarter" idx="10"/>
          </p:nvPr>
        </p:nvSpPr>
        <p:spPr/>
        <p:txBody>
          <a:bodyPr/>
          <a:lstStyle/>
          <a:p>
            <a:fld id="{8E66CE83-09A3-49EE-9FCD-14A3C64B0622}" type="slidenum">
              <a:rPr lang="bg-BG" smtClean="0"/>
              <a:t>3</a:t>
            </a:fld>
            <a:endParaRPr lang="bg-BG"/>
          </a:p>
        </p:txBody>
      </p:sp>
    </p:spTree>
    <p:extLst>
      <p:ext uri="{BB962C8B-B14F-4D97-AF65-F5344CB8AC3E}">
        <p14:creationId xmlns:p14="http://schemas.microsoft.com/office/powerpoint/2010/main" val="367129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15</a:t>
            </a:fld>
            <a:endParaRPr lang="bg-BG"/>
          </a:p>
        </p:txBody>
      </p:sp>
    </p:spTree>
    <p:extLst>
      <p:ext uri="{BB962C8B-B14F-4D97-AF65-F5344CB8AC3E}">
        <p14:creationId xmlns:p14="http://schemas.microsoft.com/office/powerpoint/2010/main" val="34855548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Приложно-програмен</a:t>
            </a:r>
            <a:r>
              <a:rPr lang="ru-RU" baseline="0" dirty="0" smtClean="0"/>
              <a:t> интерфейс </a:t>
            </a:r>
            <a:r>
              <a:rPr lang="ru-RU" dirty="0" smtClean="0"/>
              <a:t>(API): Колекция от код, използван за изчисляване на определени неща, предназначен за повторна употреба от други, без да се налага да разбират детайлите на изчислението. Например, API може да посредничи за достъп до алгоритми за разпознаване на лица, аритметика за дата или тригонометрични функции.</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16</a:t>
            </a:fld>
            <a:endParaRPr lang="bg-BG"/>
          </a:p>
        </p:txBody>
      </p:sp>
    </p:spTree>
    <p:extLst>
      <p:ext uri="{BB962C8B-B14F-4D97-AF65-F5344CB8AC3E}">
        <p14:creationId xmlns:p14="http://schemas.microsoft.com/office/powerpoint/2010/main" val="629081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17</a:t>
            </a:fld>
            <a:endParaRPr lang="bg-BG"/>
          </a:p>
        </p:txBody>
      </p:sp>
    </p:spTree>
    <p:extLst>
      <p:ext uri="{BB962C8B-B14F-4D97-AF65-F5344CB8AC3E}">
        <p14:creationId xmlns:p14="http://schemas.microsoft.com/office/powerpoint/2010/main" val="16782007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Разбира се, с нарастването на това разстояние между това, което искаме компютърът да прави и как го прави, нараства и страхът за това колко доверие да се вложи в компютрите, за да изчислят справедливо. Бързо разрастваща се група от изследвания обмисля какво означава алгоритмите да бъдат справедливи, как хората възприемат справедливостта и колко обясними са алгоритмите. Всички тези проблеми на доверието произтичат от факта, че алгоритмите посредничат все по-голямо количество от нашите взаимодействия, с намаляваща прозрачност около скритата сложност на изчисленията вътре в тях.</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18</a:t>
            </a:fld>
            <a:endParaRPr lang="bg-BG"/>
          </a:p>
        </p:txBody>
      </p:sp>
    </p:spTree>
    <p:extLst>
      <p:ext uri="{BB962C8B-B14F-4D97-AF65-F5344CB8AC3E}">
        <p14:creationId xmlns:p14="http://schemas.microsoft.com/office/powerpoint/2010/main" val="764422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19</a:t>
            </a:fld>
            <a:endParaRPr lang="bg-BG"/>
          </a:p>
        </p:txBody>
      </p:sp>
    </p:spTree>
    <p:extLst>
      <p:ext uri="{BB962C8B-B14F-4D97-AF65-F5344CB8AC3E}">
        <p14:creationId xmlns:p14="http://schemas.microsoft.com/office/powerpoint/2010/main" val="11982743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Достъпът до информация е различен от достъпа до изчисление по това, че вместо да извикаме функции за изчисляване на резултатите, ние уточняваме нуждите от информация, които улесняват извличането на информация и сърфирането.</a:t>
            </a:r>
          </a:p>
          <a:p>
            <a:r>
              <a:rPr lang="ru-RU" dirty="0" smtClean="0"/>
              <a:t>Информационна архитектура: Изучаването и практиката на организиране на информация и inferfaces за подпомагане на търсене, сърфиране и възприемане на сетивата.</a:t>
            </a:r>
          </a:p>
          <a:p>
            <a:r>
              <a:rPr lang="ru-RU" dirty="0" smtClean="0"/>
              <a:t>Метаданни: Данни за данни; например метаданните за цифрова снимка могат да включват къде е направена, кой я е направил и описание на това, което е в изображението.</a:t>
            </a:r>
          </a:p>
          <a:p>
            <a:r>
              <a:rPr lang="ru-RU" dirty="0" smtClean="0"/>
              <a:t>На практика потребителските интерфейси за информационни технологии могат да бъдат доста прости. Те могат да се състоят от език за програмиране, като езика за заявки на Google, в който посочвате нужда от информация (напр. сладки котенца), която се удовлетворява с алгоритмите за извличане (напр. индекс на всички уебсайтове, изображения и видеоклипове, които може да съответстват на това, което фразата описва, използвайки каквито и метаданни да имат тези документи). Интерфейсът на Google също включва системи за генериране на потребителски интерфейси, които представят извлечените резултати (например търсенето на полети може да доведе до интерфейс за закупуване на съвпадащ полет). Вместо това потребителските интерфейси за информационни технологии могат да бъдат ориентирани към сърфиране, да разкриват метаданни за информация и да улесняват навигацията през интерфейс. Например, търсенето на продукт в Amazon често включва задаване на филтри и приоритети на метаданните на продукта, за да стесните голям набор от продукти до тези, които отговарят на вашите критерии. Независимо дали интерфейсът е оптимизиран за търсене, сърфиране или и двете, всички форми на информационно посредничество изискват метаданни.</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20</a:t>
            </a:fld>
            <a:endParaRPr lang="bg-BG"/>
          </a:p>
        </p:txBody>
      </p:sp>
    </p:spTree>
    <p:extLst>
      <p:ext uri="{BB962C8B-B14F-4D97-AF65-F5344CB8AC3E}">
        <p14:creationId xmlns:p14="http://schemas.microsoft.com/office/powerpoint/2010/main" val="2581670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Компютърно-медиирана комуникация: Всяка форма на комуникация, която се осъществява чрез някакво изчислително устройство, като телефон, таблет, лаптоп, настолен компютър, интелигентен високоговорител и др.</a:t>
            </a:r>
          </a:p>
          <a:p>
            <a:r>
              <a:rPr lang="ru-RU" dirty="0" smtClean="0"/>
              <a:t>Какво прави потребителските интерфейси, които посредничат в комуникацията, различни от тези, които посредничат за автоматизация и информация? Докато посредничеството за автоматизация изисква яснота относно функционалността на API и изискванията за входните данни, а посредничеството за информация изисква метаданни, за да се поддържа търсене и сърфиране, посредничестеото за комуникация изисква социален контекст.</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21</a:t>
            </a:fld>
            <a:endParaRPr lang="bg-BG"/>
          </a:p>
        </p:txBody>
      </p:sp>
    </p:spTree>
    <p:extLst>
      <p:ext uri="{BB962C8B-B14F-4D97-AF65-F5344CB8AC3E}">
        <p14:creationId xmlns:p14="http://schemas.microsoft.com/office/powerpoint/2010/main" val="2328484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Трите вида посредничество изисква различни архитектури, различни възможности и различна обратна връзка, за да постигнат целите си</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sz="120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ru-RU" sz="1200" dirty="0" smtClean="0"/>
              <a:t>Разбира се, един интерфейс може да посредничи за много от тези неща. Twitter, например, посредничи на информацията към ресурсите, но също така посредничи в комуникацията между хората. По същия начин Google, със своята вградена поддръжка на калкулатор, посредничи за информация, но също и за изчисления. Следователно сложните интерфейси може да правят много неща наведнъж, което изисква още по-внимателно обучение. Тъй като всеки от тези интерфейси трябва да преподава различни неща, човек трябва да знае основите на това, което се посредничи, за да се проектират ефективни интерфейси.</a:t>
            </a:r>
          </a:p>
        </p:txBody>
      </p:sp>
      <p:sp>
        <p:nvSpPr>
          <p:cNvPr id="4" name="Slide Number Placeholder 3"/>
          <p:cNvSpPr>
            <a:spLocks noGrp="1"/>
          </p:cNvSpPr>
          <p:nvPr>
            <p:ph type="sldNum" sz="quarter" idx="10"/>
          </p:nvPr>
        </p:nvSpPr>
        <p:spPr/>
        <p:txBody>
          <a:bodyPr/>
          <a:lstStyle/>
          <a:p>
            <a:fld id="{8E66CE83-09A3-49EE-9FCD-14A3C64B0622}" type="slidenum">
              <a:rPr lang="bg-BG" smtClean="0"/>
              <a:t>22</a:t>
            </a:fld>
            <a:endParaRPr lang="bg-BG"/>
          </a:p>
        </p:txBody>
      </p:sp>
    </p:spTree>
    <p:extLst>
      <p:ext uri="{BB962C8B-B14F-4D97-AF65-F5344CB8AC3E}">
        <p14:creationId xmlns:p14="http://schemas.microsoft.com/office/powerpoint/2010/main" val="14278285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функция: Идея от математиката за използване на алгоритми за картографиране на някои входни данни (например числа, текст или други данни) към някакъв изход. Функциите могат да бъдат прости като основна аритметика (напр. умножение, което взема две числа и изчислява техния продукт) или толкова сложни като машинното зрение (разпознаване на обекти, което взема изображение и машинно научен класификатор, обучен върху милиони изображения и произвежда набор от текстови описания на обекти в изображението.</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6</a:t>
            </a:fld>
            <a:endParaRPr lang="bg-BG"/>
          </a:p>
        </p:txBody>
      </p:sp>
    </p:spTree>
    <p:extLst>
      <p:ext uri="{BB962C8B-B14F-4D97-AF65-F5344CB8AC3E}">
        <p14:creationId xmlns:p14="http://schemas.microsoft.com/office/powerpoint/2010/main" val="2523633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bg-BG" dirty="0" smtClean="0">
                <a:effectLst/>
              </a:rPr>
              <a:t>Пример: Нека вземем прост пример за часовник. Приложението </a:t>
            </a:r>
            <a:r>
              <a:rPr lang="bg-BG" dirty="0" err="1" smtClean="0">
                <a:effectLst/>
              </a:rPr>
              <a:t>Clock</a:t>
            </a:r>
            <a:r>
              <a:rPr lang="bg-BG" dirty="0" smtClean="0">
                <a:effectLst/>
              </a:rPr>
              <a:t> ще даде следната информация - текущо време, Функционалност - можете да зададете време, аларма и потребителският интерфейс решава. Как изглежда на потребителя Разбира се как е функционалността. Как да се използва и да се взаимодейства с него.</a:t>
            </a:r>
            <a:endParaRPr lang="ru-RU" dirty="0" smtClean="0"/>
          </a:p>
          <a:p>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8</a:t>
            </a:fld>
            <a:endParaRPr lang="bg-BG"/>
          </a:p>
        </p:txBody>
      </p:sp>
    </p:spTree>
    <p:extLst>
      <p:ext uri="{BB962C8B-B14F-4D97-AF65-F5344CB8AC3E}">
        <p14:creationId xmlns:p14="http://schemas.microsoft.com/office/powerpoint/2010/main" val="2018723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9</a:t>
            </a:fld>
            <a:endParaRPr lang="bg-BG"/>
          </a:p>
        </p:txBody>
      </p:sp>
    </p:spTree>
    <p:extLst>
      <p:ext uri="{BB962C8B-B14F-4D97-AF65-F5344CB8AC3E}">
        <p14:creationId xmlns:p14="http://schemas.microsoft.com/office/powerpoint/2010/main" val="4262377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Пропаст на изпълнение: Всичко, което човек трябва да научи, за да постигне целта си с интерфейса, включително да научи на какво интерфейсът е способен и на какво не е способен и как да го управлява правилно.</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10</a:t>
            </a:fld>
            <a:endParaRPr lang="bg-BG"/>
          </a:p>
        </p:txBody>
      </p:sp>
    </p:spTree>
    <p:extLst>
      <p:ext uri="{BB962C8B-B14F-4D97-AF65-F5344CB8AC3E}">
        <p14:creationId xmlns:p14="http://schemas.microsoft.com/office/powerpoint/2010/main" val="1479733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Позволение: Потенциалът за действие в интерфейса, в крайна сметка дефиниран от това каква основна функционалност е проектирана и проектирана да поддържа.</a:t>
            </a:r>
          </a:p>
          <a:p>
            <a:r>
              <a:rPr lang="ru-RU" dirty="0" smtClean="0"/>
              <a:t>Обозначител: Всеки индикатор за достъпност в интерфейс</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11</a:t>
            </a:fld>
            <a:endParaRPr lang="bg-BG"/>
          </a:p>
        </p:txBody>
      </p:sp>
    </p:spTree>
    <p:extLst>
      <p:ext uri="{BB962C8B-B14F-4D97-AF65-F5344CB8AC3E}">
        <p14:creationId xmlns:p14="http://schemas.microsoft.com/office/powerpoint/2010/main" val="13938382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Пропаст на оценка: Всичко, което човек трябва да научи, за да разбере ефекта от действието си върху интерфейс, включително разбирането на съобщенията за грешки или липсата на отговор от интерфейса.</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12</a:t>
            </a:fld>
            <a:endParaRPr lang="bg-BG"/>
          </a:p>
        </p:txBody>
      </p:sp>
    </p:spTree>
    <p:extLst>
      <p:ext uri="{BB962C8B-B14F-4D97-AF65-F5344CB8AC3E}">
        <p14:creationId xmlns:p14="http://schemas.microsoft.com/office/powerpoint/2010/main" val="3905590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Обратна връзка: Изход от компютърна програма, предназначена да обясни какво действие е предприел компютърът в отговор на въвеждането на потребителя (например съобщения за потвърждение, съобщения за грешка или видими актуализации).</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13</a:t>
            </a:fld>
            <a:endParaRPr lang="bg-BG"/>
          </a:p>
        </p:txBody>
      </p:sp>
    </p:spTree>
    <p:extLst>
      <p:ext uri="{BB962C8B-B14F-4D97-AF65-F5344CB8AC3E}">
        <p14:creationId xmlns:p14="http://schemas.microsoft.com/office/powerpoint/2010/main" val="1052733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ru-RU" dirty="0" smtClean="0"/>
              <a:t>Мисловен модел: вярванията на човек относно възможностите на интерфейса и как да ги управлява.</a:t>
            </a:r>
          </a:p>
          <a:p>
            <a:endParaRPr lang="ru-RU" dirty="0" smtClean="0"/>
          </a:p>
          <a:p>
            <a:r>
              <a:rPr lang="ru-RU" dirty="0" smtClean="0"/>
              <a:t>Провал: Грешки и объркване, които възникват, защото умственият модел на потребителя е несъвместим с действителната функционалност на интерфейса.</a:t>
            </a:r>
            <a:endParaRPr lang="bg-BG" dirty="0"/>
          </a:p>
        </p:txBody>
      </p:sp>
      <p:sp>
        <p:nvSpPr>
          <p:cNvPr id="4" name="Slide Number Placeholder 3"/>
          <p:cNvSpPr>
            <a:spLocks noGrp="1"/>
          </p:cNvSpPr>
          <p:nvPr>
            <p:ph type="sldNum" sz="quarter" idx="10"/>
          </p:nvPr>
        </p:nvSpPr>
        <p:spPr/>
        <p:txBody>
          <a:bodyPr/>
          <a:lstStyle/>
          <a:p>
            <a:fld id="{8E66CE83-09A3-49EE-9FCD-14A3C64B0622}" type="slidenum">
              <a:rPr lang="bg-BG" smtClean="0"/>
              <a:t>14</a:t>
            </a:fld>
            <a:endParaRPr lang="bg-BG"/>
          </a:p>
        </p:txBody>
      </p:sp>
    </p:spTree>
    <p:extLst>
      <p:ext uri="{BB962C8B-B14F-4D97-AF65-F5344CB8AC3E}">
        <p14:creationId xmlns:p14="http://schemas.microsoft.com/office/powerpoint/2010/main" val="10108835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1/9/2022</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5426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21203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02525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907501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43380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9360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569270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38980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24666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2218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3893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965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9342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657130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68095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53467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1/9/2022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219987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1/9/2022</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231092234"/>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smtClean="0"/>
              <a:t>Проектиране на програмни интерфейси</a:t>
            </a:r>
            <a:endParaRPr lang="bg-BG" dirty="0"/>
          </a:p>
        </p:txBody>
      </p:sp>
      <p:sp>
        <p:nvSpPr>
          <p:cNvPr id="3" name="Subtitle 2"/>
          <p:cNvSpPr>
            <a:spLocks noGrp="1"/>
          </p:cNvSpPr>
          <p:nvPr>
            <p:ph type="subTitle" idx="1"/>
          </p:nvPr>
        </p:nvSpPr>
        <p:spPr>
          <a:xfrm>
            <a:off x="1876424" y="3602038"/>
            <a:ext cx="8791575" cy="774019"/>
          </a:xfrm>
        </p:spPr>
        <p:txBody>
          <a:bodyPr>
            <a:normAutofit/>
          </a:bodyPr>
          <a:lstStyle/>
          <a:p>
            <a:r>
              <a:rPr lang="bg-BG" sz="3600" b="1" dirty="0" smtClean="0"/>
              <a:t>Теория на интерфейсите</a:t>
            </a:r>
            <a:endParaRPr lang="bg-BG" sz="3600" b="1" dirty="0"/>
          </a:p>
        </p:txBody>
      </p:sp>
    </p:spTree>
    <p:extLst>
      <p:ext uri="{BB962C8B-B14F-4D97-AF65-F5344CB8AC3E}">
        <p14:creationId xmlns:p14="http://schemas.microsoft.com/office/powerpoint/2010/main" val="11597176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smtClean="0"/>
              <a:t>Научаване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„Пропаст на изпълнението“ (</a:t>
            </a:r>
            <a:r>
              <a:rPr lang="en-US" dirty="0" smtClean="0"/>
              <a:t>Gulf of execution)</a:t>
            </a:r>
            <a:endParaRPr lang="bg-BG" i="1" dirty="0"/>
          </a:p>
        </p:txBody>
      </p:sp>
      <p:sp>
        <p:nvSpPr>
          <p:cNvPr id="6" name="Content Placeholder 2"/>
          <p:cNvSpPr txBox="1">
            <a:spLocks/>
          </p:cNvSpPr>
          <p:nvPr/>
        </p:nvSpPr>
        <p:spPr>
          <a:xfrm>
            <a:off x="856600" y="1765433"/>
            <a:ext cx="10190811" cy="91175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bg-BG" dirty="0" smtClean="0"/>
              <a:t>Това </a:t>
            </a:r>
            <a:r>
              <a:rPr lang="ru-RU" dirty="0" smtClean="0"/>
              <a:t>са разликите между </a:t>
            </a:r>
            <a:r>
              <a:rPr lang="ru-RU" dirty="0"/>
              <a:t>целта на потребителя и </a:t>
            </a:r>
            <a:r>
              <a:rPr lang="ru-RU" dirty="0" smtClean="0"/>
              <a:t>входните данни, които </a:t>
            </a:r>
            <a:r>
              <a:rPr lang="ru-RU" dirty="0"/>
              <a:t>трябва да предостави, за да я постигне.</a:t>
            </a:r>
            <a:endParaRPr lang="bg-BG" dirty="0" smtClean="0">
              <a:effectLst/>
            </a:endParaRPr>
          </a:p>
        </p:txBody>
      </p:sp>
      <p:pic>
        <p:nvPicPr>
          <p:cNvPr id="1028" name="Picture 4" descr="A screenshot of the Microsoft Excel toolba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8848" y="2915907"/>
            <a:ext cx="8006314" cy="166911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030963" y="4823741"/>
            <a:ext cx="8046097" cy="646331"/>
          </a:xfrm>
          <a:prstGeom prst="rect">
            <a:avLst/>
          </a:prstGeom>
        </p:spPr>
        <p:txBody>
          <a:bodyPr wrap="square">
            <a:spAutoFit/>
          </a:bodyPr>
          <a:lstStyle/>
          <a:p>
            <a:pPr algn="ctr"/>
            <a:r>
              <a:rPr lang="bg-BG" dirty="0"/>
              <a:t>Лентите с инструменти представляват огромни пропасти на изпълнение: коя команда ще помогне да </a:t>
            </a:r>
            <a:r>
              <a:rPr lang="bg-BG" dirty="0" smtClean="0"/>
              <a:t>се постигна целта?</a:t>
            </a:r>
            <a:endParaRPr lang="bg-BG" dirty="0"/>
          </a:p>
        </p:txBody>
      </p:sp>
    </p:spTree>
    <p:extLst>
      <p:ext uri="{BB962C8B-B14F-4D97-AF65-F5344CB8AC3E}">
        <p14:creationId xmlns:p14="http://schemas.microsoft.com/office/powerpoint/2010/main" val="30321861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smtClean="0"/>
              <a:t>Научаване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Позволение (</a:t>
            </a:r>
            <a:r>
              <a:rPr lang="en-US" dirty="0" smtClean="0"/>
              <a:t>Affordance) </a:t>
            </a:r>
            <a:r>
              <a:rPr lang="bg-BG" dirty="0" smtClean="0"/>
              <a:t>и </a:t>
            </a:r>
            <a:r>
              <a:rPr lang="bg-BG" dirty="0" err="1" smtClean="0"/>
              <a:t>обозначители</a:t>
            </a:r>
            <a:r>
              <a:rPr lang="bg-BG" dirty="0" smtClean="0"/>
              <a:t> (</a:t>
            </a:r>
            <a:r>
              <a:rPr lang="en-US" dirty="0" smtClean="0"/>
              <a:t>Signifier)</a:t>
            </a:r>
            <a:endParaRPr lang="bg-BG" i="1" dirty="0"/>
          </a:p>
        </p:txBody>
      </p:sp>
      <p:sp>
        <p:nvSpPr>
          <p:cNvPr id="6" name="Content Placeholder 2"/>
          <p:cNvSpPr txBox="1">
            <a:spLocks/>
          </p:cNvSpPr>
          <p:nvPr/>
        </p:nvSpPr>
        <p:spPr>
          <a:xfrm>
            <a:off x="856600" y="1765433"/>
            <a:ext cx="10190811" cy="91175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bg-BG" dirty="0" smtClean="0"/>
              <a:t>Научава се само това, което е позволено да се правим. </a:t>
            </a:r>
            <a:r>
              <a:rPr lang="bg-BG" dirty="0" err="1" smtClean="0"/>
              <a:t>Обозначителите</a:t>
            </a:r>
            <a:r>
              <a:rPr lang="bg-BG" dirty="0" smtClean="0"/>
              <a:t> са когнитивни индикатори, показващи присъствие на позволение.</a:t>
            </a:r>
            <a:endParaRPr lang="bg-BG" dirty="0" smtClean="0">
              <a:effectLst/>
            </a:endParaRPr>
          </a:p>
        </p:txBody>
      </p:sp>
      <p:sp>
        <p:nvSpPr>
          <p:cNvPr id="8" name="Rectangle 7"/>
          <p:cNvSpPr/>
          <p:nvPr/>
        </p:nvSpPr>
        <p:spPr>
          <a:xfrm>
            <a:off x="7063273" y="5486802"/>
            <a:ext cx="3984138" cy="923330"/>
          </a:xfrm>
          <a:prstGeom prst="rect">
            <a:avLst/>
          </a:prstGeom>
        </p:spPr>
        <p:txBody>
          <a:bodyPr wrap="square">
            <a:spAutoFit/>
          </a:bodyPr>
          <a:lstStyle/>
          <a:p>
            <a:pPr algn="ctr"/>
            <a:r>
              <a:rPr lang="ru-RU" dirty="0"/>
              <a:t>Интелигентните високоговорители имат безброй възможности, но много малко </a:t>
            </a:r>
            <a:r>
              <a:rPr lang="ru-RU" dirty="0" smtClean="0"/>
              <a:t>обозначители.</a:t>
            </a:r>
            <a:endParaRPr lang="bg-BG" dirty="0"/>
          </a:p>
        </p:txBody>
      </p:sp>
      <p:pic>
        <p:nvPicPr>
          <p:cNvPr id="2050" name="Picture 2" descr="A photograph of an Alexa smart speaker on a tabl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4497" y="2677188"/>
            <a:ext cx="5050918" cy="3732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6785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smtClean="0"/>
              <a:t>Научаване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„Пропаст на оценката“ (</a:t>
            </a:r>
            <a:r>
              <a:rPr lang="en-US" dirty="0" smtClean="0"/>
              <a:t>Gulf of </a:t>
            </a:r>
            <a:r>
              <a:rPr lang="en-US" dirty="0" smtClean="0"/>
              <a:t>evaluation</a:t>
            </a:r>
            <a:r>
              <a:rPr lang="en-US" dirty="0" smtClean="0"/>
              <a:t>)</a:t>
            </a:r>
            <a:endParaRPr lang="bg-BG" i="1" dirty="0"/>
          </a:p>
        </p:txBody>
      </p:sp>
      <p:sp>
        <p:nvSpPr>
          <p:cNvPr id="6" name="Content Placeholder 2"/>
          <p:cNvSpPr txBox="1">
            <a:spLocks/>
          </p:cNvSpPr>
          <p:nvPr/>
        </p:nvSpPr>
        <p:spPr>
          <a:xfrm>
            <a:off x="856600" y="1765433"/>
            <a:ext cx="10190811" cy="91175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ru-RU" dirty="0" smtClean="0"/>
              <a:t>Разлик</a:t>
            </a:r>
            <a:r>
              <a:rPr lang="bg-BG" dirty="0"/>
              <a:t>а</a:t>
            </a:r>
            <a:r>
              <a:rPr lang="ru-RU" dirty="0" smtClean="0"/>
              <a:t>та между изхода от потребителския интерфейс и целта </a:t>
            </a:r>
            <a:r>
              <a:rPr lang="ru-RU" dirty="0"/>
              <a:t>на </a:t>
            </a:r>
            <a:r>
              <a:rPr lang="ru-RU" dirty="0" smtClean="0"/>
              <a:t>потребителя.</a:t>
            </a:r>
            <a:endParaRPr lang="bg-BG" dirty="0" smtClean="0">
              <a:effectLst/>
            </a:endParaRPr>
          </a:p>
        </p:txBody>
      </p:sp>
      <p:sp>
        <p:nvSpPr>
          <p:cNvPr id="8" name="Rectangle 7"/>
          <p:cNvSpPr/>
          <p:nvPr/>
        </p:nvSpPr>
        <p:spPr>
          <a:xfrm>
            <a:off x="2030963" y="5150322"/>
            <a:ext cx="8046097" cy="1200329"/>
          </a:xfrm>
          <a:prstGeom prst="rect">
            <a:avLst/>
          </a:prstGeom>
        </p:spPr>
        <p:txBody>
          <a:bodyPr wrap="square">
            <a:spAutoFit/>
          </a:bodyPr>
          <a:lstStyle/>
          <a:p>
            <a:pPr algn="ctr"/>
            <a:r>
              <a:rPr lang="ru-RU" dirty="0"/>
              <a:t>Съобщенията за грешки могат да представляват големи пропасти </a:t>
            </a:r>
            <a:r>
              <a:rPr lang="ru-RU" dirty="0" smtClean="0"/>
              <a:t>на </a:t>
            </a:r>
            <a:r>
              <a:rPr lang="ru-RU" dirty="0"/>
              <a:t>оценка: какво означават те за целта на потребителя и какво следва да направи потребителят? Това конкретно съобщение за грешка е предназначено за разработчик на софтуер, а не за потребител.</a:t>
            </a:r>
            <a:endParaRPr lang="bg-BG" dirty="0"/>
          </a:p>
        </p:txBody>
      </p:sp>
      <p:pic>
        <p:nvPicPr>
          <p:cNvPr id="3074" name="Picture 2" descr="A screenshot of an error message that says “Collection was mutated while being enumerat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572" y="2803939"/>
            <a:ext cx="5058866" cy="2044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47789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smtClean="0"/>
              <a:t>Научаване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„Разбиращ се от само себе си“ (</a:t>
            </a:r>
            <a:r>
              <a:rPr lang="en-US" dirty="0" smtClean="0"/>
              <a:t>self-explanatory) </a:t>
            </a:r>
            <a:r>
              <a:rPr lang="bg-BG" dirty="0" smtClean="0"/>
              <a:t>или интуитивен (</a:t>
            </a:r>
            <a:r>
              <a:rPr lang="en-US" dirty="0" smtClean="0"/>
              <a:t>intuitive)</a:t>
            </a:r>
            <a:endParaRPr lang="bg-BG" i="1" dirty="0"/>
          </a:p>
        </p:txBody>
      </p:sp>
      <p:sp>
        <p:nvSpPr>
          <p:cNvPr id="6" name="Content Placeholder 2"/>
          <p:cNvSpPr txBox="1">
            <a:spLocks/>
          </p:cNvSpPr>
          <p:nvPr/>
        </p:nvSpPr>
        <p:spPr>
          <a:xfrm>
            <a:off x="856600" y="1765433"/>
            <a:ext cx="10190811" cy="91175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bg-BG" dirty="0" smtClean="0"/>
              <a:t>Интерфейсът сам по себе си извършва обучението, а то не се прави от човек или документ</a:t>
            </a:r>
            <a:r>
              <a:rPr lang="ru-RU" dirty="0" smtClean="0"/>
              <a:t>.</a:t>
            </a:r>
            <a:endParaRPr lang="bg-BG" dirty="0" smtClean="0">
              <a:effectLst/>
            </a:endParaRPr>
          </a:p>
        </p:txBody>
      </p:sp>
      <p:sp>
        <p:nvSpPr>
          <p:cNvPr id="8" name="Rectangle 7"/>
          <p:cNvSpPr/>
          <p:nvPr/>
        </p:nvSpPr>
        <p:spPr>
          <a:xfrm>
            <a:off x="6885959" y="2898112"/>
            <a:ext cx="4161452" cy="3416320"/>
          </a:xfrm>
          <a:prstGeom prst="rect">
            <a:avLst/>
          </a:prstGeom>
        </p:spPr>
        <p:txBody>
          <a:bodyPr wrap="square">
            <a:spAutoFit/>
          </a:bodyPr>
          <a:lstStyle/>
          <a:p>
            <a:pPr algn="just"/>
            <a:r>
              <a:rPr lang="ru-RU" dirty="0" smtClean="0"/>
              <a:t>Конвенция: </a:t>
            </a:r>
            <a:r>
              <a:rPr lang="ru-RU" dirty="0"/>
              <a:t>Широко използван и широко изучаван модел на дизайн на интерфейса (например уеб формуляр, екран за вход, </a:t>
            </a:r>
            <a:r>
              <a:rPr lang="ru-RU" dirty="0" smtClean="0"/>
              <a:t>меню/бутон хамбургер </a:t>
            </a:r>
            <a:r>
              <a:rPr lang="ru-RU" dirty="0"/>
              <a:t>на мобилен уебсайт</a:t>
            </a:r>
            <a:r>
              <a:rPr lang="ru-RU" dirty="0" smtClean="0"/>
              <a:t>).</a:t>
            </a:r>
          </a:p>
          <a:p>
            <a:pPr algn="just"/>
            <a:endParaRPr lang="ru-RU" dirty="0"/>
          </a:p>
          <a:p>
            <a:pPr algn="just"/>
            <a:r>
              <a:rPr lang="ru-RU" dirty="0" smtClean="0"/>
              <a:t>Обратна връзка: обяснява какъв ефект има имат действията на потребителя върху компютъра</a:t>
            </a:r>
            <a:r>
              <a:rPr lang="ru-RU" dirty="0"/>
              <a:t> </a:t>
            </a:r>
            <a:r>
              <a:rPr lang="ru-RU" dirty="0" smtClean="0"/>
              <a:t>(например </a:t>
            </a:r>
            <a:r>
              <a:rPr lang="ru-RU" dirty="0"/>
              <a:t>съобщения за потвърждение, съобщения за грешка или видими актуализации).</a:t>
            </a:r>
            <a:endParaRPr lang="bg-BG" dirty="0"/>
          </a:p>
        </p:txBody>
      </p:sp>
      <p:pic>
        <p:nvPicPr>
          <p:cNvPr id="4098" name="Picture 2" descr="Two screenshots of a hamburger menu, before and after it was expand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3869" y="2898112"/>
            <a:ext cx="5165180" cy="3651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68033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smtClean="0"/>
              <a:t>Научаване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„Мисловен модел“ (</a:t>
            </a:r>
            <a:r>
              <a:rPr lang="en-US" dirty="0" smtClean="0"/>
              <a:t>mental model) </a:t>
            </a:r>
            <a:r>
              <a:rPr lang="bg-BG" dirty="0" smtClean="0"/>
              <a:t>и „</a:t>
            </a:r>
            <a:r>
              <a:rPr lang="bg-BG" dirty="0" smtClean="0"/>
              <a:t>провали“ </a:t>
            </a:r>
            <a:r>
              <a:rPr lang="bg-BG" dirty="0" smtClean="0"/>
              <a:t>(</a:t>
            </a:r>
            <a:r>
              <a:rPr lang="en-US" dirty="0" smtClean="0"/>
              <a:t>breakdowns)</a:t>
            </a:r>
            <a:endParaRPr lang="bg-BG" i="1" dirty="0"/>
          </a:p>
        </p:txBody>
      </p:sp>
      <p:sp>
        <p:nvSpPr>
          <p:cNvPr id="6" name="Content Placeholder 2"/>
          <p:cNvSpPr txBox="1">
            <a:spLocks/>
          </p:cNvSpPr>
          <p:nvPr/>
        </p:nvSpPr>
        <p:spPr>
          <a:xfrm>
            <a:off x="1791479" y="1765432"/>
            <a:ext cx="8321054" cy="455139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bg-BG" dirty="0" smtClean="0"/>
              <a:t>Мисловен модел – в резултат на обучението в главата на потребителя се оформя модел на възможните входни данни и възможните резултати от тяхното въвеждане и как тези входни данни и резултати са свързани с изпълнението на задачи.</a:t>
            </a:r>
          </a:p>
          <a:p>
            <a:pPr marL="0" indent="0" algn="just">
              <a:lnSpc>
                <a:spcPct val="114000"/>
              </a:lnSpc>
              <a:spcBef>
                <a:spcPts val="0"/>
              </a:spcBef>
              <a:buNone/>
            </a:pPr>
            <a:endParaRPr lang="bg-BG" dirty="0"/>
          </a:p>
          <a:p>
            <a:pPr marL="0" indent="0" algn="just">
              <a:lnSpc>
                <a:spcPct val="114000"/>
              </a:lnSpc>
              <a:spcBef>
                <a:spcPts val="0"/>
              </a:spcBef>
              <a:buNone/>
            </a:pPr>
            <a:r>
              <a:rPr lang="bg-BG" dirty="0" smtClean="0"/>
              <a:t>Провали – това епизоди, в които потребителя се „проваля“ в разбирането на интерфейса и тя показват, че мисловния модел за поведението на софтуерната система е непълен и/или непоследователен.</a:t>
            </a:r>
            <a:endParaRPr lang="ru-RU" dirty="0" smtClean="0"/>
          </a:p>
        </p:txBody>
      </p:sp>
    </p:spTree>
    <p:extLst>
      <p:ext uri="{BB962C8B-B14F-4D97-AF65-F5344CB8AC3E}">
        <p14:creationId xmlns:p14="http://schemas.microsoft.com/office/powerpoint/2010/main" val="6512478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smtClean="0"/>
              <a:t>Посредничество на интерфейса</a:t>
            </a:r>
            <a:endParaRPr lang="bg-BG" dirty="0"/>
          </a:p>
        </p:txBody>
      </p:sp>
      <p:sp>
        <p:nvSpPr>
          <p:cNvPr id="6" name="Content Placeholder 2"/>
          <p:cNvSpPr txBox="1">
            <a:spLocks/>
          </p:cNvSpPr>
          <p:nvPr/>
        </p:nvSpPr>
        <p:spPr>
          <a:xfrm>
            <a:off x="1791479" y="1765433"/>
            <a:ext cx="8621484" cy="2470666"/>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bg-BG" sz="3600" dirty="0" smtClean="0"/>
              <a:t>Как интерфейса посредничи за достъп до:</a:t>
            </a:r>
          </a:p>
          <a:p>
            <a:pPr marL="0" indent="0" algn="just">
              <a:lnSpc>
                <a:spcPct val="114000"/>
              </a:lnSpc>
              <a:spcBef>
                <a:spcPts val="0"/>
              </a:spcBef>
              <a:buNone/>
            </a:pPr>
            <a:endParaRPr lang="bg-BG" sz="3600" dirty="0" smtClean="0"/>
          </a:p>
          <a:p>
            <a:pPr indent="228600" algn="just">
              <a:lnSpc>
                <a:spcPct val="114000"/>
              </a:lnSpc>
              <a:spcBef>
                <a:spcPts val="0"/>
              </a:spcBef>
            </a:pPr>
            <a:r>
              <a:rPr lang="bg-BG" sz="3600" dirty="0" smtClean="0"/>
              <a:t> автоматизация</a:t>
            </a:r>
          </a:p>
          <a:p>
            <a:pPr indent="228600" algn="just">
              <a:lnSpc>
                <a:spcPct val="114000"/>
              </a:lnSpc>
              <a:spcBef>
                <a:spcPts val="0"/>
              </a:spcBef>
            </a:pPr>
            <a:r>
              <a:rPr lang="bg-BG" sz="3600" dirty="0" smtClean="0"/>
              <a:t> информация</a:t>
            </a:r>
          </a:p>
          <a:p>
            <a:pPr indent="228600" algn="just">
              <a:lnSpc>
                <a:spcPct val="114000"/>
              </a:lnSpc>
              <a:spcBef>
                <a:spcPts val="0"/>
              </a:spcBef>
            </a:pPr>
            <a:r>
              <a:rPr lang="ru-RU" sz="3600" dirty="0" smtClean="0"/>
              <a:t> други хора</a:t>
            </a:r>
          </a:p>
        </p:txBody>
      </p:sp>
    </p:spTree>
    <p:extLst>
      <p:ext uri="{BB962C8B-B14F-4D97-AF65-F5344CB8AC3E}">
        <p14:creationId xmlns:p14="http://schemas.microsoft.com/office/powerpoint/2010/main" val="14823863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a:t>Посредничество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Автоматизация</a:t>
            </a:r>
            <a:endParaRPr lang="bg-BG" i="1" dirty="0"/>
          </a:p>
        </p:txBody>
      </p:sp>
      <p:sp>
        <p:nvSpPr>
          <p:cNvPr id="6" name="Content Placeholder 2"/>
          <p:cNvSpPr txBox="1">
            <a:spLocks/>
          </p:cNvSpPr>
          <p:nvPr/>
        </p:nvSpPr>
        <p:spPr>
          <a:xfrm>
            <a:off x="1866122" y="1765432"/>
            <a:ext cx="8171768" cy="359033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bg-BG" sz="2800" dirty="0" smtClean="0"/>
              <a:t>Приложно програмен интерфейс</a:t>
            </a:r>
            <a:r>
              <a:rPr lang="en-US" sz="2800" dirty="0" smtClean="0"/>
              <a:t> - </a:t>
            </a:r>
            <a:r>
              <a:rPr lang="bg-BG" sz="2800" dirty="0" smtClean="0"/>
              <a:t>ППИ (</a:t>
            </a:r>
            <a:r>
              <a:rPr lang="en-US" sz="2800" dirty="0" smtClean="0"/>
              <a:t>Application Program Interface – API)</a:t>
            </a:r>
            <a:r>
              <a:rPr lang="bg-BG" sz="2800" dirty="0" smtClean="0"/>
              <a:t> - </a:t>
            </a:r>
            <a:r>
              <a:rPr lang="ru-RU" sz="2800" dirty="0"/>
              <a:t>организира колекции от функционалност и структури от данни, които капсулират функционалност, скриват сложностите и предоставят по-опростен интерфейс за разработчиците за използване за изграждане на </a:t>
            </a:r>
            <a:r>
              <a:rPr lang="ru-RU" sz="2800" dirty="0" smtClean="0"/>
              <a:t>приложения.</a:t>
            </a:r>
            <a:endParaRPr lang="bg-BG" sz="2800" dirty="0" smtClean="0"/>
          </a:p>
        </p:txBody>
      </p:sp>
    </p:spTree>
    <p:extLst>
      <p:ext uri="{BB962C8B-B14F-4D97-AF65-F5344CB8AC3E}">
        <p14:creationId xmlns:p14="http://schemas.microsoft.com/office/powerpoint/2010/main" val="2156281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a:t>Посредничество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Автоматизация</a:t>
            </a:r>
            <a:endParaRPr lang="bg-BG" i="1" dirty="0"/>
          </a:p>
        </p:txBody>
      </p:sp>
      <p:sp>
        <p:nvSpPr>
          <p:cNvPr id="6" name="Content Placeholder 2"/>
          <p:cNvSpPr txBox="1">
            <a:spLocks/>
          </p:cNvSpPr>
          <p:nvPr/>
        </p:nvSpPr>
        <p:spPr>
          <a:xfrm>
            <a:off x="1866122" y="1765432"/>
            <a:ext cx="8171768" cy="52989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bg-BG" dirty="0" smtClean="0"/>
              <a:t>Калкулатор</a:t>
            </a:r>
          </a:p>
        </p:txBody>
      </p:sp>
      <p:pic>
        <p:nvPicPr>
          <p:cNvPr id="5122" name="Picture 2" descr="A person at a desk about to use a basic calcula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3909" y="2443677"/>
            <a:ext cx="5707289" cy="380783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p:cNvSpPr txBox="1">
            <a:spLocks/>
          </p:cNvSpPr>
          <p:nvPr/>
        </p:nvSpPr>
        <p:spPr>
          <a:xfrm>
            <a:off x="7165910" y="2818419"/>
            <a:ext cx="4273422" cy="89668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dirty="0" smtClean="0"/>
              <a:t>Интерфейс към </a:t>
            </a:r>
            <a:r>
              <a:rPr lang="en-US" dirty="0" smtClean="0"/>
              <a:t>API </a:t>
            </a:r>
            <a:r>
              <a:rPr lang="bg-BG" dirty="0" smtClean="0"/>
              <a:t>от математически функции</a:t>
            </a:r>
          </a:p>
        </p:txBody>
      </p:sp>
      <p:sp>
        <p:nvSpPr>
          <p:cNvPr id="8" name="Content Placeholder 2"/>
          <p:cNvSpPr txBox="1">
            <a:spLocks/>
          </p:cNvSpPr>
          <p:nvPr/>
        </p:nvSpPr>
        <p:spPr>
          <a:xfrm>
            <a:off x="7165910" y="4238189"/>
            <a:ext cx="4273422" cy="896682"/>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14000"/>
              </a:lnSpc>
              <a:spcBef>
                <a:spcPts val="0"/>
              </a:spcBef>
              <a:buNone/>
            </a:pPr>
            <a:r>
              <a:rPr lang="bg-BG" dirty="0" smtClean="0"/>
              <a:t>„1“ „+“ „1“ „=“  </a:t>
            </a:r>
            <a:r>
              <a:rPr lang="bg-BG"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bg-BG" dirty="0" smtClean="0">
                <a:cs typeface="Times New Roman" panose="02020603050405020304" pitchFamily="18" charset="0"/>
              </a:rPr>
              <a:t>„</a:t>
            </a:r>
            <a:r>
              <a:rPr lang="en-US" dirty="0" smtClean="0">
                <a:cs typeface="Times New Roman" panose="02020603050405020304" pitchFamily="18" charset="0"/>
              </a:rPr>
              <a:t>add (1,1)”</a:t>
            </a:r>
          </a:p>
          <a:p>
            <a:pPr marL="0" indent="0">
              <a:lnSpc>
                <a:spcPct val="114000"/>
              </a:lnSpc>
              <a:spcBef>
                <a:spcPts val="0"/>
              </a:spcBef>
              <a:buNone/>
            </a:pPr>
            <a:r>
              <a:rPr lang="bg-BG" dirty="0" smtClean="0">
                <a:cs typeface="Times New Roman" panose="02020603050405020304" pitchFamily="18" charset="0"/>
              </a:rPr>
              <a:t>резултат „2“</a:t>
            </a:r>
            <a:endParaRPr lang="bg-BG" dirty="0" smtClean="0"/>
          </a:p>
        </p:txBody>
      </p:sp>
    </p:spTree>
    <p:extLst>
      <p:ext uri="{BB962C8B-B14F-4D97-AF65-F5344CB8AC3E}">
        <p14:creationId xmlns:p14="http://schemas.microsoft.com/office/powerpoint/2010/main" val="17401662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a:t>Посредничество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Автоматизация</a:t>
            </a:r>
            <a:endParaRPr lang="bg-BG" i="1" dirty="0"/>
          </a:p>
        </p:txBody>
      </p:sp>
      <p:sp>
        <p:nvSpPr>
          <p:cNvPr id="6" name="Content Placeholder 2"/>
          <p:cNvSpPr txBox="1">
            <a:spLocks/>
          </p:cNvSpPr>
          <p:nvPr/>
        </p:nvSpPr>
        <p:spPr>
          <a:xfrm>
            <a:off x="1866122" y="1635276"/>
            <a:ext cx="8171768" cy="52989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bg-BG" dirty="0" smtClean="0"/>
              <a:t>Търсачка</a:t>
            </a:r>
          </a:p>
        </p:txBody>
      </p:sp>
      <p:sp>
        <p:nvSpPr>
          <p:cNvPr id="7" name="Content Placeholder 2"/>
          <p:cNvSpPr txBox="1">
            <a:spLocks/>
          </p:cNvSpPr>
          <p:nvPr/>
        </p:nvSpPr>
        <p:spPr>
          <a:xfrm>
            <a:off x="1716830" y="5766306"/>
            <a:ext cx="8789437" cy="73713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14000"/>
              </a:lnSpc>
              <a:spcBef>
                <a:spcPts val="0"/>
              </a:spcBef>
              <a:buNone/>
            </a:pPr>
            <a:r>
              <a:rPr lang="ru-RU" sz="1800" dirty="0"/>
              <a:t>Търсачките и други форми на функционалност за търсене в приложения често посредничат за нашия достъп до информация.</a:t>
            </a:r>
            <a:endParaRPr lang="bg-BG" sz="1800" dirty="0" smtClean="0"/>
          </a:p>
        </p:txBody>
      </p:sp>
      <p:pic>
        <p:nvPicPr>
          <p:cNvPr id="9218" name="Picture 2" descr="A screenshot of Google showing autocomplete results such as “is tiktok getting banne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15103" y="2286474"/>
            <a:ext cx="4792890" cy="3355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75843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a:t>Посредничество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Информация</a:t>
            </a:r>
            <a:endParaRPr lang="bg-BG" i="1" dirty="0"/>
          </a:p>
        </p:txBody>
      </p:sp>
      <p:sp>
        <p:nvSpPr>
          <p:cNvPr id="6" name="Content Placeholder 2"/>
          <p:cNvSpPr txBox="1">
            <a:spLocks/>
          </p:cNvSpPr>
          <p:nvPr/>
        </p:nvSpPr>
        <p:spPr>
          <a:xfrm>
            <a:off x="856601" y="1765432"/>
            <a:ext cx="10190810" cy="4504739"/>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ru-RU" sz="2800" dirty="0" smtClean="0"/>
              <a:t>Интерфейсите също </a:t>
            </a:r>
            <a:r>
              <a:rPr lang="ru-RU" sz="2800" dirty="0"/>
              <a:t>така са за достъп до информация. </a:t>
            </a:r>
            <a:r>
              <a:rPr lang="ru-RU" sz="2800" dirty="0" smtClean="0"/>
              <a:t>Използваме </a:t>
            </a:r>
            <a:r>
              <a:rPr lang="ru-RU" sz="2800" dirty="0"/>
              <a:t>софтуер, за да търсим в мрежата, да разглеждаме документи, да създаваме информация и да я организираме. Тъй като компютрите ни позволяват да съхраняваме информация и да осъществяваме достъп до нея много по-бързо, отколкото бихме могли да получим достъп до информация чрез хора или документи, </a:t>
            </a:r>
            <a:r>
              <a:rPr lang="ru-RU" sz="2800" dirty="0" smtClean="0"/>
              <a:t>започнахме </a:t>
            </a:r>
            <a:r>
              <a:rPr lang="ru-RU" sz="2800" dirty="0"/>
              <a:t>да изграждаме системи за съхранение, </a:t>
            </a:r>
            <a:r>
              <a:rPr lang="ru-RU" sz="2800" dirty="0" smtClean="0"/>
              <a:t>организиране и </a:t>
            </a:r>
            <a:r>
              <a:rPr lang="ru-RU" sz="2800" dirty="0"/>
              <a:t>предоставяне на информация на компютрите и достъп до нея чрез потребителски интерфейси.</a:t>
            </a:r>
            <a:endParaRPr lang="bg-BG" sz="2800" dirty="0" smtClean="0"/>
          </a:p>
        </p:txBody>
      </p:sp>
    </p:spTree>
    <p:extLst>
      <p:ext uri="{BB962C8B-B14F-4D97-AF65-F5344CB8AC3E}">
        <p14:creationId xmlns:p14="http://schemas.microsoft.com/office/powerpoint/2010/main" val="2097091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23786"/>
            <a:ext cx="9905998" cy="753082"/>
          </a:xfrm>
        </p:spPr>
        <p:txBody>
          <a:bodyPr/>
          <a:lstStyle/>
          <a:p>
            <a:r>
              <a:rPr lang="bg-BG" dirty="0" smtClean="0"/>
              <a:t>Термини и определения</a:t>
            </a:r>
            <a:endParaRPr lang="bg-BG" dirty="0"/>
          </a:p>
        </p:txBody>
      </p:sp>
      <p:sp>
        <p:nvSpPr>
          <p:cNvPr id="3" name="Content Placeholder 2"/>
          <p:cNvSpPr>
            <a:spLocks noGrp="1"/>
          </p:cNvSpPr>
          <p:nvPr>
            <p:ph idx="1"/>
          </p:nvPr>
        </p:nvSpPr>
        <p:spPr>
          <a:xfrm>
            <a:off x="1141412" y="1874067"/>
            <a:ext cx="10017655" cy="3956365"/>
          </a:xfrm>
        </p:spPr>
        <p:txBody>
          <a:bodyPr>
            <a:normAutofit/>
          </a:bodyPr>
          <a:lstStyle/>
          <a:p>
            <a:pPr marL="0" indent="0">
              <a:lnSpc>
                <a:spcPct val="114000"/>
              </a:lnSpc>
              <a:spcBef>
                <a:spcPts val="0"/>
              </a:spcBef>
              <a:buNone/>
            </a:pPr>
            <a:r>
              <a:rPr lang="bg-BG" dirty="0" smtClean="0"/>
              <a:t>ИНТЕРФЕЙС:</a:t>
            </a:r>
          </a:p>
          <a:p>
            <a:pPr lvl="1" algn="just">
              <a:lnSpc>
                <a:spcPct val="114000"/>
              </a:lnSpc>
              <a:spcBef>
                <a:spcPts val="0"/>
              </a:spcBef>
            </a:pPr>
            <a:r>
              <a:rPr lang="bg-BG" dirty="0" smtClean="0"/>
              <a:t>връзка между две части на електронно оборудване или между човек и компютър;</a:t>
            </a:r>
          </a:p>
          <a:p>
            <a:pPr lvl="1" algn="just">
              <a:lnSpc>
                <a:spcPct val="114000"/>
              </a:lnSpc>
              <a:spcBef>
                <a:spcPts val="0"/>
              </a:spcBef>
            </a:pPr>
            <a:r>
              <a:rPr lang="bg-BG" dirty="0" smtClean="0"/>
              <a:t>ситуация, начин или място, където два обекта се обединяват и си влияят взаимно</a:t>
            </a:r>
            <a:r>
              <a:rPr lang="en-US" dirty="0" smtClean="0"/>
              <a:t>;</a:t>
            </a:r>
          </a:p>
          <a:p>
            <a:pPr lvl="1" algn="just">
              <a:lnSpc>
                <a:spcPct val="114000"/>
              </a:lnSpc>
              <a:spcBef>
                <a:spcPts val="0"/>
              </a:spcBef>
            </a:pPr>
            <a:r>
              <a:rPr lang="bg-BG" dirty="0"/>
              <a:t>м</a:t>
            </a:r>
            <a:r>
              <a:rPr lang="bg-BG" dirty="0" smtClean="0"/>
              <a:t>ястото, където две системи стават едно и влияят една на друга или връзка между два компютъра или между компютър и човек </a:t>
            </a:r>
            <a:r>
              <a:rPr lang="bg-BG" i="1" dirty="0" smtClean="0"/>
              <a:t>/американски речник/;</a:t>
            </a:r>
          </a:p>
          <a:p>
            <a:pPr lvl="1" algn="just">
              <a:lnSpc>
                <a:spcPct val="114000"/>
              </a:lnSpc>
              <a:spcBef>
                <a:spcPts val="0"/>
              </a:spcBef>
            </a:pPr>
            <a:r>
              <a:rPr lang="bg-BG" i="1" dirty="0" smtClean="0"/>
              <a:t>/бизнес английски/</a:t>
            </a:r>
            <a:r>
              <a:rPr lang="bg-BG" dirty="0" smtClean="0"/>
              <a:t>:</a:t>
            </a:r>
          </a:p>
          <a:p>
            <a:pPr lvl="2" algn="just">
              <a:lnSpc>
                <a:spcPct val="114000"/>
              </a:lnSpc>
              <a:spcBef>
                <a:spcPts val="0"/>
              </a:spcBef>
              <a:buFont typeface="Wingdings" panose="05000000000000000000" pitchFamily="2" charset="2"/>
              <a:buChar char="§"/>
            </a:pPr>
            <a:r>
              <a:rPr lang="bg-BG" dirty="0"/>
              <a:t>н</a:t>
            </a:r>
            <a:r>
              <a:rPr lang="bg-BG" dirty="0" smtClean="0"/>
              <a:t>ачинът, по който информацията се прави достъпна за потребителя на екрана на компютър, мобилен телефон и др.;</a:t>
            </a:r>
          </a:p>
          <a:p>
            <a:pPr lvl="2" algn="just">
              <a:lnSpc>
                <a:spcPct val="114000"/>
              </a:lnSpc>
              <a:spcBef>
                <a:spcPts val="0"/>
              </a:spcBef>
              <a:buFont typeface="Wingdings" panose="05000000000000000000" pitchFamily="2" charset="2"/>
              <a:buChar char="§"/>
            </a:pPr>
            <a:r>
              <a:rPr lang="bg-BG" dirty="0" smtClean="0"/>
              <a:t>точката, в която две различни системи, дейности и др. имат влияние една на друга;</a:t>
            </a:r>
          </a:p>
          <a:p>
            <a:pPr lvl="2" algn="just">
              <a:lnSpc>
                <a:spcPct val="114000"/>
              </a:lnSpc>
              <a:spcBef>
                <a:spcPts val="0"/>
              </a:spcBef>
              <a:buFont typeface="Wingdings" panose="05000000000000000000" pitchFamily="2" charset="2"/>
              <a:buChar char="§"/>
            </a:pPr>
            <a:r>
              <a:rPr lang="bg-BG" dirty="0" smtClean="0"/>
              <a:t>връзка между две части на електронно оборудване.</a:t>
            </a:r>
          </a:p>
          <a:p>
            <a:pPr marL="457200" lvl="1" indent="0" algn="r">
              <a:lnSpc>
                <a:spcPct val="114000"/>
              </a:lnSpc>
              <a:spcBef>
                <a:spcPts val="0"/>
              </a:spcBef>
              <a:buNone/>
            </a:pPr>
            <a:r>
              <a:rPr lang="bg-BG" i="1" dirty="0" smtClean="0"/>
              <a:t>/</a:t>
            </a:r>
            <a:r>
              <a:rPr lang="en-US" i="1" dirty="0"/>
              <a:t>Cambridge English Dictionary</a:t>
            </a:r>
            <a:r>
              <a:rPr lang="en-US" i="1" dirty="0" smtClean="0"/>
              <a:t>/</a:t>
            </a:r>
          </a:p>
        </p:txBody>
      </p:sp>
    </p:spTree>
    <p:extLst>
      <p:ext uri="{BB962C8B-B14F-4D97-AF65-F5344CB8AC3E}">
        <p14:creationId xmlns:p14="http://schemas.microsoft.com/office/powerpoint/2010/main" val="11087222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a:t>Посредничество на интерфейса</a:t>
            </a:r>
            <a:endParaRPr lang="bg-BG" dirty="0"/>
          </a:p>
        </p:txBody>
      </p:sp>
      <p:sp>
        <p:nvSpPr>
          <p:cNvPr id="5" name="Content Placeholder 2"/>
          <p:cNvSpPr>
            <a:spLocks noGrp="1"/>
          </p:cNvSpPr>
          <p:nvPr>
            <p:ph idx="1"/>
          </p:nvPr>
        </p:nvSpPr>
        <p:spPr>
          <a:xfrm>
            <a:off x="856600" y="1149711"/>
            <a:ext cx="10433441" cy="488970"/>
          </a:xfrm>
        </p:spPr>
        <p:txBody>
          <a:bodyPr>
            <a:normAutofit lnSpcReduction="10000"/>
          </a:bodyPr>
          <a:lstStyle/>
          <a:p>
            <a:pPr marL="0" indent="0">
              <a:lnSpc>
                <a:spcPct val="114000"/>
              </a:lnSpc>
              <a:spcBef>
                <a:spcPts val="0"/>
              </a:spcBef>
              <a:buNone/>
            </a:pPr>
            <a:r>
              <a:rPr lang="bg-BG" dirty="0" smtClean="0"/>
              <a:t>Информационна архитектура (</a:t>
            </a:r>
            <a:r>
              <a:rPr lang="en-US" dirty="0" smtClean="0"/>
              <a:t>Information architecture) </a:t>
            </a:r>
            <a:r>
              <a:rPr lang="bg-BG" dirty="0" smtClean="0"/>
              <a:t>и метаданни (</a:t>
            </a:r>
            <a:r>
              <a:rPr lang="en-US" dirty="0" smtClean="0"/>
              <a:t>Metadata)</a:t>
            </a:r>
            <a:endParaRPr lang="bg-BG" i="1" dirty="0"/>
          </a:p>
        </p:txBody>
      </p:sp>
      <p:sp>
        <p:nvSpPr>
          <p:cNvPr id="6" name="Content Placeholder 2"/>
          <p:cNvSpPr txBox="1">
            <a:spLocks/>
          </p:cNvSpPr>
          <p:nvPr/>
        </p:nvSpPr>
        <p:spPr>
          <a:xfrm>
            <a:off x="1362286" y="2278615"/>
            <a:ext cx="9422068" cy="2405351"/>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bg-BG" sz="2800" dirty="0" smtClean="0"/>
              <a:t>Информационна архитектура – учението за това как да се проектира интерфейс за оптимално посредничество за достъп до информация.</a:t>
            </a:r>
          </a:p>
          <a:p>
            <a:pPr marL="0" indent="0" algn="just">
              <a:lnSpc>
                <a:spcPct val="114000"/>
              </a:lnSpc>
              <a:spcBef>
                <a:spcPts val="0"/>
              </a:spcBef>
              <a:buNone/>
            </a:pPr>
            <a:endParaRPr lang="bg-BG" sz="2800" dirty="0"/>
          </a:p>
          <a:p>
            <a:pPr marL="0" indent="0" algn="just">
              <a:lnSpc>
                <a:spcPct val="114000"/>
              </a:lnSpc>
              <a:spcBef>
                <a:spcPts val="0"/>
              </a:spcBef>
              <a:buNone/>
            </a:pPr>
            <a:r>
              <a:rPr lang="bg-BG" sz="2800" dirty="0" smtClean="0"/>
              <a:t>Метаданни – това са данни за данните, съпоставящи информационните нужди с информацията.</a:t>
            </a:r>
          </a:p>
        </p:txBody>
      </p:sp>
    </p:spTree>
    <p:extLst>
      <p:ext uri="{BB962C8B-B14F-4D97-AF65-F5344CB8AC3E}">
        <p14:creationId xmlns:p14="http://schemas.microsoft.com/office/powerpoint/2010/main" val="3805324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a:t>Посредничество на интерфейса</a:t>
            </a:r>
            <a:endParaRPr lang="bg-BG" dirty="0"/>
          </a:p>
        </p:txBody>
      </p:sp>
      <p:sp>
        <p:nvSpPr>
          <p:cNvPr id="5"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Комуникация</a:t>
            </a:r>
            <a:endParaRPr lang="bg-BG" i="1" dirty="0"/>
          </a:p>
        </p:txBody>
      </p:sp>
      <p:sp>
        <p:nvSpPr>
          <p:cNvPr id="6" name="Content Placeholder 2"/>
          <p:cNvSpPr txBox="1">
            <a:spLocks/>
          </p:cNvSpPr>
          <p:nvPr/>
        </p:nvSpPr>
        <p:spPr>
          <a:xfrm>
            <a:off x="1141412" y="1765433"/>
            <a:ext cx="10017655" cy="4762958"/>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lnSpc>
                <a:spcPct val="114000"/>
              </a:lnSpc>
              <a:spcBef>
                <a:spcPts val="0"/>
              </a:spcBef>
              <a:buNone/>
            </a:pPr>
            <a:r>
              <a:rPr lang="ru-RU" sz="2800" dirty="0" smtClean="0"/>
              <a:t>Повечето </a:t>
            </a:r>
            <a:r>
              <a:rPr lang="ru-RU" sz="2800" dirty="0"/>
              <a:t>от нашите социално значими взаимодействия все още се случват с други хора. </a:t>
            </a:r>
            <a:r>
              <a:rPr lang="ru-RU" sz="2800" dirty="0" smtClean="0"/>
              <a:t>Повече от </a:t>
            </a:r>
            <a:r>
              <a:rPr lang="ru-RU" sz="2800" dirty="0"/>
              <a:t>всякога </a:t>
            </a:r>
            <a:r>
              <a:rPr lang="ru-RU" sz="2800" dirty="0" smtClean="0"/>
              <a:t> тези </a:t>
            </a:r>
            <a:r>
              <a:rPr lang="ru-RU" sz="2800" dirty="0"/>
              <a:t>взаимодействия </a:t>
            </a:r>
            <a:r>
              <a:rPr lang="ru-RU" sz="2800" dirty="0" smtClean="0"/>
              <a:t>се посредничат от </a:t>
            </a:r>
            <a:r>
              <a:rPr lang="ru-RU" sz="2800" dirty="0"/>
              <a:t>потребителски интерфейси. Всяка форма на социални медии - приложения за съобщения, имейл, видео чат, дискусионни табла, чат стаи, блогове, уикита, социални мрежи, виртуални светове и т.н. - е форма на компютърно-медиирана </a:t>
            </a:r>
            <a:r>
              <a:rPr lang="ru-RU" sz="2800" dirty="0" smtClean="0"/>
              <a:t>комуникация.</a:t>
            </a:r>
          </a:p>
          <a:p>
            <a:pPr marL="0" indent="0" algn="just">
              <a:lnSpc>
                <a:spcPct val="114000"/>
              </a:lnSpc>
              <a:spcBef>
                <a:spcPts val="0"/>
              </a:spcBef>
              <a:buNone/>
            </a:pPr>
            <a:endParaRPr lang="ru-RU" sz="1600" dirty="0"/>
          </a:p>
          <a:p>
            <a:pPr marL="0" indent="0" algn="just">
              <a:lnSpc>
                <a:spcPct val="114000"/>
              </a:lnSpc>
              <a:spcBef>
                <a:spcPts val="0"/>
              </a:spcBef>
              <a:buNone/>
            </a:pPr>
            <a:r>
              <a:rPr lang="ru-RU" sz="2800" u="sng" dirty="0" smtClean="0"/>
              <a:t>Социален контекст</a:t>
            </a:r>
            <a:r>
              <a:rPr lang="ru-RU" sz="2800" dirty="0" smtClean="0"/>
              <a:t> – основно изискване към посредничеството за комуникация.  </a:t>
            </a:r>
            <a:endParaRPr lang="ru-RU" sz="2800" dirty="0"/>
          </a:p>
        </p:txBody>
      </p:sp>
    </p:spTree>
    <p:extLst>
      <p:ext uri="{BB962C8B-B14F-4D97-AF65-F5344CB8AC3E}">
        <p14:creationId xmlns:p14="http://schemas.microsoft.com/office/powerpoint/2010/main" val="3146578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p:cNvSpPr txBox="1">
            <a:spLocks/>
          </p:cNvSpPr>
          <p:nvPr/>
        </p:nvSpPr>
        <p:spPr>
          <a:xfrm>
            <a:off x="1141412" y="1148752"/>
            <a:ext cx="10017655" cy="5709247"/>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lnSpc>
                <a:spcPct val="114000"/>
              </a:lnSpc>
              <a:spcBef>
                <a:spcPts val="0"/>
              </a:spcBef>
            </a:pPr>
            <a:r>
              <a:rPr lang="ru-RU" sz="2800" dirty="0" smtClean="0"/>
              <a:t>Интерфейсите </a:t>
            </a:r>
            <a:r>
              <a:rPr lang="ru-RU" sz="2800" dirty="0"/>
              <a:t>за изчисление трябва да научат потребителя за това какво изчисление е възможно и как да интерпретира резултатите.</a:t>
            </a:r>
          </a:p>
          <a:p>
            <a:pPr algn="just">
              <a:lnSpc>
                <a:spcPct val="114000"/>
              </a:lnSpc>
              <a:spcBef>
                <a:spcPts val="0"/>
              </a:spcBef>
            </a:pPr>
            <a:r>
              <a:rPr lang="ru-RU" sz="2800" dirty="0"/>
              <a:t>Интерфейсите за информация трябва да учат видовете метаданни, които предават каква информация съществува и какви други нужди от информация биха могли да бъдат задоволени.</a:t>
            </a:r>
          </a:p>
          <a:p>
            <a:pPr algn="just">
              <a:lnSpc>
                <a:spcPct val="114000"/>
              </a:lnSpc>
              <a:spcBef>
                <a:spcPts val="0"/>
              </a:spcBef>
            </a:pPr>
            <a:r>
              <a:rPr lang="ru-RU" sz="2800" dirty="0"/>
              <a:t>Интерфейсите за комуникация трябва да научат потребителя на нови социални знаци, които предават емоциите и намеренията на хората в социален контекст, отразявайки или заменяйки тези във физическия свят.</a:t>
            </a:r>
          </a:p>
        </p:txBody>
      </p:sp>
      <p:sp>
        <p:nvSpPr>
          <p:cNvPr id="2" name="Title 1"/>
          <p:cNvSpPr>
            <a:spLocks noGrp="1"/>
          </p:cNvSpPr>
          <p:nvPr>
            <p:ph type="title"/>
          </p:nvPr>
        </p:nvSpPr>
        <p:spPr>
          <a:xfrm>
            <a:off x="1141413" y="269877"/>
            <a:ext cx="9905998" cy="753082"/>
          </a:xfrm>
        </p:spPr>
        <p:txBody>
          <a:bodyPr/>
          <a:lstStyle/>
          <a:p>
            <a:r>
              <a:rPr lang="bg-BG" dirty="0"/>
              <a:t>Посредничество на интерфейса</a:t>
            </a:r>
            <a:endParaRPr lang="bg-BG" dirty="0"/>
          </a:p>
        </p:txBody>
      </p:sp>
    </p:spTree>
    <p:extLst>
      <p:ext uri="{BB962C8B-B14F-4D97-AF65-F5344CB8AC3E}">
        <p14:creationId xmlns:p14="http://schemas.microsoft.com/office/powerpoint/2010/main" val="34411625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51779"/>
            <a:ext cx="9905998" cy="753082"/>
          </a:xfrm>
        </p:spPr>
        <p:txBody>
          <a:bodyPr/>
          <a:lstStyle/>
          <a:p>
            <a:r>
              <a:rPr lang="bg-BG" dirty="0" smtClean="0"/>
              <a:t>Термини и определения</a:t>
            </a:r>
            <a:endParaRPr lang="bg-BG" dirty="0"/>
          </a:p>
        </p:txBody>
      </p:sp>
      <p:sp>
        <p:nvSpPr>
          <p:cNvPr id="3" name="Content Placeholder 2"/>
          <p:cNvSpPr>
            <a:spLocks noGrp="1"/>
          </p:cNvSpPr>
          <p:nvPr>
            <p:ph idx="1"/>
          </p:nvPr>
        </p:nvSpPr>
        <p:spPr>
          <a:xfrm>
            <a:off x="953473" y="1004861"/>
            <a:ext cx="10272824" cy="5242030"/>
          </a:xfrm>
        </p:spPr>
        <p:txBody>
          <a:bodyPr>
            <a:noAutofit/>
          </a:bodyPr>
          <a:lstStyle/>
          <a:p>
            <a:pPr marL="0" indent="0" algn="just">
              <a:lnSpc>
                <a:spcPct val="126000"/>
              </a:lnSpc>
              <a:spcBef>
                <a:spcPts val="0"/>
              </a:spcBef>
              <a:buNone/>
            </a:pPr>
            <a:r>
              <a:rPr lang="bg-BG" sz="1800" dirty="0"/>
              <a:t>ИНТЕРФЕЙС (КОМПЮТЪРНА ТЕХНИКА):</a:t>
            </a:r>
          </a:p>
          <a:p>
            <a:pPr marL="0" indent="0" algn="just">
              <a:lnSpc>
                <a:spcPct val="126000"/>
              </a:lnSpc>
              <a:spcBef>
                <a:spcPts val="0"/>
              </a:spcBef>
              <a:buNone/>
            </a:pPr>
            <a:r>
              <a:rPr lang="bg-BG" sz="1800" dirty="0"/>
              <a:t>В компютърната техника </a:t>
            </a:r>
            <a:r>
              <a:rPr lang="bg-BG" sz="1800" b="1" dirty="0"/>
              <a:t>интерфейс</a:t>
            </a:r>
            <a:r>
              <a:rPr lang="bg-BG" sz="1800" dirty="0"/>
              <a:t> е споделената граница, през която два или повече отделни компонента на компютърната система обменят информация. Обмяната може да е между софтуер, компютърен хардуер, периферни устройства, човек или комбинация между тях.</a:t>
            </a:r>
          </a:p>
          <a:p>
            <a:pPr lvl="1" algn="just">
              <a:spcBef>
                <a:spcPts val="0"/>
              </a:spcBef>
            </a:pPr>
            <a:r>
              <a:rPr lang="bg-BG" sz="1700" b="1" dirty="0"/>
              <a:t>Хардуерни интерфейси</a:t>
            </a:r>
            <a:r>
              <a:rPr lang="bg-BG" sz="1700" dirty="0"/>
              <a:t> – този интерфейс съществува в много от компонентите, като напр. различни шини, устройства за съхранение и др. Описва се чрез механичните характеристики, електрическите и логическите сигнали на интерфейса и протокола за тяхното редуване</a:t>
            </a:r>
            <a:r>
              <a:rPr lang="bg-BG" sz="1700" dirty="0" smtClean="0"/>
              <a:t>.</a:t>
            </a:r>
            <a:endParaRPr lang="bg-BG" sz="1700" b="1" dirty="0" smtClean="0"/>
          </a:p>
          <a:p>
            <a:pPr lvl="1" algn="just">
              <a:spcBef>
                <a:spcPts val="0"/>
              </a:spcBef>
            </a:pPr>
            <a:r>
              <a:rPr lang="bg-BG" sz="1700" b="1" dirty="0" smtClean="0"/>
              <a:t>Софтуерни интерфейси</a:t>
            </a:r>
            <a:r>
              <a:rPr lang="bg-BG" sz="1700" dirty="0" smtClean="0"/>
              <a:t> – този може да се отнася до широк обхват от различни типове интерфейси, на различни „нива“: операционната система може да взаимодейства с отделни части на хардуера. Приложенията или програмите, работещи на операционната система може да взаимодействат чрез потоци данни, филтри и конвейери (</a:t>
            </a:r>
            <a:r>
              <a:rPr lang="en-US" sz="1700" dirty="0" smtClean="0"/>
              <a:t>pipelines), </a:t>
            </a:r>
            <a:r>
              <a:rPr lang="bg-BG" sz="1700" dirty="0" smtClean="0"/>
              <a:t>а при обектно ориентираните програми, обекти в приложението могат да взаимодействат чрез различни методи.</a:t>
            </a:r>
          </a:p>
          <a:p>
            <a:pPr lvl="1" algn="just">
              <a:spcBef>
                <a:spcPts val="0"/>
              </a:spcBef>
            </a:pPr>
            <a:r>
              <a:rPr lang="bg-BG" sz="1700" b="1" dirty="0" smtClean="0"/>
              <a:t>Потребителски интерфейси</a:t>
            </a:r>
            <a:r>
              <a:rPr lang="bg-BG" sz="1700" dirty="0" smtClean="0"/>
              <a:t> – това е точка на взаимодействие между компютъра и човека; това включва определен брой модалности</a:t>
            </a:r>
            <a:r>
              <a:rPr lang="bg-BG" sz="1700" baseline="30000" dirty="0" smtClean="0"/>
              <a:t>1</a:t>
            </a:r>
            <a:r>
              <a:rPr lang="bg-BG" sz="1700" dirty="0" smtClean="0"/>
              <a:t> на взаимодействие, където данните са предават между потребителя и компютърната система.</a:t>
            </a:r>
          </a:p>
          <a:p>
            <a:pPr marL="457200" lvl="1" indent="0" algn="r">
              <a:spcBef>
                <a:spcPts val="0"/>
              </a:spcBef>
              <a:buNone/>
            </a:pPr>
            <a:r>
              <a:rPr lang="bg-BG" sz="1800" i="1" dirty="0" smtClean="0"/>
              <a:t>/</a:t>
            </a:r>
            <a:r>
              <a:rPr lang="en-US" sz="1800" i="1" dirty="0" smtClean="0"/>
              <a:t>wikipedia.org/</a:t>
            </a:r>
            <a:endParaRPr lang="bg-BG" sz="1800" i="1" dirty="0"/>
          </a:p>
        </p:txBody>
      </p:sp>
      <p:sp>
        <p:nvSpPr>
          <p:cNvPr id="4" name="Footer Placeholder 3"/>
          <p:cNvSpPr>
            <a:spLocks noGrp="1"/>
          </p:cNvSpPr>
          <p:nvPr>
            <p:ph type="ftr" sz="quarter" idx="11"/>
          </p:nvPr>
        </p:nvSpPr>
        <p:spPr>
          <a:xfrm>
            <a:off x="1141410" y="6381214"/>
            <a:ext cx="10175421" cy="365125"/>
          </a:xfrm>
        </p:spPr>
        <p:txBody>
          <a:bodyPr/>
          <a:lstStyle/>
          <a:p>
            <a:r>
              <a:rPr lang="ru-RU" b="1" i="1" cap="none" dirty="0" smtClean="0"/>
              <a:t>1. От гледна точка на човешо-компютърното взаимодействие, </a:t>
            </a:r>
            <a:r>
              <a:rPr lang="ru-RU" b="1" i="1" u="sng" cap="none" dirty="0" smtClean="0"/>
              <a:t>модалност</a:t>
            </a:r>
            <a:r>
              <a:rPr lang="ru-RU" b="1" i="1" cap="none" dirty="0" smtClean="0"/>
              <a:t> е класификацията на  единичен независим канал за вход/изход между компютъра и човека. Системите могата да бъдат едномодални, когато има въведен само един канала или многомодални, когато има повече от един.</a:t>
            </a:r>
            <a:endParaRPr lang="en-US" b="1" i="1" cap="none" dirty="0"/>
          </a:p>
        </p:txBody>
      </p:sp>
    </p:spTree>
    <p:extLst>
      <p:ext uri="{BB962C8B-B14F-4D97-AF65-F5344CB8AC3E}">
        <p14:creationId xmlns:p14="http://schemas.microsoft.com/office/powerpoint/2010/main" val="21728519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23786"/>
            <a:ext cx="9905998" cy="753082"/>
          </a:xfrm>
        </p:spPr>
        <p:txBody>
          <a:bodyPr/>
          <a:lstStyle/>
          <a:p>
            <a:r>
              <a:rPr lang="bg-BG" dirty="0" smtClean="0"/>
              <a:t>Термини и определения</a:t>
            </a:r>
            <a:endParaRPr lang="bg-BG" dirty="0"/>
          </a:p>
        </p:txBody>
      </p:sp>
      <p:sp>
        <p:nvSpPr>
          <p:cNvPr id="3" name="Content Placeholder 2"/>
          <p:cNvSpPr>
            <a:spLocks noGrp="1"/>
          </p:cNvSpPr>
          <p:nvPr>
            <p:ph idx="1"/>
          </p:nvPr>
        </p:nvSpPr>
        <p:spPr>
          <a:xfrm>
            <a:off x="1141412" y="1176868"/>
            <a:ext cx="10017655" cy="5368787"/>
          </a:xfrm>
        </p:spPr>
        <p:txBody>
          <a:bodyPr>
            <a:normAutofit/>
          </a:bodyPr>
          <a:lstStyle/>
          <a:p>
            <a:pPr marL="0" indent="0">
              <a:lnSpc>
                <a:spcPct val="114000"/>
              </a:lnSpc>
              <a:spcBef>
                <a:spcPts val="0"/>
              </a:spcBef>
              <a:buNone/>
            </a:pPr>
            <a:r>
              <a:rPr lang="bg-BG" dirty="0" smtClean="0"/>
              <a:t>ПРОГРАМЕН ИНТЕРФЕЙС /ПРИЛОЖНО-ПРОГРАМЕН ИНТЕРФЕЙС/:</a:t>
            </a:r>
            <a:endParaRPr lang="bg-BG" i="1" dirty="0"/>
          </a:p>
          <a:p>
            <a:pPr lvl="1" algn="just">
              <a:lnSpc>
                <a:spcPct val="114000"/>
              </a:lnSpc>
              <a:spcBef>
                <a:spcPts val="0"/>
              </a:spcBef>
            </a:pPr>
            <a:r>
              <a:rPr lang="bg-BG" dirty="0" smtClean="0"/>
              <a:t>начин за комуникация с определена компютърна програма или интернет услуга;</a:t>
            </a:r>
          </a:p>
          <a:p>
            <a:pPr lvl="1" algn="just">
              <a:lnSpc>
                <a:spcPct val="114000"/>
              </a:lnSpc>
              <a:spcBef>
                <a:spcPts val="0"/>
              </a:spcBef>
            </a:pPr>
            <a:r>
              <a:rPr lang="bg-BG" dirty="0" smtClean="0"/>
              <a:t>набор от правила, които дефинират как софтуерна програма може да изисква и получава информация от друг софтуер, обикновено уебсайт /</a:t>
            </a:r>
            <a:r>
              <a:rPr lang="bg-BG" i="1" dirty="0" smtClean="0"/>
              <a:t>бизнес английски/.</a:t>
            </a:r>
          </a:p>
          <a:p>
            <a:pPr marL="457200" lvl="1" indent="0" algn="just">
              <a:lnSpc>
                <a:spcPct val="114000"/>
              </a:lnSpc>
              <a:spcBef>
                <a:spcPts val="0"/>
              </a:spcBef>
              <a:buNone/>
            </a:pPr>
            <a:r>
              <a:rPr lang="bg-BG" i="1" dirty="0"/>
              <a:t>/</a:t>
            </a:r>
            <a:r>
              <a:rPr lang="en-US" i="1" dirty="0"/>
              <a:t>Cambridge English Dictionary</a:t>
            </a:r>
            <a:r>
              <a:rPr lang="en-US" i="1" dirty="0" smtClean="0"/>
              <a:t>/</a:t>
            </a:r>
            <a:endParaRPr lang="bg-BG" dirty="0" smtClean="0"/>
          </a:p>
          <a:p>
            <a:pPr marL="0" indent="0" algn="just">
              <a:lnSpc>
                <a:spcPct val="114000"/>
              </a:lnSpc>
              <a:spcBef>
                <a:spcPts val="0"/>
              </a:spcBef>
              <a:buNone/>
            </a:pPr>
            <a:endParaRPr lang="bg-BG" dirty="0"/>
          </a:p>
          <a:p>
            <a:pPr lvl="1" algn="just">
              <a:lnSpc>
                <a:spcPct val="114000"/>
              </a:lnSpc>
              <a:spcBef>
                <a:spcPts val="0"/>
              </a:spcBef>
            </a:pPr>
            <a:r>
              <a:rPr lang="bg-BG" dirty="0" smtClean="0"/>
              <a:t>Приложно-програмния интерфейс (</a:t>
            </a:r>
            <a:r>
              <a:rPr lang="en-US" dirty="0" smtClean="0"/>
              <a:t>Application Program Interface – API)</a:t>
            </a:r>
            <a:r>
              <a:rPr lang="bg-BG" dirty="0"/>
              <a:t> </a:t>
            </a:r>
            <a:r>
              <a:rPr lang="bg-BG" dirty="0" smtClean="0"/>
              <a:t>е изчислителен интерфейс, който дефинира взаимодействие между множество софтуерни посредници. Той дефинира видовете заявки и отговори, които могат да бъдат направени, как да бъдат направени и формата на данните, който трябва да се използва, условностите, които трябва да се следват и т.н. </a:t>
            </a:r>
            <a:r>
              <a:rPr lang="ru-RU" dirty="0"/>
              <a:t>Може също така да осигури механизми за разширение, така че потребителите да могат да разширят съществуващата функционалност по различни начини и в различна </a:t>
            </a:r>
            <a:r>
              <a:rPr lang="ru-RU" dirty="0" smtClean="0"/>
              <a:t>степен.</a:t>
            </a:r>
          </a:p>
          <a:p>
            <a:pPr marL="457200" lvl="1" indent="0" algn="r">
              <a:lnSpc>
                <a:spcPct val="114000"/>
              </a:lnSpc>
              <a:spcBef>
                <a:spcPts val="0"/>
              </a:spcBef>
              <a:buNone/>
            </a:pPr>
            <a:r>
              <a:rPr lang="ru-RU" i="1" dirty="0" smtClean="0"/>
              <a:t>/</a:t>
            </a:r>
            <a:r>
              <a:rPr lang="en-US" i="1" dirty="0" smtClean="0"/>
              <a:t>wikipedia.org/</a:t>
            </a:r>
            <a:endParaRPr lang="bg-BG" i="1" dirty="0" smtClean="0"/>
          </a:p>
        </p:txBody>
      </p:sp>
    </p:spTree>
    <p:extLst>
      <p:ext uri="{BB962C8B-B14F-4D97-AF65-F5344CB8AC3E}">
        <p14:creationId xmlns:p14="http://schemas.microsoft.com/office/powerpoint/2010/main" val="1766634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23786"/>
            <a:ext cx="9905998" cy="753082"/>
          </a:xfrm>
        </p:spPr>
        <p:txBody>
          <a:bodyPr/>
          <a:lstStyle/>
          <a:p>
            <a:r>
              <a:rPr lang="bg-BG" dirty="0" smtClean="0"/>
              <a:t>Термини и определения</a:t>
            </a:r>
            <a:endParaRPr lang="bg-BG" dirty="0"/>
          </a:p>
        </p:txBody>
      </p:sp>
      <p:sp>
        <p:nvSpPr>
          <p:cNvPr id="3" name="Content Placeholder 2"/>
          <p:cNvSpPr>
            <a:spLocks noGrp="1"/>
          </p:cNvSpPr>
          <p:nvPr>
            <p:ph idx="1"/>
          </p:nvPr>
        </p:nvSpPr>
        <p:spPr>
          <a:xfrm>
            <a:off x="1141413" y="2109375"/>
            <a:ext cx="10017655" cy="3920233"/>
          </a:xfrm>
        </p:spPr>
        <p:txBody>
          <a:bodyPr>
            <a:normAutofit/>
          </a:bodyPr>
          <a:lstStyle/>
          <a:p>
            <a:pPr marL="0" indent="0">
              <a:lnSpc>
                <a:spcPct val="114000"/>
              </a:lnSpc>
              <a:spcBef>
                <a:spcPts val="0"/>
              </a:spcBef>
              <a:buNone/>
            </a:pPr>
            <a:r>
              <a:rPr lang="bg-BG" dirty="0" smtClean="0"/>
              <a:t>ПОТРЕБИТЕЛСКИ ИНТЕРФЕЙС:</a:t>
            </a:r>
            <a:endParaRPr lang="bg-BG" i="1" dirty="0"/>
          </a:p>
          <a:p>
            <a:pPr lvl="1" algn="just">
              <a:lnSpc>
                <a:spcPct val="114000"/>
              </a:lnSpc>
              <a:spcBef>
                <a:spcPts val="0"/>
              </a:spcBef>
            </a:pPr>
            <a:r>
              <a:rPr lang="ru-RU" dirty="0"/>
              <a:t>В областта на индустриалния дизайн на взаимодействието </a:t>
            </a:r>
            <a:r>
              <a:rPr lang="ru-RU" dirty="0" smtClean="0"/>
              <a:t>човек-компютър, </a:t>
            </a:r>
            <a:r>
              <a:rPr lang="ru-RU" dirty="0"/>
              <a:t>потребителският интерфейс </a:t>
            </a:r>
            <a:r>
              <a:rPr lang="ru-RU" dirty="0" smtClean="0"/>
              <a:t>(</a:t>
            </a:r>
            <a:r>
              <a:rPr lang="en-US" dirty="0" smtClean="0"/>
              <a:t>User Interface – </a:t>
            </a:r>
            <a:r>
              <a:rPr lang="ru-RU" dirty="0" smtClean="0"/>
              <a:t>UI</a:t>
            </a:r>
            <a:r>
              <a:rPr lang="ru-RU" dirty="0"/>
              <a:t>) е пространството, където се случват </a:t>
            </a:r>
            <a:r>
              <a:rPr lang="ru-RU" dirty="0" smtClean="0"/>
              <a:t>взаимодействия</a:t>
            </a:r>
            <a:r>
              <a:rPr lang="bg-BG" dirty="0" smtClean="0"/>
              <a:t>та</a:t>
            </a:r>
            <a:r>
              <a:rPr lang="ru-RU" dirty="0" smtClean="0"/>
              <a:t> </a:t>
            </a:r>
            <a:r>
              <a:rPr lang="ru-RU" dirty="0"/>
              <a:t>между хора и машини. Целта на това взаимодействие е да позволи ефективна работа и контрол на машината от човешкия край, докато машината едновременно подава обратно информация, която подпомага процеса на вземане на решения от операторите</a:t>
            </a:r>
            <a:r>
              <a:rPr lang="ru-RU" dirty="0" smtClean="0"/>
              <a:t>.</a:t>
            </a:r>
          </a:p>
          <a:p>
            <a:pPr marL="457200" lvl="1" indent="0" algn="r">
              <a:lnSpc>
                <a:spcPct val="114000"/>
              </a:lnSpc>
              <a:spcBef>
                <a:spcPts val="0"/>
              </a:spcBef>
              <a:buNone/>
            </a:pPr>
            <a:r>
              <a:rPr lang="ru-RU" i="1" dirty="0" smtClean="0"/>
              <a:t>/</a:t>
            </a:r>
            <a:r>
              <a:rPr lang="en-US" i="1" dirty="0" smtClean="0"/>
              <a:t>wikipedia.org/</a:t>
            </a:r>
            <a:endParaRPr lang="bg-BG" i="1" dirty="0" smtClean="0"/>
          </a:p>
        </p:txBody>
      </p:sp>
    </p:spTree>
    <p:extLst>
      <p:ext uri="{BB962C8B-B14F-4D97-AF65-F5344CB8AC3E}">
        <p14:creationId xmlns:p14="http://schemas.microsoft.com/office/powerpoint/2010/main" val="1289625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23786"/>
            <a:ext cx="9905998" cy="753082"/>
          </a:xfrm>
        </p:spPr>
        <p:txBody>
          <a:bodyPr/>
          <a:lstStyle/>
          <a:p>
            <a:r>
              <a:rPr lang="bg-BG" dirty="0" smtClean="0"/>
              <a:t>Термини и определения</a:t>
            </a:r>
            <a:endParaRPr lang="bg-BG" dirty="0"/>
          </a:p>
        </p:txBody>
      </p:sp>
      <p:sp>
        <p:nvSpPr>
          <p:cNvPr id="3" name="Content Placeholder 2"/>
          <p:cNvSpPr>
            <a:spLocks noGrp="1"/>
          </p:cNvSpPr>
          <p:nvPr>
            <p:ph idx="1"/>
          </p:nvPr>
        </p:nvSpPr>
        <p:spPr>
          <a:xfrm>
            <a:off x="1141413" y="1372253"/>
            <a:ext cx="10017655" cy="4688303"/>
          </a:xfrm>
        </p:spPr>
        <p:txBody>
          <a:bodyPr>
            <a:normAutofit/>
          </a:bodyPr>
          <a:lstStyle/>
          <a:p>
            <a:pPr marL="0" indent="0">
              <a:lnSpc>
                <a:spcPct val="114000"/>
              </a:lnSpc>
              <a:spcBef>
                <a:spcPts val="0"/>
              </a:spcBef>
              <a:buNone/>
            </a:pPr>
            <a:r>
              <a:rPr lang="bg-BG" dirty="0" smtClean="0"/>
              <a:t>ПОТРЕБИТЕЛСКИ ИНТЕРФЕЙС:</a:t>
            </a:r>
            <a:endParaRPr lang="bg-BG" i="1" dirty="0"/>
          </a:p>
          <a:p>
            <a:pPr lvl="1" algn="just">
              <a:lnSpc>
                <a:spcPct val="114000"/>
              </a:lnSpc>
              <a:spcBef>
                <a:spcPts val="0"/>
              </a:spcBef>
            </a:pPr>
            <a:r>
              <a:rPr lang="ru-RU" dirty="0" smtClean="0"/>
              <a:t>Това са </a:t>
            </a:r>
            <a:r>
              <a:rPr lang="ru-RU" dirty="0"/>
              <a:t>софтуер и/или хардуер, които свързват света на човешките действия и </a:t>
            </a:r>
            <a:r>
              <a:rPr lang="ru-RU" dirty="0" smtClean="0"/>
              <a:t>компютърните действия</a:t>
            </a:r>
            <a:r>
              <a:rPr lang="ru-RU" baseline="30000" dirty="0" smtClean="0"/>
              <a:t>1</a:t>
            </a:r>
            <a:r>
              <a:rPr lang="ru-RU" dirty="0" smtClean="0"/>
              <a:t>.</a:t>
            </a:r>
          </a:p>
          <a:p>
            <a:pPr lvl="1" algn="just">
              <a:lnSpc>
                <a:spcPct val="114000"/>
              </a:lnSpc>
              <a:spcBef>
                <a:spcPts val="0"/>
              </a:spcBef>
            </a:pPr>
            <a:endParaRPr lang="ru-RU" dirty="0" smtClean="0"/>
          </a:p>
          <a:p>
            <a:pPr marL="457200" lvl="1" indent="0" algn="just">
              <a:lnSpc>
                <a:spcPct val="114000"/>
              </a:lnSpc>
              <a:spcBef>
                <a:spcPts val="0"/>
              </a:spcBef>
              <a:buNone/>
            </a:pPr>
            <a:r>
              <a:rPr lang="ru-RU" i="1" dirty="0" smtClean="0"/>
              <a:t>света </a:t>
            </a:r>
            <a:r>
              <a:rPr lang="ru-RU" i="1" dirty="0"/>
              <a:t>на човешките </a:t>
            </a:r>
            <a:r>
              <a:rPr lang="ru-RU" i="1" dirty="0" smtClean="0"/>
              <a:t>действия – </a:t>
            </a:r>
            <a:r>
              <a:rPr lang="ru-RU" dirty="0" smtClean="0"/>
              <a:t>естествен свят на материята, движения, реакции, действия и др.</a:t>
            </a:r>
          </a:p>
          <a:p>
            <a:pPr marL="457200" lvl="1" indent="0" algn="just">
              <a:lnSpc>
                <a:spcPct val="114000"/>
              </a:lnSpc>
              <a:spcBef>
                <a:spcPts val="0"/>
              </a:spcBef>
              <a:buNone/>
            </a:pPr>
            <a:r>
              <a:rPr lang="ru-RU" i="1" dirty="0" smtClean="0"/>
              <a:t>света на компютърните действия – </a:t>
            </a:r>
            <a:r>
              <a:rPr lang="ru-RU" dirty="0" smtClean="0"/>
              <a:t>малък набор от аритемтични операции и малък набор от операции, контролиращи какво да се случи, функции, вземащи входни данни и иработващи изходни на базата на алгоритъм.</a:t>
            </a:r>
          </a:p>
          <a:p>
            <a:pPr marL="457200" lvl="1" indent="0" algn="just">
              <a:lnSpc>
                <a:spcPct val="114000"/>
              </a:lnSpc>
              <a:spcBef>
                <a:spcPts val="0"/>
              </a:spcBef>
              <a:buNone/>
            </a:pPr>
            <a:endParaRPr lang="ru-RU" i="1" dirty="0"/>
          </a:p>
          <a:p>
            <a:pPr lvl="1" algn="just">
              <a:lnSpc>
                <a:spcPct val="114000"/>
              </a:lnSpc>
              <a:spcBef>
                <a:spcPts val="0"/>
              </a:spcBef>
            </a:pPr>
            <a:r>
              <a:rPr lang="ru-RU" b="1" dirty="0"/>
              <a:t>С</a:t>
            </a:r>
            <a:r>
              <a:rPr lang="ru-RU" b="1" dirty="0" smtClean="0"/>
              <a:t>пециален </a:t>
            </a:r>
            <a:r>
              <a:rPr lang="ru-RU" b="1" dirty="0"/>
              <a:t>вид софтуер, предназначен да картографира човешките дейности във физическия свят (щраквания, натискания, докосвания, реч и т.н.) с функции, дефинирани в компютърна </a:t>
            </a:r>
            <a:r>
              <a:rPr lang="ru-RU" b="1" dirty="0" smtClean="0"/>
              <a:t>програма</a:t>
            </a:r>
            <a:r>
              <a:rPr lang="ru-RU" b="1" baseline="30000" dirty="0" smtClean="0"/>
              <a:t>1</a:t>
            </a:r>
            <a:r>
              <a:rPr lang="ru-RU" b="1" dirty="0" smtClean="0"/>
              <a:t>.</a:t>
            </a:r>
            <a:endParaRPr lang="ru-RU" b="1" dirty="0"/>
          </a:p>
        </p:txBody>
      </p:sp>
      <p:sp>
        <p:nvSpPr>
          <p:cNvPr id="4" name="Footer Placeholder 3"/>
          <p:cNvSpPr>
            <a:spLocks noGrp="1"/>
          </p:cNvSpPr>
          <p:nvPr>
            <p:ph type="ftr" sz="quarter" idx="11"/>
          </p:nvPr>
        </p:nvSpPr>
        <p:spPr>
          <a:xfrm>
            <a:off x="1141411" y="6275165"/>
            <a:ext cx="9906000" cy="365125"/>
          </a:xfrm>
        </p:spPr>
        <p:txBody>
          <a:bodyPr/>
          <a:lstStyle/>
          <a:p>
            <a:r>
              <a:rPr lang="ru-RU" dirty="0" smtClean="0"/>
              <a:t>1. https://faculty.washington.edu/ajko/books/user-interface-software-and-technology/theory /посетен 01.2022/</a:t>
            </a:r>
            <a:endParaRPr lang="en-US" dirty="0"/>
          </a:p>
        </p:txBody>
      </p:sp>
    </p:spTree>
    <p:extLst>
      <p:ext uri="{BB962C8B-B14F-4D97-AF65-F5344CB8AC3E}">
        <p14:creationId xmlns:p14="http://schemas.microsoft.com/office/powerpoint/2010/main" val="21859303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smtClean="0"/>
              <a:t>Термини и определения</a:t>
            </a:r>
            <a:endParaRPr lang="bg-BG" dirty="0"/>
          </a:p>
        </p:txBody>
      </p:sp>
      <p:sp>
        <p:nvSpPr>
          <p:cNvPr id="3"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Потребителския интерфейс е тялото/обв</a:t>
            </a:r>
            <a:r>
              <a:rPr lang="bg-BG" dirty="0"/>
              <a:t>и</a:t>
            </a:r>
            <a:r>
              <a:rPr lang="bg-BG" dirty="0" smtClean="0"/>
              <a:t>вката на софтуера</a:t>
            </a:r>
            <a:endParaRPr lang="bg-BG" i="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1622" y="1937442"/>
            <a:ext cx="4465579" cy="4462954"/>
          </a:xfrm>
          <a:prstGeom prst="rect">
            <a:avLst/>
          </a:prstGeom>
        </p:spPr>
      </p:pic>
    </p:spTree>
    <p:extLst>
      <p:ext uri="{BB962C8B-B14F-4D97-AF65-F5344CB8AC3E}">
        <p14:creationId xmlns:p14="http://schemas.microsoft.com/office/powerpoint/2010/main" val="8642041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smtClean="0"/>
              <a:t>Термини и определения</a:t>
            </a:r>
            <a:endParaRPr lang="bg-BG" dirty="0"/>
          </a:p>
        </p:txBody>
      </p:sp>
      <p:sp>
        <p:nvSpPr>
          <p:cNvPr id="3" name="Content Placeholder 2"/>
          <p:cNvSpPr>
            <a:spLocks noGrp="1"/>
          </p:cNvSpPr>
          <p:nvPr>
            <p:ph idx="1"/>
          </p:nvPr>
        </p:nvSpPr>
        <p:spPr>
          <a:xfrm>
            <a:off x="1141413" y="1149711"/>
            <a:ext cx="10017655" cy="488970"/>
          </a:xfrm>
        </p:spPr>
        <p:txBody>
          <a:bodyPr>
            <a:normAutofit lnSpcReduction="10000"/>
          </a:bodyPr>
          <a:lstStyle/>
          <a:p>
            <a:pPr marL="0" indent="0">
              <a:lnSpc>
                <a:spcPct val="114000"/>
              </a:lnSpc>
              <a:spcBef>
                <a:spcPts val="0"/>
              </a:spcBef>
              <a:buNone/>
            </a:pPr>
            <a:r>
              <a:rPr lang="bg-BG" dirty="0" smtClean="0"/>
              <a:t>Потребителския интерфейс (</a:t>
            </a:r>
            <a:r>
              <a:rPr lang="en-US" dirty="0" smtClean="0"/>
              <a:t>UI) </a:t>
            </a:r>
            <a:r>
              <a:rPr lang="bg-BG" dirty="0" smtClean="0"/>
              <a:t>трябва да отговаря на 3 въпроса „КАК“:</a:t>
            </a:r>
            <a:endParaRPr lang="bg-BG" i="1" dirty="0"/>
          </a:p>
        </p:txBody>
      </p:sp>
      <p:sp>
        <p:nvSpPr>
          <p:cNvPr id="5" name="Content Placeholder 2"/>
          <p:cNvSpPr txBox="1">
            <a:spLocks/>
          </p:cNvSpPr>
          <p:nvPr/>
        </p:nvSpPr>
        <p:spPr>
          <a:xfrm>
            <a:off x="856600" y="2139356"/>
            <a:ext cx="10190811" cy="440140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algn="just">
              <a:lnSpc>
                <a:spcPct val="114000"/>
              </a:lnSpc>
              <a:spcBef>
                <a:spcPts val="0"/>
              </a:spcBef>
            </a:pPr>
            <a:r>
              <a:rPr lang="ru-RU" sz="2800" b="1" dirty="0" smtClean="0"/>
              <a:t>Как изглежда? (ВИЗУАЛНО/</a:t>
            </a:r>
            <a:r>
              <a:rPr lang="en-US" sz="2800" b="1" dirty="0" smtClean="0"/>
              <a:t>VISUAL</a:t>
            </a:r>
            <a:r>
              <a:rPr lang="ru-RU" sz="2800" b="1" dirty="0" smtClean="0"/>
              <a:t>) </a:t>
            </a:r>
            <a:r>
              <a:rPr lang="ru-RU" sz="2800" dirty="0"/>
              <a:t>- лесно за </a:t>
            </a:r>
            <a:r>
              <a:rPr lang="ru-RU" sz="2800" dirty="0" smtClean="0"/>
              <a:t>гледане - </a:t>
            </a:r>
            <a:r>
              <a:rPr lang="ru-RU" sz="2800" dirty="0"/>
              <a:t>цвят, шрифтове, четливост, размер, икони, </a:t>
            </a:r>
            <a:r>
              <a:rPr lang="ru-RU" sz="2800" dirty="0" smtClean="0"/>
              <a:t>лого</a:t>
            </a:r>
            <a:r>
              <a:rPr lang="ru-RU" sz="2800" dirty="0"/>
              <a:t>;</a:t>
            </a:r>
            <a:endParaRPr lang="ru-RU" sz="2800" dirty="0" smtClean="0"/>
          </a:p>
          <a:p>
            <a:pPr algn="just">
              <a:lnSpc>
                <a:spcPct val="114000"/>
              </a:lnSpc>
              <a:spcBef>
                <a:spcPts val="0"/>
              </a:spcBef>
            </a:pPr>
            <a:r>
              <a:rPr lang="ru-RU" sz="2800" b="1" dirty="0" smtClean="0"/>
              <a:t>Как се разбира? (ПОЗНАВАТЕЛНО</a:t>
            </a:r>
            <a:r>
              <a:rPr lang="en-US" sz="2800" b="1" dirty="0"/>
              <a:t>/COGNITIVE</a:t>
            </a:r>
            <a:r>
              <a:rPr lang="ru-RU" sz="2800" b="1" dirty="0" smtClean="0"/>
              <a:t>) </a:t>
            </a:r>
            <a:r>
              <a:rPr lang="ru-RU" sz="2800" dirty="0"/>
              <a:t>-  как </a:t>
            </a:r>
            <a:r>
              <a:rPr lang="ru-RU" sz="2800" dirty="0" smtClean="0"/>
              <a:t>потребителят да </a:t>
            </a:r>
            <a:r>
              <a:rPr lang="ru-RU" sz="2800" dirty="0"/>
              <a:t>го възприема - лесен за разбиране метафори, </a:t>
            </a:r>
            <a:r>
              <a:rPr lang="en-US" sz="2800" dirty="0" smtClean="0"/>
              <a:t>Skeuomorphic </a:t>
            </a:r>
            <a:r>
              <a:rPr lang="ru-RU" sz="2800" dirty="0" smtClean="0"/>
              <a:t>дизайн </a:t>
            </a:r>
            <a:r>
              <a:rPr lang="ru-RU" sz="2800" dirty="0"/>
              <a:t>(Как да го </a:t>
            </a:r>
            <a:r>
              <a:rPr lang="ru-RU" sz="2800" dirty="0" smtClean="0"/>
              <a:t>използвам</a:t>
            </a:r>
            <a:r>
              <a:rPr lang="bg-BG" sz="2800" dirty="0" smtClean="0"/>
              <a:t>е</a:t>
            </a:r>
            <a:r>
              <a:rPr lang="ru-RU" sz="2800" dirty="0" smtClean="0"/>
              <a:t> </a:t>
            </a:r>
            <a:r>
              <a:rPr lang="ru-RU" sz="2800" dirty="0"/>
              <a:t>и как да си взаимодействам с него</a:t>
            </a:r>
            <a:r>
              <a:rPr lang="ru-RU" sz="2800" dirty="0" smtClean="0"/>
              <a:t>);</a:t>
            </a:r>
          </a:p>
          <a:p>
            <a:pPr algn="just">
              <a:lnSpc>
                <a:spcPct val="114000"/>
              </a:lnSpc>
              <a:spcBef>
                <a:spcPts val="0"/>
              </a:spcBef>
            </a:pPr>
            <a:r>
              <a:rPr lang="ru-RU" sz="2800" b="1" dirty="0" smtClean="0"/>
              <a:t>Как работи? (ВЗАИМОДЕЙСТВИЕ</a:t>
            </a:r>
            <a:r>
              <a:rPr lang="en-US" sz="2800" b="1" dirty="0"/>
              <a:t>/INTERACT</a:t>
            </a:r>
            <a:r>
              <a:rPr lang="ru-RU" sz="2800" b="1" dirty="0" smtClean="0"/>
              <a:t>) </a:t>
            </a:r>
            <a:r>
              <a:rPr lang="ru-RU" sz="2800" dirty="0" smtClean="0"/>
              <a:t>- </a:t>
            </a:r>
            <a:r>
              <a:rPr lang="bg-BG" sz="2800" dirty="0" smtClean="0">
                <a:effectLst/>
              </a:rPr>
              <a:t>как </a:t>
            </a:r>
            <a:r>
              <a:rPr lang="bg-BG" sz="2800" dirty="0">
                <a:effectLst/>
              </a:rPr>
              <a:t>потребителят има достъп до информацията, функциите и функционалността му и как отговаря на потребителските заявки </a:t>
            </a:r>
            <a:r>
              <a:rPr lang="bg-BG" sz="2800" dirty="0" smtClean="0">
                <a:effectLst/>
              </a:rPr>
              <a:t>- </a:t>
            </a:r>
            <a:r>
              <a:rPr lang="bg-BG" sz="2800" dirty="0">
                <a:effectLst/>
              </a:rPr>
              <a:t>лесен за използване и взаимодействие с </a:t>
            </a:r>
            <a:r>
              <a:rPr lang="bg-BG" sz="2800" dirty="0" smtClean="0">
                <a:effectLst/>
              </a:rPr>
              <a:t>как </a:t>
            </a:r>
            <a:r>
              <a:rPr lang="bg-BG" sz="2800" dirty="0">
                <a:effectLst/>
              </a:rPr>
              <a:t>да го използвам и как да си </a:t>
            </a:r>
            <a:r>
              <a:rPr lang="bg-BG" sz="2800" dirty="0" smtClean="0">
                <a:effectLst/>
              </a:rPr>
              <a:t>взаимодействам.  </a:t>
            </a:r>
          </a:p>
        </p:txBody>
      </p:sp>
    </p:spTree>
    <p:extLst>
      <p:ext uri="{BB962C8B-B14F-4D97-AF65-F5344CB8AC3E}">
        <p14:creationId xmlns:p14="http://schemas.microsoft.com/office/powerpoint/2010/main" val="14437894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69877"/>
            <a:ext cx="9905998" cy="753082"/>
          </a:xfrm>
        </p:spPr>
        <p:txBody>
          <a:bodyPr/>
          <a:lstStyle/>
          <a:p>
            <a:r>
              <a:rPr lang="bg-BG" dirty="0" smtClean="0"/>
              <a:t>Научаване на интерфейса</a:t>
            </a:r>
            <a:endParaRPr lang="bg-BG" dirty="0"/>
          </a:p>
        </p:txBody>
      </p:sp>
      <p:sp>
        <p:nvSpPr>
          <p:cNvPr id="3" name="Content Placeholder 2"/>
          <p:cNvSpPr>
            <a:spLocks noGrp="1"/>
          </p:cNvSpPr>
          <p:nvPr>
            <p:ph idx="1"/>
          </p:nvPr>
        </p:nvSpPr>
        <p:spPr>
          <a:xfrm>
            <a:off x="1810140" y="1978090"/>
            <a:ext cx="8680202" cy="3181739"/>
          </a:xfrm>
        </p:spPr>
        <p:txBody>
          <a:bodyPr>
            <a:noAutofit/>
          </a:bodyPr>
          <a:lstStyle/>
          <a:p>
            <a:pPr marL="0" indent="0">
              <a:lnSpc>
                <a:spcPct val="114000"/>
              </a:lnSpc>
              <a:spcBef>
                <a:spcPts val="0"/>
              </a:spcBef>
              <a:buNone/>
            </a:pPr>
            <a:r>
              <a:rPr lang="ru-RU" sz="2800" dirty="0" smtClean="0"/>
              <a:t>Потребителските интерфейси </a:t>
            </a:r>
            <a:r>
              <a:rPr lang="ru-RU" sz="2800" dirty="0"/>
              <a:t>предлагат </a:t>
            </a:r>
            <a:r>
              <a:rPr lang="ru-RU" sz="2800" dirty="0" smtClean="0"/>
              <a:t>по-удобни </a:t>
            </a:r>
            <a:r>
              <a:rPr lang="ru-RU" sz="2800" dirty="0"/>
              <a:t>представяния на </a:t>
            </a:r>
            <a:r>
              <a:rPr lang="ru-RU" sz="2800" dirty="0" smtClean="0"/>
              <a:t>функциите, </a:t>
            </a:r>
            <a:r>
              <a:rPr lang="ru-RU" sz="2800" dirty="0"/>
              <a:t>техните входове, </a:t>
            </a:r>
            <a:r>
              <a:rPr lang="ru-RU" sz="2800" dirty="0" smtClean="0"/>
              <a:t>алгоритми </a:t>
            </a:r>
            <a:r>
              <a:rPr lang="ru-RU" sz="2800" dirty="0"/>
              <a:t>и </a:t>
            </a:r>
            <a:r>
              <a:rPr lang="ru-RU" sz="2800" dirty="0" smtClean="0"/>
              <a:t>изходи</a:t>
            </a:r>
            <a:r>
              <a:rPr lang="ru-RU" sz="2800" dirty="0"/>
              <a:t>, така че човек да може да изгради ментални модели на тези представяния, които му позволяват да усеща, предприема действия и постига целите си, както го </a:t>
            </a:r>
            <a:r>
              <a:rPr lang="ru-RU" sz="2800" dirty="0" smtClean="0"/>
              <a:t>прави в </a:t>
            </a:r>
            <a:r>
              <a:rPr lang="ru-RU" sz="2800" dirty="0"/>
              <a:t>естествения </a:t>
            </a:r>
            <a:r>
              <a:rPr lang="ru-RU" sz="2800" dirty="0" smtClean="0"/>
              <a:t>свят.</a:t>
            </a:r>
            <a:endParaRPr lang="bg-BG" sz="2800" i="1" dirty="0"/>
          </a:p>
        </p:txBody>
      </p:sp>
    </p:spTree>
    <p:extLst>
      <p:ext uri="{BB962C8B-B14F-4D97-AF65-F5344CB8AC3E}">
        <p14:creationId xmlns:p14="http://schemas.microsoft.com/office/powerpoint/2010/main" val="400571218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8031</TotalTime>
  <Words>2593</Words>
  <Application>Microsoft Office PowerPoint</Application>
  <PresentationFormat>Widescreen</PresentationFormat>
  <Paragraphs>147</Paragraphs>
  <Slides>22</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Times New Roman</vt:lpstr>
      <vt:lpstr>Trebuchet MS</vt:lpstr>
      <vt:lpstr>Tw Cen MT</vt:lpstr>
      <vt:lpstr>Wingdings</vt:lpstr>
      <vt:lpstr>Circuit</vt:lpstr>
      <vt:lpstr>Проектиране на програмни интерфейси</vt:lpstr>
      <vt:lpstr>Термини и определения</vt:lpstr>
      <vt:lpstr>Термини и определения</vt:lpstr>
      <vt:lpstr>Термини и определения</vt:lpstr>
      <vt:lpstr>Термини и определения</vt:lpstr>
      <vt:lpstr>Термини и определения</vt:lpstr>
      <vt:lpstr>Термини и определения</vt:lpstr>
      <vt:lpstr>Термини и определения</vt:lpstr>
      <vt:lpstr>Научаване на интерфейса</vt:lpstr>
      <vt:lpstr>Научаване на интерфейса</vt:lpstr>
      <vt:lpstr>Научаване на интерфейса</vt:lpstr>
      <vt:lpstr>Научаване на интерфейса</vt:lpstr>
      <vt:lpstr>Научаване на интерфейса</vt:lpstr>
      <vt:lpstr>Научаване на интерфейса</vt:lpstr>
      <vt:lpstr>Посредничество на интерфейса</vt:lpstr>
      <vt:lpstr>Посредничество на интерфейса</vt:lpstr>
      <vt:lpstr>Посредничество на интерфейса</vt:lpstr>
      <vt:lpstr>Посредничество на интерфейса</vt:lpstr>
      <vt:lpstr>Посредничество на интерфейса</vt:lpstr>
      <vt:lpstr>Посредничество на интерфейса</vt:lpstr>
      <vt:lpstr>Посредничество на интерфейса</vt:lpstr>
      <vt:lpstr>Посредничество на интерфейса</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MSlavov</dc:creator>
  <cp:lastModifiedBy>Microsoft account</cp:lastModifiedBy>
  <cp:revision>100</cp:revision>
  <dcterms:created xsi:type="dcterms:W3CDTF">2021-01-07T10:29:23Z</dcterms:created>
  <dcterms:modified xsi:type="dcterms:W3CDTF">2022-01-11T16:41:42Z</dcterms:modified>
</cp:coreProperties>
</file>