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8"/>
  </p:notesMasterIdLst>
  <p:sldIdLst>
    <p:sldId id="256" r:id="rId2"/>
    <p:sldId id="266" r:id="rId3"/>
    <p:sldId id="280" r:id="rId4"/>
    <p:sldId id="281" r:id="rId5"/>
    <p:sldId id="267"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23" r:id="rId25"/>
    <p:sldId id="300" r:id="rId26"/>
    <p:sldId id="322" r:id="rId27"/>
    <p:sldId id="301" r:id="rId28"/>
    <p:sldId id="302" r:id="rId29"/>
    <p:sldId id="303" r:id="rId30"/>
    <p:sldId id="313" r:id="rId31"/>
    <p:sldId id="315" r:id="rId32"/>
    <p:sldId id="316" r:id="rId33"/>
    <p:sldId id="317" r:id="rId34"/>
    <p:sldId id="318" r:id="rId35"/>
    <p:sldId id="319" r:id="rId36"/>
    <p:sldId id="321" r:id="rId37"/>
    <p:sldId id="320" r:id="rId38"/>
    <p:sldId id="304" r:id="rId39"/>
    <p:sldId id="305" r:id="rId40"/>
    <p:sldId id="306" r:id="rId41"/>
    <p:sldId id="307" r:id="rId42"/>
    <p:sldId id="308" r:id="rId43"/>
    <p:sldId id="309" r:id="rId44"/>
    <p:sldId id="310" r:id="rId45"/>
    <p:sldId id="311" r:id="rId46"/>
    <p:sldId id="31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81013" autoAdjust="0"/>
  </p:normalViewPr>
  <p:slideViewPr>
    <p:cSldViewPr snapToGrid="0">
      <p:cViewPr varScale="1">
        <p:scale>
          <a:sx n="90" d="100"/>
          <a:sy n="90" d="100"/>
        </p:scale>
        <p:origin x="17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01580-D3F1-414F-A4B6-741A04BA8B59}" type="datetimeFigureOut">
              <a:rPr lang="bg-BG" smtClean="0"/>
              <a:t>28.3.2023 г.</a:t>
            </a:fld>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6CE83-09A3-49EE-9FCD-14A3C64B0622}" type="slidenum">
              <a:rPr lang="bg-BG" smtClean="0"/>
              <a:t>‹#›</a:t>
            </a:fld>
            <a:endParaRPr lang="bg-BG" dirty="0"/>
          </a:p>
        </p:txBody>
      </p:sp>
    </p:spTree>
    <p:extLst>
      <p:ext uri="{BB962C8B-B14F-4D97-AF65-F5344CB8AC3E}">
        <p14:creationId xmlns:p14="http://schemas.microsoft.com/office/powerpoint/2010/main" val="378630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2</a:t>
            </a:fld>
            <a:endParaRPr lang="bg-BG" dirty="0"/>
          </a:p>
        </p:txBody>
      </p:sp>
    </p:spTree>
    <p:extLst>
      <p:ext uri="{BB962C8B-B14F-4D97-AF65-F5344CB8AC3E}">
        <p14:creationId xmlns:p14="http://schemas.microsoft.com/office/powerpoint/2010/main" val="426237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Една такава система е Sikuli (по-горе), която позволява на потребителите да използват екранни снимки на потребителски интерфейси, за да пишат скриптове, които автоматизират взаимодействията. Подобни системи са използвали подобни идеи, за да позволят на потребителите да пишат прости програми за автоматизиране на уеб задачи. CoScripter позволява на потребителя да демонстрира взаимодействие с интерфейс, който генерира програма в синтаксис, подобен на естествен език, който след това може да бъде изпълнен, за да възпроизведе това действие. CoCo позволи на потребителя да напише команда като „получете пътни условия за магистрала 88“, която след това системата превежда в операции на уебсайт, използвайки предишната история на сърфиране на потребителя и предварително записани уеб скриптове. Два свързани приноса използваха метафората на интерфейс на командния ред за уеб и настолни приложения: единият препоръчва команди, базирани на описания на задачите на естествен език, а другият използва „небрежен“ синтаксис на ключови думи. Всички тези идеи преодоляват пропастта на изпълнение, като помагат на потребителя да изрази целта си в термини, които разбира, като демонстриране на действие, избор на част от интерфейс или описание на целта им, след което системата да ги преведе в изпълнима програма.</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11</a:t>
            </a:fld>
            <a:endParaRPr lang="bg-BG"/>
          </a:p>
        </p:txBody>
      </p:sp>
    </p:spTree>
    <p:extLst>
      <p:ext uri="{BB962C8B-B14F-4D97-AF65-F5344CB8AC3E}">
        <p14:creationId xmlns:p14="http://schemas.microsoft.com/office/powerpoint/2010/main" val="606052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Друг основен фокус е подкрепата на хората, взаимодействащи с данни. Някои системи като Vega по-горе предлагат нови езици за програмиране за декларативно определяне на визуализации на данни. Други са предоставили програмни средства за трансформиране на данни с интерактивна поддръжка за предварителен преглед на ефектите от програмите за трансформация. Една система разгледа интерактивните начини за подпомагане на потребителите да търсят и филтрират данни с регулярни изрази чрез идентифициране на примери за </a:t>
            </a:r>
            <a:r>
              <a:rPr lang="bg-BG" b="0" dirty="0" smtClean="0"/>
              <a:t>отделни</a:t>
            </a:r>
            <a:r>
              <a:rPr lang="bg-BG" b="0" baseline="0" dirty="0" smtClean="0"/>
              <a:t> </a:t>
            </a:r>
            <a:r>
              <a:rPr lang="ru-RU" b="0" dirty="0" smtClean="0"/>
              <a:t>данни, докато други системи помогнаха превода на примери за желани заявки към база данни в SQL заявки. Отново основна цел на всички тези системи е да помогнат за преодоляването на пропастта на оценката между целта на потребителя и програмата, необходима за постигането й.</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12</a:t>
            </a:fld>
            <a:endParaRPr lang="bg-BG"/>
          </a:p>
        </p:txBody>
      </p:sp>
    </p:spTree>
    <p:extLst>
      <p:ext uri="{BB962C8B-B14F-4D97-AF65-F5344CB8AC3E}">
        <p14:creationId xmlns:p14="http://schemas.microsoft.com/office/powerpoint/2010/main" val="2436695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Други системи като Mavo по-горе и Dido са капсулирали целия процес на писане на приложение само до редактиране на HTML, като третират HTML като спецификация както за оформлението на страница, така и за оформлението на данни.</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13</a:t>
            </a:fld>
            <a:endParaRPr lang="bg-BG"/>
          </a:p>
        </p:txBody>
      </p:sp>
    </p:spTree>
    <p:extLst>
      <p:ext uri="{BB962C8B-B14F-4D97-AF65-F5344CB8AC3E}">
        <p14:creationId xmlns:p14="http://schemas.microsoft.com/office/powerpoint/2010/main" val="1683511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dirty="0" smtClean="0"/>
              <a:t>Нищо за дизайна на потребителския интерфейс, който използваме днес, не е основно или неизбежно. Помислете, например, дали изследователите през 60-те години на миналия век са посветили вниманието си на улесняването на програмирането, вместо да изобретяват графичния потребителски интерфейс. Това алтернативно бъдеще може да създаде свят, в който всички ние сме кодери (</a:t>
            </a:r>
            <a:r>
              <a:rPr lang="en-US" dirty="0" smtClean="0"/>
              <a:t>coders)</a:t>
            </a:r>
            <a:r>
              <a:rPr lang="ru-RU" dirty="0" smtClean="0"/>
              <a:t>, а не кликващи</a:t>
            </a:r>
            <a:r>
              <a:rPr lang="en-US" dirty="0" smtClean="0"/>
              <a:t> (clickers)</a:t>
            </a:r>
            <a:r>
              <a:rPr lang="ru-RU" dirty="0" smtClean="0"/>
              <a:t>.</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14</a:t>
            </a:fld>
            <a:endParaRPr lang="bg-BG"/>
          </a:p>
        </p:txBody>
      </p:sp>
    </p:spTree>
    <p:extLst>
      <p:ext uri="{BB962C8B-B14F-4D97-AF65-F5344CB8AC3E}">
        <p14:creationId xmlns:p14="http://schemas.microsoft.com/office/powerpoint/2010/main" val="1142411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15</a:t>
            </a:fld>
            <a:endParaRPr lang="bg-BG"/>
          </a:p>
        </p:txBody>
      </p:sp>
    </p:spTree>
    <p:extLst>
      <p:ext uri="{BB962C8B-B14F-4D97-AF65-F5344CB8AC3E}">
        <p14:creationId xmlns:p14="http://schemas.microsoft.com/office/powerpoint/2010/main" val="3080663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dirty="0" smtClean="0"/>
              <a:t>Експериментите на Иван Съдърланд от 1962 г. със Sketchpad, които предвиждат взаимодействия, базирани на писалка, с ограничени графични обекти, където потребителят може интерактивно да създава диаграми с докосване и плъзгане на писалка.</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16</a:t>
            </a:fld>
            <a:endParaRPr lang="bg-BG"/>
          </a:p>
        </p:txBody>
      </p:sp>
    </p:spTree>
    <p:extLst>
      <p:ext uri="{BB962C8B-B14F-4D97-AF65-F5344CB8AC3E}">
        <p14:creationId xmlns:p14="http://schemas.microsoft.com/office/powerpoint/2010/main" val="3165301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Някои бяха просто насочени, като инструктираха прозореца да се движи нагоре или надолу в област със съдържание, подобно на жестовете за плъзгане, които използваме на сензорните екрани днес за превъртане. Други използваха „копче“ на лентата за превъртане, за да контролират каква част от по-голям документ ще покаже прозорецът, където размерът на копчето е пропорционален на количеството съдържание, видимо в прозореца (това е идеята, която виждаме в операционните системи днес). Тези много итерации в крайна сметка се сближиха към лентите за превъртане, които използваме днес, които са с размер пропорционален на количеството видимо съдържание и могат да се плъзгат.</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17</a:t>
            </a:fld>
            <a:endParaRPr lang="bg-BG" dirty="0"/>
          </a:p>
        </p:txBody>
      </p:sp>
    </p:spTree>
    <p:extLst>
      <p:ext uri="{BB962C8B-B14F-4D97-AF65-F5344CB8AC3E}">
        <p14:creationId xmlns:p14="http://schemas.microsoft.com/office/powerpoint/2010/main" val="3199994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Ранните системи за прозорци поставят прозорците с плочки в решетки, вместо да позволяват произволно разположение.</a:t>
            </a:r>
            <a:endParaRPr lang="en-US" b="0" dirty="0" smtClean="0"/>
          </a:p>
          <a:p>
            <a:r>
              <a:rPr lang="ru-RU" b="0" dirty="0" smtClean="0"/>
              <a:t>Разбира се, Windows, macOS и Ubuntu вече имат много разширени функции за управление на прозорци, което позволява на потребителя да види намален изглед с всички активни прозорци и да ги премести на различни виртуални </a:t>
            </a:r>
            <a:r>
              <a:rPr lang="bg-BG" b="0" dirty="0" smtClean="0"/>
              <a:t>работни</a:t>
            </a:r>
            <a:r>
              <a:rPr lang="bg-BG" b="0" baseline="0" dirty="0" smtClean="0"/>
              <a:t> плотове</a:t>
            </a:r>
            <a:r>
              <a:rPr lang="ru-RU" b="0" dirty="0" smtClean="0"/>
              <a:t>. Съвременните мобилни операционни системи като iOS, Android и Windows Phone избягват множество прозорци за сметка на парадигма на един прозорец на цял екран в даден момент с функции за навигация за придвижване между приложения на цял екран. Изследователи през 80-те години на миналия век стоят зад много от тези иновации и изследователите продължават да правят иновации. Например, някои са изследвали прозорци, които са организирани по задачи</a:t>
            </a:r>
            <a:endParaRPr lang="en-US" b="0" dirty="0" smtClean="0"/>
          </a:p>
          <a:p>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18</a:t>
            </a:fld>
            <a:endParaRPr lang="bg-BG" dirty="0"/>
          </a:p>
        </p:txBody>
      </p:sp>
    </p:spTree>
    <p:extLst>
      <p:ext uri="{BB962C8B-B14F-4D97-AF65-F5344CB8AC3E}">
        <p14:creationId xmlns:p14="http://schemas.microsoft.com/office/powerpoint/2010/main" val="1969752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С коните, всички тези операции за преглед на наличното, стартиране на програма или отваряне на файл бяха съпоставени с посочващо устройство вместо клавиатура: двукратно щракване върху програма, за да я стартирате, двукратно щракване върху документ за отваряне го и плъзгане на икона, за да промените местоположението й във файлова система. Това също наложи някаква представа за „работен плот“, на който ще се съхраняват иконите на програми и документи, осигурявайки удобно място за започване на работа. Отново, нито една от тези идеи не трябваше да работи по този начин, а всъщност по-новите операционни системи не го правят: в продължение на много години iOS не разкриваше концепция за файлове или работен плот. Вместо това имаше само икони за програми и данните се представят като живеещи само „вътре“ в това приложение. Разбира се, все още има файлове, съхранявани на устройството, те просто се управляват от приложението, вместо от потребителя. В крайна сметка, след много търсене, Apple пусна приложение Files, за да направи файловете видими.</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19</a:t>
            </a:fld>
            <a:endParaRPr lang="bg-BG" dirty="0"/>
          </a:p>
        </p:txBody>
      </p:sp>
    </p:spTree>
    <p:extLst>
      <p:ext uri="{BB962C8B-B14F-4D97-AF65-F5344CB8AC3E}">
        <p14:creationId xmlns:p14="http://schemas.microsoft.com/office/powerpoint/2010/main" val="4185944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Програмите имат команди, които по същество са API от функции, които могат да бъдат извикани за извършване на полезни операции. Командните редове, които съществуваха преди интерфейсите на WIMP, изискваха от хората да запомнят всички налични команди и как да конструират команда, за да ги изпълнят. Менютата решават този проблем, като предоставят винаги наличен визуален списък с команди и формуляри за събиране на данни за тяхното изпълнение.</a:t>
            </a:r>
          </a:p>
          <a:p>
            <a:r>
              <a:rPr lang="ru-RU" b="0" dirty="0" smtClean="0"/>
              <a:t>Най-ранните менюта са прости списъци с команди, които могат да бъдат избрани с посочващо устройство. Някои менюта бяха прикрепени към границата на прозорец, други бяха закотвени в горната част на екрана, а трети все още бяха контекстуални и прикрепени към конкретна икона или обект, представляващ някои данни, документ или програма. Виждате всички тези различни видове менюта в съвременните интерфейси, с широки вариации в това къде се извиква менюто. Но всички менюта все още се държат като оригиналната Star и бяха включени с въвеждането на Macintosh, който заимства дизайна на Star.</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20</a:t>
            </a:fld>
            <a:endParaRPr lang="bg-BG" dirty="0"/>
          </a:p>
        </p:txBody>
      </p:sp>
    </p:spTree>
    <p:extLst>
      <p:ext uri="{BB962C8B-B14F-4D97-AF65-F5344CB8AC3E}">
        <p14:creationId xmlns:p14="http://schemas.microsoft.com/office/powerpoint/2010/main" val="24999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dirty="0" smtClean="0"/>
              <a:t>В известен смисъл интерфейсите за програмиране са като всеки друг вид потребителски интерфейс: те приемат вход, представят изход, имат възможности и означаващи и представят различни пропасти за оценка и изпълнение. Те правят това, като използват колекция от инструменти, които съставляват „интерфейса“ на потребителите на програмисти за писане на компютърни програми:</a:t>
            </a:r>
          </a:p>
          <a:p>
            <a:endParaRPr lang="ru-RU" dirty="0" smtClean="0"/>
          </a:p>
          <a:p>
            <a:r>
              <a:rPr lang="ru-RU" dirty="0" smtClean="0"/>
              <a:t>Следователно програмирането обикновено включва четене и редактиране на код в редактор и многократно искане на език за програмиране да прочете кода, за да види дали има някакви грешки в него, и след това изпълнение на програмата, за да се види дали има предвиденото поведение. Често не го прави, което изисква хората да отстраняват грешки в кода си, като намират частите от него, водещи програмата до неправилно поведение.</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3</a:t>
            </a:fld>
            <a:endParaRPr lang="bg-BG"/>
          </a:p>
        </p:txBody>
      </p:sp>
    </p:spTree>
    <p:extLst>
      <p:ext uri="{BB962C8B-B14F-4D97-AF65-F5344CB8AC3E}">
        <p14:creationId xmlns:p14="http://schemas.microsoft.com/office/powerpoint/2010/main" val="3169228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Ключова част от дизайна на менюто беше обработката на команди, които изискваха повече въвеждане от едно щракване. Например, представете си елемент от менюто с надпис „Вход...“, който влиза в услуга на потребителя, искайки имейл адрес и парола. WIMP интерфейсите се нуждаеха от начин да съберат този вход. Екипът на Star измисли формуляри за решаване на този проблем. Повечето формуляри се показват в изскачащи прозорци, които изискват информация от потребителите, преди да изпълнят команда, въпреки че се предлагат в много форми, като листове или „</a:t>
            </a:r>
            <a:r>
              <a:rPr lang="en-US" b="0" dirty="0" smtClean="0"/>
              <a:t>wizards</a:t>
            </a:r>
            <a:r>
              <a:rPr lang="ru-RU" b="0" dirty="0" smtClean="0"/>
              <a:t>“ с множество екрани с формуляри.</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21</a:t>
            </a:fld>
            <a:endParaRPr lang="bg-BG" dirty="0"/>
          </a:p>
        </p:txBody>
      </p:sp>
    </p:spTree>
    <p:extLst>
      <p:ext uri="{BB962C8B-B14F-4D97-AF65-F5344CB8AC3E}">
        <p14:creationId xmlns:p14="http://schemas.microsoft.com/office/powerpoint/2010/main" val="2652242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Докато менютата и формите не изглеждат като голяма възможност за иновации, изследователите отдавна са проучвали по-ефективни и ефикасни форми. Например, вместо линейни списъци с етикети, изследователите са изследвали неща като менюта за йерархично маркиране, които са радиални, могат да се придвижват без щракване и могат да доведат до памет за посочващи траектории за бърз избор на елементи. Други идеи включват менюта, които следват мишката за бърз достъп до контекстна функционалност и менюта рибешко око, които мащабират размера на описанията на командите, за да поберат по-голям брой команди в същото пространство.</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22</a:t>
            </a:fld>
            <a:endParaRPr lang="bg-BG" dirty="0"/>
          </a:p>
        </p:txBody>
      </p:sp>
    </p:spTree>
    <p:extLst>
      <p:ext uri="{BB962C8B-B14F-4D97-AF65-F5344CB8AC3E}">
        <p14:creationId xmlns:p14="http://schemas.microsoft.com/office/powerpoint/2010/main" val="2913745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Изследователите също са проучили формуляри, които събират информация от потребителите в плаващ диалогов прозорец, който все още позволява на потребителя да взаимодейства с приложение, така че те да могат да получат необходимата информация за предоставяне на вход. И разбира се, съвременните гласови интерфейси, намиращи се в интелигентните високоговорители и телефони, не са нищо повече от устни форми, които изискват всички входни данни да бъдат предадени като част от изречено изречение.</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23</a:t>
            </a:fld>
            <a:endParaRPr lang="bg-BG" dirty="0"/>
          </a:p>
        </p:txBody>
      </p:sp>
    </p:spTree>
    <p:extLst>
      <p:ext uri="{BB962C8B-B14F-4D97-AF65-F5344CB8AC3E}">
        <p14:creationId xmlns:p14="http://schemas.microsoft.com/office/powerpoint/2010/main" val="421060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Нито едно от основните действия на WIMP – преместване на прозорец, отваряне на приложение, избор на команда – не е възможно без последния елемент на WIMP, указателите. Те решиха фундаментален проблем при взаимодействието с двуизмерен дисплей: как може потребителят да посочи прозореца, който иска да премести или преоразмери, иконата, която иска да избере, или елемента от менюто, който иска да извика? Основното зад посочването е, че много от взаимодействието с компютъра изисква точно изявление на това, което се „обсъжда“ в диалога между потребителя и компютъра. Указателите са начин за посочване на темата на дискусията, точно както посочването е в разговорите между хората.</a:t>
            </a:r>
          </a:p>
          <a:p>
            <a:r>
              <a:rPr lang="bg-BG" b="0" noProof="0" dirty="0" smtClean="0"/>
              <a:t>Силата на тази идея става очевидна, когато разглеждаме интерфейси без указатели. Например за речеви интерфейси. Как можете да кажете на компютър, че искате да изтриете файл? В говорен интерфейс може да се наложи да кажем нещо като „Изтриване на файла в папката с име „Документи“, който има име „report.txt““, и ще зависи от компютъра да търси такъв файл, попитайте за пояснение, ако има повече от едно съвпадение, връща грешка, ако нищо не е намерено, и разбира се, справяне с всички грешки при разпознаването на реч, които е допуснал. Указателите решават всички тези проблеми с едно-единствено елегантно взаимодействие, заимствано от човешко въплътено взаимодействие.</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24</a:t>
            </a:fld>
            <a:endParaRPr lang="bg-BG" dirty="0"/>
          </a:p>
        </p:txBody>
      </p:sp>
    </p:spTree>
    <p:extLst>
      <p:ext uri="{BB962C8B-B14F-4D97-AF65-F5344CB8AC3E}">
        <p14:creationId xmlns:p14="http://schemas.microsoft.com/office/powerpoint/2010/main" val="4181130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Човек може да изгради цели интерфейси от прозорци, икони, менюта и указатели. Дизайнерите на приложения обаче бързо разбраха, че потребителите трябва да правят повече от просто отваряне на файлове, папки и програми: те също трябва да предоставят вход и да го правят, без да правят грешки. Приспособленията са начинът, по който правим това: плъзгачи, квадратчета за отметка, текстови полета, радио бутони, падащи менюта и много други контроли, намиращи се в графичните потребителски интерфейси, обикновено са проектирани така, че да направят възможно точното определяне на вход в рамките на определен набор от ограничения:</a:t>
            </a:r>
            <a:endParaRPr lang="en-US" b="0" noProof="0" dirty="0" smtClean="0"/>
          </a:p>
          <a:p>
            <a:r>
              <a:rPr lang="bg-BG" b="1" noProof="0" dirty="0" smtClean="0"/>
              <a:t>Плъзгачите </a:t>
            </a:r>
            <a:r>
              <a:rPr lang="bg-BG" b="0" noProof="0" dirty="0" smtClean="0"/>
              <a:t>осигуряват контрол за определяне на непрекъснати числови стойности в рамките на числов диапазон.</a:t>
            </a:r>
          </a:p>
          <a:p>
            <a:r>
              <a:rPr lang="bg-BG" b="1" noProof="0" dirty="0" smtClean="0"/>
              <a:t>Квадрати за отметка </a:t>
            </a:r>
            <a:r>
              <a:rPr lang="bg-BG" b="0" noProof="0" dirty="0" smtClean="0"/>
              <a:t>предоставят механизъм без грешки за определяне на двоични стойности (а понякога и третични стойности, които често са представени с тире).</a:t>
            </a:r>
          </a:p>
          <a:p>
            <a:r>
              <a:rPr lang="bg-BG" b="1" noProof="0" dirty="0" smtClean="0"/>
              <a:t>Текстовите полета </a:t>
            </a:r>
            <a:r>
              <a:rPr lang="bg-BG" b="0" noProof="0" dirty="0" smtClean="0"/>
              <a:t>предоставят интерфейс за посочване на стойности на низове, често със сложни механизми за предотвратяване на грешки, като валидиране на формуляри и функции за ефективност на потребителите, като автоматично попълване.</a:t>
            </a:r>
          </a:p>
          <a:p>
            <a:r>
              <a:rPr lang="bg-BG" b="1" noProof="0" dirty="0" smtClean="0"/>
              <a:t>Радио бутоните и падащите менюта</a:t>
            </a:r>
            <a:r>
              <a:rPr lang="bg-BG" b="0" noProof="0" dirty="0" smtClean="0"/>
              <a:t> предоставят интерфейси за предотвратяване на грешки за определяне на </a:t>
            </a:r>
            <a:r>
              <a:rPr lang="bg-BG" b="0" noProof="0" dirty="0" err="1" smtClean="0"/>
              <a:t>категориални</a:t>
            </a:r>
            <a:r>
              <a:rPr lang="bg-BG" b="0" noProof="0" dirty="0" smtClean="0"/>
              <a:t> стойности.</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25</a:t>
            </a:fld>
            <a:endParaRPr lang="bg-BG" dirty="0"/>
          </a:p>
        </p:txBody>
      </p:sp>
    </p:spTree>
    <p:extLst>
      <p:ext uri="{BB962C8B-B14F-4D97-AF65-F5344CB8AC3E}">
        <p14:creationId xmlns:p14="http://schemas.microsoft.com/office/powerpoint/2010/main" val="342120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Човек може да изгради цели интерфейси от прозорци, икони, менюта и указатели. Дизайнерите на приложения обаче бързо разбраха, че потребителите трябва да правят повече от просто отваряне на файлове, папки и програми: те също трябва да предоставят вход и да го правят, без да правят грешки. Приспособленията са начинът, по който правим това: плъзгачи, квадратчета за отметка, текстови полета, радио бутони, падащи менюта и много други контроли, намиращи се в графичните потребителски интерфейси, обикновено са проектирани така, че да направят възможно точното определяне на вход в рамките на определен набор от ограничения:</a:t>
            </a:r>
            <a:endParaRPr lang="en-US" b="0" noProof="0" dirty="0" smtClean="0"/>
          </a:p>
          <a:p>
            <a:r>
              <a:rPr lang="bg-BG" b="1" noProof="0" dirty="0" smtClean="0"/>
              <a:t>Плъзгачите </a:t>
            </a:r>
            <a:r>
              <a:rPr lang="bg-BG" b="0" noProof="0" dirty="0" smtClean="0"/>
              <a:t>осигуряват контрол за определяне на непрекъснати числови стойности в рамките на числов диапазон.</a:t>
            </a:r>
          </a:p>
          <a:p>
            <a:r>
              <a:rPr lang="bg-BG" b="1" noProof="0" dirty="0" smtClean="0"/>
              <a:t>Квадрати за отметка </a:t>
            </a:r>
            <a:r>
              <a:rPr lang="bg-BG" b="0" noProof="0" dirty="0" smtClean="0"/>
              <a:t>предоставят механизъм без грешки за определяне на двоични стойности (а понякога и третични стойности, които често са представени с тире).</a:t>
            </a:r>
          </a:p>
          <a:p>
            <a:r>
              <a:rPr lang="bg-BG" b="1" noProof="0" dirty="0" smtClean="0"/>
              <a:t>Текстовите полета </a:t>
            </a:r>
            <a:r>
              <a:rPr lang="bg-BG" b="0" noProof="0" dirty="0" smtClean="0"/>
              <a:t>предоставят интерфейс за посочване на стойности на низове, често със сложни механизми за предотвратяване на грешки, като валидиране на формуляри и функции за ефективност на потребителите, като автоматично попълване.</a:t>
            </a:r>
          </a:p>
          <a:p>
            <a:r>
              <a:rPr lang="bg-BG" b="1" noProof="0" dirty="0" smtClean="0"/>
              <a:t>Радио бутоните и падащите менюта</a:t>
            </a:r>
            <a:r>
              <a:rPr lang="bg-BG" b="0" noProof="0" dirty="0" smtClean="0"/>
              <a:t> предоставят интерфейси за предотвратяване на грешки за определяне на </a:t>
            </a:r>
            <a:r>
              <a:rPr lang="bg-BG" b="0" noProof="0" dirty="0" err="1" smtClean="0"/>
              <a:t>категориални</a:t>
            </a:r>
            <a:r>
              <a:rPr lang="bg-BG" b="0" noProof="0" dirty="0" smtClean="0"/>
              <a:t> стойности.</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26</a:t>
            </a:fld>
            <a:endParaRPr lang="bg-BG" dirty="0"/>
          </a:p>
        </p:txBody>
      </p:sp>
    </p:spTree>
    <p:extLst>
      <p:ext uri="{BB962C8B-B14F-4D97-AF65-F5344CB8AC3E}">
        <p14:creationId xmlns:p14="http://schemas.microsoft.com/office/powerpoint/2010/main" val="2657506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noProof="0" dirty="0" smtClean="0"/>
              <a:t>Друга празнина, която ранните изобретатели на WIMP интерфейсите забелязаха, е, че няма лесен начин за преместване на данни между части от WIMP интерфейси. Преди WIMP копирането на информация означаваше съхраняване на някаква информация във файл, копиране на файла или свързване на съдържанието му в друг файл и след това запазване на този файл. Копиране и поставяне брилянтно рационализира този процес на прехвърляне на данни чрез просто създаване на временно място за съхранение на данните, които не се съхраняват във файл.</a:t>
            </a:r>
          </a:p>
          <a:p>
            <a:r>
              <a:rPr lang="ru-RU" b="0" noProof="0" dirty="0" smtClean="0"/>
              <a:t>Изследователите са проучили много начини за подобряване на силата на тази функция, включително техники, които имат по-голяма семантична осведоменост за копираното съдържание, позволявайки то да бъде анализирано и поставено по по-интелигентни начини. Други са изследвали начини за преместване на данни между различни машини, като дават идентичност на копираните данни или чрез синхронизиране на клипбордове между устройства. Някои от тези функции вече са масови; например iOS поддържа синхронизиран с облак клипборд, който позволява поставяне на съдържание между различни устройства, влезли в същия акаунт в iCloud.</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27</a:t>
            </a:fld>
            <a:endParaRPr lang="bg-BG" dirty="0"/>
          </a:p>
        </p:txBody>
      </p:sp>
    </p:spTree>
    <p:extLst>
      <p:ext uri="{BB962C8B-B14F-4D97-AF65-F5344CB8AC3E}">
        <p14:creationId xmlns:p14="http://schemas.microsoft.com/office/powerpoint/2010/main" val="339084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Във всички WIMP интерфейси има централно понятие за непосредственост: човек предприема действие и получава отговор. Тази идея, която ние наричаме директна манипулация, не е специфична за WIMP, а е много по-обща.</a:t>
            </a:r>
          </a:p>
          <a:p>
            <a:r>
              <a:rPr lang="bg-BG" b="0" noProof="0" dirty="0" smtClean="0"/>
              <a:t>Интерфейсите за директна манипулация, които включват неща като взаимодействия с плъзгане и пускане или взаимодействия, базирани на жестове, са във филма за доклада на малцинството, изобразен по-горе, могат да се научат бързо, могат да бъдат ефективни за използване, могат да предотвратят грешки. И тъй като са обратими, те могат да поддържат бързо възстановяване на грешки. Поради тези предимства много изследователи са се опитали да преведат задачи, които традиционно изискват програмиране или други сложни последователности от операции, в интерфейси за директна манипулация.</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28</a:t>
            </a:fld>
            <a:endParaRPr lang="bg-BG" dirty="0"/>
          </a:p>
        </p:txBody>
      </p:sp>
    </p:spTree>
    <p:extLst>
      <p:ext uri="{BB962C8B-B14F-4D97-AF65-F5344CB8AC3E}">
        <p14:creationId xmlns:p14="http://schemas.microsoft.com/office/powerpoint/2010/main" val="2964737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Въпреки че всички идеи за интерактивен интерфейс по-горе вероятно са ви добре познати, важно е да запомните, че те не са естествени по никакъв начин. Те са изцяло измислени, изкуствени дизайни, които решават много специфични проблеми за представяне на информация на потребителите, получаване на данни от потребителите и поддържане на извикване на команди. Единствената причина да се чувстват естествени е, че ние практикуваме да ги използваме толкова често. При проектирането на интерфейси е разумно да се използва дългата история на практиката на всеки с тези стари идеи. Въпреки това, също така е разумно да ги поставите под въпрос, когато работите с нови типове данни или взаимодействие.</a:t>
            </a:r>
          </a:p>
          <a:p>
            <a:r>
              <a:rPr lang="bg-BG" b="1" noProof="0" dirty="0" smtClean="0"/>
              <a:t>Игрите са идеалният пример за това.</a:t>
            </a:r>
            <a:endParaRPr lang="bg-BG" b="1"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29</a:t>
            </a:fld>
            <a:endParaRPr lang="bg-BG" dirty="0"/>
          </a:p>
        </p:txBody>
      </p:sp>
    </p:spTree>
    <p:extLst>
      <p:ext uri="{BB962C8B-B14F-4D97-AF65-F5344CB8AC3E}">
        <p14:creationId xmlns:p14="http://schemas.microsoft.com/office/powerpoint/2010/main" val="1861708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Знаейки, например, че бутонът извиква своята команда само след освобождаване на бутона на мишката позволява на човек да разсъждава относно предположенията, които бутонът прави за способностите. Възможността за задържане на бутон на мишката, например, не е нещо, което всички хора имат, независимо дали поради ограничена сила на пръстите, двигателни треперения, които водят до случайно отпускане на бутон, или други двигателно-физични ограничения. Тези детайли позволяват на дизайнерите да контролират напълно какво правите и как се държи.</a:t>
            </a:r>
          </a:p>
          <a:p>
            <a:r>
              <a:rPr lang="bg-BG" b="0" noProof="0" dirty="0" smtClean="0"/>
              <a:t>Познаването на внедряването на потребителския интерфейс също може да е важно, ако искате да измислите нови парадигми на интерфейса. Ниско ниво на познания за внедряване на потребителски интерфейс ви позволява да видите как точно са ограничени текущите интерфейси и ви дава възможност да си представите нови интерфейси, които нямат тези ограничения. Например, когато Apple преработи своите клавиатури, за да имат по-тънка (</a:t>
            </a:r>
            <a:r>
              <a:rPr lang="bg-BG" b="0" noProof="0" dirty="0" err="1" smtClean="0"/>
              <a:t>shallower</a:t>
            </a:r>
            <a:r>
              <a:rPr lang="bg-BG" b="0" noProof="0" dirty="0" smtClean="0"/>
              <a:t>), техният дизайнерски екип се нуждаеше от по-задълбочени познания, отколкото просто „натискането на клавиш изпраща ключов код към операционната система“. Те трябваше да знаят физическите механизми, които позволяват натискане на клавиш, </a:t>
            </a:r>
            <a:r>
              <a:rPr lang="bg-BG" b="0" noProof="0" dirty="0" err="1" smtClean="0"/>
              <a:t>тактилната</a:t>
            </a:r>
            <a:r>
              <a:rPr lang="bg-BG" b="0" noProof="0" dirty="0" smtClean="0"/>
              <a:t> обратна връзка, която тези механизми предоставят, и слуховата обратна връзка, на която потребителите разчитат, за да потвърдят, че са натиснали клавиш. Опитът в тези физически качества на хардуерния интерфейс на клавиатурата беше от съществено значение за проектиране на ново изживяване с клавиатурата.</a:t>
            </a:r>
          </a:p>
          <a:p>
            <a:r>
              <a:rPr lang="bg-BG" b="1" noProof="0" dirty="0" smtClean="0"/>
              <a:t>Прецизните технически познания за внедряването на потребителски интерфейс също позволяват на дизайнерите и инженерите да имат общ речник, за да общуват за интерфейсите. Дизайнерите трябва да се чувстват овластени да разговарят за внедряването на интерфейса с инженерите, знаейки достатъчно, за да критикуват дизайна и да предадат алтернативи. Без този речник и разбиране на тези концепции, инженерите запазват властта над дизайна на потребителския интерфейс, въпреки че не са обучени да проектират интерфейси.</a:t>
            </a:r>
            <a:endParaRPr lang="bg-BG" b="1"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30</a:t>
            </a:fld>
            <a:endParaRPr lang="bg-BG" dirty="0"/>
          </a:p>
        </p:txBody>
      </p:sp>
    </p:spTree>
    <p:extLst>
      <p:ext uri="{BB962C8B-B14F-4D97-AF65-F5344CB8AC3E}">
        <p14:creationId xmlns:p14="http://schemas.microsoft.com/office/powerpoint/2010/main" val="68439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dirty="0" smtClean="0"/>
              <a:t>Въпреки че е очевидно, че това е различно от използването на уебсайт или мобилно приложение, е полезно да се говори по-точно за това как точно е различно. По-специално, има три атрибута, които правят интерфейса програмен интерфейс.</a:t>
            </a:r>
          </a:p>
          <a:p>
            <a:endParaRPr lang="ru-RU" dirty="0" smtClean="0"/>
          </a:p>
          <a:p>
            <a:r>
              <a:rPr lang="ru-RU" dirty="0" smtClean="0"/>
              <a:t>Например уеб формуляр има контроли за въвеждане на информация и бутон за изпращане за запазването й.</a:t>
            </a:r>
          </a:p>
          <a:p>
            <a:r>
              <a:rPr lang="ru-RU" dirty="0" smtClean="0"/>
              <a:t>Например, за да отворите нова папка в операционните системи Unix или Linux, трябва да въведете cd myFolder, което е конкретна нотация за изпълнение на командата cd (която означава „промяна на директорията“ и указваща към коя папка да отидете (myFolder).</a:t>
            </a:r>
            <a:endParaRPr lang="en-US" dirty="0" smtClean="0"/>
          </a:p>
          <a:p>
            <a:endParaRPr lang="bg-BG" dirty="0" smtClean="0"/>
          </a:p>
          <a:p>
            <a:r>
              <a:rPr lang="ru-RU" dirty="0" smtClean="0"/>
              <a:t>Например, когато се използва Unix програмата за команден ред mv file.txt ../ (която премества file.txt в родителската директория), те използват команда, име на файл и символна препратка ../ за препратка към родителската директория на текущата директория. Командите, имената и относителните препратки към пътя са абстракции. Визуалните икони в графичния потребителски интерфейс също са абстрактни, но тъй като поддържат директна манипулация, като преместване на файлове от една папка в друга, те могат да се третират като конкретни обекти. Не е така с програмните интерфейси, където всичко е абстрактно.</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4</a:t>
            </a:fld>
            <a:endParaRPr lang="bg-BG"/>
          </a:p>
        </p:txBody>
      </p:sp>
    </p:spTree>
    <p:extLst>
      <p:ext uri="{BB962C8B-B14F-4D97-AF65-F5344CB8AC3E}">
        <p14:creationId xmlns:p14="http://schemas.microsoft.com/office/powerpoint/2010/main" val="40538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sz="1200" dirty="0" smtClean="0"/>
              <a:t>Архитектура – в софтуерното инженерство това е поглед от високо на поведението на кода: </a:t>
            </a:r>
            <a:r>
              <a:rPr lang="bg-BG" sz="1200" b="1" dirty="0" smtClean="0"/>
              <a:t>как е организиран в различни единици с обща цел, как се движат данните между тези единици и кои от тези единици вземат решение как да се отговори на взаимодействието с потребителя.</a:t>
            </a:r>
          </a:p>
          <a:p>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31</a:t>
            </a:fld>
            <a:endParaRPr lang="bg-BG" dirty="0"/>
          </a:p>
        </p:txBody>
      </p:sp>
    </p:spTree>
    <p:extLst>
      <p:ext uri="{BB962C8B-B14F-4D97-AF65-F5344CB8AC3E}">
        <p14:creationId xmlns:p14="http://schemas.microsoft.com/office/powerpoint/2010/main" val="2102765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1" noProof="0" dirty="0" smtClean="0"/>
              <a:t>Състояние</a:t>
            </a:r>
            <a:r>
              <a:rPr lang="ru-RU" b="1" baseline="0" noProof="0" dirty="0" smtClean="0"/>
              <a:t> </a:t>
            </a:r>
            <a:r>
              <a:rPr lang="ru-RU" b="0" baseline="0" noProof="0" dirty="0" smtClean="0"/>
              <a:t>- </a:t>
            </a:r>
            <a:r>
              <a:rPr lang="ru-RU" b="0" noProof="0" dirty="0" smtClean="0"/>
              <a:t>Конкретен режим или конфигурация на потребителски интерфейс, който може да бъде променен чрез въвеждане от потребителя. Например, бутон може да бъде задържан или не, или потребителят на уеб страница може да е влязъл или не.</a:t>
            </a:r>
          </a:p>
          <a:p>
            <a:r>
              <a:rPr lang="ru-RU" b="1" noProof="0" dirty="0" smtClean="0"/>
              <a:t>Събитие:</a:t>
            </a:r>
            <a:r>
              <a:rPr lang="ru-RU" b="0" noProof="0" dirty="0" smtClean="0"/>
              <a:t> въведено от потребителя като щракване с мишката, докосване, плъзгане или словесно изказване, което може да предизвика промяна на състоянието в състоянието на потребителския интерфейс.</a:t>
            </a:r>
          </a:p>
          <a:p>
            <a:r>
              <a:rPr lang="ru-RU" b="0" noProof="0" dirty="0" smtClean="0"/>
              <a:t>Машината за състояние на бутоните по-горе има две възможни състояния: нагоре (отляво) и надолу (отдясно). Първото събитие е, когато бутонът получи събитие за натискане на мишката, след като потребителят щракне върху бутон на мишката, докато показалецът </a:t>
            </a:r>
            <a:r>
              <a:rPr lang="en-US" b="0" noProof="0" dirty="0" smtClean="0"/>
              <a:t>(pointer)</a:t>
            </a:r>
            <a:r>
              <a:rPr lang="ru-RU" b="0" noProof="0" dirty="0" smtClean="0"/>
              <a:t> е над бутона. Това събитие кара състоянието на машината да премине от горно състояние в състояние надолу. Бутонът остава в това състояние, докато по-късно не получи събитие за </a:t>
            </a:r>
            <a:r>
              <a:rPr lang="bg-BG" b="0" noProof="0" dirty="0" smtClean="0"/>
              <a:t>повдигане</a:t>
            </a:r>
            <a:r>
              <a:rPr lang="bg-BG" b="0" baseline="0" noProof="0" dirty="0" smtClean="0"/>
              <a:t> </a:t>
            </a:r>
            <a:r>
              <a:rPr lang="ru-RU" b="0" noProof="0" dirty="0" smtClean="0"/>
              <a:t>на мишката от потребителя, когато пусне бутона на мишката; това кара бутона да премине в горно състояние и също така изпълнява неговата команда. Това е толкова просто, колкото машините за извеждане на бутони получават.</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32</a:t>
            </a:fld>
            <a:endParaRPr lang="bg-BG" dirty="0"/>
          </a:p>
        </p:txBody>
      </p:sp>
    </p:spTree>
    <p:extLst>
      <p:ext uri="{BB962C8B-B14F-4D97-AF65-F5344CB8AC3E}">
        <p14:creationId xmlns:p14="http://schemas.microsoft.com/office/powerpoint/2010/main" val="3637390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33</a:t>
            </a:fld>
            <a:endParaRPr lang="bg-BG" dirty="0"/>
          </a:p>
        </p:txBody>
      </p:sp>
    </p:spTree>
    <p:extLst>
      <p:ext uri="{BB962C8B-B14F-4D97-AF65-F5344CB8AC3E}">
        <p14:creationId xmlns:p14="http://schemas.microsoft.com/office/powerpoint/2010/main" val="4067176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noProof="0" dirty="0" smtClean="0"/>
              <a:t>Model-View-Controller</a:t>
            </a:r>
            <a:r>
              <a:rPr lang="bg-BG" b="1" noProof="0" dirty="0" smtClean="0"/>
              <a:t> </a:t>
            </a:r>
            <a:r>
              <a:rPr lang="bg-BG" b="0" noProof="0" dirty="0" smtClean="0"/>
              <a:t>-</a:t>
            </a:r>
            <a:r>
              <a:rPr lang="bg-BG" b="1" noProof="0" dirty="0" smtClean="0"/>
              <a:t> </a:t>
            </a:r>
            <a:r>
              <a:rPr lang="bg-BG" b="0" noProof="0" dirty="0" smtClean="0"/>
              <a:t>Начин за организиране на реализация на потребителския интерфейс за разделяне на това как се съхраняват данните (моделът), как се представят данните (изгледът) и как данните се променят в отговор на въвеждането на потребителя (контролерът).</a:t>
            </a:r>
            <a:endParaRPr lang="en-US" b="0" noProof="0" dirty="0" smtClean="0"/>
          </a:p>
          <a:p>
            <a:r>
              <a:rPr lang="bg-BG" b="0" noProof="0" dirty="0" smtClean="0"/>
              <a:t>За да илюстрираме как работи архитектурата, нека разгледаме пример за не-потребителски интерфейс. Помислете за знаците, които често се показват на бензиностанция или кино. Нещо отговаря за съхраняването на съдържанието, което ще се показва на табелите; може би това е лист хартия със съобщение или някой особено организиран собственик на бензиностанция има списък с идеи за съобщения, съхранявани в тетрадка. Какъвто и да е носителят за съхранение, това е </a:t>
            </a:r>
            <a:r>
              <a:rPr lang="bg-BG" b="1" noProof="0" dirty="0" smtClean="0"/>
              <a:t>моделът</a:t>
            </a:r>
            <a:r>
              <a:rPr lang="bg-BG" b="0" noProof="0" dirty="0" smtClean="0"/>
              <a:t>. Някой друг е отговорен за поставянето на съдържанието върху знаците въз основа на това, което има в модела; това е отговорността на </a:t>
            </a:r>
            <a:r>
              <a:rPr lang="bg-BG" b="1" noProof="0" dirty="0" smtClean="0"/>
              <a:t>изгледа</a:t>
            </a:r>
            <a:r>
              <a:rPr lang="bg-BG" b="0" noProof="0" dirty="0" smtClean="0"/>
              <a:t>. И, разбира се, някой е отговорен да реши кога да извлече ново съобщение от модела и да каже на лицето, което отговаря за изгледа, да актуализира знака. Този човек е </a:t>
            </a:r>
            <a:r>
              <a:rPr lang="bg-BG" b="1" noProof="0" dirty="0" smtClean="0"/>
              <a:t>контролерът</a:t>
            </a:r>
            <a:r>
              <a:rPr lang="bg-BG" b="0" noProof="0" dirty="0" smtClean="0"/>
              <a:t>.</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34</a:t>
            </a:fld>
            <a:endParaRPr lang="bg-BG" dirty="0"/>
          </a:p>
        </p:txBody>
      </p:sp>
    </p:spTree>
    <p:extLst>
      <p:ext uri="{BB962C8B-B14F-4D97-AF65-F5344CB8AC3E}">
        <p14:creationId xmlns:p14="http://schemas.microsoft.com/office/powerpoint/2010/main" val="1195459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В този интерфейс:</a:t>
            </a:r>
          </a:p>
          <a:p>
            <a:pPr marL="171450" indent="-171450">
              <a:buFont typeface="Arial" panose="020B0604020202020204" pitchFamily="34" charset="0"/>
              <a:buChar char="•"/>
            </a:pPr>
            <a:r>
              <a:rPr lang="bg-BG" b="1" noProof="0" dirty="0" smtClean="0"/>
              <a:t>Моделът</a:t>
            </a:r>
            <a:r>
              <a:rPr lang="bg-BG" b="0" noProof="0" dirty="0" smtClean="0"/>
              <a:t> съхранява данните, които потребителският интерфейс представя. Например на фигурата по-горе това ще бъде коментарът, който някой пише и публикува. В случай на социални медии моделът може да включва както частта от паметта, съхраняваща въведения коментар, но и базата данни, съхранявана на сървърите на </a:t>
            </a:r>
            <a:r>
              <a:rPr lang="bg-BG" b="0" noProof="0" dirty="0" err="1" smtClean="0"/>
              <a:t>Facebook</a:t>
            </a:r>
            <a:r>
              <a:rPr lang="bg-BG" b="0" noProof="0" dirty="0" smtClean="0"/>
              <a:t>, която запазва коментара за по-късно показване.</a:t>
            </a:r>
          </a:p>
          <a:p>
            <a:pPr marL="171450" indent="-171450">
              <a:buFont typeface="Arial" panose="020B0604020202020204" pitchFamily="34" charset="0"/>
              <a:buChar char="•"/>
            </a:pPr>
            <a:r>
              <a:rPr lang="bg-BG" b="1" noProof="0" dirty="0" smtClean="0"/>
              <a:t>Изгледът</a:t>
            </a:r>
            <a:r>
              <a:rPr lang="bg-BG" b="0" noProof="0" dirty="0" smtClean="0"/>
              <a:t> визуализира данните в модела. Например на фигурата по-горе това включва текстовото поле за коментара, но също и изображението на профила, падащото меню за поверителност и името. Работата на изгледа е да изобрази тези контроли, да изслуша информацията от потребителя (например, натискане на бутона за публикуване, за да изпрати коментар) и да покаже всеки изход, който контролерът реши да предостави (например обратна връзка за връзките в публикацията).</a:t>
            </a:r>
          </a:p>
          <a:p>
            <a:pPr marL="171450" indent="-171450">
              <a:buFont typeface="Arial" panose="020B0604020202020204" pitchFamily="34" charset="0"/>
              <a:buChar char="•"/>
            </a:pPr>
            <a:r>
              <a:rPr lang="bg-BG" b="1" noProof="0" dirty="0" smtClean="0"/>
              <a:t>Контролерът</a:t>
            </a:r>
            <a:r>
              <a:rPr lang="bg-BG" b="0" noProof="0" dirty="0" smtClean="0"/>
              <a:t> взема решения за това как да обработва въвеждането на потребителя и как да актуализира модела. В нашия пример за коментар по-горе това включва валидиране на коментара (например, той не може да бъде празен) и изпращане на коментара, когато потребителят натисне </a:t>
            </a:r>
            <a:r>
              <a:rPr lang="bg-BG" b="0" i="1" noProof="0" dirty="0" err="1" smtClean="0"/>
              <a:t>enter</a:t>
            </a:r>
            <a:r>
              <a:rPr lang="bg-BG" b="0" noProof="0" dirty="0" smtClean="0"/>
              <a:t> или бутона за публикуване. Контролерът получава и задава данни в модела, когато е необходимо, и казва на изгледа да се актуализира, когато моделът се промени.</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35</a:t>
            </a:fld>
            <a:endParaRPr lang="bg-BG" dirty="0"/>
          </a:p>
        </p:txBody>
      </p:sp>
    </p:spTree>
    <p:extLst>
      <p:ext uri="{BB962C8B-B14F-4D97-AF65-F5344CB8AC3E}">
        <p14:creationId xmlns:p14="http://schemas.microsoft.com/office/powerpoint/2010/main" val="987885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Забележете как в дървото по-горе има някои компоненти, които не се виждат в потребителския интерфейс („публикацията“, „редакторът“, контейнерът „специален вход“). Всеки от тях по същество представлява контейнери, които групират компоненти заедно. Тези контейнери се използват, за да придадат на джаджите оформление, в което децата на всеки компонент са организирани пространствено според някакво правило за оформление. Например, специалните приспособления за въвеждане са разположени в хоризонтален ред в контейнера за специални входове, а самият контейнер за специални входове е разположен надясно в контейнера „редактор“. Всеки компонент има свои собствени правила за оформление, които управляват показването на неговите деца.</a:t>
            </a:r>
          </a:p>
          <a:p>
            <a:pPr marL="171450" indent="-171450">
              <a:buFont typeface="Arial" panose="020B0604020202020204" pitchFamily="34" charset="0"/>
              <a:buChar char="•"/>
            </a:pPr>
            <a:r>
              <a:rPr lang="bg-BG" b="1" noProof="0" dirty="0" smtClean="0"/>
              <a:t>Мишката</a:t>
            </a:r>
            <a:r>
              <a:rPr lang="bg-BG" b="0" noProof="0" dirty="0" smtClean="0"/>
              <a:t> излъчва събития за движение на мишката и натискане и освобождаване на бутон. Всички те се излъчват като дискретни хардуерни събития към операционната система. Някои събития се обединяват в синтетични събития като щракване (което всъщност е натискане на мишката, последвано от освобождаване на мишката, но не и дискретно събитие на хардуера на мишката). Когато операционната система получава събития, тя първо решава кой прозорец ще получи тези събития, като сравнява позицията на мишката с позицията и наслояването на прозорците, като намира най-горния прозорец, който съдържа позицията на мишката. След това прозорецът решава кой компонент ще обработва събитието, като намира най-горния компонент, чиито пространствени граници съдържат мишката. След това събитието се изпраща към този компонент. Ако компонентът не обработва събитието (напр. някой щракне върху някакъв текст в уеб браузър, който не реагира на щраквания), събитието може да бъде разпространено до неговия родител, до родителя на своя родител и т.н., като се види дали има от предшествениците в йерархията на компонентите искат да обработват събитието. Всяка рамка на потребителския интерфейс обработва това разпространение малко по-различно, но повечето следват този основен модел.</a:t>
            </a:r>
          </a:p>
          <a:p>
            <a:pPr marL="171450" indent="-171450">
              <a:buFont typeface="Arial" panose="020B0604020202020204" pitchFamily="34" charset="0"/>
              <a:buChar char="•"/>
            </a:pPr>
            <a:r>
              <a:rPr lang="bg-BG" b="1" noProof="0" dirty="0" smtClean="0"/>
              <a:t>Клавиатурата</a:t>
            </a:r>
            <a:r>
              <a:rPr lang="bg-BG" b="0" noProof="0" dirty="0" smtClean="0"/>
              <a:t> излъчва събития натискане и натискане, всяко с код на клавиш, който съответства на физическия клавиш, който е бил натиснат. Както при мишката, последователностите се синтезират в други събития (например, клавиш надолу, последван от клавиш нагоре със същия клавиш, е клавиш „натиснете“). Докато мишката има позиция, клавиатурата не, и така операционните системи поддържат представа за фокуса на прозореца, за да определят кой прозорец получава ключови събития, а след това всеки прозорец поддържа идея за фокус на клавиатурата, за да определи кой компонент получава ключови събития. След това операционните системи са отговорни за осигуряването на видим индикатор за това кой компонент има фокус на клавиатурата (може би му дават открояване на рамката и показват мигаща текстова карета). Както при събитията с мишката, ако компонентът с фокус не обработва събитие от клавиатурата, то може да бъде разпространено до своите предшественици и да се обработва от един от тях. Например, когато натиснете клавиша за излизане, когато диалогов прозорец за потвърждение е на фокус, бутонът с фокус ще го игнорира, но диалоговият прозорец може да интерпретира натискането на клавиша за излизане като „отказ“.</a:t>
            </a:r>
          </a:p>
          <a:p>
            <a:pPr marL="171450" indent="-171450">
              <a:buFont typeface="Arial" panose="020B0604020202020204" pitchFamily="34" charset="0"/>
              <a:buChar char="•"/>
            </a:pPr>
            <a:r>
              <a:rPr lang="bg-BG" b="1" noProof="0" dirty="0" smtClean="0"/>
              <a:t>Сензорният екран </a:t>
            </a:r>
            <a:r>
              <a:rPr lang="bg-BG" b="0" noProof="0" dirty="0" smtClean="0"/>
              <a:t>излъчва поток от събития с докосване, сегментирани по начални, преместващи и крайни събития. Други събития включват събития за отмяна на докосване, като например когато плъзнете пръста си от екрана, за да посочите, че вече не искате да докосвате. Този поток от събития на ниско ниво се преобразува от операционни системи и приложения в жестове за докосване. Повечето операционни системи разпознават клас жестове и също така излъчват събития за тях, което позволява на контролите на потребителския интерфейс да реагират на тях.</a:t>
            </a:r>
          </a:p>
          <a:p>
            <a:pPr marL="171450" indent="-171450">
              <a:buFont typeface="Arial" panose="020B0604020202020204" pitchFamily="34" charset="0"/>
              <a:buChar char="•"/>
            </a:pPr>
            <a:r>
              <a:rPr lang="bg-BG" b="0" noProof="0" dirty="0" smtClean="0"/>
              <a:t>Дори </a:t>
            </a:r>
            <a:r>
              <a:rPr lang="bg-BG" b="1" noProof="0" dirty="0" smtClean="0"/>
              <a:t>говорните интерфейси </a:t>
            </a:r>
            <a:r>
              <a:rPr lang="bg-BG" b="0" noProof="0" dirty="0" smtClean="0"/>
              <a:t>излъчват събития. Например цифровите гласови асистенти непрекъснато слушат команди за активиране като „Хей </a:t>
            </a:r>
            <a:r>
              <a:rPr lang="bg-BG" b="0" noProof="0" dirty="0" err="1" smtClean="0"/>
              <a:t>Siri</a:t>
            </a:r>
            <a:r>
              <a:rPr lang="bg-BG" b="0" noProof="0" dirty="0" smtClean="0"/>
              <a:t>“ или „</a:t>
            </a:r>
            <a:r>
              <a:rPr lang="bg-BG" b="0" noProof="0" dirty="0" err="1" smtClean="0"/>
              <a:t>Alexa</a:t>
            </a:r>
            <a:r>
              <a:rPr lang="bg-BG" b="0" noProof="0" dirty="0" smtClean="0"/>
              <a:t>“. След като бъдат открити, те започват да преобразуват речта в текст, който след това се съпоставя с една или повече команди. Приложенията, които излагат набор от команди, след това получават събития, които задействат приложението да обработи командата. Следователно, понятието за входни събития не е по своята същност </a:t>
            </a:r>
            <a:r>
              <a:rPr lang="bg-BG" b="0" noProof="0" dirty="0" err="1" smtClean="0"/>
              <a:t>тактилно</a:t>
            </a:r>
            <a:r>
              <a:rPr lang="bg-BG" b="0" noProof="0" dirty="0" smtClean="0"/>
              <a:t>; по-общо става въпрос за превеждане на входове от ниско ниво в команди от високо ниво.</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36</a:t>
            </a:fld>
            <a:endParaRPr lang="bg-BG" dirty="0"/>
          </a:p>
        </p:txBody>
      </p:sp>
    </p:spTree>
    <p:extLst>
      <p:ext uri="{BB962C8B-B14F-4D97-AF65-F5344CB8AC3E}">
        <p14:creationId xmlns:p14="http://schemas.microsoft.com/office/powerpoint/2010/main" val="30786857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Ако всяка отделна джаджа в потребителския интерфейс е собствена самостоятелна архитектура на модел-изглед-контролер, как всички тези отделни джаджи са съставени заедно в потребителски интерфейс? Има три големи идеи, които съединяват отделни джаджи в цял интерфейс.</a:t>
            </a:r>
          </a:p>
          <a:p>
            <a:r>
              <a:rPr lang="bg-BG" b="0" noProof="0" dirty="0" smtClean="0"/>
              <a:t>Първо, всички потребителски интерфейси са структурирани като йерархии, в които една джаджа може да съдържа нула или повече други „подчинени“ джаджи и всяка джаджа има родител, с изключение на „корен“ джаджа (обикновено прозорец). </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37</a:t>
            </a:fld>
            <a:endParaRPr lang="bg-BG" dirty="0"/>
          </a:p>
        </p:txBody>
      </p:sp>
    </p:spTree>
    <p:extLst>
      <p:ext uri="{BB962C8B-B14F-4D97-AF65-F5344CB8AC3E}">
        <p14:creationId xmlns:p14="http://schemas.microsoft.com/office/powerpoint/2010/main" val="1346907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38</a:t>
            </a:fld>
            <a:endParaRPr lang="bg-BG" dirty="0"/>
          </a:p>
        </p:txBody>
      </p:sp>
    </p:spTree>
    <p:extLst>
      <p:ext uri="{BB962C8B-B14F-4D97-AF65-F5344CB8AC3E}">
        <p14:creationId xmlns:p14="http://schemas.microsoft.com/office/powerpoint/2010/main" val="19336933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1" noProof="0" dirty="0" smtClean="0"/>
              <a:t>Достъпност:</a:t>
            </a:r>
            <a:r>
              <a:rPr lang="bg-BG" b="0" noProof="0" dirty="0" smtClean="0"/>
              <a:t> Качество на потребителските интерфейси, което определя какви способности са необходими за използване на интерфейс. Достъпните интерфейси включват хора, независимо от способностите; недостъпните интерфейси изключват хора с определени способности.</a:t>
            </a:r>
          </a:p>
          <a:p>
            <a:r>
              <a:rPr lang="bg-BG" b="1" noProof="0" dirty="0" smtClean="0"/>
              <a:t>Универсален дизайн:</a:t>
            </a:r>
            <a:r>
              <a:rPr lang="bg-BG" b="0" noProof="0" dirty="0" smtClean="0"/>
              <a:t> интерфейси, които са достъпни за всеки човек, независимо от неговите способности.</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39</a:t>
            </a:fld>
            <a:endParaRPr lang="bg-BG" dirty="0"/>
          </a:p>
        </p:txBody>
      </p:sp>
    </p:spTree>
    <p:extLst>
      <p:ext uri="{BB962C8B-B14F-4D97-AF65-F5344CB8AC3E}">
        <p14:creationId xmlns:p14="http://schemas.microsoft.com/office/powerpoint/2010/main" val="3142770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1" noProof="0" dirty="0" smtClean="0"/>
              <a:t>Технология за достъп: </a:t>
            </a:r>
            <a:r>
              <a:rPr lang="bg-BG" b="0" noProof="0" dirty="0" smtClean="0"/>
              <a:t>интерфейси, които се използват в тандем с други интерфейси за подобряване на тяхната лоша достъпност.</a:t>
            </a:r>
          </a:p>
          <a:p>
            <a:r>
              <a:rPr lang="bg-BG" b="1" noProof="0" dirty="0" smtClean="0"/>
              <a:t>Екранните четци </a:t>
            </a:r>
            <a:r>
              <a:rPr lang="bg-BG" b="0" noProof="0" dirty="0" smtClean="0"/>
              <a:t>преобразуват текст на графичен потребителски интерфейс в синтезирана реч, така че хората, които са слепи или не могат да четат, да могат да взаимодействат с интерфейса.</a:t>
            </a:r>
          </a:p>
          <a:p>
            <a:r>
              <a:rPr lang="bg-BG" b="1" noProof="0" dirty="0" smtClean="0"/>
              <a:t>Надписите </a:t>
            </a:r>
            <a:r>
              <a:rPr lang="bg-BG" b="0" noProof="0" dirty="0" err="1" smtClean="0"/>
              <a:t>анотират</a:t>
            </a:r>
            <a:r>
              <a:rPr lang="bg-BG" b="0" noProof="0" dirty="0" smtClean="0"/>
              <a:t> речта и действието във видеото като текст, което позволява на хора, които са глухи или с увреден слух, да консумират аудио съдържанието на видеото.</a:t>
            </a:r>
          </a:p>
          <a:p>
            <a:r>
              <a:rPr lang="bg-BG" b="1" noProof="0" dirty="0" err="1" smtClean="0"/>
              <a:t>Брайлът</a:t>
            </a:r>
            <a:r>
              <a:rPr lang="bg-BG" b="0" noProof="0" dirty="0" smtClean="0"/>
              <a:t>, както е показано на изображението в горната част на тази глава, е </a:t>
            </a:r>
            <a:r>
              <a:rPr lang="bg-BG" b="0" noProof="0" dirty="0" err="1" smtClean="0"/>
              <a:t>тактилно</a:t>
            </a:r>
            <a:r>
              <a:rPr lang="bg-BG" b="0" noProof="0" dirty="0" smtClean="0"/>
              <a:t> кодиране на думи за хора с увредено зрение.</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40</a:t>
            </a:fld>
            <a:endParaRPr lang="bg-BG" dirty="0"/>
          </a:p>
        </p:txBody>
      </p:sp>
    </p:spTree>
    <p:extLst>
      <p:ext uri="{BB962C8B-B14F-4D97-AF65-F5344CB8AC3E}">
        <p14:creationId xmlns:p14="http://schemas.microsoft.com/office/powerpoint/2010/main" val="3079096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dirty="0" smtClean="0"/>
              <a:t>Докато човек може директно да манипулира данни в клетки, няма начини за директна манипулация за използване на формули: те трябва да бъдат написани в нотация, езикът за програмиране на Excel. И нотацията извиква абстрактни идеи като сумарни редове и колони. Електронните таблици размиват границата между програмирането и интерактивните интерфейси, като незабавно изпълняват формули веднага щом бъдат редактирани, преизчислявайки всичко в електронната таблица. Това дава подобно усещане за непосредственост като пряката манипулация, въпреки че не е пряка.</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5</a:t>
            </a:fld>
            <a:endParaRPr lang="bg-BG"/>
          </a:p>
        </p:txBody>
      </p:sp>
    </p:spTree>
    <p:extLst>
      <p:ext uri="{BB962C8B-B14F-4D97-AF65-F5344CB8AC3E}">
        <p14:creationId xmlns:p14="http://schemas.microsoft.com/office/powerpoint/2010/main" val="1479733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1" noProof="0" dirty="0" smtClean="0"/>
              <a:t>По принцип дизайните на универсален потребителски интерфейс са тези, които могат да се управляват чрез всякакъв вход и изход. Ако потребителските интерфейси наистина са просто начини за достъп до функции, дефинирани в компютърна програма, наистина няма нищо в потребителския интерфейс, което да изисква той да бъде визуален или да се управлява с пръсти.</a:t>
            </a:r>
          </a:p>
          <a:p>
            <a:r>
              <a:rPr lang="bg-BG" b="0" noProof="0" dirty="0" smtClean="0"/>
              <a:t>Вземете например банкомат. Защо е структуриран като голям екран с няколко бутона? Речевият интерфейс може да разкрие идентична банкова функционалност чрез реч и слух. Или си представете интерфейс, в който камерата просто гледа портфейла и лицето му и преценява от какво се нуждае: повече пари, за депозиране на чек, за проверка на баланса му. Входните и изходните модалности, които интерфейсът използва за излагане на функционалност, са наистина произволни: използването на пръсти и очи е просто по-лесно за повечето хора в повечето ситуации.</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41</a:t>
            </a:fld>
            <a:endParaRPr lang="bg-BG" dirty="0"/>
          </a:p>
        </p:txBody>
      </p:sp>
    </p:spTree>
    <p:extLst>
      <p:ext uri="{BB962C8B-B14F-4D97-AF65-F5344CB8AC3E}">
        <p14:creationId xmlns:p14="http://schemas.microsoft.com/office/powerpoint/2010/main" val="1267266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42</a:t>
            </a:fld>
            <a:endParaRPr lang="bg-BG" dirty="0"/>
          </a:p>
        </p:txBody>
      </p:sp>
    </p:spTree>
    <p:extLst>
      <p:ext uri="{BB962C8B-B14F-4D97-AF65-F5344CB8AC3E}">
        <p14:creationId xmlns:p14="http://schemas.microsoft.com/office/powerpoint/2010/main" val="18718823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Контролите на потребителския интерфейс често нямат етикети за четене на екранни четци. Някои изследвания показват, че някои от нуждите от информация в тези описания са универсални – хората описват нужда от описания на хора и обекти в изображения – но други нужди са силно специфични за даден контекст, като субективни описания на хора в уебсайтове за запознанства. Други разработки показват, че </a:t>
            </a:r>
            <a:r>
              <a:rPr lang="bg-BG" b="0" noProof="0" dirty="0" err="1" smtClean="0"/>
              <a:t>емоджита</a:t>
            </a:r>
            <a:r>
              <a:rPr lang="bg-BG" b="0" noProof="0" dirty="0" smtClean="0"/>
              <a:t> са особено недостъпна форма на текстово съдържание, в която липсват не само дескриптори, но и разрушителни функции като повтарящи се поредици от </a:t>
            </a:r>
            <a:r>
              <a:rPr lang="bg-BG" b="0" noProof="0" dirty="0" err="1" smtClean="0"/>
              <a:t>емоджи</a:t>
            </a:r>
            <a:r>
              <a:rPr lang="bg-BG" b="0" noProof="0" dirty="0" smtClean="0"/>
              <a:t>, които се четат от екранните четци излишно. Изследователите току-що са започнали да измислят начини за извеждане на тези описания и етикети чрез копаене на околния контекст на страница за разумно описание или чрез използване на машинно зрение за идентифициране и проследяване на лични обекти в нечий дом, като същевременно дават вербална и слухова обратна връзка за местоположението</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43</a:t>
            </a:fld>
            <a:endParaRPr lang="bg-BG" dirty="0"/>
          </a:p>
        </p:txBody>
      </p:sp>
    </p:spTree>
    <p:extLst>
      <p:ext uri="{BB962C8B-B14F-4D97-AF65-F5344CB8AC3E}">
        <p14:creationId xmlns:p14="http://schemas.microsoft.com/office/powerpoint/2010/main" val="1856528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Докато уеб браузърите позволяват на хората да увеличават размера на текста, това често нарушава оформлението на страниците и затова изследователите са измислили начини за автоматично преоразмеряване на изображения и текст до размер, който не нарушава оформлението, подобрявайки автоматично </a:t>
            </a:r>
            <a:r>
              <a:rPr lang="bg-BG" b="0" noProof="0" dirty="0" err="1" smtClean="0"/>
              <a:t>четимостта</a:t>
            </a:r>
            <a:r>
              <a:rPr lang="bg-BG" b="0" noProof="0" dirty="0" smtClean="0"/>
              <a:t>.</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44</a:t>
            </a:fld>
            <a:endParaRPr lang="bg-BG" dirty="0"/>
          </a:p>
        </p:txBody>
      </p:sp>
    </p:spTree>
    <p:extLst>
      <p:ext uri="{BB962C8B-B14F-4D97-AF65-F5344CB8AC3E}">
        <p14:creationId xmlns:p14="http://schemas.microsoft.com/office/powerpoint/2010/main" val="2301069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За хора, които са глухи или с увреден слух, видеоклиповете, диалоговите или други аудио интерфейси са основна пречка за достъпност пред използването на компютри или участието в компютърно-</a:t>
            </a:r>
            <a:r>
              <a:rPr lang="bg-BG" b="0" noProof="0" dirty="0" err="1" smtClean="0"/>
              <a:t>медиирана</a:t>
            </a:r>
            <a:r>
              <a:rPr lang="bg-BG" b="0" noProof="0" dirty="0" smtClean="0"/>
              <a:t> комуникация. Изследователите са изобретили системи, които впрягат работниците от тълпата, за да осигурят надписи в реално време на произволни аудио потоци само с няколко секунди латентност.</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45</a:t>
            </a:fld>
            <a:endParaRPr lang="bg-BG" dirty="0"/>
          </a:p>
        </p:txBody>
      </p:sp>
    </p:spTree>
    <p:extLst>
      <p:ext uri="{BB962C8B-B14F-4D97-AF65-F5344CB8AC3E}">
        <p14:creationId xmlns:p14="http://schemas.microsoft.com/office/powerpoint/2010/main" val="1949703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bg-BG" b="0" noProof="0" dirty="0" smtClean="0"/>
              <a:t>За хора, които имат двигателни увреждания, като двигателни </a:t>
            </a:r>
            <a:r>
              <a:rPr lang="bg-BG" b="0" noProof="0" dirty="0" err="1" smtClean="0"/>
              <a:t>тремори</a:t>
            </a:r>
            <a:r>
              <a:rPr lang="bg-BG" b="0" noProof="0" dirty="0" smtClean="0"/>
              <a:t>, финият контрол върху мишката, клавиатурата или </a:t>
            </a:r>
            <a:r>
              <a:rPr lang="bg-BG" b="0" noProof="0" dirty="0" err="1" smtClean="0"/>
              <a:t>мултитъч</a:t>
            </a:r>
            <a:r>
              <a:rPr lang="bg-BG" b="0" noProof="0" dirty="0" smtClean="0"/>
              <a:t> интерфейсите може да бъде доста предизвикателство, особено за задачи като въвеждане на текст, които изискват много прецизни движения. Изследователите са проучили няколко начина да направят интерфейсите по-достъпни за хора без контрол на фината моторика. </a:t>
            </a:r>
            <a:r>
              <a:rPr lang="bg-BG" b="0" noProof="0" dirty="0" err="1" smtClean="0"/>
              <a:t>EdgeWrite</a:t>
            </a:r>
            <a:r>
              <a:rPr lang="bg-BG" b="0" noProof="0" dirty="0" smtClean="0"/>
              <a:t>, например, е набор от жестове (показан по-горе), който изисква само проследяване на ръбовете и диагоналите на квадрат.  За да направят интерфейсите, базирани на мишка и докосването, по-достъпни, системите имаха за цел да моделират моторните способностите за управление на потребителите и използваха този модел за генериране на персонализирано оформление на интерфейса, което направи контролите на потребителския интерфейс по-лесни за щракване, като същевременно предотвратяват случайни щраквания.</a:t>
            </a:r>
          </a:p>
          <a:p>
            <a:r>
              <a:rPr lang="bg-BG" b="0" noProof="0" dirty="0" smtClean="0"/>
              <a:t>Въпреки че всички идеи по-горе могат да направят интерфейсите по-универсални, те могат да имат и други непредвидени ползи за хората без увреждания. Например, оказва се, че екранните четци са чудесни за хора с </a:t>
            </a:r>
            <a:r>
              <a:rPr lang="bg-BG" b="0" noProof="0" dirty="0" err="1" smtClean="0"/>
              <a:t>Хиперкинетично</a:t>
            </a:r>
            <a:r>
              <a:rPr lang="bg-BG" b="0" noProof="0" dirty="0" smtClean="0"/>
              <a:t> разстройство с нарушение на вниманието, на които може да им е по-лесно да обърнат </a:t>
            </a:r>
            <a:r>
              <a:rPr lang="bg-BG" b="0" noProof="0" dirty="0" err="1" smtClean="0"/>
              <a:t>внимние</a:t>
            </a:r>
            <a:r>
              <a:rPr lang="bg-BG" b="0" baseline="0" noProof="0" dirty="0" smtClean="0"/>
              <a:t> </a:t>
            </a:r>
            <a:r>
              <a:rPr lang="bg-BG" b="0" noProof="0" dirty="0" smtClean="0"/>
              <a:t>на говора, отколкото на текста. Правенето на уеб съдържанието по-четливо за хора със слабо зрение също улеснява хората със ситуационни увреждания, като разширени зеници след лечение от очен лекар. Надписите във видеоклиповете не са добри само за хора, които са глухи и с увреден слух; те също са добри за гледане на видео в тихи места. Инвестирането в тези иновации за достъпност не е само за въздействие върху тези 15% от хората с увреждания, но и върху останалата част от човечеството.</a:t>
            </a:r>
            <a:endParaRPr lang="bg-BG" b="0" noProof="0" dirty="0"/>
          </a:p>
        </p:txBody>
      </p:sp>
      <p:sp>
        <p:nvSpPr>
          <p:cNvPr id="4" name="Slide Number Placeholder 3"/>
          <p:cNvSpPr>
            <a:spLocks noGrp="1"/>
          </p:cNvSpPr>
          <p:nvPr>
            <p:ph type="sldNum" sz="quarter" idx="10"/>
          </p:nvPr>
        </p:nvSpPr>
        <p:spPr/>
        <p:txBody>
          <a:bodyPr/>
          <a:lstStyle/>
          <a:p>
            <a:fld id="{8E66CE83-09A3-49EE-9FCD-14A3C64B0622}" type="slidenum">
              <a:rPr lang="bg-BG" smtClean="0"/>
              <a:t>46</a:t>
            </a:fld>
            <a:endParaRPr lang="bg-BG" dirty="0"/>
          </a:p>
        </p:txBody>
      </p:sp>
    </p:spTree>
    <p:extLst>
      <p:ext uri="{BB962C8B-B14F-4D97-AF65-F5344CB8AC3E}">
        <p14:creationId xmlns:p14="http://schemas.microsoft.com/office/powerpoint/2010/main" val="4012054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dirty="0" smtClean="0"/>
              <a:t>В известен смисъл интерфейсите за програмиране са като всеки друг вид потребителски интерфейс: те приемат вход, представят изход, имат възможности и означаващи и представят различни пропасти за оценка и изпълнение. Те правят това, като използват колекция от инструменти, които съставляват „интерфейса“ на потребителите на програмисти за писане на компютърни програми:</a:t>
            </a:r>
          </a:p>
          <a:p>
            <a:endParaRPr lang="ru-RU" dirty="0" smtClean="0"/>
          </a:p>
          <a:p>
            <a:r>
              <a:rPr lang="ru-RU" dirty="0" smtClean="0"/>
              <a:t>Следователно програмирането обикновено включва четене и редактиране на код в редактор и многократно искане на език за програмиране да прочете кода, за да види дали има някакви грешки в него, и след това изпълнение на програмата, за да се види дали има предвиденото поведение. Често не го прави, което изисква хората да отстраняват грешки в кода си, като намират частите от него, водещи програмата до неправилно поведение.</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6</a:t>
            </a:fld>
            <a:endParaRPr lang="bg-BG"/>
          </a:p>
        </p:txBody>
      </p:sp>
    </p:spTree>
    <p:extLst>
      <p:ext uri="{BB962C8B-B14F-4D97-AF65-F5344CB8AC3E}">
        <p14:creationId xmlns:p14="http://schemas.microsoft.com/office/powerpoint/2010/main" val="245204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1" dirty="0" smtClean="0"/>
              <a:t>Пропаст на изпълнение:</a:t>
            </a:r>
            <a:r>
              <a:rPr lang="ru-RU" dirty="0" smtClean="0"/>
              <a:t> Всичко, което човек трябва да научи, за да постигне целта си с интерфейс, включително да научи на какво е интерфейсът и на какво не е способен и как да го управлява правилно.</a:t>
            </a:r>
          </a:p>
          <a:p>
            <a:r>
              <a:rPr lang="ru-RU" b="1" dirty="0" smtClean="0"/>
              <a:t>Пропаст на оценка:</a:t>
            </a:r>
            <a:r>
              <a:rPr lang="ru-RU" dirty="0" smtClean="0"/>
              <a:t> Всичко, което човек трябва да научи, за да разбере ефекта от действието си върху интерфейс, включително разбирането на съобщенията за грешки или липсата на отговор от интерфейса.</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7</a:t>
            </a:fld>
            <a:endParaRPr lang="bg-BG"/>
          </a:p>
        </p:txBody>
      </p:sp>
    </p:spTree>
    <p:extLst>
      <p:ext uri="{BB962C8B-B14F-4D97-AF65-F5344CB8AC3E}">
        <p14:creationId xmlns:p14="http://schemas.microsoft.com/office/powerpoint/2010/main" val="2592949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Тези умения за отстраняване на грешки са подобни на уменията за отстраняване на неизправности, изисквани от интерактивните интерфейси (напр. да разберете защо Microsoft Word продължава да коригира нещо автоматично), но решенията често са повече от просто премахване на отметка от квадратче: те могат да включват преразглеждане или изцяло пренаписване на част от програма.</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8</a:t>
            </a:fld>
            <a:endParaRPr lang="bg-BG"/>
          </a:p>
        </p:txBody>
      </p:sp>
    </p:spTree>
    <p:extLst>
      <p:ext uri="{BB962C8B-B14F-4D97-AF65-F5344CB8AC3E}">
        <p14:creationId xmlns:p14="http://schemas.microsoft.com/office/powerpoint/2010/main" val="3023471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0" dirty="0" smtClean="0"/>
              <a:t>Ако тези два залива не бяха достатъчни, съвременните програмни интерфейси дойдоха, за да въведат нови пропасти. Тези нови пропасти възникват предимно от нарастващото използване на API  да създавате приложения чрез повторно използване на код на други хора.</a:t>
            </a:r>
          </a:p>
          <a:p>
            <a:r>
              <a:rPr lang="ru-RU" b="1" dirty="0" smtClean="0"/>
              <a:t>Пропасти на дизайна.</a:t>
            </a:r>
            <a:r>
              <a:rPr lang="ru-RU" b="0" dirty="0" smtClean="0"/>
              <a:t> Приложните програмни интерфейси (API) правят някои неща лесни за създаване, докато правят други неща трудни или невъзможни. Тази пропаст на изпълнение изисква програмистите да знаят какво е възможно да се изрази.</a:t>
            </a:r>
          </a:p>
          <a:p>
            <a:r>
              <a:rPr lang="ru-RU" b="1" dirty="0" smtClean="0"/>
              <a:t>Пропасти на избора.</a:t>
            </a:r>
            <a:r>
              <a:rPr lang="ru-RU" b="0" dirty="0" smtClean="0"/>
              <a:t> Приложните програмни интерфейси (API) могат да предлагат разнообразни функционалности, но не винаги е ясно каква функционалност може да е от значение за внедряването на нещо. Тази пропаст на изпълнение изисква от програмистите да четат документация, да претърсват уеб форуми и да говорят с експерти, за да намерят API, който може най-добре да обслужи техните нужди.</a:t>
            </a:r>
          </a:p>
          <a:p>
            <a:r>
              <a:rPr lang="ru-RU" b="1" dirty="0" smtClean="0"/>
              <a:t>Пропасти на използването.</a:t>
            </a:r>
            <a:r>
              <a:rPr lang="ru-RU" b="0" dirty="0" smtClean="0"/>
              <a:t> След като някой намери API, който може да бъде полезен за създаване на това, което иска, той трябва да се научи как да използва API. Преодоляването на тази пропаст на изпълнение може да доведе до внимателно четене на документация, намиране на примерен код и разбиране как работи примерният код.</a:t>
            </a:r>
          </a:p>
          <a:p>
            <a:r>
              <a:rPr lang="ru-RU" b="1" dirty="0" smtClean="0"/>
              <a:t>Пропасти на съгласуването.</a:t>
            </a:r>
            <a:r>
              <a:rPr lang="ru-RU" b="0" dirty="0" smtClean="0"/>
              <a:t> След като някой се научи как да използва една част от API, може да се наложи да го използва в координация с друга част, за да постигне поведението, което иска. Преодоляването на тази пропаст на изпълнение може да изисква намиране на по-сложни примери или творчески бърникане с API, за да се разберат неговите ограничения.</a:t>
            </a:r>
          </a:p>
          <a:p>
            <a:r>
              <a:rPr lang="ru-RU" b="1" dirty="0" smtClean="0"/>
              <a:t>Пропасти на разбиране.</a:t>
            </a:r>
            <a:r>
              <a:rPr lang="ru-RU" b="0" dirty="0" smtClean="0"/>
              <a:t> След като някой е написал някакъв код с API, може да се наложи да отстрани грешки в кода си, но без възможността да види собствения код на API. Това създава пропасти за оценка, изискващи програмистите внимателно да интерпретират и анализират поведението на API или да намерят обяснения за неговото поведение в ресурси или онлайн общности.</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9</a:t>
            </a:fld>
            <a:endParaRPr lang="bg-BG"/>
          </a:p>
        </p:txBody>
      </p:sp>
    </p:spTree>
    <p:extLst>
      <p:ext uri="{BB962C8B-B14F-4D97-AF65-F5344CB8AC3E}">
        <p14:creationId xmlns:p14="http://schemas.microsoft.com/office/powerpoint/2010/main" val="3798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ru-RU" b="1" dirty="0" smtClean="0"/>
              <a:t>Програмиране</a:t>
            </a:r>
            <a:r>
              <a:rPr lang="en-US" b="1" baseline="0" dirty="0" smtClean="0"/>
              <a:t> </a:t>
            </a:r>
            <a:r>
              <a:rPr lang="ru-RU" b="1" dirty="0" smtClean="0"/>
              <a:t>на крайния потребител</a:t>
            </a:r>
            <a:r>
              <a:rPr lang="en-US" b="1" dirty="0" smtClean="0"/>
              <a:t> (end-user</a:t>
            </a:r>
            <a:r>
              <a:rPr lang="en-US" b="1" baseline="0" dirty="0" smtClean="0"/>
              <a:t> programming)</a:t>
            </a:r>
            <a:r>
              <a:rPr lang="ru-RU" b="1" dirty="0" smtClean="0"/>
              <a:t>:</a:t>
            </a:r>
            <a:r>
              <a:rPr lang="ru-RU" b="0" dirty="0" smtClean="0"/>
              <a:t> Всяко програмиране, извършено като средство за постигане на някаква друга цел (за разлика от софтуерното инженерство, което се прави с единствената цел да създаде софтуер за използване от други).</a:t>
            </a:r>
            <a:endParaRPr lang="bg-BG" b="0" dirty="0"/>
          </a:p>
        </p:txBody>
      </p:sp>
      <p:sp>
        <p:nvSpPr>
          <p:cNvPr id="4" name="Slide Number Placeholder 3"/>
          <p:cNvSpPr>
            <a:spLocks noGrp="1"/>
          </p:cNvSpPr>
          <p:nvPr>
            <p:ph type="sldNum" sz="quarter" idx="10"/>
          </p:nvPr>
        </p:nvSpPr>
        <p:spPr/>
        <p:txBody>
          <a:bodyPr/>
          <a:lstStyle/>
          <a:p>
            <a:fld id="{8E66CE83-09A3-49EE-9FCD-14A3C64B0622}" type="slidenum">
              <a:rPr lang="bg-BG" smtClean="0"/>
              <a:t>10</a:t>
            </a:fld>
            <a:endParaRPr lang="bg-BG"/>
          </a:p>
        </p:txBody>
      </p:sp>
    </p:spTree>
    <p:extLst>
      <p:ext uri="{BB962C8B-B14F-4D97-AF65-F5344CB8AC3E}">
        <p14:creationId xmlns:p14="http://schemas.microsoft.com/office/powerpoint/2010/main" val="2040273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4"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3"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8"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8" y="3602038"/>
            <a:ext cx="8791575" cy="1655762"/>
          </a:xfrm>
        </p:spPr>
        <p:txBody>
          <a:bodyPr>
            <a:normAutofit/>
          </a:bodyPr>
          <a:lstStyle>
            <a:lvl1pPr marL="0" indent="0" algn="l">
              <a:buNone/>
              <a:defRPr sz="2000" cap="all" baseline="0">
                <a:solidFill>
                  <a:schemeClr val="tx2"/>
                </a:solidFill>
              </a:defRPr>
            </a:lvl1pPr>
            <a:lvl2pPr marL="457211" indent="0" algn="ctr">
              <a:buNone/>
              <a:defRPr sz="2000"/>
            </a:lvl2pPr>
            <a:lvl3pPr marL="914422" indent="0" algn="ctr">
              <a:buNone/>
              <a:defRPr sz="1801"/>
            </a:lvl3pPr>
            <a:lvl4pPr marL="1371635" indent="0" algn="ctr">
              <a:buNone/>
              <a:defRPr sz="1600"/>
            </a:lvl4pPr>
            <a:lvl5pPr marL="1828846" indent="0" algn="ctr">
              <a:buNone/>
              <a:defRPr sz="1600"/>
            </a:lvl5pPr>
            <a:lvl6pPr marL="2286057" indent="0" algn="ctr">
              <a:buNone/>
              <a:defRPr sz="1600"/>
            </a:lvl6pPr>
            <a:lvl7pPr marL="2743268" indent="0" algn="ctr">
              <a:buNone/>
              <a:defRPr sz="1600"/>
            </a:lvl7pPr>
            <a:lvl8pPr marL="3200481" indent="0" algn="ctr">
              <a:buNone/>
              <a:defRPr sz="1600"/>
            </a:lvl8pPr>
            <a:lvl9pPr marL="3657692"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48A87A34-81AB-432B-8DAE-1953F412C126}" type="datetimeFigureOut">
              <a:rPr lang="en-US" smtClean="0"/>
              <a:t>3/28/2023</a:t>
            </a:fld>
            <a:endParaRPr lang="en-US" dirty="0"/>
          </a:p>
        </p:txBody>
      </p:sp>
      <p:sp>
        <p:nvSpPr>
          <p:cNvPr id="5" name="Footer Placeholder 4"/>
          <p:cNvSpPr>
            <a:spLocks noGrp="1"/>
          </p:cNvSpPr>
          <p:nvPr>
            <p:ph type="ftr" sz="quarter" idx="11"/>
          </p:nvPr>
        </p:nvSpPr>
        <p:spPr>
          <a:xfrm>
            <a:off x="1876425" y="5410203"/>
            <a:ext cx="5124885" cy="365125"/>
          </a:xfrm>
        </p:spPr>
        <p:txBody>
          <a:bodyPr/>
          <a:lstStyle/>
          <a:p>
            <a:endParaRPr lang="en-US" dirty="0"/>
          </a:p>
        </p:txBody>
      </p:sp>
      <p:sp>
        <p:nvSpPr>
          <p:cNvPr id="6" name="Slide Number Placeholder 5"/>
          <p:cNvSpPr>
            <a:spLocks noGrp="1"/>
          </p:cNvSpPr>
          <p:nvPr>
            <p:ph type="sldNum" sz="quarter" idx="12"/>
          </p:nvPr>
        </p:nvSpPr>
        <p:spPr>
          <a:xfrm>
            <a:off x="9896912" y="5410201"/>
            <a:ext cx="77109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2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6"/>
            <a:ext cx="991235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2"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120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2525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5" y="3365558"/>
            <a:ext cx="8752299" cy="548968"/>
          </a:xfrm>
        </p:spPr>
        <p:txBody>
          <a:bodyPr anchor="t">
            <a:normAutofit/>
          </a:bodyPr>
          <a:lstStyle>
            <a:lvl1pPr marL="0" indent="0">
              <a:buNone/>
              <a:defRPr sz="14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3" y="732394"/>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1" rIns="91440" bIns="4572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0750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3"/>
            <a:ext cx="9906002"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1"/>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4338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900" cy="685800"/>
          </a:xfrm>
        </p:spPr>
        <p:txBody>
          <a:bodyPr anchor="b">
            <a:noAutofit/>
          </a:bodyPr>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9" y="3360263"/>
            <a:ext cx="3208734" cy="2430936"/>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9" y="2677635"/>
            <a:ext cx="3184386" cy="685800"/>
          </a:xfrm>
        </p:spPr>
        <p:txBody>
          <a:bodyPr anchor="b">
            <a:noAutofit/>
          </a:bodyPr>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5" y="3363435"/>
            <a:ext cx="3195829" cy="2430936"/>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1" y="2674463"/>
            <a:ext cx="3194969" cy="685800"/>
          </a:xfrm>
        </p:spPr>
        <p:txBody>
          <a:bodyPr anchor="b">
            <a:noAutofit/>
          </a:bodyPr>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1" y="3360263"/>
            <a:ext cx="3194969" cy="2430936"/>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936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2" y="609600"/>
            <a:ext cx="9905998"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6" y="4404596"/>
            <a:ext cx="3195241" cy="576262"/>
          </a:xfrm>
        </p:spPr>
        <p:txBody>
          <a:bodyPr anchor="b">
            <a:noAutofit/>
          </a:bodyPr>
          <a:lstStyle>
            <a:lvl1pPr marL="0" indent="0">
              <a:lnSpc>
                <a:spcPct val="90000"/>
              </a:lnSpc>
              <a:buNone/>
              <a:defRPr sz="20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6" y="2666998"/>
            <a:ext cx="3195241"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6" y="4980860"/>
            <a:ext cx="3195241" cy="817843"/>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6" y="4980857"/>
            <a:ext cx="3200400" cy="810342"/>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1" y="4980856"/>
            <a:ext cx="3194969" cy="810345"/>
          </a:xfrm>
        </p:spPr>
        <p:txBody>
          <a:bodyPr anchor="t">
            <a:normAutofit/>
          </a:bodyPr>
          <a:lstStyle>
            <a:lvl1pPr marL="0" indent="0">
              <a:buNone/>
              <a:defRPr sz="1401"/>
            </a:lvl1pPr>
            <a:lvl2pPr marL="457211" indent="0">
              <a:buNone/>
              <a:defRPr sz="1200"/>
            </a:lvl2pPr>
            <a:lvl3pPr marL="914422" indent="0">
              <a:buNone/>
              <a:defRPr sz="1001"/>
            </a:lvl3pPr>
            <a:lvl4pPr marL="1371635" indent="0">
              <a:buNone/>
              <a:defRPr sz="900"/>
            </a:lvl4pPr>
            <a:lvl5pPr marL="1828846" indent="0">
              <a:buNone/>
              <a:defRPr sz="900"/>
            </a:lvl5pPr>
            <a:lvl6pPr marL="2286057" indent="0">
              <a:buNone/>
              <a:defRPr sz="900"/>
            </a:lvl6pPr>
            <a:lvl7pPr marL="2743268" indent="0">
              <a:buNone/>
              <a:defRPr sz="900"/>
            </a:lvl7pPr>
            <a:lvl8pPr marL="3200481" indent="0">
              <a:buNone/>
              <a:defRPr sz="900"/>
            </a:lvl8pPr>
            <a:lvl9pPr marL="3657692"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927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980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2" y="609601"/>
            <a:ext cx="200501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601"/>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46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1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2" y="1419227"/>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2" y="4424362"/>
            <a:ext cx="9906000" cy="1374776"/>
          </a:xfrm>
        </p:spPr>
        <p:txBody>
          <a:bodyPr>
            <a:normAutofit/>
          </a:bodyPr>
          <a:lstStyle>
            <a:lvl1pPr marL="0" indent="0">
              <a:buNone/>
              <a:defRPr sz="1801" cap="all" baseline="0">
                <a:solidFill>
                  <a:schemeClr val="tx1">
                    <a:tint val="75000"/>
                  </a:schemeClr>
                </a:solidFill>
              </a:defRPr>
            </a:lvl1pPr>
            <a:lvl2pPr marL="457211" indent="0">
              <a:buNone/>
              <a:defRPr sz="1801">
                <a:solidFill>
                  <a:schemeClr val="tx1">
                    <a:tint val="75000"/>
                  </a:schemeClr>
                </a:solidFill>
              </a:defRPr>
            </a:lvl2pPr>
            <a:lvl3pPr marL="914422" indent="0">
              <a:buNone/>
              <a:defRPr sz="1801">
                <a:solidFill>
                  <a:schemeClr val="tx1">
                    <a:tint val="75000"/>
                  </a:schemeClr>
                </a:solidFill>
              </a:defRPr>
            </a:lvl3pPr>
            <a:lvl4pPr marL="1371635" indent="0">
              <a:buNone/>
              <a:defRPr sz="1600">
                <a:solidFill>
                  <a:schemeClr val="tx1">
                    <a:tint val="75000"/>
                  </a:schemeClr>
                </a:solidFill>
              </a:defRPr>
            </a:lvl4pPr>
            <a:lvl5pPr marL="1828846" indent="0">
              <a:buNone/>
              <a:defRPr sz="1600">
                <a:solidFill>
                  <a:schemeClr val="tx1">
                    <a:tint val="75000"/>
                  </a:schemeClr>
                </a:solidFill>
              </a:defRPr>
            </a:lvl5pPr>
            <a:lvl6pPr marL="2286057" indent="0">
              <a:buNone/>
              <a:defRPr sz="1600">
                <a:solidFill>
                  <a:schemeClr val="tx1">
                    <a:tint val="75000"/>
                  </a:schemeClr>
                </a:solidFill>
              </a:defRPr>
            </a:lvl6pPr>
            <a:lvl7pPr marL="2743268" indent="0">
              <a:buNone/>
              <a:defRPr sz="1600">
                <a:solidFill>
                  <a:schemeClr val="tx1">
                    <a:tint val="75000"/>
                  </a:schemeClr>
                </a:solidFill>
              </a:defRPr>
            </a:lvl7pPr>
            <a:lvl8pPr marL="3200481" indent="0">
              <a:buNone/>
              <a:defRPr sz="1600">
                <a:solidFill>
                  <a:schemeClr val="tx1">
                    <a:tint val="75000"/>
                  </a:schemeClr>
                </a:solidFill>
              </a:defRPr>
            </a:lvl8pPr>
            <a:lvl9pPr marL="3657692"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89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6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22" y="2249486"/>
            <a:ext cx="4649783" cy="823912"/>
          </a:xfrm>
        </p:spPr>
        <p:txBody>
          <a:bodyPr anchor="b"/>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3" y="3073399"/>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7" y="2249485"/>
            <a:ext cx="4646603" cy="823912"/>
          </a:xfrm>
        </p:spPr>
        <p:txBody>
          <a:bodyPr anchor="b"/>
          <a:lstStyle>
            <a:lvl1pPr marL="0" indent="0">
              <a:lnSpc>
                <a:spcPct val="90000"/>
              </a:lnSpc>
              <a:buNone/>
              <a:defRPr sz="2400" b="0" cap="all" baseline="0">
                <a:solidFill>
                  <a:schemeClr val="tx1"/>
                </a:solidFill>
              </a:defRPr>
            </a:lvl1pPr>
            <a:lvl2pPr marL="457211" indent="0">
              <a:buNone/>
              <a:defRPr sz="2000" b="1"/>
            </a:lvl2pPr>
            <a:lvl3pPr marL="914422" indent="0">
              <a:buNone/>
              <a:defRPr sz="1801" b="1"/>
            </a:lvl3pPr>
            <a:lvl4pPr marL="1371635" indent="0">
              <a:buNone/>
              <a:defRPr sz="1600" b="1"/>
            </a:lvl4pPr>
            <a:lvl5pPr marL="1828846" indent="0">
              <a:buNone/>
              <a:defRPr sz="1600" b="1"/>
            </a:lvl5pPr>
            <a:lvl6pPr marL="2286057" indent="0">
              <a:buNone/>
              <a:defRPr sz="1600" b="1"/>
            </a:lvl6pPr>
            <a:lvl7pPr marL="2743268" indent="0">
              <a:buNone/>
              <a:defRPr sz="1600" b="1"/>
            </a:lvl7pPr>
            <a:lvl8pPr marL="3200481" indent="0">
              <a:buNone/>
              <a:defRPr sz="1600" b="1"/>
            </a:lvl8pPr>
            <a:lvl9pPr marL="365769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199" y="3073399"/>
            <a:ext cx="487521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34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7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0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9"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4"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9" y="2249486"/>
            <a:ext cx="3856037" cy="3541714"/>
          </a:xfrm>
        </p:spPr>
        <p:txBody>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346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4" y="609603"/>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11" indent="0">
              <a:buNone/>
              <a:defRPr sz="2800"/>
            </a:lvl2pPr>
            <a:lvl3pPr marL="914422" indent="0">
              <a:buNone/>
              <a:defRPr sz="2400"/>
            </a:lvl3pPr>
            <a:lvl4pPr marL="1371635" indent="0">
              <a:buNone/>
              <a:defRPr sz="2000"/>
            </a:lvl4pPr>
            <a:lvl5pPr marL="1828846" indent="0">
              <a:buNone/>
              <a:defRPr sz="2000"/>
            </a:lvl5pPr>
            <a:lvl6pPr marL="2286057" indent="0">
              <a:buNone/>
              <a:defRPr sz="2000"/>
            </a:lvl6pPr>
            <a:lvl7pPr marL="2743268" indent="0">
              <a:buNone/>
              <a:defRPr sz="2000"/>
            </a:lvl7pPr>
            <a:lvl8pPr marL="3200481" indent="0">
              <a:buNone/>
              <a:defRPr sz="2000"/>
            </a:lvl8pPr>
            <a:lvl9pPr marL="3657692"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2" y="2249486"/>
            <a:ext cx="5934510" cy="3541714"/>
          </a:xfrm>
        </p:spPr>
        <p:txBody>
          <a:bodyPr/>
          <a:lstStyle>
            <a:lvl1pPr marL="0" indent="0">
              <a:buNone/>
              <a:defRPr sz="1600"/>
            </a:lvl1pPr>
            <a:lvl2pPr marL="457211" indent="0">
              <a:buNone/>
              <a:defRPr sz="1401"/>
            </a:lvl2pPr>
            <a:lvl3pPr marL="914422" indent="0">
              <a:buNone/>
              <a:defRPr sz="1200"/>
            </a:lvl3pPr>
            <a:lvl4pPr marL="1371635" indent="0">
              <a:buNone/>
              <a:defRPr sz="1001"/>
            </a:lvl4pPr>
            <a:lvl5pPr marL="1828846" indent="0">
              <a:buNone/>
              <a:defRPr sz="1001"/>
            </a:lvl5pPr>
            <a:lvl6pPr marL="2286057" indent="0">
              <a:buNone/>
              <a:defRPr sz="1001"/>
            </a:lvl6pPr>
            <a:lvl7pPr marL="2743268" indent="0">
              <a:buNone/>
              <a:defRPr sz="1001"/>
            </a:lvl7pPr>
            <a:lvl8pPr marL="3200481" indent="0">
              <a:buNone/>
              <a:defRPr sz="1001"/>
            </a:lvl8pPr>
            <a:lvl9pPr marL="3657692"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199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4"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9"/>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3" y="2249487"/>
            <a:ext cx="9905998"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48A87A34-81AB-432B-8DAE-1953F412C126}" type="datetimeFigureOut">
              <a:rPr lang="en-US" smtClean="0"/>
              <a:pPr/>
              <a:t>3/28/2023</a:t>
            </a:fld>
            <a:endParaRPr lang="en-US" dirty="0"/>
          </a:p>
        </p:txBody>
      </p:sp>
      <p:sp>
        <p:nvSpPr>
          <p:cNvPr id="5" name="Footer Placeholder 4"/>
          <p:cNvSpPr>
            <a:spLocks noGrp="1"/>
          </p:cNvSpPr>
          <p:nvPr>
            <p:ph type="ftr" sz="quarter" idx="3"/>
          </p:nvPr>
        </p:nvSpPr>
        <p:spPr>
          <a:xfrm>
            <a:off x="1141414" y="5883277"/>
            <a:ext cx="6239308"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9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109223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22"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7" indent="-228607" algn="l" defTabSz="914422" rtl="0" eaLnBrk="1" latinLnBrk="0" hangingPunct="1">
        <a:lnSpc>
          <a:spcPct val="120000"/>
        </a:lnSpc>
        <a:spcBef>
          <a:spcPts val="1001"/>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18" indent="-228607" algn="l" defTabSz="914422"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29" indent="-228607" algn="l" defTabSz="914422" rtl="0" eaLnBrk="1" latinLnBrk="0" hangingPunct="1">
        <a:lnSpc>
          <a:spcPct val="120000"/>
        </a:lnSpc>
        <a:spcBef>
          <a:spcPts val="500"/>
        </a:spcBef>
        <a:buSzPct val="125000"/>
        <a:buFont typeface="Arial" panose="020B0604020202020204" pitchFamily="34" charset="0"/>
        <a:buChar char="•"/>
        <a:defRPr sz="1801" kern="1200">
          <a:solidFill>
            <a:schemeClr val="tx1"/>
          </a:solidFill>
          <a:effectLst>
            <a:outerShdw blurRad="152400" dist="38100" dir="2700000" algn="tl">
              <a:srgbClr val="000000">
                <a:alpha val="36000"/>
              </a:srgbClr>
            </a:outerShdw>
          </a:effectLst>
          <a:latin typeface="+mn-lt"/>
          <a:ea typeface="+mn-ea"/>
          <a:cs typeface="+mn-cs"/>
        </a:defRPr>
      </a:lvl3pPr>
      <a:lvl4pPr marL="1600240" indent="-228607" algn="l" defTabSz="914422"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53" indent="-228607" algn="l" defTabSz="914422"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64"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6pPr>
      <a:lvl7pPr marL="2971875"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7pPr>
      <a:lvl8pPr marL="3429086"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8pPr>
      <a:lvl9pPr marL="3886297"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9pPr>
    </p:bodyStyle>
    <p:otherStyle>
      <a:defPPr>
        <a:defRPr lang="en-US"/>
      </a:defPPr>
      <a:lvl1pPr marL="0" algn="l" defTabSz="914422" rtl="0" eaLnBrk="1" latinLnBrk="0" hangingPunct="1">
        <a:defRPr sz="1801" kern="1200">
          <a:solidFill>
            <a:schemeClr val="tx1"/>
          </a:solidFill>
          <a:latin typeface="+mn-lt"/>
          <a:ea typeface="+mn-ea"/>
          <a:cs typeface="+mn-cs"/>
        </a:defRPr>
      </a:lvl1pPr>
      <a:lvl2pPr marL="457211" algn="l" defTabSz="914422" rtl="0" eaLnBrk="1" latinLnBrk="0" hangingPunct="1">
        <a:defRPr sz="1801" kern="1200">
          <a:solidFill>
            <a:schemeClr val="tx1"/>
          </a:solidFill>
          <a:latin typeface="+mn-lt"/>
          <a:ea typeface="+mn-ea"/>
          <a:cs typeface="+mn-cs"/>
        </a:defRPr>
      </a:lvl2pPr>
      <a:lvl3pPr marL="914422" algn="l" defTabSz="914422" rtl="0" eaLnBrk="1" latinLnBrk="0" hangingPunct="1">
        <a:defRPr sz="1801" kern="1200">
          <a:solidFill>
            <a:schemeClr val="tx1"/>
          </a:solidFill>
          <a:latin typeface="+mn-lt"/>
          <a:ea typeface="+mn-ea"/>
          <a:cs typeface="+mn-cs"/>
        </a:defRPr>
      </a:lvl3pPr>
      <a:lvl4pPr marL="1371635" algn="l" defTabSz="914422" rtl="0" eaLnBrk="1" latinLnBrk="0" hangingPunct="1">
        <a:defRPr sz="1801" kern="1200">
          <a:solidFill>
            <a:schemeClr val="tx1"/>
          </a:solidFill>
          <a:latin typeface="+mn-lt"/>
          <a:ea typeface="+mn-ea"/>
          <a:cs typeface="+mn-cs"/>
        </a:defRPr>
      </a:lvl4pPr>
      <a:lvl5pPr marL="1828846" algn="l" defTabSz="914422" rtl="0" eaLnBrk="1" latinLnBrk="0" hangingPunct="1">
        <a:defRPr sz="1801" kern="1200">
          <a:solidFill>
            <a:schemeClr val="tx1"/>
          </a:solidFill>
          <a:latin typeface="+mn-lt"/>
          <a:ea typeface="+mn-ea"/>
          <a:cs typeface="+mn-cs"/>
        </a:defRPr>
      </a:lvl5pPr>
      <a:lvl6pPr marL="2286057" algn="l" defTabSz="914422" rtl="0" eaLnBrk="1" latinLnBrk="0" hangingPunct="1">
        <a:defRPr sz="1801" kern="1200">
          <a:solidFill>
            <a:schemeClr val="tx1"/>
          </a:solidFill>
          <a:latin typeface="+mn-lt"/>
          <a:ea typeface="+mn-ea"/>
          <a:cs typeface="+mn-cs"/>
        </a:defRPr>
      </a:lvl6pPr>
      <a:lvl7pPr marL="2743268" algn="l" defTabSz="914422" rtl="0" eaLnBrk="1" latinLnBrk="0" hangingPunct="1">
        <a:defRPr sz="1801" kern="1200">
          <a:solidFill>
            <a:schemeClr val="tx1"/>
          </a:solidFill>
          <a:latin typeface="+mn-lt"/>
          <a:ea typeface="+mn-ea"/>
          <a:cs typeface="+mn-cs"/>
        </a:defRPr>
      </a:lvl7pPr>
      <a:lvl8pPr marL="3200481" algn="l" defTabSz="914422" rtl="0" eaLnBrk="1" latinLnBrk="0" hangingPunct="1">
        <a:defRPr sz="1801" kern="1200">
          <a:solidFill>
            <a:schemeClr val="tx1"/>
          </a:solidFill>
          <a:latin typeface="+mn-lt"/>
          <a:ea typeface="+mn-ea"/>
          <a:cs typeface="+mn-cs"/>
        </a:defRPr>
      </a:lvl8pPr>
      <a:lvl9pPr marL="3657692" algn="l" defTabSz="914422"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4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Проектиране на програмни интерфейси</a:t>
            </a:r>
            <a:endParaRPr lang="bg-BG" dirty="0"/>
          </a:p>
        </p:txBody>
      </p:sp>
      <p:sp>
        <p:nvSpPr>
          <p:cNvPr id="3" name="Subtitle 2"/>
          <p:cNvSpPr>
            <a:spLocks noGrp="1"/>
          </p:cNvSpPr>
          <p:nvPr>
            <p:ph type="subTitle" idx="1"/>
          </p:nvPr>
        </p:nvSpPr>
        <p:spPr>
          <a:xfrm>
            <a:off x="1876428" y="3602038"/>
            <a:ext cx="8791575" cy="774020"/>
          </a:xfrm>
        </p:spPr>
        <p:txBody>
          <a:bodyPr>
            <a:normAutofit/>
          </a:bodyPr>
          <a:lstStyle/>
          <a:p>
            <a:r>
              <a:rPr lang="bg-BG" sz="3600" b="1" dirty="0"/>
              <a:t>Типове интерфейсите</a:t>
            </a:r>
          </a:p>
        </p:txBody>
      </p:sp>
    </p:spTree>
    <p:extLst>
      <p:ext uri="{BB962C8B-B14F-4D97-AF65-F5344CB8AC3E}">
        <p14:creationId xmlns:p14="http://schemas.microsoft.com/office/powerpoint/2010/main" val="1159717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075279"/>
            <a:ext cx="10017655" cy="488971"/>
          </a:xfrm>
        </p:spPr>
        <p:txBody>
          <a:bodyPr>
            <a:noAutofit/>
          </a:bodyPr>
          <a:lstStyle/>
          <a:p>
            <a:pPr marL="0" indent="0">
              <a:lnSpc>
                <a:spcPct val="114000"/>
              </a:lnSpc>
              <a:spcBef>
                <a:spcPts val="0"/>
              </a:spcBef>
              <a:buNone/>
            </a:pPr>
            <a:r>
              <a:rPr lang="bg-BG" sz="2800" dirty="0"/>
              <a:t>Опростяване на програмните интерфейси</a:t>
            </a:r>
            <a:endParaRPr lang="bg-BG" sz="2800" i="1" dirty="0"/>
          </a:p>
        </p:txBody>
      </p:sp>
      <p:sp>
        <p:nvSpPr>
          <p:cNvPr id="6" name="Content Placeholder 2"/>
          <p:cNvSpPr txBox="1">
            <a:spLocks/>
          </p:cNvSpPr>
          <p:nvPr/>
        </p:nvSpPr>
        <p:spPr>
          <a:xfrm>
            <a:off x="1141416" y="2392752"/>
            <a:ext cx="10586299" cy="332756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Защо да се използва програмен интерфейс?</a:t>
            </a:r>
          </a:p>
          <a:p>
            <a:pPr marL="0" indent="0">
              <a:lnSpc>
                <a:spcPct val="114000"/>
              </a:lnSpc>
              <a:spcBef>
                <a:spcPts val="0"/>
              </a:spcBef>
              <a:buNone/>
            </a:pPr>
            <a:endParaRPr lang="bg-BG" sz="2800" dirty="0"/>
          </a:p>
          <a:p>
            <a:pPr marL="0" indent="0">
              <a:lnSpc>
                <a:spcPct val="114000"/>
              </a:lnSpc>
              <a:spcBef>
                <a:spcPts val="0"/>
              </a:spcBef>
              <a:buNone/>
            </a:pPr>
            <a:r>
              <a:rPr lang="bg-BG" sz="2800" dirty="0"/>
              <a:t>Подпомагане на програмирането на крайния потребител (</a:t>
            </a:r>
            <a:r>
              <a:rPr lang="en-US" sz="2800" dirty="0"/>
              <a:t>end-user programming</a:t>
            </a:r>
            <a:r>
              <a:rPr lang="bg-BG" sz="2800" dirty="0"/>
              <a:t>) – всяко програмиране, което някой прави като средство за постигане на някаква друга цел</a:t>
            </a:r>
          </a:p>
        </p:txBody>
      </p:sp>
    </p:spTree>
    <p:extLst>
      <p:ext uri="{BB962C8B-B14F-4D97-AF65-F5344CB8AC3E}">
        <p14:creationId xmlns:p14="http://schemas.microsoft.com/office/powerpoint/2010/main" val="336843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075279"/>
            <a:ext cx="10017655" cy="488971"/>
          </a:xfrm>
        </p:spPr>
        <p:txBody>
          <a:bodyPr>
            <a:noAutofit/>
          </a:bodyPr>
          <a:lstStyle/>
          <a:p>
            <a:pPr marL="0" indent="0">
              <a:lnSpc>
                <a:spcPct val="114000"/>
              </a:lnSpc>
              <a:spcBef>
                <a:spcPts val="0"/>
              </a:spcBef>
              <a:buNone/>
            </a:pPr>
            <a:r>
              <a:rPr lang="bg-BG" sz="2800" dirty="0"/>
              <a:t>Опростяване на програмните интерфейси</a:t>
            </a:r>
            <a:endParaRPr lang="bg-BG" sz="2800" i="1" dirty="0"/>
          </a:p>
        </p:txBody>
      </p:sp>
      <p:sp>
        <p:nvSpPr>
          <p:cNvPr id="6" name="Content Placeholder 2"/>
          <p:cNvSpPr txBox="1">
            <a:spLocks/>
          </p:cNvSpPr>
          <p:nvPr/>
        </p:nvSpPr>
        <p:spPr>
          <a:xfrm>
            <a:off x="1087176" y="6256291"/>
            <a:ext cx="10017655" cy="382773"/>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4000"/>
              </a:lnSpc>
              <a:spcBef>
                <a:spcPts val="0"/>
              </a:spcBef>
              <a:buNone/>
            </a:pPr>
            <a:r>
              <a:rPr lang="en-US" sz="1801" dirty="0" err="1"/>
              <a:t>Sikuli</a:t>
            </a:r>
            <a:endParaRPr lang="bg-BG" sz="1801" dirty="0"/>
          </a:p>
        </p:txBody>
      </p:sp>
      <p:pic>
        <p:nvPicPr>
          <p:cNvPr id="1026" name="Picture 2" descr="A screenshot of the Sikuli system, showing a loop that waits for a particular image to appear on a map before showing a popup that says the bus has arri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629" y="1896835"/>
            <a:ext cx="6290750" cy="4218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948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075279"/>
            <a:ext cx="10017655" cy="488971"/>
          </a:xfrm>
        </p:spPr>
        <p:txBody>
          <a:bodyPr>
            <a:noAutofit/>
          </a:bodyPr>
          <a:lstStyle/>
          <a:p>
            <a:pPr marL="0" indent="0">
              <a:lnSpc>
                <a:spcPct val="114000"/>
              </a:lnSpc>
              <a:spcBef>
                <a:spcPts val="0"/>
              </a:spcBef>
              <a:buNone/>
            </a:pPr>
            <a:r>
              <a:rPr lang="bg-BG" sz="2800" dirty="0"/>
              <a:t>Опростяване на програмните интерфейси</a:t>
            </a:r>
            <a:endParaRPr lang="bg-BG" sz="2800" i="1" dirty="0"/>
          </a:p>
        </p:txBody>
      </p:sp>
      <p:sp>
        <p:nvSpPr>
          <p:cNvPr id="6" name="Content Placeholder 2"/>
          <p:cNvSpPr txBox="1">
            <a:spLocks/>
          </p:cNvSpPr>
          <p:nvPr/>
        </p:nvSpPr>
        <p:spPr>
          <a:xfrm>
            <a:off x="1087176" y="6256291"/>
            <a:ext cx="10017655" cy="382773"/>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4000"/>
              </a:lnSpc>
              <a:spcBef>
                <a:spcPts val="0"/>
              </a:spcBef>
              <a:buNone/>
            </a:pPr>
            <a:r>
              <a:rPr lang="en-US" sz="1801" dirty="0"/>
              <a:t>Vega</a:t>
            </a:r>
            <a:endParaRPr lang="bg-BG" sz="1801" dirty="0"/>
          </a:p>
        </p:txBody>
      </p:sp>
      <p:pic>
        <p:nvPicPr>
          <p:cNvPr id="2050" name="Picture 2" descr="A screenshot of a Vega program, which declares a scatterplot with brushing and linking feat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2240" y="1838583"/>
            <a:ext cx="60960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516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075279"/>
            <a:ext cx="10017655" cy="488971"/>
          </a:xfrm>
        </p:spPr>
        <p:txBody>
          <a:bodyPr>
            <a:noAutofit/>
          </a:bodyPr>
          <a:lstStyle/>
          <a:p>
            <a:pPr marL="0" indent="0">
              <a:lnSpc>
                <a:spcPct val="114000"/>
              </a:lnSpc>
              <a:spcBef>
                <a:spcPts val="0"/>
              </a:spcBef>
              <a:buNone/>
            </a:pPr>
            <a:r>
              <a:rPr lang="bg-BG" sz="2800" dirty="0"/>
              <a:t>Опростяване на програмните интерфейси</a:t>
            </a:r>
            <a:endParaRPr lang="bg-BG" sz="2800" i="1" dirty="0"/>
          </a:p>
        </p:txBody>
      </p:sp>
      <p:sp>
        <p:nvSpPr>
          <p:cNvPr id="6" name="Content Placeholder 2"/>
          <p:cNvSpPr txBox="1">
            <a:spLocks/>
          </p:cNvSpPr>
          <p:nvPr/>
        </p:nvSpPr>
        <p:spPr>
          <a:xfrm>
            <a:off x="1087176" y="6096799"/>
            <a:ext cx="10017655" cy="382773"/>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4000"/>
              </a:lnSpc>
              <a:spcBef>
                <a:spcPts val="0"/>
              </a:spcBef>
              <a:buNone/>
            </a:pPr>
            <a:r>
              <a:rPr lang="en-US" sz="1801" dirty="0" err="1"/>
              <a:t>Mavo</a:t>
            </a:r>
            <a:endParaRPr lang="bg-BG" sz="1801" dirty="0"/>
          </a:p>
        </p:txBody>
      </p:sp>
      <p:pic>
        <p:nvPicPr>
          <p:cNvPr id="3" name="Picture 2"/>
          <p:cNvPicPr>
            <a:picLocks noChangeAspect="1"/>
          </p:cNvPicPr>
          <p:nvPr/>
        </p:nvPicPr>
        <p:blipFill>
          <a:blip r:embed="rId3"/>
          <a:stretch>
            <a:fillRect/>
          </a:stretch>
        </p:blipFill>
        <p:spPr>
          <a:xfrm>
            <a:off x="1687033" y="2104378"/>
            <a:ext cx="8817934" cy="3627444"/>
          </a:xfrm>
          <a:prstGeom prst="rect">
            <a:avLst/>
          </a:prstGeom>
        </p:spPr>
      </p:pic>
    </p:spTree>
    <p:extLst>
      <p:ext uri="{BB962C8B-B14F-4D97-AF65-F5344CB8AC3E}">
        <p14:creationId xmlns:p14="http://schemas.microsoft.com/office/powerpoint/2010/main" val="782773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3" name="Content Placeholder 2"/>
          <p:cNvSpPr>
            <a:spLocks noGrp="1"/>
          </p:cNvSpPr>
          <p:nvPr>
            <p:ph idx="1"/>
          </p:nvPr>
        </p:nvSpPr>
        <p:spPr>
          <a:xfrm>
            <a:off x="5932967" y="1373842"/>
            <a:ext cx="5879804" cy="3070576"/>
          </a:xfrm>
        </p:spPr>
        <p:txBody>
          <a:bodyPr>
            <a:noAutofit/>
          </a:bodyPr>
          <a:lstStyle/>
          <a:p>
            <a:pPr marL="0" indent="0">
              <a:lnSpc>
                <a:spcPct val="114000"/>
              </a:lnSpc>
              <a:spcBef>
                <a:spcPts val="0"/>
              </a:spcBef>
              <a:buNone/>
            </a:pPr>
            <a:r>
              <a:rPr lang="bg-BG" sz="2800" dirty="0"/>
              <a:t>Интерактивен:</a:t>
            </a:r>
          </a:p>
          <a:p>
            <a:pPr marL="540014">
              <a:lnSpc>
                <a:spcPct val="114000"/>
              </a:lnSpc>
              <a:spcBef>
                <a:spcPts val="0"/>
              </a:spcBef>
            </a:pPr>
            <a:r>
              <a:rPr lang="bg-BG" sz="2800" dirty="0"/>
              <a:t>използва се за описание на система или компютърна програма, която е предназначена да позволи на потребителя да обменя информация с нея;</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1373838"/>
            <a:ext cx="4677273" cy="3070576"/>
          </a:xfrm>
          <a:prstGeom prst="rect">
            <a:avLst/>
          </a:prstGeom>
        </p:spPr>
      </p:pic>
      <p:sp>
        <p:nvSpPr>
          <p:cNvPr id="5" name="Content Placeholder 2"/>
          <p:cNvSpPr txBox="1">
            <a:spLocks/>
          </p:cNvSpPr>
          <p:nvPr/>
        </p:nvSpPr>
        <p:spPr>
          <a:xfrm>
            <a:off x="1141416" y="4542352"/>
            <a:ext cx="10107835" cy="2113630"/>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540014">
              <a:lnSpc>
                <a:spcPct val="114000"/>
              </a:lnSpc>
              <a:spcBef>
                <a:spcPts val="0"/>
              </a:spcBef>
            </a:pPr>
            <a:r>
              <a:rPr lang="bg-BG" sz="2800" dirty="0"/>
              <a:t>използва се за описване на две неща, които влияят едно на друго, когато са събрани заедно;</a:t>
            </a:r>
          </a:p>
          <a:p>
            <a:pPr marL="540014">
              <a:lnSpc>
                <a:spcPct val="114000"/>
              </a:lnSpc>
              <a:spcBef>
                <a:spcPts val="0"/>
              </a:spcBef>
            </a:pPr>
            <a:r>
              <a:rPr lang="bg-BG" sz="2800" dirty="0"/>
              <a:t>включващи комуникация между хората.</a:t>
            </a:r>
          </a:p>
          <a:p>
            <a:pPr marL="311408" indent="0" algn="r">
              <a:lnSpc>
                <a:spcPct val="114000"/>
              </a:lnSpc>
              <a:spcBef>
                <a:spcPts val="0"/>
              </a:spcBef>
              <a:buNone/>
            </a:pPr>
            <a:r>
              <a:rPr lang="ru-RU" sz="2800" i="1" dirty="0"/>
              <a:t>/</a:t>
            </a:r>
            <a:r>
              <a:rPr lang="en-US" sz="2800" i="1" dirty="0"/>
              <a:t>Cambridge Dictionary</a:t>
            </a:r>
            <a:r>
              <a:rPr lang="bg-BG" sz="2800" i="1" dirty="0"/>
              <a:t>/</a:t>
            </a:r>
            <a:endParaRPr lang="ru-RU" sz="2800" i="1" dirty="0"/>
          </a:p>
          <a:p>
            <a:pPr marL="0" indent="0">
              <a:lnSpc>
                <a:spcPct val="114000"/>
              </a:lnSpc>
              <a:spcBef>
                <a:spcPts val="0"/>
              </a:spcBef>
              <a:buNone/>
            </a:pPr>
            <a:endParaRPr lang="ru-RU" sz="2800" dirty="0"/>
          </a:p>
        </p:txBody>
      </p:sp>
    </p:spTree>
    <p:extLst>
      <p:ext uri="{BB962C8B-B14F-4D97-AF65-F5344CB8AC3E}">
        <p14:creationId xmlns:p14="http://schemas.microsoft.com/office/powerpoint/2010/main" val="496957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3" name="Content Placeholder 2"/>
          <p:cNvSpPr>
            <a:spLocks noGrp="1"/>
          </p:cNvSpPr>
          <p:nvPr>
            <p:ph idx="1"/>
          </p:nvPr>
        </p:nvSpPr>
        <p:spPr>
          <a:xfrm>
            <a:off x="1300719" y="2560349"/>
            <a:ext cx="9590569" cy="1737305"/>
          </a:xfrm>
        </p:spPr>
        <p:txBody>
          <a:bodyPr>
            <a:noAutofit/>
          </a:bodyPr>
          <a:lstStyle/>
          <a:p>
            <a:pPr marL="0" indent="0" algn="ctr">
              <a:lnSpc>
                <a:spcPct val="114000"/>
              </a:lnSpc>
              <a:spcBef>
                <a:spcPts val="0"/>
              </a:spcBef>
              <a:buNone/>
            </a:pPr>
            <a:r>
              <a:rPr lang="bg-BG" sz="3200" b="1" i="1" dirty="0"/>
              <a:t>Какво би станало ако общуването с компютри беше по-малко като внимателно изработени инструкции, а повече като разговор с компютър?</a:t>
            </a:r>
          </a:p>
        </p:txBody>
      </p:sp>
    </p:spTree>
    <p:extLst>
      <p:ext uri="{BB962C8B-B14F-4D97-AF65-F5344CB8AC3E}">
        <p14:creationId xmlns:p14="http://schemas.microsoft.com/office/powerpoint/2010/main" val="2470766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3" name="Content Placeholder 2"/>
          <p:cNvSpPr>
            <a:spLocks noGrp="1"/>
          </p:cNvSpPr>
          <p:nvPr>
            <p:ph idx="1"/>
          </p:nvPr>
        </p:nvSpPr>
        <p:spPr>
          <a:xfrm>
            <a:off x="1084479" y="1574739"/>
            <a:ext cx="10023049" cy="3560788"/>
          </a:xfrm>
        </p:spPr>
        <p:txBody>
          <a:bodyPr>
            <a:noAutofit/>
          </a:bodyPr>
          <a:lstStyle/>
          <a:p>
            <a:pPr>
              <a:lnSpc>
                <a:spcPct val="114000"/>
              </a:lnSpc>
              <a:spcBef>
                <a:spcPts val="0"/>
              </a:spcBef>
            </a:pPr>
            <a:r>
              <a:rPr lang="en-US" sz="2800" dirty="0"/>
              <a:t>Sketchpad</a:t>
            </a:r>
            <a:r>
              <a:rPr lang="bg-BG" sz="2800" dirty="0"/>
              <a:t> - </a:t>
            </a:r>
            <a:r>
              <a:rPr lang="en-US" sz="2800" dirty="0"/>
              <a:t>Ivan Sutherland’s</a:t>
            </a:r>
            <a:r>
              <a:rPr lang="bg-BG" sz="2800" dirty="0"/>
              <a:t>,</a:t>
            </a:r>
            <a:r>
              <a:rPr lang="en-US" sz="2800" dirty="0"/>
              <a:t> 1962</a:t>
            </a:r>
            <a:r>
              <a:rPr lang="bg-BG" sz="2800" dirty="0"/>
              <a:t>;</a:t>
            </a:r>
          </a:p>
          <a:p>
            <a:pPr>
              <a:lnSpc>
                <a:spcPct val="114000"/>
              </a:lnSpc>
              <a:spcBef>
                <a:spcPts val="0"/>
              </a:spcBef>
            </a:pPr>
            <a:r>
              <a:rPr lang="bg-BG" sz="2800" dirty="0"/>
              <a:t>NLS (</a:t>
            </a:r>
            <a:r>
              <a:rPr lang="bg-BG" sz="2800" dirty="0" err="1"/>
              <a:t>oN-Line</a:t>
            </a:r>
            <a:r>
              <a:rPr lang="bg-BG" sz="2800" dirty="0"/>
              <a:t> </a:t>
            </a:r>
            <a:r>
              <a:rPr lang="bg-BG" sz="2800" dirty="0" err="1"/>
              <a:t>System</a:t>
            </a:r>
            <a:r>
              <a:rPr lang="bg-BG" sz="2800" dirty="0"/>
              <a:t>) - </a:t>
            </a:r>
            <a:r>
              <a:rPr lang="bg-BG" sz="2800" dirty="0" err="1"/>
              <a:t>Douglas</a:t>
            </a:r>
            <a:r>
              <a:rPr lang="bg-BG" sz="2800" dirty="0"/>
              <a:t> </a:t>
            </a:r>
            <a:r>
              <a:rPr lang="bg-BG" sz="2800" dirty="0" err="1"/>
              <a:t>Engelbart</a:t>
            </a:r>
            <a:r>
              <a:rPr lang="bg-BG" sz="2800" dirty="0"/>
              <a:t>, 1968, предвижда цяла система от команди, файлови системи, мишки, клавиатури и интернет;</a:t>
            </a:r>
          </a:p>
          <a:p>
            <a:pPr>
              <a:lnSpc>
                <a:spcPct val="114000"/>
              </a:lnSpc>
              <a:spcBef>
                <a:spcPts val="0"/>
              </a:spcBef>
            </a:pPr>
            <a:r>
              <a:rPr lang="bg-BG" sz="2800" dirty="0" err="1"/>
              <a:t>Smalltalk</a:t>
            </a:r>
            <a:r>
              <a:rPr lang="bg-BG" sz="2800" dirty="0"/>
              <a:t> - </a:t>
            </a:r>
            <a:r>
              <a:rPr lang="bg-BG" sz="2800" dirty="0" err="1"/>
              <a:t>Alan</a:t>
            </a:r>
            <a:r>
              <a:rPr lang="bg-BG" sz="2800" dirty="0"/>
              <a:t> Kay, 1970, Xerox PARC (</a:t>
            </a:r>
            <a:r>
              <a:rPr lang="bg-BG" sz="2800" dirty="0" err="1"/>
              <a:t>Paolo</a:t>
            </a:r>
            <a:r>
              <a:rPr lang="bg-BG" sz="2800" dirty="0"/>
              <a:t> </a:t>
            </a:r>
            <a:r>
              <a:rPr lang="bg-BG" sz="2800" dirty="0" err="1"/>
              <a:t>Alto</a:t>
            </a:r>
            <a:r>
              <a:rPr lang="bg-BG" sz="2800" dirty="0"/>
              <a:t> </a:t>
            </a:r>
            <a:r>
              <a:rPr lang="bg-BG" sz="2800" dirty="0" err="1"/>
              <a:t>Research</a:t>
            </a:r>
            <a:r>
              <a:rPr lang="bg-BG" sz="2800" dirty="0"/>
              <a:t> </a:t>
            </a:r>
            <a:r>
              <a:rPr lang="bg-BG" sz="2800" dirty="0" err="1"/>
              <a:t>Center</a:t>
            </a:r>
            <a:r>
              <a:rPr lang="bg-BG" sz="2800" dirty="0"/>
              <a:t>), представяне на графични обекти във виртуални светове с прозорци</a:t>
            </a:r>
          </a:p>
        </p:txBody>
      </p:sp>
    </p:spTree>
    <p:extLst>
      <p:ext uri="{BB962C8B-B14F-4D97-AF65-F5344CB8AC3E}">
        <p14:creationId xmlns:p14="http://schemas.microsoft.com/office/powerpoint/2010/main" val="1489749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75279"/>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6" y="1978087"/>
            <a:ext cx="10586299" cy="4039945"/>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Прозорци</a:t>
            </a:r>
          </a:p>
          <a:p>
            <a:pPr marL="0" indent="0">
              <a:lnSpc>
                <a:spcPct val="114000"/>
              </a:lnSpc>
              <a:spcBef>
                <a:spcPts val="0"/>
              </a:spcBef>
              <a:buNone/>
            </a:pPr>
            <a:endParaRPr lang="ru-RU" sz="2800" dirty="0"/>
          </a:p>
          <a:p>
            <a:pPr marL="0" indent="0">
              <a:lnSpc>
                <a:spcPct val="114000"/>
              </a:lnSpc>
              <a:spcBef>
                <a:spcPts val="0"/>
              </a:spcBef>
              <a:buNone/>
            </a:pPr>
            <a:r>
              <a:rPr lang="bg-BG" sz="2800" dirty="0"/>
              <a:t>Как да осигурим визуален достъп до потенциално безкрайно количество съдържание, по-голямо от размера на екрана на дисплей с фиксиран размер? – РАЗРЕШЕНО</a:t>
            </a:r>
          </a:p>
          <a:p>
            <a:pPr marL="0" indent="0">
              <a:lnSpc>
                <a:spcPct val="114000"/>
              </a:lnSpc>
              <a:spcBef>
                <a:spcPts val="0"/>
              </a:spcBef>
              <a:buNone/>
            </a:pPr>
            <a:endParaRPr lang="ru-RU" sz="2800" dirty="0"/>
          </a:p>
          <a:p>
            <a:pPr marL="0" indent="0">
              <a:lnSpc>
                <a:spcPct val="114000"/>
              </a:lnSpc>
              <a:spcBef>
                <a:spcPts val="0"/>
              </a:spcBef>
              <a:buNone/>
            </a:pPr>
            <a:r>
              <a:rPr lang="bg-BG" sz="2800" dirty="0"/>
              <a:t>Как да се </a:t>
            </a:r>
            <a:r>
              <a:rPr lang="bg-BG" sz="2800" dirty="0" err="1"/>
              <a:t>навигира</a:t>
            </a:r>
            <a:r>
              <a:rPr lang="bg-BG" sz="2800" dirty="0"/>
              <a:t> в безкрайното съдържание? – ПЛЪЗГАЧИ (</a:t>
            </a:r>
            <a:r>
              <a:rPr lang="en-US" sz="2800" dirty="0"/>
              <a:t>Scroll Bars</a:t>
            </a:r>
            <a:r>
              <a:rPr lang="bg-BG" sz="2800" dirty="0"/>
              <a:t>).</a:t>
            </a:r>
          </a:p>
        </p:txBody>
      </p:sp>
    </p:spTree>
    <p:extLst>
      <p:ext uri="{BB962C8B-B14F-4D97-AF65-F5344CB8AC3E}">
        <p14:creationId xmlns:p14="http://schemas.microsoft.com/office/powerpoint/2010/main" val="168882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75279"/>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6" y="1978086"/>
            <a:ext cx="10586299" cy="2147349"/>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Прозорци</a:t>
            </a:r>
            <a:r>
              <a:rPr lang="en-US" sz="2800" dirty="0"/>
              <a:t> – </a:t>
            </a:r>
            <a:r>
              <a:rPr lang="bg-BG" sz="2800" dirty="0"/>
              <a:t>мениджъри на прозорци</a:t>
            </a:r>
          </a:p>
          <a:p>
            <a:pPr marL="0" indent="0">
              <a:lnSpc>
                <a:spcPct val="114000"/>
              </a:lnSpc>
              <a:spcBef>
                <a:spcPts val="0"/>
              </a:spcBef>
              <a:buNone/>
            </a:pPr>
            <a:endParaRPr lang="ru-RU" sz="2800" dirty="0"/>
          </a:p>
          <a:p>
            <a:pPr marL="0" indent="0">
              <a:lnSpc>
                <a:spcPct val="114000"/>
              </a:lnSpc>
              <a:spcBef>
                <a:spcPts val="0"/>
              </a:spcBef>
              <a:buNone/>
            </a:pPr>
            <a:r>
              <a:rPr lang="en-US" sz="2800" dirty="0"/>
              <a:t>Star </a:t>
            </a:r>
            <a:r>
              <a:rPr lang="bg-BG" sz="2800" dirty="0"/>
              <a:t>и </a:t>
            </a:r>
            <a:r>
              <a:rPr lang="en-US" sz="2800" dirty="0"/>
              <a:t>Macintosh – </a:t>
            </a:r>
            <a:r>
              <a:rPr lang="bg-BG" sz="2800" dirty="0"/>
              <a:t>с възможност за преоразмеряване, влачене и препокриване</a:t>
            </a:r>
          </a:p>
          <a:p>
            <a:pPr marL="0" indent="0">
              <a:lnSpc>
                <a:spcPct val="114000"/>
              </a:lnSpc>
              <a:spcBef>
                <a:spcPts val="0"/>
              </a:spcBef>
              <a:buNone/>
            </a:pPr>
            <a:endParaRPr lang="ru-RU" sz="2800" dirty="0"/>
          </a:p>
          <a:p>
            <a:pPr marL="0" indent="0">
              <a:lnSpc>
                <a:spcPct val="114000"/>
              </a:lnSpc>
              <a:spcBef>
                <a:spcPts val="0"/>
              </a:spcBef>
              <a:buNone/>
            </a:pPr>
            <a:endParaRPr lang="bg-BG" sz="2800" dirty="0"/>
          </a:p>
        </p:txBody>
      </p:sp>
      <p:sp>
        <p:nvSpPr>
          <p:cNvPr id="7" name="Content Placeholder 2"/>
          <p:cNvSpPr txBox="1">
            <a:spLocks/>
          </p:cNvSpPr>
          <p:nvPr/>
        </p:nvSpPr>
        <p:spPr>
          <a:xfrm>
            <a:off x="1141416" y="4539269"/>
            <a:ext cx="4780923" cy="1648046"/>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en-US" sz="2800" dirty="0"/>
              <a:t>Microsoft Windows – </a:t>
            </a:r>
            <a:r>
              <a:rPr lang="bg-BG" sz="2800" dirty="0"/>
              <a:t>фиксирани/във вид на плочки (</a:t>
            </a:r>
            <a:r>
              <a:rPr lang="en-US" sz="2800" dirty="0"/>
              <a:t>tiled).</a:t>
            </a:r>
            <a:endParaRPr lang="bg-BG" sz="2800" dirty="0"/>
          </a:p>
        </p:txBody>
      </p:sp>
      <p:pic>
        <p:nvPicPr>
          <p:cNvPr id="1026" name="Picture 2" descr="A diagram of a window tiling arrangement."/>
          <p:cNvPicPr>
            <a:picLocks noChangeAspect="1" noChangeArrowheads="1"/>
          </p:cNvPicPr>
          <p:nvPr/>
        </p:nvPicPr>
        <p:blipFill rotWithShape="1">
          <a:blip r:embed="rId3">
            <a:extLst>
              <a:ext uri="{28A0092B-C50C-407E-A947-70E740481C1C}">
                <a14:useLocalDpi xmlns:a14="http://schemas.microsoft.com/office/drawing/2010/main" val="0"/>
              </a:ext>
            </a:extLst>
          </a:blip>
          <a:srcRect b="3743"/>
          <a:stretch/>
        </p:blipFill>
        <p:spPr bwMode="auto">
          <a:xfrm>
            <a:off x="5922339" y="3596053"/>
            <a:ext cx="4540101" cy="301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23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22116"/>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6" y="1616572"/>
            <a:ext cx="10586299" cy="1115989"/>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Икони – елиминира нуждата да се помнят командите и извикват списъци</a:t>
            </a:r>
          </a:p>
          <a:p>
            <a:pPr marL="0" indent="0">
              <a:lnSpc>
                <a:spcPct val="114000"/>
              </a:lnSpc>
              <a:spcBef>
                <a:spcPts val="0"/>
              </a:spcBef>
              <a:buNone/>
            </a:pPr>
            <a:endParaRPr lang="ru-RU" sz="2800" dirty="0"/>
          </a:p>
        </p:txBody>
      </p:sp>
      <p:pic>
        <p:nvPicPr>
          <p:cNvPr id="2050" name="Picture 2" descr="A screenshot of a stock Windows 95 desktop, showing several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400" y="2509293"/>
            <a:ext cx="5385207" cy="403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Програмен интерфейс</a:t>
            </a:r>
            <a:endParaRPr lang="bg-BG" dirty="0"/>
          </a:p>
        </p:txBody>
      </p:sp>
      <p:sp>
        <p:nvSpPr>
          <p:cNvPr id="3" name="Content Placeholder 2"/>
          <p:cNvSpPr>
            <a:spLocks noGrp="1"/>
          </p:cNvSpPr>
          <p:nvPr>
            <p:ph idx="1"/>
          </p:nvPr>
        </p:nvSpPr>
        <p:spPr>
          <a:xfrm>
            <a:off x="1810140" y="1978091"/>
            <a:ext cx="8680203" cy="3181739"/>
          </a:xfrm>
        </p:spPr>
        <p:txBody>
          <a:bodyPr>
            <a:noAutofit/>
          </a:bodyPr>
          <a:lstStyle/>
          <a:p>
            <a:pPr marL="0" indent="0">
              <a:lnSpc>
                <a:spcPct val="114000"/>
              </a:lnSpc>
              <a:spcBef>
                <a:spcPts val="0"/>
              </a:spcBef>
              <a:buNone/>
            </a:pPr>
            <a:r>
              <a:rPr lang="bg-BG" sz="2800" dirty="0"/>
              <a:t>Всички интерфейси преди ГПИ, но не вече.</a:t>
            </a:r>
          </a:p>
          <a:p>
            <a:pPr marL="0" indent="0">
              <a:lnSpc>
                <a:spcPct val="114000"/>
              </a:lnSpc>
              <a:spcBef>
                <a:spcPts val="0"/>
              </a:spcBef>
              <a:buNone/>
            </a:pPr>
            <a:endParaRPr lang="ru-RU" sz="1401" dirty="0"/>
          </a:p>
          <a:p>
            <a:pPr marL="0" indent="0">
              <a:lnSpc>
                <a:spcPct val="114000"/>
              </a:lnSpc>
              <a:spcBef>
                <a:spcPts val="0"/>
              </a:spcBef>
              <a:buNone/>
            </a:pPr>
            <a:r>
              <a:rPr lang="bg-BG" sz="2800" dirty="0"/>
              <a:t>Две причини защо програмен интерфейс:</a:t>
            </a:r>
          </a:p>
          <a:p>
            <a:pPr marL="0" indent="0">
              <a:lnSpc>
                <a:spcPct val="114000"/>
              </a:lnSpc>
              <a:spcBef>
                <a:spcPts val="0"/>
              </a:spcBef>
              <a:buNone/>
            </a:pPr>
            <a:r>
              <a:rPr lang="bg-BG" sz="2800" dirty="0"/>
              <a:t>1. Програмистите също са потребители.</a:t>
            </a:r>
          </a:p>
          <a:p>
            <a:pPr marL="0" indent="0">
              <a:lnSpc>
                <a:spcPct val="114000"/>
              </a:lnSpc>
              <a:spcBef>
                <a:spcPts val="0"/>
              </a:spcBef>
              <a:buNone/>
            </a:pPr>
            <a:r>
              <a:rPr lang="bg-BG" sz="2800" dirty="0"/>
              <a:t>2. Потребителските интерфейси често имат вградени особености, подобни на програмните интерфейси.</a:t>
            </a:r>
          </a:p>
        </p:txBody>
      </p:sp>
    </p:spTree>
    <p:extLst>
      <p:ext uri="{BB962C8B-B14F-4D97-AF65-F5344CB8AC3E}">
        <p14:creationId xmlns:p14="http://schemas.microsoft.com/office/powerpoint/2010/main" val="40057121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22116"/>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6" y="1616572"/>
            <a:ext cx="10586299" cy="646752"/>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Менюта и форми. Менюта – списъци с команди</a:t>
            </a:r>
          </a:p>
          <a:p>
            <a:pPr marL="0" indent="0">
              <a:lnSpc>
                <a:spcPct val="114000"/>
              </a:lnSpc>
              <a:spcBef>
                <a:spcPts val="0"/>
              </a:spcBef>
              <a:buNone/>
            </a:pPr>
            <a:endParaRPr lang="ru-RU" sz="2800" dirty="0"/>
          </a:p>
        </p:txBody>
      </p:sp>
      <p:pic>
        <p:nvPicPr>
          <p:cNvPr id="3074" name="Picture 2" descr="A macOS 1 screenshot, showing a 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106" y="2263322"/>
            <a:ext cx="6257788" cy="418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032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22116"/>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6" y="1616572"/>
            <a:ext cx="10586299" cy="646752"/>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Менюта и форми. Форми</a:t>
            </a:r>
          </a:p>
          <a:p>
            <a:pPr marL="0" indent="0">
              <a:lnSpc>
                <a:spcPct val="114000"/>
              </a:lnSpc>
              <a:spcBef>
                <a:spcPts val="0"/>
              </a:spcBef>
              <a:buNone/>
            </a:pPr>
            <a:endParaRPr lang="ru-RU"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9582" y="2263323"/>
            <a:ext cx="5152836" cy="4233170"/>
          </a:xfrm>
          <a:prstGeom prst="rect">
            <a:avLst/>
          </a:prstGeom>
        </p:spPr>
      </p:pic>
    </p:spTree>
    <p:extLst>
      <p:ext uri="{BB962C8B-B14F-4D97-AF65-F5344CB8AC3E}">
        <p14:creationId xmlns:p14="http://schemas.microsoft.com/office/powerpoint/2010/main" val="987686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22116"/>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6" y="1616572"/>
            <a:ext cx="10586299" cy="646752"/>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Менюта и форми</a:t>
            </a:r>
          </a:p>
          <a:p>
            <a:pPr marL="0" indent="0">
              <a:lnSpc>
                <a:spcPct val="114000"/>
              </a:lnSpc>
              <a:spcBef>
                <a:spcPts val="0"/>
              </a:spcBef>
              <a:buNone/>
            </a:pPr>
            <a:endParaRPr lang="ru-RU"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2263326"/>
            <a:ext cx="4378393" cy="35101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4071" y="2348383"/>
            <a:ext cx="5010052" cy="3340036"/>
          </a:xfrm>
          <a:prstGeom prst="rect">
            <a:avLst/>
          </a:prstGeom>
        </p:spPr>
      </p:pic>
    </p:spTree>
    <p:extLst>
      <p:ext uri="{BB962C8B-B14F-4D97-AF65-F5344CB8AC3E}">
        <p14:creationId xmlns:p14="http://schemas.microsoft.com/office/powerpoint/2010/main" val="1070995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22116"/>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6" y="1616572"/>
            <a:ext cx="10586299" cy="646752"/>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Менюта и форми</a:t>
            </a:r>
          </a:p>
          <a:p>
            <a:pPr marL="0" indent="0">
              <a:lnSpc>
                <a:spcPct val="114000"/>
              </a:lnSpc>
              <a:spcBef>
                <a:spcPts val="0"/>
              </a:spcBef>
              <a:buNone/>
            </a:pPr>
            <a:endParaRPr lang="ru-RU"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092" y="2502147"/>
            <a:ext cx="9219819" cy="3599796"/>
          </a:xfrm>
          <a:prstGeom prst="rect">
            <a:avLst/>
          </a:prstGeom>
        </p:spPr>
      </p:pic>
    </p:spTree>
    <p:extLst>
      <p:ext uri="{BB962C8B-B14F-4D97-AF65-F5344CB8AC3E}">
        <p14:creationId xmlns:p14="http://schemas.microsoft.com/office/powerpoint/2010/main" val="36746488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022116"/>
            <a:ext cx="10017655" cy="488971"/>
          </a:xfrm>
        </p:spPr>
        <p:txBody>
          <a:bodyPr>
            <a:noAutofit/>
          </a:bodyPr>
          <a:lstStyle/>
          <a:p>
            <a:pPr marL="0" indent="0">
              <a:lnSpc>
                <a:spcPct val="114000"/>
              </a:lnSpc>
              <a:spcBef>
                <a:spcPts val="0"/>
              </a:spcBef>
              <a:buNone/>
            </a:pPr>
            <a:r>
              <a:rPr lang="en-US" sz="2800" dirty="0"/>
              <a:t>Xerox Star </a:t>
            </a:r>
            <a:r>
              <a:rPr lang="bg-BG" sz="2800" dirty="0"/>
              <a:t>и </a:t>
            </a:r>
            <a:r>
              <a:rPr lang="en-US" sz="2800" dirty="0"/>
              <a:t>WIMP</a:t>
            </a:r>
            <a:endParaRPr lang="bg-BG" sz="2800" i="1" dirty="0"/>
          </a:p>
        </p:txBody>
      </p:sp>
      <p:sp>
        <p:nvSpPr>
          <p:cNvPr id="6" name="Content Placeholder 2"/>
          <p:cNvSpPr txBox="1">
            <a:spLocks/>
          </p:cNvSpPr>
          <p:nvPr/>
        </p:nvSpPr>
        <p:spPr>
          <a:xfrm>
            <a:off x="1141417" y="1616571"/>
            <a:ext cx="4036640" cy="5028777"/>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smtClean="0"/>
              <a:t>Указатели (</a:t>
            </a:r>
            <a:r>
              <a:rPr lang="en-US" sz="2800" dirty="0" smtClean="0"/>
              <a:t>pointers)</a:t>
            </a:r>
            <a:r>
              <a:rPr lang="bg-BG" sz="2800" dirty="0" smtClean="0"/>
              <a:t> - </a:t>
            </a:r>
            <a:r>
              <a:rPr lang="bg-BG" sz="2800" dirty="0" smtClean="0"/>
              <a:t>основното </a:t>
            </a:r>
            <a:r>
              <a:rPr lang="bg-BG" sz="2800" dirty="0"/>
              <a:t>зад посочването е, че много от взаимодействието с компютъра изисква точно изявление на това, което се „обсъжда“ в диалога между потребителя и компютъра.</a:t>
            </a:r>
            <a:endParaRPr lang="bg-BG" sz="2800" dirty="0"/>
          </a:p>
          <a:p>
            <a:pPr marL="0" indent="0">
              <a:lnSpc>
                <a:spcPct val="114000"/>
              </a:lnSpc>
              <a:spcBef>
                <a:spcPts val="0"/>
              </a:spcBef>
              <a:buNone/>
            </a:pPr>
            <a:endParaRPr lang="ru-RU"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057" y="1903228"/>
            <a:ext cx="6730040" cy="4160006"/>
          </a:xfrm>
          <a:prstGeom prst="rect">
            <a:avLst/>
          </a:prstGeom>
        </p:spPr>
      </p:pic>
    </p:spTree>
    <p:extLst>
      <p:ext uri="{BB962C8B-B14F-4D97-AF65-F5344CB8AC3E}">
        <p14:creationId xmlns:p14="http://schemas.microsoft.com/office/powerpoint/2010/main" val="1548030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266667"/>
            <a:ext cx="10017655" cy="488971"/>
          </a:xfrm>
        </p:spPr>
        <p:txBody>
          <a:bodyPr>
            <a:noAutofit/>
          </a:bodyPr>
          <a:lstStyle/>
          <a:p>
            <a:pPr marL="0" indent="0">
              <a:lnSpc>
                <a:spcPct val="114000"/>
              </a:lnSpc>
              <a:spcBef>
                <a:spcPts val="0"/>
              </a:spcBef>
              <a:buNone/>
            </a:pPr>
            <a:r>
              <a:rPr lang="bg-BG" sz="2800" dirty="0"/>
              <a:t>Джаджи (</a:t>
            </a:r>
            <a:r>
              <a:rPr lang="en-US" sz="2800" dirty="0"/>
              <a:t>widgets)</a:t>
            </a:r>
            <a:endParaRPr lang="bg-BG" sz="2800" i="1" dirty="0"/>
          </a:p>
        </p:txBody>
      </p:sp>
      <p:sp>
        <p:nvSpPr>
          <p:cNvPr id="7" name="Content Placeholder 2"/>
          <p:cNvSpPr txBox="1">
            <a:spLocks/>
          </p:cNvSpPr>
          <p:nvPr/>
        </p:nvSpPr>
        <p:spPr>
          <a:xfrm>
            <a:off x="2498745" y="2263324"/>
            <a:ext cx="7194514" cy="272193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14000"/>
              </a:lnSpc>
              <a:spcBef>
                <a:spcPts val="0"/>
              </a:spcBef>
            </a:pPr>
            <a:r>
              <a:rPr lang="bg-BG" sz="2800" dirty="0"/>
              <a:t>Плъзгачи (</a:t>
            </a:r>
            <a:r>
              <a:rPr lang="en-US" sz="2800" dirty="0"/>
              <a:t>sliders)</a:t>
            </a:r>
            <a:endParaRPr lang="bg-BG" sz="2800" dirty="0"/>
          </a:p>
          <a:p>
            <a:pPr>
              <a:lnSpc>
                <a:spcPct val="114000"/>
              </a:lnSpc>
              <a:spcBef>
                <a:spcPts val="0"/>
              </a:spcBef>
            </a:pPr>
            <a:r>
              <a:rPr lang="bg-BG" sz="2800" dirty="0"/>
              <a:t>Квадрати за отметки</a:t>
            </a:r>
            <a:r>
              <a:rPr lang="en-US" sz="2800" dirty="0"/>
              <a:t> (Checkboxes)</a:t>
            </a:r>
          </a:p>
          <a:p>
            <a:pPr>
              <a:lnSpc>
                <a:spcPct val="114000"/>
              </a:lnSpc>
              <a:spcBef>
                <a:spcPts val="0"/>
              </a:spcBef>
            </a:pPr>
            <a:r>
              <a:rPr lang="bg-BG" sz="2800" dirty="0"/>
              <a:t>Текстови кутии (</a:t>
            </a:r>
            <a:r>
              <a:rPr lang="en-US" sz="2800" dirty="0"/>
              <a:t>Text boxes)</a:t>
            </a:r>
          </a:p>
          <a:p>
            <a:pPr>
              <a:lnSpc>
                <a:spcPct val="114000"/>
              </a:lnSpc>
              <a:spcBef>
                <a:spcPts val="0"/>
              </a:spcBef>
            </a:pPr>
            <a:r>
              <a:rPr lang="bg-BG" sz="2800" dirty="0"/>
              <a:t>Радио бутони (</a:t>
            </a:r>
            <a:r>
              <a:rPr lang="en-US" sz="2800" dirty="0"/>
              <a:t>Radio buttons)</a:t>
            </a:r>
          </a:p>
          <a:p>
            <a:pPr>
              <a:lnSpc>
                <a:spcPct val="114000"/>
              </a:lnSpc>
              <a:spcBef>
                <a:spcPts val="0"/>
              </a:spcBef>
            </a:pPr>
            <a:r>
              <a:rPr lang="bg-BG" sz="2800" dirty="0"/>
              <a:t>Падащи менюта (</a:t>
            </a:r>
            <a:r>
              <a:rPr lang="en-US" sz="2800" dirty="0"/>
              <a:t>Drop down menu)</a:t>
            </a:r>
            <a:endParaRPr lang="bg-BG" sz="2800" dirty="0"/>
          </a:p>
        </p:txBody>
      </p:sp>
    </p:spTree>
    <p:extLst>
      <p:ext uri="{BB962C8B-B14F-4D97-AF65-F5344CB8AC3E}">
        <p14:creationId xmlns:p14="http://schemas.microsoft.com/office/powerpoint/2010/main" val="4223947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990217"/>
            <a:ext cx="1878231" cy="488971"/>
          </a:xfrm>
        </p:spPr>
        <p:txBody>
          <a:bodyPr>
            <a:noAutofit/>
          </a:bodyPr>
          <a:lstStyle/>
          <a:p>
            <a:pPr marL="0" indent="0">
              <a:lnSpc>
                <a:spcPct val="114000"/>
              </a:lnSpc>
              <a:spcBef>
                <a:spcPts val="0"/>
              </a:spcBef>
              <a:buNone/>
            </a:pPr>
            <a:r>
              <a:rPr lang="bg-BG" sz="2800" dirty="0"/>
              <a:t>Джаджи (</a:t>
            </a:r>
            <a:r>
              <a:rPr lang="en-US" sz="2800" dirty="0"/>
              <a:t>widgets)</a:t>
            </a:r>
            <a:endParaRPr lang="bg-BG" sz="28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71" y="1022962"/>
            <a:ext cx="8418576" cy="5539592"/>
          </a:xfrm>
          <a:prstGeom prst="rect">
            <a:avLst/>
          </a:prstGeom>
        </p:spPr>
      </p:pic>
    </p:spTree>
    <p:extLst>
      <p:ext uri="{BB962C8B-B14F-4D97-AF65-F5344CB8AC3E}">
        <p14:creationId xmlns:p14="http://schemas.microsoft.com/office/powerpoint/2010/main" val="3357850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224136"/>
            <a:ext cx="10017655" cy="488971"/>
          </a:xfrm>
        </p:spPr>
        <p:txBody>
          <a:bodyPr>
            <a:noAutofit/>
          </a:bodyPr>
          <a:lstStyle/>
          <a:p>
            <a:pPr marL="0" indent="0">
              <a:lnSpc>
                <a:spcPct val="114000"/>
              </a:lnSpc>
              <a:spcBef>
                <a:spcPts val="0"/>
              </a:spcBef>
              <a:buNone/>
            </a:pPr>
            <a:r>
              <a:rPr lang="bg-BG" sz="2800" dirty="0"/>
              <a:t>Копиране и поставяне</a:t>
            </a:r>
            <a:endParaRPr lang="bg-BG" sz="28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630" y="1914284"/>
            <a:ext cx="6408740" cy="4447733"/>
          </a:xfrm>
          <a:prstGeom prst="rect">
            <a:avLst/>
          </a:prstGeom>
        </p:spPr>
      </p:pic>
    </p:spTree>
    <p:extLst>
      <p:ext uri="{BB962C8B-B14F-4D97-AF65-F5344CB8AC3E}">
        <p14:creationId xmlns:p14="http://schemas.microsoft.com/office/powerpoint/2010/main" val="924738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224136"/>
            <a:ext cx="10017655" cy="488971"/>
          </a:xfrm>
        </p:spPr>
        <p:txBody>
          <a:bodyPr>
            <a:noAutofit/>
          </a:bodyPr>
          <a:lstStyle/>
          <a:p>
            <a:pPr marL="0" indent="0">
              <a:lnSpc>
                <a:spcPct val="114000"/>
              </a:lnSpc>
              <a:spcBef>
                <a:spcPts val="0"/>
              </a:spcBef>
              <a:buNone/>
            </a:pPr>
            <a:r>
              <a:rPr lang="bg-BG" sz="2800" dirty="0"/>
              <a:t>Директна манипулация</a:t>
            </a:r>
            <a:endParaRPr lang="bg-BG" sz="2800" i="1" dirty="0"/>
          </a:p>
        </p:txBody>
      </p:sp>
      <p:sp>
        <p:nvSpPr>
          <p:cNvPr id="6" name="Content Placeholder 2"/>
          <p:cNvSpPr txBox="1">
            <a:spLocks/>
          </p:cNvSpPr>
          <p:nvPr/>
        </p:nvSpPr>
        <p:spPr>
          <a:xfrm>
            <a:off x="1141416" y="2159804"/>
            <a:ext cx="10017655" cy="331596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Същността на директната манипулация е:</a:t>
            </a:r>
          </a:p>
          <a:p>
            <a:pPr marL="540014">
              <a:lnSpc>
                <a:spcPct val="114000"/>
              </a:lnSpc>
              <a:spcBef>
                <a:spcPts val="0"/>
              </a:spcBef>
            </a:pPr>
            <a:r>
              <a:rPr lang="bg-BG" sz="2800" dirty="0"/>
              <a:t>Обектът на интерес винаги се представя визуално.</a:t>
            </a:r>
          </a:p>
          <a:p>
            <a:pPr marL="540014">
              <a:lnSpc>
                <a:spcPct val="114000"/>
              </a:lnSpc>
              <a:spcBef>
                <a:spcPts val="0"/>
              </a:spcBef>
            </a:pPr>
            <a:r>
              <a:rPr lang="bg-BG" sz="2800" dirty="0"/>
              <a:t>Работата с обекта включва извикване на команди чрез физическо действие, а не </a:t>
            </a:r>
            <a:r>
              <a:rPr lang="bg-BG" sz="2800" dirty="0" smtClean="0"/>
              <a:t>чрез</a:t>
            </a:r>
            <a:r>
              <a:rPr lang="en-US" sz="2800" dirty="0" smtClean="0"/>
              <a:t> </a:t>
            </a:r>
            <a:r>
              <a:rPr lang="bg-BG" sz="2800" dirty="0" smtClean="0"/>
              <a:t>означаване/нотация.</a:t>
            </a:r>
            <a:endParaRPr lang="bg-BG" sz="2800" dirty="0"/>
          </a:p>
          <a:p>
            <a:pPr marL="540014">
              <a:lnSpc>
                <a:spcPct val="114000"/>
              </a:lnSpc>
              <a:spcBef>
                <a:spcPts val="0"/>
              </a:spcBef>
            </a:pPr>
            <a:r>
              <a:rPr lang="bg-BG" sz="2800" dirty="0"/>
              <a:t>Обратната връзка за ефекта от дадена операция е незабавно видима и е обратима.</a:t>
            </a:r>
            <a:endParaRPr lang="bg-BG" sz="2800" i="1" dirty="0"/>
          </a:p>
        </p:txBody>
      </p:sp>
    </p:spTree>
    <p:extLst>
      <p:ext uri="{BB962C8B-B14F-4D97-AF65-F5344CB8AC3E}">
        <p14:creationId xmlns:p14="http://schemas.microsoft.com/office/powerpoint/2010/main" val="2624311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Интерактивен интерфейс</a:t>
            </a:r>
            <a:endParaRPr lang="bg-BG" dirty="0"/>
          </a:p>
        </p:txBody>
      </p:sp>
      <p:sp>
        <p:nvSpPr>
          <p:cNvPr id="5" name="Content Placeholder 2"/>
          <p:cNvSpPr>
            <a:spLocks noGrp="1"/>
          </p:cNvSpPr>
          <p:nvPr>
            <p:ph idx="1"/>
          </p:nvPr>
        </p:nvSpPr>
        <p:spPr>
          <a:xfrm>
            <a:off x="1141416" y="1224136"/>
            <a:ext cx="10017655" cy="488971"/>
          </a:xfrm>
        </p:spPr>
        <p:txBody>
          <a:bodyPr>
            <a:noAutofit/>
          </a:bodyPr>
          <a:lstStyle/>
          <a:p>
            <a:pPr marL="0" indent="0">
              <a:lnSpc>
                <a:spcPct val="114000"/>
              </a:lnSpc>
              <a:spcBef>
                <a:spcPts val="0"/>
              </a:spcBef>
              <a:buNone/>
            </a:pPr>
            <a:r>
              <a:rPr lang="bg-BG" sz="2800" dirty="0"/>
              <a:t>Не </a:t>
            </a:r>
            <a:r>
              <a:rPr lang="en-US" sz="2800" dirty="0"/>
              <a:t>WIMP </a:t>
            </a:r>
            <a:r>
              <a:rPr lang="bg-BG" sz="2800" dirty="0"/>
              <a:t>интерфейси</a:t>
            </a:r>
            <a:endParaRPr lang="bg-BG" sz="2800" i="1" dirty="0"/>
          </a:p>
        </p:txBody>
      </p:sp>
      <p:pic>
        <p:nvPicPr>
          <p:cNvPr id="3" name="Picture 2"/>
          <p:cNvPicPr>
            <a:picLocks noChangeAspect="1"/>
          </p:cNvPicPr>
          <p:nvPr/>
        </p:nvPicPr>
        <p:blipFill>
          <a:blip r:embed="rId3"/>
          <a:stretch>
            <a:fillRect/>
          </a:stretch>
        </p:blipFill>
        <p:spPr>
          <a:xfrm>
            <a:off x="2835349" y="1914284"/>
            <a:ext cx="6840281" cy="4236188"/>
          </a:xfrm>
          <a:prstGeom prst="rect">
            <a:avLst/>
          </a:prstGeom>
        </p:spPr>
      </p:pic>
    </p:spTree>
    <p:extLst>
      <p:ext uri="{BB962C8B-B14F-4D97-AF65-F5344CB8AC3E}">
        <p14:creationId xmlns:p14="http://schemas.microsoft.com/office/powerpoint/2010/main" val="3208117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149711"/>
            <a:ext cx="10017655" cy="488971"/>
          </a:xfrm>
        </p:spPr>
        <p:txBody>
          <a:bodyPr>
            <a:normAutofit lnSpcReduction="10000"/>
          </a:bodyPr>
          <a:lstStyle/>
          <a:p>
            <a:pPr marL="0" indent="0">
              <a:lnSpc>
                <a:spcPct val="114000"/>
              </a:lnSpc>
              <a:spcBef>
                <a:spcPts val="0"/>
              </a:spcBef>
              <a:buNone/>
            </a:pPr>
            <a:r>
              <a:rPr lang="bg-BG" dirty="0" smtClean="0"/>
              <a:t>Свойства на програмните интерфейси</a:t>
            </a:r>
            <a:endParaRPr lang="bg-BG" i="1" dirty="0"/>
          </a:p>
        </p:txBody>
      </p:sp>
      <p:sp>
        <p:nvSpPr>
          <p:cNvPr id="6" name="Content Placeholder 2"/>
          <p:cNvSpPr txBox="1">
            <a:spLocks/>
          </p:cNvSpPr>
          <p:nvPr/>
        </p:nvSpPr>
        <p:spPr>
          <a:xfrm>
            <a:off x="1141416" y="2074742"/>
            <a:ext cx="10017655" cy="423036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dirty="0"/>
              <a:t>Инструменти:</a:t>
            </a:r>
          </a:p>
          <a:p>
            <a:pPr marL="540014">
              <a:lnSpc>
                <a:spcPct val="114000"/>
              </a:lnSpc>
              <a:spcBef>
                <a:spcPts val="0"/>
              </a:spcBef>
            </a:pPr>
            <a:r>
              <a:rPr lang="bg-BG" dirty="0"/>
              <a:t>Програмни езици – </a:t>
            </a:r>
            <a:r>
              <a:rPr lang="en-US" dirty="0"/>
              <a:t>Python, JavaScript, R, Scratch </a:t>
            </a:r>
            <a:r>
              <a:rPr lang="bg-BG" dirty="0"/>
              <a:t>и </a:t>
            </a:r>
            <a:r>
              <a:rPr lang="bg-BG" dirty="0" err="1"/>
              <a:t>др</a:t>
            </a:r>
            <a:r>
              <a:rPr lang="en-US" dirty="0"/>
              <a:t>.</a:t>
            </a:r>
            <a:endParaRPr lang="bg-BG" dirty="0"/>
          </a:p>
          <a:p>
            <a:pPr marL="540014">
              <a:lnSpc>
                <a:spcPct val="114000"/>
              </a:lnSpc>
              <a:spcBef>
                <a:spcPts val="0"/>
              </a:spcBef>
            </a:pPr>
            <a:r>
              <a:rPr lang="bg-BG" dirty="0"/>
              <a:t>Редактори – без специализиран редактор (напр. </a:t>
            </a:r>
            <a:r>
              <a:rPr lang="en-US" dirty="0"/>
              <a:t>Python </a:t>
            </a:r>
            <a:r>
              <a:rPr lang="bg-BG" dirty="0"/>
              <a:t>може да използва всеки текстов редактор за редактиране на кода) и със специализиран редактор (програмите на </a:t>
            </a:r>
            <a:r>
              <a:rPr lang="en-US" dirty="0"/>
              <a:t>Scratch </a:t>
            </a:r>
            <a:r>
              <a:rPr lang="bg-BG" dirty="0"/>
              <a:t>могат да се редактират само в специализиран </a:t>
            </a:r>
            <a:r>
              <a:rPr lang="en-US" dirty="0"/>
              <a:t>Scratch </a:t>
            </a:r>
            <a:r>
              <a:rPr lang="bg-BG" dirty="0"/>
              <a:t>редактор).</a:t>
            </a:r>
          </a:p>
          <a:p>
            <a:pPr marL="540014">
              <a:lnSpc>
                <a:spcPct val="114000"/>
              </a:lnSpc>
              <a:spcBef>
                <a:spcPts val="0"/>
              </a:spcBef>
            </a:pPr>
            <a:r>
              <a:rPr lang="bg-BG" dirty="0"/>
              <a:t>Допълнителни инструменти.</a:t>
            </a:r>
          </a:p>
          <a:p>
            <a:pPr marL="0" indent="0">
              <a:lnSpc>
                <a:spcPct val="114000"/>
              </a:lnSpc>
              <a:spcBef>
                <a:spcPts val="0"/>
              </a:spcBef>
              <a:buNone/>
            </a:pPr>
            <a:r>
              <a:rPr lang="en-US" dirty="0"/>
              <a:t>Edit-run-debug </a:t>
            </a:r>
            <a:r>
              <a:rPr lang="bg-BG" dirty="0"/>
              <a:t>цикъл</a:t>
            </a:r>
          </a:p>
        </p:txBody>
      </p:sp>
    </p:spTree>
    <p:extLst>
      <p:ext uri="{BB962C8B-B14F-4D97-AF65-F5344CB8AC3E}">
        <p14:creationId xmlns:p14="http://schemas.microsoft.com/office/powerpoint/2010/main" val="4040023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1141416" y="1903927"/>
            <a:ext cx="10017655" cy="3050153"/>
          </a:xfrm>
        </p:spPr>
        <p:txBody>
          <a:bodyPr>
            <a:noAutofit/>
          </a:bodyPr>
          <a:lstStyle/>
          <a:p>
            <a:pPr marL="0" indent="0">
              <a:lnSpc>
                <a:spcPct val="114000"/>
              </a:lnSpc>
              <a:spcBef>
                <a:spcPts val="0"/>
              </a:spcBef>
              <a:buNone/>
            </a:pPr>
            <a:r>
              <a:rPr lang="bg-BG" sz="2800" dirty="0"/>
              <a:t>Важно ли е да се знае как да се реализира интерфейса като софтуер?</a:t>
            </a:r>
          </a:p>
          <a:p>
            <a:pPr marL="0" indent="0">
              <a:lnSpc>
                <a:spcPct val="114000"/>
              </a:lnSpc>
              <a:spcBef>
                <a:spcPts val="0"/>
              </a:spcBef>
              <a:buNone/>
            </a:pPr>
            <a:r>
              <a:rPr lang="bg-BG" sz="2800" dirty="0"/>
              <a:t>Да, тъй като това помага на дизайнерите и инженерите:</a:t>
            </a:r>
          </a:p>
          <a:p>
            <a:pPr marL="540014">
              <a:lnSpc>
                <a:spcPct val="114000"/>
              </a:lnSpc>
              <a:spcBef>
                <a:spcPts val="0"/>
              </a:spcBef>
            </a:pPr>
            <a:r>
              <a:rPr lang="bg-BG" sz="2800" dirty="0"/>
              <a:t>да анализират ограниченията на интерфейса;</a:t>
            </a:r>
          </a:p>
          <a:p>
            <a:pPr marL="540014">
              <a:lnSpc>
                <a:spcPct val="114000"/>
              </a:lnSpc>
              <a:spcBef>
                <a:spcPts val="0"/>
              </a:spcBef>
            </a:pPr>
            <a:r>
              <a:rPr lang="bg-BG" sz="2800" dirty="0"/>
              <a:t>да предвиждат крайни случаи в тяхното поведение;</a:t>
            </a:r>
          </a:p>
          <a:p>
            <a:pPr marL="540014">
              <a:lnSpc>
                <a:spcPct val="114000"/>
              </a:lnSpc>
              <a:spcBef>
                <a:spcPts val="0"/>
              </a:spcBef>
            </a:pPr>
            <a:r>
              <a:rPr lang="bg-BG" sz="2800" dirty="0"/>
              <a:t>прецизно обсъждане на тяхното поведение.</a:t>
            </a:r>
          </a:p>
          <a:p>
            <a:pPr marL="0" indent="0">
              <a:lnSpc>
                <a:spcPct val="114000"/>
              </a:lnSpc>
              <a:spcBef>
                <a:spcPts val="0"/>
              </a:spcBef>
              <a:buNone/>
            </a:pPr>
            <a:endParaRPr lang="bg-BG" sz="2800" dirty="0"/>
          </a:p>
          <a:p>
            <a:pPr marL="0" indent="0">
              <a:lnSpc>
                <a:spcPct val="114000"/>
              </a:lnSpc>
              <a:spcBef>
                <a:spcPts val="0"/>
              </a:spcBef>
              <a:buNone/>
            </a:pPr>
            <a:endParaRPr lang="bg-BG" sz="2800" dirty="0"/>
          </a:p>
        </p:txBody>
      </p:sp>
    </p:spTree>
    <p:extLst>
      <p:ext uri="{BB962C8B-B14F-4D97-AF65-F5344CB8AC3E}">
        <p14:creationId xmlns:p14="http://schemas.microsoft.com/office/powerpoint/2010/main" val="10667886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1141416" y="1159648"/>
            <a:ext cx="10017655" cy="1477228"/>
          </a:xfrm>
        </p:spPr>
        <p:txBody>
          <a:bodyPr>
            <a:noAutofit/>
          </a:bodyPr>
          <a:lstStyle/>
          <a:p>
            <a:pPr marL="0" indent="0">
              <a:lnSpc>
                <a:spcPct val="114000"/>
              </a:lnSpc>
              <a:spcBef>
                <a:spcPts val="0"/>
              </a:spcBef>
              <a:buNone/>
            </a:pPr>
            <a:r>
              <a:rPr lang="bg-BG" sz="2800" dirty="0"/>
              <a:t>Състояние (</a:t>
            </a:r>
            <a:r>
              <a:rPr lang="en-US" sz="2800" dirty="0"/>
              <a:t>state) </a:t>
            </a:r>
            <a:r>
              <a:rPr lang="bg-BG" sz="2800" dirty="0"/>
              <a:t>и събитие (</a:t>
            </a:r>
            <a:r>
              <a:rPr lang="en-US" sz="2800" dirty="0"/>
              <a:t>event)</a:t>
            </a:r>
            <a:endParaRPr lang="bg-BG" sz="2800" dirty="0"/>
          </a:p>
          <a:p>
            <a:pPr marL="0" indent="0">
              <a:lnSpc>
                <a:spcPct val="114000"/>
              </a:lnSpc>
              <a:spcBef>
                <a:spcPts val="0"/>
              </a:spcBef>
              <a:buNone/>
            </a:pPr>
            <a:r>
              <a:rPr lang="bg-BG" sz="2800" dirty="0"/>
              <a:t>Архитектура – в софтуерното инженерство това е поглед от високо на поведението на кода.</a:t>
            </a:r>
          </a:p>
          <a:p>
            <a:pPr marL="0" indent="0">
              <a:lnSpc>
                <a:spcPct val="114000"/>
              </a:lnSpc>
              <a:spcBef>
                <a:spcPts val="0"/>
              </a:spcBef>
              <a:buNone/>
            </a:pPr>
            <a:endParaRPr lang="bg-BG" sz="2800" dirty="0"/>
          </a:p>
        </p:txBody>
      </p:sp>
      <p:pic>
        <p:nvPicPr>
          <p:cNvPr id="20484" name="Picture 4" descr="A diagram of two modes of a simple button: up and down, with a state transition on mouse down and a state transition on mouse 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193" y="2794830"/>
            <a:ext cx="6120443" cy="29718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02240" y="5924597"/>
            <a:ext cx="6096000" cy="646587"/>
          </a:xfrm>
          <a:prstGeom prst="rect">
            <a:avLst/>
          </a:prstGeom>
        </p:spPr>
        <p:txBody>
          <a:bodyPr>
            <a:spAutoFit/>
          </a:bodyPr>
          <a:lstStyle/>
          <a:p>
            <a:pPr algn="ctr"/>
            <a:r>
              <a:rPr lang="bg-BG" sz="1801" i="1" dirty="0">
                <a:effectLst>
                  <a:outerShdw blurRad="38100" dist="38100" dir="2700000" algn="tl">
                    <a:srgbClr val="000000">
                      <a:alpha val="43137"/>
                    </a:srgbClr>
                  </a:outerShdw>
                </a:effectLst>
              </a:rPr>
              <a:t>Машина </a:t>
            </a:r>
            <a:r>
              <a:rPr lang="bg-BG" sz="1801" i="1" dirty="0" smtClean="0">
                <a:effectLst>
                  <a:outerShdw blurRad="38100" dist="38100" dir="2700000" algn="tl">
                    <a:srgbClr val="000000">
                      <a:alpha val="43137"/>
                    </a:srgbClr>
                  </a:outerShdw>
                </a:effectLst>
              </a:rPr>
              <a:t>на състояние (</a:t>
            </a:r>
            <a:r>
              <a:rPr lang="en-US" sz="1801" i="1" dirty="0" smtClean="0">
                <a:effectLst>
                  <a:outerShdw blurRad="38100" dist="38100" dir="2700000" algn="tl">
                    <a:srgbClr val="000000">
                      <a:alpha val="43137"/>
                    </a:srgbClr>
                  </a:outerShdw>
                </a:effectLst>
              </a:rPr>
              <a:t>state machine)</a:t>
            </a:r>
            <a:r>
              <a:rPr lang="bg-BG" sz="1801" dirty="0" smtClean="0">
                <a:effectLst>
                  <a:outerShdw blurRad="38100" dist="38100" dir="2700000" algn="tl">
                    <a:srgbClr val="000000">
                      <a:alpha val="43137"/>
                    </a:srgbClr>
                  </a:outerShdw>
                </a:effectLst>
              </a:rPr>
              <a:t>, </a:t>
            </a:r>
            <a:r>
              <a:rPr lang="bg-BG" sz="1801" dirty="0">
                <a:effectLst>
                  <a:outerShdw blurRad="38100" dist="38100" dir="2700000" algn="tl">
                    <a:srgbClr val="000000">
                      <a:alpha val="43137"/>
                    </a:srgbClr>
                  </a:outerShdw>
                </a:effectLst>
              </a:rPr>
              <a:t>представяща прост бутон на графичен потребителски интерфейс</a:t>
            </a:r>
          </a:p>
        </p:txBody>
      </p:sp>
    </p:spTree>
    <p:extLst>
      <p:ext uri="{BB962C8B-B14F-4D97-AF65-F5344CB8AC3E}">
        <p14:creationId xmlns:p14="http://schemas.microsoft.com/office/powerpoint/2010/main" val="3140995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1141416" y="1319141"/>
            <a:ext cx="10017655" cy="4666996"/>
          </a:xfrm>
        </p:spPr>
        <p:txBody>
          <a:bodyPr>
            <a:noAutofit/>
          </a:bodyPr>
          <a:lstStyle/>
          <a:p>
            <a:pPr marL="0" indent="0">
              <a:lnSpc>
                <a:spcPct val="114000"/>
              </a:lnSpc>
              <a:spcBef>
                <a:spcPts val="0"/>
              </a:spcBef>
              <a:buNone/>
            </a:pPr>
            <a:r>
              <a:rPr lang="bg-BG" sz="2800" dirty="0"/>
              <a:t>Състояние (</a:t>
            </a:r>
            <a:r>
              <a:rPr lang="en-US" sz="2800" dirty="0"/>
              <a:t>state) </a:t>
            </a:r>
            <a:r>
              <a:rPr lang="bg-BG" sz="2800" dirty="0"/>
              <a:t>и събитие (</a:t>
            </a:r>
            <a:r>
              <a:rPr lang="en-US" sz="2800" dirty="0"/>
              <a:t>event)</a:t>
            </a:r>
            <a:endParaRPr lang="bg-BG" sz="2800" dirty="0"/>
          </a:p>
          <a:p>
            <a:pPr marL="0" indent="0">
              <a:lnSpc>
                <a:spcPct val="114000"/>
              </a:lnSpc>
              <a:spcBef>
                <a:spcPts val="0"/>
              </a:spcBef>
              <a:buNone/>
            </a:pPr>
            <a:endParaRPr lang="bg-BG" sz="1001" dirty="0"/>
          </a:p>
          <a:p>
            <a:pPr marL="0" indent="0">
              <a:lnSpc>
                <a:spcPct val="114000"/>
              </a:lnSpc>
              <a:spcBef>
                <a:spcPts val="0"/>
              </a:spcBef>
              <a:buNone/>
            </a:pPr>
            <a:r>
              <a:rPr lang="bg-BG" sz="2800" dirty="0"/>
              <a:t>Машина </a:t>
            </a:r>
            <a:r>
              <a:rPr lang="bg-BG" sz="2800" dirty="0" smtClean="0"/>
              <a:t>на </a:t>
            </a:r>
            <a:r>
              <a:rPr lang="bg-BG" sz="2800" dirty="0"/>
              <a:t>състояние – абстрактно представяне на различните </a:t>
            </a:r>
            <a:r>
              <a:rPr lang="bg-BG" sz="2800" i="1" dirty="0"/>
              <a:t>състояния</a:t>
            </a:r>
            <a:r>
              <a:rPr lang="bg-BG" sz="2800" dirty="0"/>
              <a:t>, в които може да бъде компютъра.</a:t>
            </a:r>
          </a:p>
          <a:p>
            <a:pPr marL="0" indent="0">
              <a:lnSpc>
                <a:spcPct val="114000"/>
              </a:lnSpc>
              <a:spcBef>
                <a:spcPts val="0"/>
              </a:spcBef>
              <a:buNone/>
            </a:pPr>
            <a:endParaRPr lang="bg-BG" sz="1001" dirty="0"/>
          </a:p>
          <a:p>
            <a:pPr marL="0" indent="0">
              <a:lnSpc>
                <a:spcPct val="114000"/>
              </a:lnSpc>
              <a:spcBef>
                <a:spcPts val="0"/>
              </a:spcBef>
              <a:buNone/>
            </a:pPr>
            <a:r>
              <a:rPr lang="bg-BG" sz="2800" i="1" dirty="0"/>
              <a:t>Състояние</a:t>
            </a:r>
            <a:r>
              <a:rPr lang="bg-BG" sz="2800" dirty="0"/>
              <a:t> - </a:t>
            </a:r>
            <a:r>
              <a:rPr lang="ru-RU" sz="2800" dirty="0"/>
              <a:t>Конкретен режим или конфигурация на потребителски интерфейс, който може да бъде променен чрез въвеждане от потребителя. </a:t>
            </a:r>
            <a:endParaRPr lang="bg-BG" sz="2800" i="1" dirty="0"/>
          </a:p>
          <a:p>
            <a:pPr marL="0" indent="0">
              <a:lnSpc>
                <a:spcPct val="114000"/>
              </a:lnSpc>
              <a:spcBef>
                <a:spcPts val="0"/>
              </a:spcBef>
              <a:buNone/>
            </a:pPr>
            <a:endParaRPr lang="bg-BG" sz="1001" dirty="0"/>
          </a:p>
          <a:p>
            <a:pPr marL="0" indent="0">
              <a:lnSpc>
                <a:spcPct val="114000"/>
              </a:lnSpc>
              <a:spcBef>
                <a:spcPts val="0"/>
              </a:spcBef>
              <a:buNone/>
            </a:pPr>
            <a:r>
              <a:rPr lang="bg-BG" sz="2800" i="1" dirty="0"/>
              <a:t>Събития</a:t>
            </a:r>
            <a:r>
              <a:rPr lang="bg-BG" sz="2800" dirty="0"/>
              <a:t> – това са потребителски входни данни (</a:t>
            </a:r>
            <a:r>
              <a:rPr lang="en-US" sz="2800" dirty="0"/>
              <a:t>input), </a:t>
            </a:r>
            <a:r>
              <a:rPr lang="bg-BG" sz="2800" dirty="0"/>
              <a:t>които водят до промяна на състоянието.</a:t>
            </a:r>
            <a:endParaRPr lang="bg-BG" sz="2800" i="1" dirty="0"/>
          </a:p>
          <a:p>
            <a:pPr marL="0" indent="0">
              <a:lnSpc>
                <a:spcPct val="114000"/>
              </a:lnSpc>
              <a:spcBef>
                <a:spcPts val="0"/>
              </a:spcBef>
              <a:buNone/>
            </a:pPr>
            <a:endParaRPr lang="bg-BG" sz="2800" dirty="0"/>
          </a:p>
        </p:txBody>
      </p:sp>
    </p:spTree>
    <p:extLst>
      <p:ext uri="{BB962C8B-B14F-4D97-AF65-F5344CB8AC3E}">
        <p14:creationId xmlns:p14="http://schemas.microsoft.com/office/powerpoint/2010/main" val="1008024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861238" y="1022962"/>
            <a:ext cx="5475767" cy="5175819"/>
          </a:xfrm>
        </p:spPr>
        <p:txBody>
          <a:bodyPr>
            <a:noAutofit/>
          </a:bodyPr>
          <a:lstStyle/>
          <a:p>
            <a:pPr marL="0" indent="0">
              <a:lnSpc>
                <a:spcPct val="114000"/>
              </a:lnSpc>
              <a:spcBef>
                <a:spcPts val="0"/>
              </a:spcBef>
              <a:buNone/>
            </a:pPr>
            <a:r>
              <a:rPr lang="en-US" sz="1500" dirty="0">
                <a:effectLst/>
              </a:rPr>
              <a:t>class</a:t>
            </a:r>
            <a:r>
              <a:rPr lang="en-US" sz="1500" dirty="0">
                <a:solidFill>
                  <a:srgbClr val="000000"/>
                </a:solidFill>
                <a:effectLst/>
              </a:rPr>
              <a:t> </a:t>
            </a:r>
            <a:r>
              <a:rPr lang="en-US" sz="1500" dirty="0" err="1">
                <a:solidFill>
                  <a:srgbClr val="000000"/>
                </a:solidFill>
                <a:effectLst/>
              </a:rPr>
              <a:t>MyFancyNewButton</a:t>
            </a:r>
            <a:r>
              <a:rPr lang="en-US" sz="1500" dirty="0">
                <a:solidFill>
                  <a:srgbClr val="000000"/>
                </a:solidFill>
                <a:effectLst/>
              </a:rPr>
              <a:t> </a:t>
            </a:r>
            <a:r>
              <a:rPr lang="en-US" sz="1500" dirty="0">
                <a:effectLst/>
              </a:rPr>
              <a:t>extends</a:t>
            </a:r>
            <a:r>
              <a:rPr lang="en-US" sz="1500" dirty="0">
                <a:solidFill>
                  <a:srgbClr val="000000"/>
                </a:solidFill>
                <a:effectLst/>
              </a:rPr>
              <a:t> </a:t>
            </a:r>
            <a:r>
              <a:rPr lang="en-US" sz="1500" dirty="0" err="1">
                <a:solidFill>
                  <a:srgbClr val="000000"/>
                </a:solidFill>
                <a:effectLst/>
              </a:rPr>
              <a:t>React.Component</a:t>
            </a:r>
            <a:r>
              <a:rPr lang="en-US" sz="1500" dirty="0">
                <a:solidFill>
                  <a:srgbClr val="000000"/>
                </a:solidFill>
                <a:effectLst/>
              </a:rPr>
              <a:t> { </a:t>
            </a:r>
            <a:endParaRPr lang="bg-BG" sz="1500" dirty="0" smtClean="0">
              <a:solidFill>
                <a:srgbClr val="000000"/>
              </a:solidFill>
              <a:effectLst/>
            </a:endParaRPr>
          </a:p>
          <a:p>
            <a:pPr marL="180000" indent="0">
              <a:lnSpc>
                <a:spcPct val="114000"/>
              </a:lnSpc>
              <a:spcBef>
                <a:spcPts val="0"/>
              </a:spcBef>
              <a:buNone/>
            </a:pPr>
            <a:r>
              <a:rPr lang="en-US" sz="1500" dirty="0" smtClean="0">
                <a:effectLst/>
              </a:rPr>
              <a:t>// This function changes the button's "down" state to false.</a:t>
            </a:r>
            <a:endParaRPr lang="bg-BG" sz="1500" dirty="0" smtClean="0">
              <a:solidFill>
                <a:srgbClr val="000000"/>
              </a:solidFill>
              <a:effectLst/>
            </a:endParaRPr>
          </a:p>
          <a:p>
            <a:pPr marL="180000" indent="0">
              <a:lnSpc>
                <a:spcPct val="114000"/>
              </a:lnSpc>
              <a:spcBef>
                <a:spcPts val="0"/>
              </a:spcBef>
              <a:buNone/>
            </a:pPr>
            <a:r>
              <a:rPr lang="en-US" sz="1500" dirty="0" smtClean="0">
                <a:effectLst/>
              </a:rPr>
              <a:t>// The function "</a:t>
            </a:r>
            <a:r>
              <a:rPr lang="en-US" sz="1500" dirty="0" err="1" smtClean="0">
                <a:effectLst/>
              </a:rPr>
              <a:t>setState</a:t>
            </a:r>
            <a:r>
              <a:rPr lang="en-US" sz="1500" dirty="0" smtClean="0">
                <a:effectLst/>
              </a:rPr>
              <a:t>" is a powerful React function, which</a:t>
            </a:r>
            <a:endParaRPr lang="bg-BG" sz="1500" dirty="0" smtClean="0">
              <a:solidFill>
                <a:srgbClr val="000000"/>
              </a:solidFill>
              <a:effectLst/>
            </a:endParaRPr>
          </a:p>
          <a:p>
            <a:pPr marL="180000" indent="0">
              <a:lnSpc>
                <a:spcPct val="114000"/>
              </a:lnSpc>
              <a:spcBef>
                <a:spcPts val="0"/>
              </a:spcBef>
              <a:buNone/>
            </a:pPr>
            <a:r>
              <a:rPr lang="en-US" sz="1500" dirty="0" smtClean="0">
                <a:effectLst/>
              </a:rPr>
              <a:t>// tells React to update the state, and at some point in the future,</a:t>
            </a:r>
            <a:endParaRPr lang="bg-BG" sz="1500" dirty="0" smtClean="0">
              <a:solidFill>
                <a:srgbClr val="000000"/>
              </a:solidFill>
              <a:effectLst/>
            </a:endParaRPr>
          </a:p>
          <a:p>
            <a:pPr marL="180000" indent="0">
              <a:lnSpc>
                <a:spcPct val="114000"/>
              </a:lnSpc>
              <a:spcBef>
                <a:spcPts val="0"/>
              </a:spcBef>
              <a:buNone/>
            </a:pPr>
            <a:r>
              <a:rPr lang="en-US" sz="1500" dirty="0" smtClean="0">
                <a:effectLst/>
              </a:rPr>
              <a:t>// call the "render" function below to update the view. It</a:t>
            </a:r>
            <a:r>
              <a:rPr lang="en-US" sz="1500" dirty="0" smtClean="0">
                <a:solidFill>
                  <a:srgbClr val="000000"/>
                </a:solidFill>
                <a:effectLst/>
              </a:rPr>
              <a:t> </a:t>
            </a:r>
            <a:endParaRPr lang="bg-BG" sz="1500" dirty="0" smtClean="0">
              <a:solidFill>
                <a:srgbClr val="000000"/>
              </a:solidFill>
              <a:effectLst/>
            </a:endParaRPr>
          </a:p>
          <a:p>
            <a:pPr marL="180000" indent="0">
              <a:lnSpc>
                <a:spcPct val="114000"/>
              </a:lnSpc>
              <a:spcBef>
                <a:spcPts val="0"/>
              </a:spcBef>
              <a:buNone/>
            </a:pPr>
            <a:r>
              <a:rPr lang="en-US" sz="1500" dirty="0" smtClean="0">
                <a:effectLst/>
              </a:rPr>
              <a:t>// then executes the command for the button.</a:t>
            </a:r>
            <a:r>
              <a:rPr lang="en-US" sz="1500" dirty="0" smtClean="0">
                <a:solidFill>
                  <a:srgbClr val="000000"/>
                </a:solidFill>
                <a:effectLst/>
              </a:rPr>
              <a:t> </a:t>
            </a:r>
            <a:endParaRPr lang="bg-BG" sz="1500" dirty="0" smtClean="0">
              <a:solidFill>
                <a:srgbClr val="000000"/>
              </a:solidFill>
              <a:effectLst/>
            </a:endParaRPr>
          </a:p>
          <a:p>
            <a:pPr marL="180000" indent="0">
              <a:lnSpc>
                <a:spcPct val="114000"/>
              </a:lnSpc>
              <a:spcBef>
                <a:spcPts val="0"/>
              </a:spcBef>
              <a:buNone/>
            </a:pPr>
            <a:r>
              <a:rPr lang="en-US" sz="1500" dirty="0" err="1" smtClean="0">
                <a:solidFill>
                  <a:srgbClr val="000000"/>
                </a:solidFill>
                <a:effectLst/>
              </a:rPr>
              <a:t>handleUp</a:t>
            </a:r>
            <a:r>
              <a:rPr lang="en-US" sz="1500" dirty="0">
                <a:solidFill>
                  <a:srgbClr val="000000"/>
                </a:solidFill>
                <a:effectLst/>
              </a:rPr>
              <a:t>() { </a:t>
            </a:r>
            <a:endParaRPr lang="bg-BG" sz="1500" dirty="0">
              <a:solidFill>
                <a:srgbClr val="000000"/>
              </a:solidFill>
              <a:effectLst/>
            </a:endParaRPr>
          </a:p>
          <a:p>
            <a:pPr marL="360000" indent="0">
              <a:lnSpc>
                <a:spcPct val="114000"/>
              </a:lnSpc>
              <a:spcBef>
                <a:spcPts val="0"/>
              </a:spcBef>
              <a:buNone/>
            </a:pPr>
            <a:r>
              <a:rPr lang="en-US" sz="1500" dirty="0">
                <a:effectLst/>
              </a:rPr>
              <a:t>this</a:t>
            </a:r>
            <a:r>
              <a:rPr lang="en-US" sz="1500" dirty="0">
                <a:solidFill>
                  <a:srgbClr val="000000"/>
                </a:solidFill>
                <a:effectLst/>
              </a:rPr>
              <a:t>.setState({down: </a:t>
            </a:r>
            <a:r>
              <a:rPr lang="en-US" sz="1500" dirty="0">
                <a:effectLst/>
              </a:rPr>
              <a:t>false</a:t>
            </a:r>
            <a:r>
              <a:rPr lang="en-US" sz="1500" dirty="0">
                <a:solidFill>
                  <a:srgbClr val="000000"/>
                </a:solidFill>
                <a:effectLst/>
              </a:rPr>
              <a:t>}); </a:t>
            </a:r>
            <a:endParaRPr lang="bg-BG" sz="1500" dirty="0">
              <a:solidFill>
                <a:srgbClr val="000000"/>
              </a:solidFill>
              <a:effectLst/>
            </a:endParaRPr>
          </a:p>
          <a:p>
            <a:pPr marL="360000" indent="0">
              <a:lnSpc>
                <a:spcPct val="114000"/>
              </a:lnSpc>
              <a:spcBef>
                <a:spcPts val="0"/>
              </a:spcBef>
              <a:buNone/>
            </a:pPr>
            <a:r>
              <a:rPr lang="en-US" sz="1500" dirty="0" err="1">
                <a:effectLst/>
              </a:rPr>
              <a:t>this</a:t>
            </a:r>
            <a:r>
              <a:rPr lang="en-US" sz="1500" dirty="0" err="1">
                <a:solidFill>
                  <a:srgbClr val="000000"/>
                </a:solidFill>
                <a:effectLst/>
              </a:rPr>
              <a:t>.executeCommand</a:t>
            </a:r>
            <a:r>
              <a:rPr lang="en-US" sz="1500" dirty="0">
                <a:solidFill>
                  <a:srgbClr val="000000"/>
                </a:solidFill>
                <a:effectLst/>
              </a:rPr>
              <a:t>();</a:t>
            </a:r>
            <a:endParaRPr lang="bg-BG" sz="1500" dirty="0">
              <a:solidFill>
                <a:srgbClr val="000000"/>
              </a:solidFill>
              <a:effectLst/>
            </a:endParaRPr>
          </a:p>
          <a:p>
            <a:pPr marL="180000" indent="0">
              <a:lnSpc>
                <a:spcPct val="114000"/>
              </a:lnSpc>
              <a:spcBef>
                <a:spcPts val="0"/>
              </a:spcBef>
              <a:buNone/>
            </a:pPr>
            <a:r>
              <a:rPr lang="en-US" sz="1500" dirty="0">
                <a:solidFill>
                  <a:srgbClr val="000000"/>
                </a:solidFill>
                <a:effectLst/>
              </a:rPr>
              <a:t>} </a:t>
            </a:r>
            <a:endParaRPr lang="bg-BG" sz="1500" dirty="0">
              <a:solidFill>
                <a:srgbClr val="000000"/>
              </a:solidFill>
              <a:effectLst/>
            </a:endParaRPr>
          </a:p>
          <a:p>
            <a:pPr marL="180000" indent="0">
              <a:lnSpc>
                <a:spcPct val="114000"/>
              </a:lnSpc>
              <a:spcBef>
                <a:spcPts val="0"/>
              </a:spcBef>
              <a:buNone/>
            </a:pPr>
            <a:r>
              <a:rPr lang="en-US" sz="1500" dirty="0" smtClean="0">
                <a:effectLst/>
              </a:rPr>
              <a:t>// Like "</a:t>
            </a:r>
            <a:r>
              <a:rPr lang="en-US" sz="1500" dirty="0" err="1" smtClean="0">
                <a:effectLst/>
              </a:rPr>
              <a:t>handleUp</a:t>
            </a:r>
            <a:r>
              <a:rPr lang="en-US" sz="1500" dirty="0" smtClean="0">
                <a:effectLst/>
              </a:rPr>
              <a:t>", this function changes the "down" state, </a:t>
            </a:r>
            <a:endParaRPr lang="bg-BG" sz="1500" dirty="0" smtClean="0">
              <a:effectLst/>
            </a:endParaRPr>
          </a:p>
          <a:p>
            <a:pPr marL="180000" indent="0">
              <a:lnSpc>
                <a:spcPct val="114000"/>
              </a:lnSpc>
              <a:spcBef>
                <a:spcPts val="0"/>
              </a:spcBef>
              <a:buNone/>
            </a:pPr>
            <a:r>
              <a:rPr lang="en-US" sz="1500" dirty="0" smtClean="0">
                <a:effectLst/>
              </a:rPr>
              <a:t>// but to true, and also causes React to call the "render„</a:t>
            </a:r>
            <a:endParaRPr lang="bg-BG" sz="1500" dirty="0" smtClean="0">
              <a:effectLst/>
            </a:endParaRPr>
          </a:p>
          <a:p>
            <a:pPr marL="180000" indent="0">
              <a:lnSpc>
                <a:spcPct val="114000"/>
              </a:lnSpc>
              <a:spcBef>
                <a:spcPts val="0"/>
              </a:spcBef>
              <a:buNone/>
            </a:pPr>
            <a:r>
              <a:rPr lang="en-US" sz="1500" dirty="0" smtClean="0">
                <a:effectLst/>
              </a:rPr>
              <a:t>// function below to update the view.</a:t>
            </a:r>
            <a:r>
              <a:rPr lang="en-US" sz="1500" dirty="0" smtClean="0">
                <a:solidFill>
                  <a:srgbClr val="000000"/>
                </a:solidFill>
                <a:effectLst/>
              </a:rPr>
              <a:t> </a:t>
            </a:r>
            <a:endParaRPr lang="bg-BG" sz="1500" dirty="0" smtClean="0">
              <a:solidFill>
                <a:srgbClr val="000000"/>
              </a:solidFill>
              <a:effectLst/>
            </a:endParaRPr>
          </a:p>
          <a:p>
            <a:pPr marL="180000" indent="0">
              <a:lnSpc>
                <a:spcPct val="114000"/>
              </a:lnSpc>
              <a:spcBef>
                <a:spcPts val="0"/>
              </a:spcBef>
              <a:buNone/>
            </a:pPr>
            <a:r>
              <a:rPr lang="en-US" sz="1500" dirty="0" err="1" smtClean="0">
                <a:solidFill>
                  <a:srgbClr val="000000"/>
                </a:solidFill>
                <a:effectLst/>
              </a:rPr>
              <a:t>handleDown</a:t>
            </a:r>
            <a:r>
              <a:rPr lang="en-US" sz="1500" dirty="0">
                <a:solidFill>
                  <a:srgbClr val="000000"/>
                </a:solidFill>
                <a:effectLst/>
              </a:rPr>
              <a:t>() { </a:t>
            </a:r>
            <a:endParaRPr lang="bg-BG" sz="1500" dirty="0">
              <a:solidFill>
                <a:srgbClr val="000000"/>
              </a:solidFill>
              <a:effectLst/>
            </a:endParaRPr>
          </a:p>
          <a:p>
            <a:pPr marL="180000" indent="0">
              <a:lnSpc>
                <a:spcPct val="114000"/>
              </a:lnSpc>
              <a:spcBef>
                <a:spcPts val="0"/>
              </a:spcBef>
              <a:buNone/>
            </a:pPr>
            <a:r>
              <a:rPr lang="en-US" sz="1500" dirty="0">
                <a:effectLst/>
              </a:rPr>
              <a:t>this</a:t>
            </a:r>
            <a:r>
              <a:rPr lang="en-US" sz="1500" dirty="0">
                <a:solidFill>
                  <a:srgbClr val="000000"/>
                </a:solidFill>
                <a:effectLst/>
              </a:rPr>
              <a:t>.setState({down: </a:t>
            </a:r>
            <a:r>
              <a:rPr lang="en-US" sz="1500" dirty="0">
                <a:effectLst/>
              </a:rPr>
              <a:t>true</a:t>
            </a:r>
            <a:r>
              <a:rPr lang="en-US" sz="1500" dirty="0">
                <a:solidFill>
                  <a:srgbClr val="000000"/>
                </a:solidFill>
                <a:effectLst/>
              </a:rPr>
              <a:t>}); </a:t>
            </a:r>
            <a:endParaRPr lang="bg-BG" sz="1500" dirty="0">
              <a:solidFill>
                <a:srgbClr val="000000"/>
              </a:solidFill>
              <a:effectLst/>
            </a:endParaRPr>
          </a:p>
          <a:p>
            <a:pPr marL="180000" indent="0">
              <a:lnSpc>
                <a:spcPct val="114000"/>
              </a:lnSpc>
              <a:spcBef>
                <a:spcPts val="0"/>
              </a:spcBef>
              <a:buNone/>
            </a:pPr>
            <a:r>
              <a:rPr lang="en-US" sz="1500" dirty="0">
                <a:solidFill>
                  <a:srgbClr val="000000"/>
                </a:solidFill>
                <a:effectLst/>
              </a:rPr>
              <a:t>} </a:t>
            </a:r>
          </a:p>
          <a:p>
            <a:pPr marL="180000" indent="0">
              <a:lnSpc>
                <a:spcPct val="114000"/>
              </a:lnSpc>
              <a:spcBef>
                <a:spcPts val="0"/>
              </a:spcBef>
              <a:buNone/>
            </a:pPr>
            <a:r>
              <a:rPr lang="en-US" sz="1500" dirty="0" err="1" smtClean="0">
                <a:solidFill>
                  <a:srgbClr val="000000"/>
                </a:solidFill>
                <a:effectLst/>
              </a:rPr>
              <a:t>executeCommand</a:t>
            </a:r>
            <a:r>
              <a:rPr lang="en-US" sz="1500" dirty="0" smtClean="0">
                <a:solidFill>
                  <a:srgbClr val="000000"/>
                </a:solidFill>
                <a:effectLst/>
              </a:rPr>
              <a:t>() { </a:t>
            </a:r>
            <a:endParaRPr lang="bg-BG" sz="1500" dirty="0" smtClean="0">
              <a:solidFill>
                <a:srgbClr val="000000"/>
              </a:solidFill>
              <a:effectLst/>
            </a:endParaRPr>
          </a:p>
          <a:p>
            <a:pPr marL="180000" indent="0">
              <a:lnSpc>
                <a:spcPct val="114000"/>
              </a:lnSpc>
              <a:spcBef>
                <a:spcPts val="0"/>
              </a:spcBef>
              <a:buNone/>
            </a:pPr>
            <a:r>
              <a:rPr lang="en-US" sz="1500" dirty="0" smtClean="0">
                <a:effectLst/>
              </a:rPr>
              <a:t>// Do something exciting when clicked!</a:t>
            </a:r>
            <a:r>
              <a:rPr lang="en-US" sz="1500" dirty="0" smtClean="0">
                <a:solidFill>
                  <a:srgbClr val="000000"/>
                </a:solidFill>
                <a:effectLst/>
              </a:rPr>
              <a:t> </a:t>
            </a:r>
            <a:endParaRPr lang="bg-BG" sz="1500" dirty="0" smtClean="0">
              <a:solidFill>
                <a:srgbClr val="000000"/>
              </a:solidFill>
              <a:effectLst/>
            </a:endParaRPr>
          </a:p>
          <a:p>
            <a:pPr marL="180000" indent="0">
              <a:lnSpc>
                <a:spcPct val="114000"/>
              </a:lnSpc>
              <a:spcBef>
                <a:spcPts val="0"/>
              </a:spcBef>
              <a:buNone/>
            </a:pPr>
            <a:r>
              <a:rPr lang="en-US" sz="1500" dirty="0" smtClean="0">
                <a:solidFill>
                  <a:srgbClr val="000000"/>
                </a:solidFill>
                <a:effectLst/>
              </a:rPr>
              <a:t>} </a:t>
            </a:r>
            <a:endParaRPr lang="bg-BG" sz="1500" dirty="0" smtClean="0">
              <a:solidFill>
                <a:srgbClr val="000000"/>
              </a:solidFill>
              <a:effectLst/>
            </a:endParaRPr>
          </a:p>
        </p:txBody>
      </p:sp>
      <p:sp>
        <p:nvSpPr>
          <p:cNvPr id="4" name="Content Placeholder 2"/>
          <p:cNvSpPr txBox="1">
            <a:spLocks/>
          </p:cNvSpPr>
          <p:nvPr/>
        </p:nvSpPr>
        <p:spPr>
          <a:xfrm>
            <a:off x="6783572" y="1022962"/>
            <a:ext cx="5061097" cy="5462898"/>
          </a:xfrm>
          <a:prstGeom prst="rect">
            <a:avLst/>
          </a:prstGeom>
        </p:spPr>
        <p:txBody>
          <a:bodyPr vert="horz" lIns="91440" tIns="45720" rIns="91440" bIns="45720" rtlCol="0">
            <a:noAutofit/>
          </a:bodyPr>
          <a:lstStyle>
            <a:lvl1pPr marL="228607" indent="-228607" algn="l" defTabSz="914422" rtl="0" eaLnBrk="1" latinLnBrk="0" hangingPunct="1">
              <a:lnSpc>
                <a:spcPct val="120000"/>
              </a:lnSpc>
              <a:spcBef>
                <a:spcPts val="1001"/>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18" indent="-228607" algn="l" defTabSz="914422"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29" indent="-228607" algn="l" defTabSz="914422" rtl="0" eaLnBrk="1" latinLnBrk="0" hangingPunct="1">
              <a:lnSpc>
                <a:spcPct val="120000"/>
              </a:lnSpc>
              <a:spcBef>
                <a:spcPts val="500"/>
              </a:spcBef>
              <a:buSzPct val="125000"/>
              <a:buFont typeface="Arial" panose="020B0604020202020204" pitchFamily="34" charset="0"/>
              <a:buChar char="•"/>
              <a:defRPr sz="1801" kern="1200">
                <a:solidFill>
                  <a:schemeClr val="tx1"/>
                </a:solidFill>
                <a:effectLst>
                  <a:outerShdw blurRad="152400" dist="38100" dir="2700000" algn="tl">
                    <a:srgbClr val="000000">
                      <a:alpha val="36000"/>
                    </a:srgbClr>
                  </a:outerShdw>
                </a:effectLst>
                <a:latin typeface="+mn-lt"/>
                <a:ea typeface="+mn-ea"/>
                <a:cs typeface="+mn-cs"/>
              </a:defRPr>
            </a:lvl3pPr>
            <a:lvl4pPr marL="1600240" indent="-228607" algn="l" defTabSz="914422"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53" indent="-228607" algn="l" defTabSz="914422"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64"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6pPr>
            <a:lvl7pPr marL="2971875"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7pPr>
            <a:lvl8pPr marL="3429086"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8pPr>
            <a:lvl9pPr marL="3886297" indent="-228607" algn="l" defTabSz="914422" rtl="0" eaLnBrk="1" latinLnBrk="0" hangingPunct="1">
              <a:lnSpc>
                <a:spcPct val="120000"/>
              </a:lnSpc>
              <a:spcBef>
                <a:spcPts val="500"/>
              </a:spcBef>
              <a:buSzPct val="125000"/>
              <a:buFont typeface="Arial" panose="020B0604020202020204" pitchFamily="34" charset="0"/>
              <a:buChar char="•"/>
              <a:defRPr sz="1401" kern="1200">
                <a:solidFill>
                  <a:schemeClr val="tx1"/>
                </a:solidFill>
                <a:latin typeface="+mn-lt"/>
                <a:ea typeface="+mn-ea"/>
                <a:cs typeface="+mn-cs"/>
              </a:defRPr>
            </a:lvl9pPr>
          </a:lstStyle>
          <a:p>
            <a:pPr marL="0" indent="0">
              <a:lnSpc>
                <a:spcPct val="114000"/>
              </a:lnSpc>
              <a:spcBef>
                <a:spcPts val="0"/>
              </a:spcBef>
              <a:buNone/>
            </a:pPr>
            <a:r>
              <a:rPr lang="en-US" sz="1500" dirty="0" smtClean="0">
                <a:effectLst/>
              </a:rPr>
              <a:t>// This function renders the presentation of the button </a:t>
            </a:r>
            <a:endParaRPr lang="bg-BG" sz="1500" dirty="0" smtClean="0">
              <a:effectLst/>
            </a:endParaRPr>
          </a:p>
          <a:p>
            <a:pPr marL="0" indent="0">
              <a:lnSpc>
                <a:spcPct val="114000"/>
              </a:lnSpc>
              <a:spcBef>
                <a:spcPts val="0"/>
              </a:spcBef>
              <a:buNone/>
            </a:pPr>
            <a:r>
              <a:rPr lang="en-US" sz="1500" dirty="0" smtClean="0">
                <a:effectLst/>
              </a:rPr>
              <a:t>// based on the value of the "down" property. If it's true, </a:t>
            </a:r>
            <a:endParaRPr lang="bg-BG" sz="1500" dirty="0" smtClean="0">
              <a:effectLst/>
            </a:endParaRPr>
          </a:p>
          <a:p>
            <a:pPr marL="0" indent="0">
              <a:lnSpc>
                <a:spcPct val="114000"/>
              </a:lnSpc>
              <a:spcBef>
                <a:spcPts val="0"/>
              </a:spcBef>
              <a:buNone/>
            </a:pPr>
            <a:r>
              <a:rPr lang="en-US" sz="1500" dirty="0" smtClean="0">
                <a:effectLst/>
              </a:rPr>
              <a:t>// it renders a dark gray rectangle and the label "I'm down";</a:t>
            </a:r>
            <a:endParaRPr lang="bg-BG" sz="1500" dirty="0" smtClean="0">
              <a:effectLst/>
            </a:endParaRPr>
          </a:p>
          <a:p>
            <a:pPr marL="0" indent="0">
              <a:lnSpc>
                <a:spcPct val="114000"/>
              </a:lnSpc>
              <a:spcBef>
                <a:spcPts val="0"/>
              </a:spcBef>
              <a:buNone/>
            </a:pPr>
            <a:r>
              <a:rPr lang="en-US" sz="1500" dirty="0" smtClean="0">
                <a:effectLst/>
              </a:rPr>
              <a:t>// if it's false, it renders a light gray rectangle</a:t>
            </a:r>
            <a:r>
              <a:rPr lang="en-US" sz="1500" dirty="0" smtClean="0">
                <a:solidFill>
                  <a:srgbClr val="000000"/>
                </a:solidFill>
                <a:effectLst/>
              </a:rPr>
              <a:t> </a:t>
            </a:r>
            <a:endParaRPr lang="bg-BG" sz="1500" dirty="0" smtClean="0">
              <a:solidFill>
                <a:srgbClr val="000000"/>
              </a:solidFill>
              <a:effectLst/>
            </a:endParaRPr>
          </a:p>
          <a:p>
            <a:pPr marL="0" indent="0">
              <a:lnSpc>
                <a:spcPct val="114000"/>
              </a:lnSpc>
              <a:spcBef>
                <a:spcPts val="0"/>
              </a:spcBef>
              <a:buNone/>
            </a:pPr>
            <a:r>
              <a:rPr lang="en-US" sz="1500" dirty="0" smtClean="0">
                <a:effectLst/>
              </a:rPr>
              <a:t>// with the label "I'm up".</a:t>
            </a:r>
            <a:r>
              <a:rPr lang="en-US" sz="1500" dirty="0" smtClean="0">
                <a:solidFill>
                  <a:srgbClr val="000000"/>
                </a:solidFill>
                <a:effectLst/>
              </a:rPr>
              <a:t> </a:t>
            </a:r>
            <a:endParaRPr lang="bg-BG" sz="1500" dirty="0" smtClean="0">
              <a:solidFill>
                <a:srgbClr val="000000"/>
              </a:solidFill>
              <a:effectLst/>
            </a:endParaRPr>
          </a:p>
          <a:p>
            <a:pPr marL="0" indent="0">
              <a:lnSpc>
                <a:spcPct val="114000"/>
              </a:lnSpc>
              <a:spcBef>
                <a:spcPts val="0"/>
              </a:spcBef>
              <a:buNone/>
            </a:pPr>
            <a:r>
              <a:rPr lang="en-US" sz="1500" dirty="0" smtClean="0">
                <a:solidFill>
                  <a:srgbClr val="000000"/>
                </a:solidFill>
                <a:effectLst/>
              </a:rPr>
              <a:t>render() { </a:t>
            </a:r>
            <a:endParaRPr lang="bg-BG" sz="1500" dirty="0" smtClean="0">
              <a:solidFill>
                <a:srgbClr val="000000"/>
              </a:solidFill>
              <a:effectLst/>
            </a:endParaRPr>
          </a:p>
          <a:p>
            <a:pPr marL="180000" indent="0">
              <a:lnSpc>
                <a:spcPct val="114000"/>
              </a:lnSpc>
              <a:spcBef>
                <a:spcPts val="0"/>
              </a:spcBef>
              <a:buNone/>
            </a:pPr>
            <a:r>
              <a:rPr lang="en-US" sz="1500" dirty="0" smtClean="0">
                <a:effectLst/>
              </a:rPr>
              <a:t>if</a:t>
            </a:r>
            <a:r>
              <a:rPr lang="en-US" sz="1500" dirty="0" smtClean="0">
                <a:solidFill>
                  <a:srgbClr val="000000"/>
                </a:solidFill>
                <a:effectLst/>
              </a:rPr>
              <a:t>(</a:t>
            </a:r>
            <a:r>
              <a:rPr lang="en-US" sz="1500" dirty="0" err="1" smtClean="0">
                <a:effectLst/>
              </a:rPr>
              <a:t>this</a:t>
            </a:r>
            <a:r>
              <a:rPr lang="en-US" sz="1500" dirty="0" err="1" smtClean="0">
                <a:solidFill>
                  <a:srgbClr val="000000"/>
                </a:solidFill>
                <a:effectLst/>
              </a:rPr>
              <a:t>.state.down</a:t>
            </a:r>
            <a:r>
              <a:rPr lang="en-US" sz="1500" dirty="0" smtClean="0">
                <a:solidFill>
                  <a:srgbClr val="000000"/>
                </a:solidFill>
                <a:effectLst/>
              </a:rPr>
              <a:t>) </a:t>
            </a:r>
            <a:endParaRPr lang="bg-BG" sz="1500" dirty="0" smtClean="0">
              <a:solidFill>
                <a:srgbClr val="000000"/>
              </a:solidFill>
              <a:effectLst/>
            </a:endParaRPr>
          </a:p>
          <a:p>
            <a:pPr marL="360000" indent="0">
              <a:lnSpc>
                <a:spcPct val="114000"/>
              </a:lnSpc>
              <a:spcBef>
                <a:spcPts val="0"/>
              </a:spcBef>
              <a:buNone/>
            </a:pPr>
            <a:r>
              <a:rPr lang="en-US" sz="1500" dirty="0" smtClean="0">
                <a:effectLst/>
              </a:rPr>
              <a:t>return</a:t>
            </a:r>
            <a:r>
              <a:rPr lang="en-US" sz="1500" dirty="0" smtClean="0">
                <a:solidFill>
                  <a:srgbClr val="000000"/>
                </a:solidFill>
                <a:effectLst/>
              </a:rPr>
              <a:t> &lt;div</a:t>
            </a:r>
            <a:endParaRPr lang="bg-BG" sz="1500" dirty="0" smtClean="0">
              <a:solidFill>
                <a:srgbClr val="000000"/>
              </a:solidFill>
              <a:effectLst/>
            </a:endParaRPr>
          </a:p>
          <a:p>
            <a:pPr marL="540000" indent="0">
              <a:lnSpc>
                <a:spcPct val="114000"/>
              </a:lnSpc>
              <a:spcBef>
                <a:spcPts val="0"/>
              </a:spcBef>
              <a:buNone/>
            </a:pPr>
            <a:r>
              <a:rPr lang="en-US" sz="1500" dirty="0" smtClean="0">
                <a:solidFill>
                  <a:srgbClr val="000000"/>
                </a:solidFill>
                <a:effectLst/>
              </a:rPr>
              <a:t>style={{background: "</a:t>
            </a:r>
            <a:r>
              <a:rPr lang="en-US" sz="1500" dirty="0" err="1" smtClean="0">
                <a:solidFill>
                  <a:srgbClr val="000000"/>
                </a:solidFill>
                <a:effectLst/>
              </a:rPr>
              <a:t>darkGrey</a:t>
            </a:r>
            <a:r>
              <a:rPr lang="en-US" sz="1500" dirty="0" smtClean="0">
                <a:solidFill>
                  <a:srgbClr val="000000"/>
                </a:solidFill>
                <a:effectLst/>
              </a:rPr>
              <a:t>"}}</a:t>
            </a:r>
            <a:endParaRPr lang="bg-BG" sz="1500" dirty="0" smtClean="0">
              <a:solidFill>
                <a:srgbClr val="000000"/>
              </a:solidFill>
              <a:effectLst/>
            </a:endParaRPr>
          </a:p>
          <a:p>
            <a:pPr marL="540000" indent="0">
              <a:lnSpc>
                <a:spcPct val="114000"/>
              </a:lnSpc>
              <a:spcBef>
                <a:spcPts val="0"/>
              </a:spcBef>
              <a:buNone/>
            </a:pPr>
            <a:r>
              <a:rPr lang="en-US" sz="1500" dirty="0" err="1" smtClean="0">
                <a:solidFill>
                  <a:srgbClr val="000000"/>
                </a:solidFill>
                <a:effectLst/>
              </a:rPr>
              <a:t>onMouseUp</a:t>
            </a:r>
            <a:r>
              <a:rPr lang="en-US" sz="1500" dirty="0" smtClean="0">
                <a:solidFill>
                  <a:srgbClr val="000000"/>
                </a:solidFill>
                <a:effectLst/>
              </a:rPr>
              <a:t>={</a:t>
            </a:r>
            <a:r>
              <a:rPr lang="en-US" sz="1500" dirty="0" err="1" smtClean="0">
                <a:solidFill>
                  <a:srgbClr val="000000"/>
                </a:solidFill>
                <a:effectLst/>
              </a:rPr>
              <a:t>this.handleUp</a:t>
            </a:r>
            <a:r>
              <a:rPr lang="en-US" sz="1500" dirty="0" smtClean="0">
                <a:solidFill>
                  <a:srgbClr val="000000"/>
                </a:solidFill>
                <a:effectLst/>
              </a:rPr>
              <a:t>}&gt; </a:t>
            </a:r>
            <a:endParaRPr lang="bg-BG" sz="1500" dirty="0" smtClean="0">
              <a:solidFill>
                <a:srgbClr val="000000"/>
              </a:solidFill>
              <a:effectLst/>
            </a:endParaRPr>
          </a:p>
          <a:p>
            <a:pPr marL="540000" indent="0">
              <a:lnSpc>
                <a:spcPct val="114000"/>
              </a:lnSpc>
              <a:spcBef>
                <a:spcPts val="0"/>
              </a:spcBef>
              <a:buNone/>
            </a:pPr>
            <a:r>
              <a:rPr lang="en-US" sz="1500" dirty="0" smtClean="0">
                <a:solidFill>
                  <a:srgbClr val="000000"/>
                </a:solidFill>
                <a:effectLst/>
              </a:rPr>
              <a:t>I'm down! </a:t>
            </a:r>
            <a:endParaRPr lang="bg-BG" sz="1500" dirty="0" smtClean="0">
              <a:solidFill>
                <a:srgbClr val="000000"/>
              </a:solidFill>
              <a:effectLst/>
            </a:endParaRPr>
          </a:p>
          <a:p>
            <a:pPr marL="360000" indent="0">
              <a:lnSpc>
                <a:spcPct val="114000"/>
              </a:lnSpc>
              <a:spcBef>
                <a:spcPts val="0"/>
              </a:spcBef>
              <a:buNone/>
            </a:pPr>
            <a:r>
              <a:rPr lang="en-US" sz="1500" dirty="0" smtClean="0">
                <a:solidFill>
                  <a:srgbClr val="000000"/>
                </a:solidFill>
                <a:effectLst/>
              </a:rPr>
              <a:t>&lt;/div&gt; </a:t>
            </a:r>
            <a:endParaRPr lang="bg-BG" sz="1500" dirty="0" smtClean="0">
              <a:solidFill>
                <a:srgbClr val="000000"/>
              </a:solidFill>
              <a:effectLst/>
            </a:endParaRPr>
          </a:p>
          <a:p>
            <a:pPr marL="180000" indent="0">
              <a:lnSpc>
                <a:spcPct val="114000"/>
              </a:lnSpc>
              <a:spcBef>
                <a:spcPts val="0"/>
              </a:spcBef>
              <a:buNone/>
            </a:pPr>
            <a:r>
              <a:rPr lang="en-US" sz="1500" dirty="0" smtClean="0">
                <a:effectLst/>
              </a:rPr>
              <a:t>else</a:t>
            </a:r>
            <a:r>
              <a:rPr lang="en-US" sz="1500" dirty="0" smtClean="0">
                <a:solidFill>
                  <a:srgbClr val="000000"/>
                </a:solidFill>
                <a:effectLst/>
              </a:rPr>
              <a:t> </a:t>
            </a:r>
            <a:endParaRPr lang="bg-BG" sz="1500" dirty="0" smtClean="0">
              <a:solidFill>
                <a:srgbClr val="000000"/>
              </a:solidFill>
              <a:effectLst/>
            </a:endParaRPr>
          </a:p>
          <a:p>
            <a:pPr marL="360000" indent="0">
              <a:lnSpc>
                <a:spcPct val="114000"/>
              </a:lnSpc>
              <a:spcBef>
                <a:spcPts val="0"/>
              </a:spcBef>
              <a:buNone/>
            </a:pPr>
            <a:r>
              <a:rPr lang="en-US" sz="1500" dirty="0" smtClean="0">
                <a:effectLst/>
              </a:rPr>
              <a:t>return</a:t>
            </a:r>
            <a:r>
              <a:rPr lang="en-US" sz="1500" dirty="0" smtClean="0">
                <a:solidFill>
                  <a:srgbClr val="000000"/>
                </a:solidFill>
                <a:effectLst/>
              </a:rPr>
              <a:t> &lt;div </a:t>
            </a:r>
            <a:endParaRPr lang="bg-BG" sz="1500" dirty="0" smtClean="0">
              <a:solidFill>
                <a:srgbClr val="000000"/>
              </a:solidFill>
              <a:effectLst/>
            </a:endParaRPr>
          </a:p>
          <a:p>
            <a:pPr marL="540000" indent="0">
              <a:lnSpc>
                <a:spcPct val="114000"/>
              </a:lnSpc>
              <a:spcBef>
                <a:spcPts val="0"/>
              </a:spcBef>
              <a:buNone/>
            </a:pPr>
            <a:r>
              <a:rPr lang="en-US" sz="1500" dirty="0" smtClean="0">
                <a:solidFill>
                  <a:srgbClr val="000000"/>
                </a:solidFill>
                <a:effectLst/>
              </a:rPr>
              <a:t>style={{background: "</a:t>
            </a:r>
            <a:r>
              <a:rPr lang="en-US" sz="1500" dirty="0" err="1" smtClean="0">
                <a:solidFill>
                  <a:srgbClr val="000000"/>
                </a:solidFill>
                <a:effectLst/>
              </a:rPr>
              <a:t>lightGrey</a:t>
            </a:r>
            <a:r>
              <a:rPr lang="en-US" sz="1500" dirty="0" smtClean="0">
                <a:solidFill>
                  <a:srgbClr val="000000"/>
                </a:solidFill>
                <a:effectLst/>
              </a:rPr>
              <a:t>"}}</a:t>
            </a:r>
            <a:endParaRPr lang="bg-BG" sz="1500" dirty="0" smtClean="0">
              <a:solidFill>
                <a:srgbClr val="000000"/>
              </a:solidFill>
              <a:effectLst/>
            </a:endParaRPr>
          </a:p>
          <a:p>
            <a:pPr marL="540000" indent="0">
              <a:lnSpc>
                <a:spcPct val="114000"/>
              </a:lnSpc>
              <a:spcBef>
                <a:spcPts val="0"/>
              </a:spcBef>
              <a:buNone/>
            </a:pPr>
            <a:r>
              <a:rPr lang="en-US" sz="1500" dirty="0" err="1" smtClean="0">
                <a:solidFill>
                  <a:srgbClr val="000000"/>
                </a:solidFill>
                <a:effectLst/>
              </a:rPr>
              <a:t>onMouseDown</a:t>
            </a:r>
            <a:r>
              <a:rPr lang="en-US" sz="1500" dirty="0" smtClean="0">
                <a:solidFill>
                  <a:srgbClr val="000000"/>
                </a:solidFill>
                <a:effectLst/>
              </a:rPr>
              <a:t>={</a:t>
            </a:r>
            <a:r>
              <a:rPr lang="en-US" sz="1500" dirty="0" err="1" smtClean="0">
                <a:solidFill>
                  <a:srgbClr val="000000"/>
                </a:solidFill>
                <a:effectLst/>
              </a:rPr>
              <a:t>this.handleDown</a:t>
            </a:r>
            <a:r>
              <a:rPr lang="en-US" sz="1500" dirty="0" smtClean="0">
                <a:solidFill>
                  <a:srgbClr val="000000"/>
                </a:solidFill>
                <a:effectLst/>
              </a:rPr>
              <a:t>}&gt; </a:t>
            </a:r>
            <a:endParaRPr lang="bg-BG" sz="1500" dirty="0" smtClean="0">
              <a:solidFill>
                <a:srgbClr val="000000"/>
              </a:solidFill>
              <a:effectLst/>
            </a:endParaRPr>
          </a:p>
          <a:p>
            <a:pPr marL="540000" indent="0">
              <a:lnSpc>
                <a:spcPct val="114000"/>
              </a:lnSpc>
              <a:spcBef>
                <a:spcPts val="0"/>
              </a:spcBef>
              <a:buNone/>
            </a:pPr>
            <a:r>
              <a:rPr lang="en-US" sz="1500" dirty="0" smtClean="0">
                <a:solidFill>
                  <a:srgbClr val="000000"/>
                </a:solidFill>
                <a:effectLst/>
              </a:rPr>
              <a:t>I'm up! </a:t>
            </a:r>
            <a:endParaRPr lang="bg-BG" sz="1500" dirty="0" smtClean="0">
              <a:solidFill>
                <a:srgbClr val="000000"/>
              </a:solidFill>
              <a:effectLst/>
            </a:endParaRPr>
          </a:p>
          <a:p>
            <a:pPr marL="360000" indent="0">
              <a:lnSpc>
                <a:spcPct val="114000"/>
              </a:lnSpc>
              <a:spcBef>
                <a:spcPts val="0"/>
              </a:spcBef>
              <a:buNone/>
            </a:pPr>
            <a:r>
              <a:rPr lang="en-US" sz="1500" dirty="0" smtClean="0">
                <a:solidFill>
                  <a:srgbClr val="000000"/>
                </a:solidFill>
                <a:effectLst/>
              </a:rPr>
              <a:t>&lt;/div&gt; </a:t>
            </a:r>
            <a:endParaRPr lang="bg-BG" sz="1500" dirty="0" smtClean="0">
              <a:solidFill>
                <a:srgbClr val="000000"/>
              </a:solidFill>
              <a:effectLst/>
            </a:endParaRPr>
          </a:p>
          <a:p>
            <a:pPr marL="360000" indent="0">
              <a:lnSpc>
                <a:spcPct val="114000"/>
              </a:lnSpc>
              <a:spcBef>
                <a:spcPts val="0"/>
              </a:spcBef>
              <a:buNone/>
            </a:pPr>
            <a:r>
              <a:rPr lang="en-US" sz="1500" dirty="0" smtClean="0">
                <a:solidFill>
                  <a:srgbClr val="000000"/>
                </a:solidFill>
                <a:effectLst/>
              </a:rPr>
              <a:t>} </a:t>
            </a:r>
            <a:endParaRPr lang="bg-BG" sz="1500" dirty="0" smtClean="0">
              <a:solidFill>
                <a:srgbClr val="000000"/>
              </a:solidFill>
              <a:effectLst/>
            </a:endParaRPr>
          </a:p>
          <a:p>
            <a:pPr marL="0" indent="0">
              <a:lnSpc>
                <a:spcPct val="114000"/>
              </a:lnSpc>
              <a:spcBef>
                <a:spcPts val="0"/>
              </a:spcBef>
              <a:buNone/>
            </a:pPr>
            <a:r>
              <a:rPr lang="en-US" sz="1500" dirty="0" smtClean="0">
                <a:solidFill>
                  <a:srgbClr val="000000"/>
                </a:solidFill>
                <a:effectLst/>
              </a:rPr>
              <a:t>}</a:t>
            </a:r>
            <a:endParaRPr lang="bg-BG" sz="1500" dirty="0"/>
          </a:p>
        </p:txBody>
      </p:sp>
      <p:sp>
        <p:nvSpPr>
          <p:cNvPr id="3" name="Footer Placeholder 2"/>
          <p:cNvSpPr>
            <a:spLocks noGrp="1"/>
          </p:cNvSpPr>
          <p:nvPr>
            <p:ph type="ftr" sz="quarter" idx="11"/>
          </p:nvPr>
        </p:nvSpPr>
        <p:spPr>
          <a:xfrm>
            <a:off x="1141412" y="6379533"/>
            <a:ext cx="10182261" cy="365125"/>
          </a:xfrm>
        </p:spPr>
        <p:txBody>
          <a:bodyPr/>
          <a:lstStyle/>
          <a:p>
            <a:r>
              <a:rPr lang="ru-RU" b="1" dirty="0" smtClean="0"/>
              <a:t>Източник на кода: https://faculty.washington.edu/ajko/books/user-interface-software-and-technology/architecture (посетен на 08.02.2022 г.)</a:t>
            </a:r>
            <a:endParaRPr lang="en-US" b="1" dirty="0"/>
          </a:p>
        </p:txBody>
      </p:sp>
    </p:spTree>
    <p:extLst>
      <p:ext uri="{BB962C8B-B14F-4D97-AF65-F5344CB8AC3E}">
        <p14:creationId xmlns:p14="http://schemas.microsoft.com/office/powerpoint/2010/main" val="32787355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1141416" y="1319141"/>
            <a:ext cx="10017655" cy="4666996"/>
          </a:xfrm>
        </p:spPr>
        <p:txBody>
          <a:bodyPr>
            <a:noAutofit/>
          </a:bodyPr>
          <a:lstStyle/>
          <a:p>
            <a:pPr marL="0" indent="0">
              <a:lnSpc>
                <a:spcPct val="114000"/>
              </a:lnSpc>
              <a:spcBef>
                <a:spcPts val="0"/>
              </a:spcBef>
              <a:buNone/>
            </a:pPr>
            <a:r>
              <a:rPr lang="bg-BG" sz="2800" dirty="0" smtClean="0"/>
              <a:t>Архитектура „модел-изглед-контролер“ (</a:t>
            </a:r>
            <a:r>
              <a:rPr lang="en-US" sz="2800" dirty="0" smtClean="0"/>
              <a:t>model-view-controller</a:t>
            </a:r>
            <a:r>
              <a:rPr lang="bg-BG" sz="2800" dirty="0" smtClean="0"/>
              <a:t>)</a:t>
            </a:r>
            <a:endParaRPr lang="bg-BG" sz="2800" dirty="0"/>
          </a:p>
          <a:p>
            <a:pPr marL="0" indent="0">
              <a:lnSpc>
                <a:spcPct val="114000"/>
              </a:lnSpc>
              <a:spcBef>
                <a:spcPts val="0"/>
              </a:spcBef>
              <a:buNone/>
            </a:pPr>
            <a:endParaRPr lang="bg-BG" sz="1001" dirty="0"/>
          </a:p>
          <a:p>
            <a:pPr marL="0" indent="0">
              <a:lnSpc>
                <a:spcPct val="114000"/>
              </a:lnSpc>
              <a:spcBef>
                <a:spcPts val="0"/>
              </a:spcBef>
              <a:buNone/>
            </a:pPr>
            <a:r>
              <a:rPr lang="bg-BG" sz="2800" i="1" dirty="0" smtClean="0"/>
              <a:t>Модел</a:t>
            </a:r>
            <a:r>
              <a:rPr lang="bg-BG" sz="2800" dirty="0" smtClean="0"/>
              <a:t> – как се съхраняват и извличат данните.</a:t>
            </a:r>
            <a:endParaRPr lang="bg-BG" sz="2800" dirty="0"/>
          </a:p>
          <a:p>
            <a:pPr marL="0" indent="0">
              <a:lnSpc>
                <a:spcPct val="114000"/>
              </a:lnSpc>
              <a:spcBef>
                <a:spcPts val="0"/>
              </a:spcBef>
              <a:buNone/>
            </a:pPr>
            <a:endParaRPr lang="bg-BG" sz="1001" dirty="0"/>
          </a:p>
          <a:p>
            <a:pPr marL="0" indent="0">
              <a:lnSpc>
                <a:spcPct val="114000"/>
              </a:lnSpc>
              <a:spcBef>
                <a:spcPts val="0"/>
              </a:spcBef>
              <a:buNone/>
            </a:pPr>
            <a:r>
              <a:rPr lang="bg-BG" sz="2800" i="1" dirty="0" smtClean="0"/>
              <a:t>Изглед</a:t>
            </a:r>
            <a:r>
              <a:rPr lang="bg-BG" sz="2800" dirty="0" smtClean="0"/>
              <a:t> – </a:t>
            </a:r>
            <a:r>
              <a:rPr lang="ru-RU" sz="2800" dirty="0" smtClean="0"/>
              <a:t>представяне на данните и очакване на потребителски входни данни. </a:t>
            </a:r>
            <a:endParaRPr lang="bg-BG" sz="2800" i="1" dirty="0"/>
          </a:p>
          <a:p>
            <a:pPr marL="0" indent="0">
              <a:lnSpc>
                <a:spcPct val="114000"/>
              </a:lnSpc>
              <a:spcBef>
                <a:spcPts val="0"/>
              </a:spcBef>
              <a:buNone/>
            </a:pPr>
            <a:endParaRPr lang="bg-BG" sz="1001" dirty="0"/>
          </a:p>
          <a:p>
            <a:pPr marL="0" indent="0">
              <a:lnSpc>
                <a:spcPct val="114000"/>
              </a:lnSpc>
              <a:spcBef>
                <a:spcPts val="0"/>
              </a:spcBef>
              <a:buNone/>
            </a:pPr>
            <a:r>
              <a:rPr lang="bg-BG" sz="2800" i="1" dirty="0" smtClean="0"/>
              <a:t>Контролер</a:t>
            </a:r>
            <a:r>
              <a:rPr lang="bg-BG" sz="2800" dirty="0" smtClean="0"/>
              <a:t> </a:t>
            </a:r>
            <a:r>
              <a:rPr lang="bg-BG" sz="2800" dirty="0"/>
              <a:t>– </a:t>
            </a:r>
            <a:r>
              <a:rPr lang="bg-BG" sz="2800" dirty="0" smtClean="0"/>
              <a:t>управление на взаимодействието между съхраняването на данни и представянето с помощта на машината на състоянието.</a:t>
            </a:r>
            <a:endParaRPr lang="bg-BG" sz="2800" i="1" dirty="0"/>
          </a:p>
          <a:p>
            <a:pPr marL="0" indent="0">
              <a:lnSpc>
                <a:spcPct val="114000"/>
              </a:lnSpc>
              <a:spcBef>
                <a:spcPts val="0"/>
              </a:spcBef>
              <a:buNone/>
            </a:pPr>
            <a:endParaRPr lang="bg-BG" sz="2800" dirty="0"/>
          </a:p>
        </p:txBody>
      </p:sp>
    </p:spTree>
    <p:extLst>
      <p:ext uri="{BB962C8B-B14F-4D97-AF65-F5344CB8AC3E}">
        <p14:creationId xmlns:p14="http://schemas.microsoft.com/office/powerpoint/2010/main" val="21005130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1141416" y="1319141"/>
            <a:ext cx="10017655" cy="562822"/>
          </a:xfrm>
        </p:spPr>
        <p:txBody>
          <a:bodyPr>
            <a:noAutofit/>
          </a:bodyPr>
          <a:lstStyle/>
          <a:p>
            <a:pPr marL="0" indent="0">
              <a:lnSpc>
                <a:spcPct val="114000"/>
              </a:lnSpc>
              <a:spcBef>
                <a:spcPts val="0"/>
              </a:spcBef>
              <a:buNone/>
            </a:pPr>
            <a:r>
              <a:rPr lang="bg-BG" sz="2800" dirty="0" smtClean="0"/>
              <a:t>Архитектура „модел-изглед-контролер“ (</a:t>
            </a:r>
            <a:r>
              <a:rPr lang="en-US" sz="2800" dirty="0" smtClean="0"/>
              <a:t>model-view-controller</a:t>
            </a:r>
            <a:r>
              <a:rPr lang="bg-BG" sz="2800" dirty="0" smtClean="0"/>
              <a:t>)</a:t>
            </a:r>
            <a:endParaRPr lang="bg-BG" sz="2800" dirty="0"/>
          </a:p>
        </p:txBody>
      </p:sp>
      <p:pic>
        <p:nvPicPr>
          <p:cNvPr id="22530" name="Picture 2" descr="An MVC architecture for a web form, showing a model that stores the username and password being entered, the controller that decides when to activate the login button, and the view, which displays the form data and buttons, and listens for cli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106" y="2639029"/>
            <a:ext cx="10265965" cy="251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441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1141416" y="1149016"/>
            <a:ext cx="10017655" cy="5549496"/>
          </a:xfrm>
        </p:spPr>
        <p:txBody>
          <a:bodyPr>
            <a:noAutofit/>
          </a:bodyPr>
          <a:lstStyle/>
          <a:p>
            <a:pPr marL="0" indent="0">
              <a:lnSpc>
                <a:spcPct val="114000"/>
              </a:lnSpc>
              <a:spcBef>
                <a:spcPts val="0"/>
              </a:spcBef>
              <a:buNone/>
            </a:pPr>
            <a:r>
              <a:rPr lang="bg-BG" sz="2800" dirty="0" smtClean="0"/>
              <a:t>Йерархии на изгледите (</a:t>
            </a:r>
            <a:r>
              <a:rPr lang="en-US" sz="2800" dirty="0"/>
              <a:t>View </a:t>
            </a:r>
            <a:r>
              <a:rPr lang="en-US" sz="2800" dirty="0" smtClean="0"/>
              <a:t>Hierarchies</a:t>
            </a:r>
            <a:r>
              <a:rPr lang="bg-BG" sz="2800" dirty="0" smtClean="0"/>
              <a:t>)</a:t>
            </a:r>
          </a:p>
          <a:p>
            <a:pPr marL="0" indent="0">
              <a:lnSpc>
                <a:spcPct val="114000"/>
              </a:lnSpc>
              <a:spcBef>
                <a:spcPts val="0"/>
              </a:spcBef>
              <a:buNone/>
            </a:pPr>
            <a:r>
              <a:rPr lang="bg-BG" sz="2800" i="1" dirty="0" smtClean="0"/>
              <a:t>Оформление </a:t>
            </a:r>
            <a:r>
              <a:rPr lang="bg-BG" sz="2800" dirty="0" smtClean="0"/>
              <a:t>– получава се от контейнерите, които обединяват подчинените (</a:t>
            </a:r>
            <a:r>
              <a:rPr lang="en-US" sz="2800" dirty="0" smtClean="0"/>
              <a:t>child) </a:t>
            </a:r>
            <a:r>
              <a:rPr lang="bg-BG" sz="2800" dirty="0" smtClean="0"/>
              <a:t>компоненти.</a:t>
            </a:r>
          </a:p>
          <a:p>
            <a:pPr marL="0" indent="0">
              <a:lnSpc>
                <a:spcPct val="114000"/>
              </a:lnSpc>
              <a:spcBef>
                <a:spcPts val="0"/>
              </a:spcBef>
              <a:buNone/>
            </a:pPr>
            <a:r>
              <a:rPr lang="bg-BG" sz="2800" i="1" dirty="0" smtClean="0"/>
              <a:t>Разпространение на събитието (</a:t>
            </a:r>
            <a:r>
              <a:rPr lang="en-US" sz="2800" i="1" dirty="0" smtClean="0"/>
              <a:t>event propagation)</a:t>
            </a:r>
            <a:r>
              <a:rPr lang="en-US" sz="2800" dirty="0" smtClean="0"/>
              <a:t> – </a:t>
            </a:r>
            <a:r>
              <a:rPr lang="bg-BG" sz="2800" dirty="0" smtClean="0"/>
              <a:t>процес, чрез който събитията от потребителското физическо устройство се предават към някой от компонентите:</a:t>
            </a:r>
          </a:p>
          <a:p>
            <a:pPr marL="540000">
              <a:lnSpc>
                <a:spcPct val="114000"/>
              </a:lnSpc>
              <a:spcBef>
                <a:spcPts val="0"/>
              </a:spcBef>
              <a:buFontTx/>
              <a:buChar char="-"/>
            </a:pPr>
            <a:r>
              <a:rPr lang="bg-BG" sz="2800" dirty="0" smtClean="0"/>
              <a:t>мишка – движение и състояние на бутоните;</a:t>
            </a:r>
          </a:p>
          <a:p>
            <a:pPr marL="540000">
              <a:lnSpc>
                <a:spcPct val="114000"/>
              </a:lnSpc>
              <a:spcBef>
                <a:spcPts val="0"/>
              </a:spcBef>
              <a:buFontTx/>
              <a:buChar char="-"/>
            </a:pPr>
            <a:r>
              <a:rPr lang="bg-BG" sz="2800" dirty="0" smtClean="0"/>
              <a:t>клавиатура – предава състояние на бутоните (горе/долу);</a:t>
            </a:r>
          </a:p>
          <a:p>
            <a:pPr marL="540000">
              <a:lnSpc>
                <a:spcPct val="114000"/>
              </a:lnSpc>
              <a:spcBef>
                <a:spcPts val="0"/>
              </a:spcBef>
              <a:buFontTx/>
              <a:buChar char="-"/>
            </a:pPr>
            <a:r>
              <a:rPr lang="bg-BG" sz="2800" dirty="0" smtClean="0"/>
              <a:t>сензорен екран – поток от събития с докосване, разделени по начални, преместващи и крайни събития;</a:t>
            </a:r>
          </a:p>
          <a:p>
            <a:pPr marL="540000">
              <a:lnSpc>
                <a:spcPct val="114000"/>
              </a:lnSpc>
              <a:spcBef>
                <a:spcPts val="0"/>
              </a:spcBef>
              <a:buFontTx/>
              <a:buChar char="-"/>
            </a:pPr>
            <a:r>
              <a:rPr lang="bg-BG" sz="2800" dirty="0" smtClean="0"/>
              <a:t>глас.</a:t>
            </a:r>
          </a:p>
        </p:txBody>
      </p:sp>
    </p:spTree>
    <p:extLst>
      <p:ext uri="{BB962C8B-B14F-4D97-AF65-F5344CB8AC3E}">
        <p14:creationId xmlns:p14="http://schemas.microsoft.com/office/powerpoint/2010/main" val="1302184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Архитектура на интерфейс</a:t>
            </a:r>
            <a:endParaRPr lang="bg-BG" dirty="0"/>
          </a:p>
        </p:txBody>
      </p:sp>
      <p:sp>
        <p:nvSpPr>
          <p:cNvPr id="5" name="Content Placeholder 2"/>
          <p:cNvSpPr>
            <a:spLocks noGrp="1"/>
          </p:cNvSpPr>
          <p:nvPr>
            <p:ph idx="1"/>
          </p:nvPr>
        </p:nvSpPr>
        <p:spPr>
          <a:xfrm>
            <a:off x="1141416" y="1149016"/>
            <a:ext cx="10017655" cy="1094453"/>
          </a:xfrm>
        </p:spPr>
        <p:txBody>
          <a:bodyPr>
            <a:noAutofit/>
          </a:bodyPr>
          <a:lstStyle/>
          <a:p>
            <a:pPr marL="0" indent="0">
              <a:lnSpc>
                <a:spcPct val="114000"/>
              </a:lnSpc>
              <a:spcBef>
                <a:spcPts val="0"/>
              </a:spcBef>
              <a:buNone/>
            </a:pPr>
            <a:r>
              <a:rPr lang="bg-BG" sz="2800" dirty="0" smtClean="0"/>
              <a:t>Йерархии на изгледите (</a:t>
            </a:r>
            <a:r>
              <a:rPr lang="en-US" sz="2800" dirty="0"/>
              <a:t>View </a:t>
            </a:r>
            <a:r>
              <a:rPr lang="en-US" sz="2800" dirty="0" smtClean="0"/>
              <a:t>Hierarchies</a:t>
            </a:r>
            <a:r>
              <a:rPr lang="bg-BG" sz="2800" dirty="0" smtClean="0"/>
              <a:t>)</a:t>
            </a:r>
          </a:p>
          <a:p>
            <a:pPr marL="0" indent="0">
              <a:lnSpc>
                <a:spcPct val="114000"/>
              </a:lnSpc>
              <a:spcBef>
                <a:spcPts val="0"/>
              </a:spcBef>
              <a:buNone/>
            </a:pPr>
            <a:r>
              <a:rPr lang="bg-BG" sz="2800" dirty="0" smtClean="0"/>
              <a:t>Всички интерфейси са структурирани като </a:t>
            </a:r>
            <a:r>
              <a:rPr lang="bg-BG" sz="2800" i="1" dirty="0" smtClean="0"/>
              <a:t>йерархии</a:t>
            </a:r>
            <a:endParaRPr lang="bg-BG" sz="2800" i="1" dirty="0"/>
          </a:p>
        </p:txBody>
      </p:sp>
      <p:pic>
        <p:nvPicPr>
          <p:cNvPr id="1028" name="Picture 4" descr="A diagram mapping the Facebook post user interface to the view hierarchy it is composed of, including a post, an avatar icon, an editor, a text box, a label, and an emoticon and photo upload widg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044" y="2349799"/>
            <a:ext cx="6997912" cy="398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457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5" name="Content Placeholder 2"/>
          <p:cNvSpPr>
            <a:spLocks noGrp="1"/>
          </p:cNvSpPr>
          <p:nvPr>
            <p:ph idx="1"/>
          </p:nvPr>
        </p:nvSpPr>
        <p:spPr>
          <a:xfrm>
            <a:off x="1141416" y="1927276"/>
            <a:ext cx="10017655" cy="1784878"/>
          </a:xfrm>
        </p:spPr>
        <p:txBody>
          <a:bodyPr>
            <a:noAutofit/>
          </a:bodyPr>
          <a:lstStyle/>
          <a:p>
            <a:pPr marL="0" indent="0">
              <a:lnSpc>
                <a:spcPct val="114000"/>
              </a:lnSpc>
              <a:spcBef>
                <a:spcPts val="0"/>
              </a:spcBef>
              <a:buNone/>
            </a:pPr>
            <a:r>
              <a:rPr lang="bg-BG" sz="2800" dirty="0"/>
              <a:t>Интерфейсите основно използват:</a:t>
            </a:r>
          </a:p>
          <a:p>
            <a:pPr marL="540014">
              <a:lnSpc>
                <a:spcPct val="114000"/>
              </a:lnSpc>
              <a:spcBef>
                <a:spcPts val="0"/>
              </a:spcBef>
            </a:pPr>
            <a:r>
              <a:rPr lang="bg-BG" sz="2800" dirty="0"/>
              <a:t>Входни данни, подадени чрез пръстите на ръцете;</a:t>
            </a:r>
          </a:p>
          <a:p>
            <a:pPr marL="540014">
              <a:lnSpc>
                <a:spcPct val="114000"/>
              </a:lnSpc>
              <a:spcBef>
                <a:spcPts val="0"/>
              </a:spcBef>
            </a:pPr>
            <a:r>
              <a:rPr lang="bg-BG" sz="2800" dirty="0"/>
              <a:t>Изходни данни, които могат да се възприемат зрително.</a:t>
            </a:r>
          </a:p>
          <a:p>
            <a:pPr marL="0" indent="0">
              <a:lnSpc>
                <a:spcPct val="114000"/>
              </a:lnSpc>
              <a:spcBef>
                <a:spcPts val="0"/>
              </a:spcBef>
              <a:buNone/>
            </a:pPr>
            <a:endParaRPr lang="bg-BG" sz="2800" i="1" dirty="0"/>
          </a:p>
        </p:txBody>
      </p:sp>
      <p:sp>
        <p:nvSpPr>
          <p:cNvPr id="6" name="Content Placeholder 2"/>
          <p:cNvSpPr txBox="1">
            <a:spLocks/>
          </p:cNvSpPr>
          <p:nvPr/>
        </p:nvSpPr>
        <p:spPr>
          <a:xfrm>
            <a:off x="1247739" y="4178595"/>
            <a:ext cx="9805006" cy="1573620"/>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Според проучване на световната банка от 2004 г.</a:t>
            </a:r>
            <a:r>
              <a:rPr lang="bg-BG" sz="2800" baseline="30000" dirty="0"/>
              <a:t>1</a:t>
            </a:r>
            <a:r>
              <a:rPr lang="bg-BG" sz="2800" dirty="0"/>
              <a:t>, 1 милиард души (15% от световното население) по света притежават някаква форма на инвалидност.</a:t>
            </a:r>
            <a:endParaRPr lang="bg-BG" sz="2800" i="1" dirty="0"/>
          </a:p>
        </p:txBody>
      </p:sp>
      <p:sp>
        <p:nvSpPr>
          <p:cNvPr id="4" name="Footer Placeholder 3"/>
          <p:cNvSpPr>
            <a:spLocks noGrp="1"/>
          </p:cNvSpPr>
          <p:nvPr>
            <p:ph type="ftr" sz="quarter" idx="11"/>
          </p:nvPr>
        </p:nvSpPr>
        <p:spPr>
          <a:xfrm>
            <a:off x="1247742" y="6221442"/>
            <a:ext cx="6239308" cy="365125"/>
          </a:xfrm>
        </p:spPr>
        <p:txBody>
          <a:bodyPr/>
          <a:lstStyle/>
          <a:p>
            <a:r>
              <a:rPr lang="ru-RU" smtClean="0"/>
              <a:t>1. https://www.worldbank.org/en/topic/disability#1 /посетено 27.01.2022 г./</a:t>
            </a:r>
            <a:endParaRPr lang="en-US" dirty="0"/>
          </a:p>
        </p:txBody>
      </p:sp>
    </p:spTree>
    <p:extLst>
      <p:ext uri="{BB962C8B-B14F-4D97-AF65-F5344CB8AC3E}">
        <p14:creationId xmlns:p14="http://schemas.microsoft.com/office/powerpoint/2010/main" val="473138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5" name="Content Placeholder 2"/>
          <p:cNvSpPr>
            <a:spLocks noGrp="1"/>
          </p:cNvSpPr>
          <p:nvPr>
            <p:ph idx="1"/>
          </p:nvPr>
        </p:nvSpPr>
        <p:spPr>
          <a:xfrm>
            <a:off x="1141416" y="1927276"/>
            <a:ext cx="10017655" cy="1784878"/>
          </a:xfrm>
        </p:spPr>
        <p:txBody>
          <a:bodyPr>
            <a:noAutofit/>
          </a:bodyPr>
          <a:lstStyle/>
          <a:p>
            <a:pPr marL="0" indent="0">
              <a:lnSpc>
                <a:spcPct val="114000"/>
              </a:lnSpc>
              <a:spcBef>
                <a:spcPts val="0"/>
              </a:spcBef>
              <a:buNone/>
            </a:pPr>
            <a:r>
              <a:rPr lang="bg-BG" sz="2800" dirty="0"/>
              <a:t>Достъпност – степента, до която един интерфейс може да се използва от хората, независимо от техните способности.</a:t>
            </a:r>
            <a:endParaRPr lang="bg-BG" sz="2800" i="1" dirty="0"/>
          </a:p>
        </p:txBody>
      </p:sp>
      <p:sp>
        <p:nvSpPr>
          <p:cNvPr id="6" name="Content Placeholder 2"/>
          <p:cNvSpPr txBox="1">
            <a:spLocks/>
          </p:cNvSpPr>
          <p:nvPr/>
        </p:nvSpPr>
        <p:spPr>
          <a:xfrm>
            <a:off x="1247739" y="3532245"/>
            <a:ext cx="9805006" cy="2219970"/>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Универсални интерфейси – това са тези интерфейси, които могат да бъдат използвани от потребителите без значение каква комбинация от възможности те имат.</a:t>
            </a:r>
            <a:endParaRPr lang="bg-BG" sz="2800" i="1" dirty="0"/>
          </a:p>
        </p:txBody>
      </p:sp>
    </p:spTree>
    <p:extLst>
      <p:ext uri="{BB962C8B-B14F-4D97-AF65-F5344CB8AC3E}">
        <p14:creationId xmlns:p14="http://schemas.microsoft.com/office/powerpoint/2010/main" val="106742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149711"/>
            <a:ext cx="10017655" cy="488971"/>
          </a:xfrm>
        </p:spPr>
        <p:txBody>
          <a:bodyPr>
            <a:normAutofit lnSpcReduction="10000"/>
          </a:bodyPr>
          <a:lstStyle/>
          <a:p>
            <a:pPr marL="0" indent="0">
              <a:lnSpc>
                <a:spcPct val="114000"/>
              </a:lnSpc>
              <a:spcBef>
                <a:spcPts val="0"/>
              </a:spcBef>
              <a:buNone/>
            </a:pPr>
            <a:r>
              <a:rPr lang="bg-BG" dirty="0" smtClean="0"/>
              <a:t>Свойства на програмните интерфейси</a:t>
            </a:r>
            <a:endParaRPr lang="bg-BG" i="1" dirty="0"/>
          </a:p>
        </p:txBody>
      </p:sp>
      <p:sp>
        <p:nvSpPr>
          <p:cNvPr id="6" name="Content Placeholder 2"/>
          <p:cNvSpPr txBox="1">
            <a:spLocks/>
          </p:cNvSpPr>
          <p:nvPr/>
        </p:nvSpPr>
        <p:spPr>
          <a:xfrm>
            <a:off x="1141416" y="1968414"/>
            <a:ext cx="10017655" cy="423036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dirty="0"/>
              <a:t>Три характеристики, правещи интерфейса програмен:</a:t>
            </a:r>
          </a:p>
          <a:p>
            <a:pPr marL="540014">
              <a:lnSpc>
                <a:spcPct val="114000"/>
              </a:lnSpc>
              <a:spcBef>
                <a:spcPts val="0"/>
              </a:spcBef>
            </a:pPr>
            <a:r>
              <a:rPr lang="bg-BG" dirty="0"/>
              <a:t>Няма директна манипулация – винаги са индиректни интерфейси, изискващи описание.</a:t>
            </a:r>
          </a:p>
          <a:p>
            <a:pPr marL="540014">
              <a:lnSpc>
                <a:spcPct val="114000"/>
              </a:lnSpc>
              <a:spcBef>
                <a:spcPts val="0"/>
              </a:spcBef>
            </a:pPr>
            <a:r>
              <a:rPr lang="bg-BG" dirty="0"/>
              <a:t>Използване на система за означаване/нотация – връзките към данните и действията винаги изискват използване на определени означения от програмния език, както и използването на определени правила за да се опише какво иска потребителя от компютъра.</a:t>
            </a:r>
          </a:p>
          <a:p>
            <a:pPr marL="540014">
              <a:lnSpc>
                <a:spcPct val="114000"/>
              </a:lnSpc>
              <a:spcBef>
                <a:spcPts val="0"/>
              </a:spcBef>
            </a:pPr>
            <a:r>
              <a:rPr lang="bg-BG" dirty="0"/>
              <a:t>Използване на абстракция – страничен ефект от използването на система за означаване. Данните и действията, които трябва да се извършат се представят с абстракции.</a:t>
            </a:r>
          </a:p>
        </p:txBody>
      </p:sp>
    </p:spTree>
    <p:extLst>
      <p:ext uri="{BB962C8B-B14F-4D97-AF65-F5344CB8AC3E}">
        <p14:creationId xmlns:p14="http://schemas.microsoft.com/office/powerpoint/2010/main" val="105964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5" name="Content Placeholder 2"/>
          <p:cNvSpPr>
            <a:spLocks noGrp="1"/>
          </p:cNvSpPr>
          <p:nvPr>
            <p:ph idx="1"/>
          </p:nvPr>
        </p:nvSpPr>
        <p:spPr>
          <a:xfrm>
            <a:off x="1635646" y="1927275"/>
            <a:ext cx="8920716" cy="3378372"/>
          </a:xfrm>
        </p:spPr>
        <p:txBody>
          <a:bodyPr>
            <a:noAutofit/>
          </a:bodyPr>
          <a:lstStyle/>
          <a:p>
            <a:pPr marL="0" indent="0">
              <a:lnSpc>
                <a:spcPct val="114000"/>
              </a:lnSpc>
              <a:spcBef>
                <a:spcPts val="0"/>
              </a:spcBef>
              <a:buNone/>
            </a:pPr>
            <a:r>
              <a:rPr lang="bg-BG" sz="2800" dirty="0"/>
              <a:t>Технологии за достъп – алтернативни потребителски интерфейси, опитващи се да направят съществуващ потребителски интерфейс по-универсален:</a:t>
            </a:r>
          </a:p>
          <a:p>
            <a:pPr marL="540014">
              <a:lnSpc>
                <a:spcPct val="114000"/>
              </a:lnSpc>
              <a:spcBef>
                <a:spcPts val="0"/>
              </a:spcBef>
            </a:pPr>
            <a:r>
              <a:rPr lang="bg-BG" sz="2800" dirty="0"/>
              <a:t>Екранни четци;</a:t>
            </a:r>
          </a:p>
          <a:p>
            <a:pPr marL="540014">
              <a:lnSpc>
                <a:spcPct val="114000"/>
              </a:lnSpc>
              <a:spcBef>
                <a:spcPts val="0"/>
              </a:spcBef>
            </a:pPr>
            <a:r>
              <a:rPr lang="bg-BG" sz="2800" dirty="0"/>
              <a:t>Надписи;</a:t>
            </a:r>
          </a:p>
          <a:p>
            <a:pPr marL="540014">
              <a:lnSpc>
                <a:spcPct val="114000"/>
              </a:lnSpc>
              <a:spcBef>
                <a:spcPts val="0"/>
              </a:spcBef>
            </a:pPr>
            <a:r>
              <a:rPr lang="bg-BG" sz="2800" dirty="0"/>
              <a:t>Брайл.</a:t>
            </a:r>
          </a:p>
        </p:txBody>
      </p:sp>
    </p:spTree>
    <p:extLst>
      <p:ext uri="{BB962C8B-B14F-4D97-AF65-F5344CB8AC3E}">
        <p14:creationId xmlns:p14="http://schemas.microsoft.com/office/powerpoint/2010/main" val="24498444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pic>
        <p:nvPicPr>
          <p:cNvPr id="11266" name="Picture 2" descr="A diagram showing fingers, speech, and a mouse as input to a function, with screens, sound, and tactile feedback as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845" y="1199465"/>
            <a:ext cx="6989134" cy="41115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50853" y="5519443"/>
            <a:ext cx="10090297" cy="1200329"/>
          </a:xfrm>
          <a:prstGeom prst="rect">
            <a:avLst/>
          </a:prstGeom>
        </p:spPr>
        <p:txBody>
          <a:bodyPr wrap="square">
            <a:spAutoFit/>
          </a:bodyPr>
          <a:lstStyle/>
          <a:p>
            <a:pPr algn="ctr"/>
            <a:r>
              <a:rPr lang="bg-BG" sz="2400" dirty="0"/>
              <a:t>Универсалните интерфейси позволяват функциите да бъдат извикани чрез всяка модалност на въвеждане и позволяват изходът на функцията и страничните ефекти да се възприемат чрез всяка изходна модалност.</a:t>
            </a:r>
          </a:p>
        </p:txBody>
      </p:sp>
    </p:spTree>
    <p:extLst>
      <p:ext uri="{BB962C8B-B14F-4D97-AF65-F5344CB8AC3E}">
        <p14:creationId xmlns:p14="http://schemas.microsoft.com/office/powerpoint/2010/main" val="19613900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4" name="Rectangle 3"/>
          <p:cNvSpPr/>
          <p:nvPr/>
        </p:nvSpPr>
        <p:spPr>
          <a:xfrm>
            <a:off x="5241851" y="5737851"/>
            <a:ext cx="5899298" cy="830997"/>
          </a:xfrm>
          <a:prstGeom prst="rect">
            <a:avLst/>
          </a:prstGeom>
        </p:spPr>
        <p:txBody>
          <a:bodyPr wrap="square">
            <a:spAutoFit/>
          </a:bodyPr>
          <a:lstStyle/>
          <a:p>
            <a:pPr algn="ctr"/>
            <a:r>
              <a:rPr lang="en-US" sz="2400" dirty="0" err="1"/>
              <a:t>VizLens</a:t>
            </a:r>
            <a:r>
              <a:rPr lang="en-US" sz="2400" dirty="0"/>
              <a:t> –</a:t>
            </a:r>
            <a:r>
              <a:rPr lang="bg-BG" sz="2400" dirty="0"/>
              <a:t>машинно зрение и </a:t>
            </a:r>
            <a:r>
              <a:rPr lang="bg-BG" sz="2400" dirty="0" err="1"/>
              <a:t>и</a:t>
            </a:r>
            <a:r>
              <a:rPr lang="bg-BG" sz="2400" dirty="0"/>
              <a:t> изработка на интерактивно ръководство</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4" y="1059936"/>
            <a:ext cx="3629022" cy="362902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079" y="1575134"/>
            <a:ext cx="6039070" cy="4026046"/>
          </a:xfrm>
          <a:prstGeom prst="rect">
            <a:avLst/>
          </a:prstGeom>
        </p:spPr>
      </p:pic>
    </p:spTree>
    <p:extLst>
      <p:ext uri="{BB962C8B-B14F-4D97-AF65-F5344CB8AC3E}">
        <p14:creationId xmlns:p14="http://schemas.microsoft.com/office/powerpoint/2010/main" val="2736550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4" name="Rectangle 3"/>
          <p:cNvSpPr/>
          <p:nvPr/>
        </p:nvSpPr>
        <p:spPr>
          <a:xfrm>
            <a:off x="1141416" y="1022962"/>
            <a:ext cx="8215237" cy="461665"/>
          </a:xfrm>
          <a:prstGeom prst="rect">
            <a:avLst/>
          </a:prstGeom>
        </p:spPr>
        <p:txBody>
          <a:bodyPr wrap="square">
            <a:spAutoFit/>
          </a:bodyPr>
          <a:lstStyle/>
          <a:p>
            <a:pPr algn="just"/>
            <a:r>
              <a:rPr lang="bg-BG" sz="2400" dirty="0"/>
              <a:t>Екранни четци - проблеми</a:t>
            </a:r>
          </a:p>
        </p:txBody>
      </p:sp>
      <p:sp>
        <p:nvSpPr>
          <p:cNvPr id="6" name="Rectangle 5"/>
          <p:cNvSpPr/>
          <p:nvPr/>
        </p:nvSpPr>
        <p:spPr>
          <a:xfrm>
            <a:off x="1256511" y="2239540"/>
            <a:ext cx="4504475" cy="461665"/>
          </a:xfrm>
          <a:prstGeom prst="rect">
            <a:avLst/>
          </a:prstGeom>
        </p:spPr>
        <p:txBody>
          <a:bodyPr wrap="square">
            <a:spAutoFit/>
          </a:bodyPr>
          <a:lstStyle/>
          <a:p>
            <a:pPr algn="ctr"/>
            <a:r>
              <a:rPr lang="bg-BG" sz="2400" dirty="0"/>
              <a:t>Картинки с липсващ етикет „</a:t>
            </a:r>
            <a:r>
              <a:rPr lang="en-US" sz="2400" dirty="0"/>
              <a:t>alt</a:t>
            </a:r>
            <a:r>
              <a:rPr lang="bg-BG" sz="2400" dirty="0"/>
              <a:t>“</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666" t="2946" r="5752" b="4650"/>
          <a:stretch/>
        </p:blipFill>
        <p:spPr>
          <a:xfrm>
            <a:off x="914404" y="2858678"/>
            <a:ext cx="5188688" cy="336136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062" y="1262708"/>
            <a:ext cx="4324350" cy="3238500"/>
          </a:xfrm>
          <a:prstGeom prst="rect">
            <a:avLst/>
          </a:prstGeom>
        </p:spPr>
      </p:pic>
      <p:sp>
        <p:nvSpPr>
          <p:cNvPr id="10" name="Rectangle 9"/>
          <p:cNvSpPr/>
          <p:nvPr/>
        </p:nvSpPr>
        <p:spPr>
          <a:xfrm>
            <a:off x="6633002" y="4621228"/>
            <a:ext cx="4504475" cy="461665"/>
          </a:xfrm>
          <a:prstGeom prst="rect">
            <a:avLst/>
          </a:prstGeom>
        </p:spPr>
        <p:txBody>
          <a:bodyPr wrap="square">
            <a:spAutoFit/>
          </a:bodyPr>
          <a:lstStyle/>
          <a:p>
            <a:pPr algn="ctr"/>
            <a:r>
              <a:rPr lang="en-US" sz="2400" dirty="0"/>
              <a:t>Emoji </a:t>
            </a:r>
            <a:r>
              <a:rPr lang="bg-BG" sz="2400" dirty="0"/>
              <a:t>икони</a:t>
            </a:r>
          </a:p>
        </p:txBody>
      </p:sp>
    </p:spTree>
    <p:extLst>
      <p:ext uri="{BB962C8B-B14F-4D97-AF65-F5344CB8AC3E}">
        <p14:creationId xmlns:p14="http://schemas.microsoft.com/office/powerpoint/2010/main" val="33350128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4" name="Rectangle 3"/>
          <p:cNvSpPr/>
          <p:nvPr/>
        </p:nvSpPr>
        <p:spPr>
          <a:xfrm>
            <a:off x="2760921" y="5737851"/>
            <a:ext cx="6670158" cy="830997"/>
          </a:xfrm>
          <a:prstGeom prst="rect">
            <a:avLst/>
          </a:prstGeom>
        </p:spPr>
        <p:txBody>
          <a:bodyPr wrap="square">
            <a:spAutoFit/>
          </a:bodyPr>
          <a:lstStyle/>
          <a:p>
            <a:pPr algn="ctr"/>
            <a:r>
              <a:rPr lang="bg-BG" sz="2400" dirty="0"/>
              <a:t>Автоматично увеличение на картинки и текст без да се нарушава оформлението</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983" y="1267506"/>
            <a:ext cx="6478034" cy="4048772"/>
          </a:xfrm>
          <a:prstGeom prst="rect">
            <a:avLst/>
          </a:prstGeom>
        </p:spPr>
      </p:pic>
    </p:spTree>
    <p:extLst>
      <p:ext uri="{BB962C8B-B14F-4D97-AF65-F5344CB8AC3E}">
        <p14:creationId xmlns:p14="http://schemas.microsoft.com/office/powerpoint/2010/main" val="7727102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763" y="1022960"/>
            <a:ext cx="6968756" cy="4645836"/>
          </a:xfrm>
          <a:prstGeom prst="rect">
            <a:avLst/>
          </a:prstGeom>
        </p:spPr>
      </p:pic>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4" name="Rectangle 3"/>
          <p:cNvSpPr/>
          <p:nvPr/>
        </p:nvSpPr>
        <p:spPr>
          <a:xfrm>
            <a:off x="2760921" y="5929243"/>
            <a:ext cx="6670158" cy="461665"/>
          </a:xfrm>
          <a:prstGeom prst="rect">
            <a:avLst/>
          </a:prstGeom>
        </p:spPr>
        <p:txBody>
          <a:bodyPr wrap="square">
            <a:spAutoFit/>
          </a:bodyPr>
          <a:lstStyle/>
          <a:p>
            <a:pPr algn="ctr"/>
            <a:r>
              <a:rPr lang="bg-BG" sz="2400" dirty="0"/>
              <a:t>Субтитри в реално време</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8763" y="2675554"/>
            <a:ext cx="2381250" cy="1409700"/>
          </a:xfrm>
          <a:prstGeom prst="rect">
            <a:avLst/>
          </a:prstGeom>
        </p:spPr>
      </p:pic>
    </p:spTree>
    <p:extLst>
      <p:ext uri="{BB962C8B-B14F-4D97-AF65-F5344CB8AC3E}">
        <p14:creationId xmlns:p14="http://schemas.microsoft.com/office/powerpoint/2010/main" val="4264499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smtClean="0"/>
              <a:t>Достъпност</a:t>
            </a:r>
            <a:endParaRPr lang="bg-BG" dirty="0"/>
          </a:p>
        </p:txBody>
      </p:sp>
      <p:sp>
        <p:nvSpPr>
          <p:cNvPr id="4" name="Rectangle 3"/>
          <p:cNvSpPr/>
          <p:nvPr/>
        </p:nvSpPr>
        <p:spPr>
          <a:xfrm>
            <a:off x="2759332" y="5457586"/>
            <a:ext cx="6670158" cy="461665"/>
          </a:xfrm>
          <a:prstGeom prst="rect">
            <a:avLst/>
          </a:prstGeom>
        </p:spPr>
        <p:txBody>
          <a:bodyPr wrap="square">
            <a:spAutoFit/>
          </a:bodyPr>
          <a:lstStyle/>
          <a:p>
            <a:pPr algn="ctr"/>
            <a:r>
              <a:rPr lang="en-US" sz="2400" dirty="0" err="1"/>
              <a:t>EdgeWrite</a:t>
            </a:r>
            <a:r>
              <a:rPr lang="en-US" sz="2400" dirty="0"/>
              <a:t> </a:t>
            </a:r>
            <a:r>
              <a:rPr lang="bg-BG" sz="2400" dirty="0"/>
              <a:t>за хора с моторни увреждания</a:t>
            </a:r>
          </a:p>
        </p:txBody>
      </p:sp>
      <p:pic>
        <p:nvPicPr>
          <p:cNvPr id="15362" name="Picture 2" descr="The _EdgeWrite_ gesture set, which includes an alphabet that involves tracing along edges of a square. The gestures resemble Roman charac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9234" y="1639650"/>
            <a:ext cx="9270356" cy="343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543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149711"/>
            <a:ext cx="10017655" cy="488971"/>
          </a:xfrm>
        </p:spPr>
        <p:txBody>
          <a:bodyPr>
            <a:normAutofit lnSpcReduction="10000"/>
          </a:bodyPr>
          <a:lstStyle/>
          <a:p>
            <a:pPr marL="0" indent="0">
              <a:lnSpc>
                <a:spcPct val="114000"/>
              </a:lnSpc>
              <a:spcBef>
                <a:spcPts val="0"/>
              </a:spcBef>
              <a:buNone/>
            </a:pPr>
            <a:r>
              <a:rPr lang="bg-BG" dirty="0" smtClean="0"/>
              <a:t>Електронни таблици</a:t>
            </a:r>
            <a:endParaRPr lang="bg-BG" i="1" dirty="0"/>
          </a:p>
        </p:txBody>
      </p:sp>
      <p:sp>
        <p:nvSpPr>
          <p:cNvPr id="8" name="Rectangle 7"/>
          <p:cNvSpPr/>
          <p:nvPr/>
        </p:nvSpPr>
        <p:spPr>
          <a:xfrm>
            <a:off x="2030963" y="5844469"/>
            <a:ext cx="8046098" cy="369460"/>
          </a:xfrm>
          <a:prstGeom prst="rect">
            <a:avLst/>
          </a:prstGeom>
        </p:spPr>
        <p:txBody>
          <a:bodyPr wrap="square">
            <a:spAutoFit/>
          </a:bodyPr>
          <a:lstStyle/>
          <a:p>
            <a:pPr algn="ctr"/>
            <a:r>
              <a:rPr lang="bg-BG" sz="1801" dirty="0"/>
              <a:t>Не само въвеждане на данни, но и формули за изчисление</a:t>
            </a:r>
          </a:p>
        </p:txBody>
      </p:sp>
      <p:pic>
        <p:nvPicPr>
          <p:cNvPr id="1030" name="Picture 6" descr="A screenshot of Excel, showing a basic sum of column of numb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154" y="1880675"/>
            <a:ext cx="8609243" cy="35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186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149711"/>
            <a:ext cx="10017655" cy="488971"/>
          </a:xfrm>
        </p:spPr>
        <p:txBody>
          <a:bodyPr>
            <a:noAutofit/>
          </a:bodyPr>
          <a:lstStyle/>
          <a:p>
            <a:pPr marL="0" indent="0">
              <a:lnSpc>
                <a:spcPct val="114000"/>
              </a:lnSpc>
              <a:spcBef>
                <a:spcPts val="0"/>
              </a:spcBef>
              <a:buNone/>
            </a:pPr>
            <a:r>
              <a:rPr lang="bg-BG" sz="2800" dirty="0"/>
              <a:t>Научаване на програмните интерфейси</a:t>
            </a:r>
            <a:endParaRPr lang="bg-BG" sz="2800" i="1" dirty="0"/>
          </a:p>
        </p:txBody>
      </p:sp>
      <p:sp>
        <p:nvSpPr>
          <p:cNvPr id="6" name="Content Placeholder 2"/>
          <p:cNvSpPr txBox="1">
            <a:spLocks/>
          </p:cNvSpPr>
          <p:nvPr/>
        </p:nvSpPr>
        <p:spPr>
          <a:xfrm>
            <a:off x="1141416" y="2074742"/>
            <a:ext cx="10017655" cy="423036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540014">
              <a:lnSpc>
                <a:spcPct val="114000"/>
              </a:lnSpc>
              <a:spcBef>
                <a:spcPts val="0"/>
              </a:spcBef>
            </a:pPr>
            <a:r>
              <a:rPr lang="bg-BG" sz="2800" dirty="0"/>
              <a:t>Пропаст на изпълнението (</a:t>
            </a:r>
            <a:r>
              <a:rPr lang="bg-BG" sz="2800" dirty="0" err="1"/>
              <a:t>gulf</a:t>
            </a:r>
            <a:r>
              <a:rPr lang="bg-BG" sz="2800" dirty="0"/>
              <a:t> </a:t>
            </a:r>
            <a:r>
              <a:rPr lang="bg-BG" sz="2800" dirty="0" err="1"/>
              <a:t>of</a:t>
            </a:r>
            <a:r>
              <a:rPr lang="bg-BG" sz="2800" dirty="0"/>
              <a:t> </a:t>
            </a:r>
            <a:r>
              <a:rPr lang="bg-BG" sz="2800" dirty="0" err="1"/>
              <a:t>execution</a:t>
            </a:r>
            <a:r>
              <a:rPr lang="bg-BG" sz="2800" dirty="0"/>
              <a:t>).</a:t>
            </a:r>
          </a:p>
          <a:p>
            <a:pPr marL="540014">
              <a:lnSpc>
                <a:spcPct val="114000"/>
              </a:lnSpc>
              <a:spcBef>
                <a:spcPts val="0"/>
              </a:spcBef>
            </a:pPr>
            <a:r>
              <a:rPr lang="bg-BG" sz="2800" dirty="0"/>
              <a:t>Пропаст на оценката (</a:t>
            </a:r>
            <a:r>
              <a:rPr lang="bg-BG" sz="2800" dirty="0" err="1"/>
              <a:t>gulf</a:t>
            </a:r>
            <a:r>
              <a:rPr lang="bg-BG" sz="2800" dirty="0"/>
              <a:t> </a:t>
            </a:r>
            <a:r>
              <a:rPr lang="bg-BG" sz="2800" dirty="0" err="1"/>
              <a:t>of</a:t>
            </a:r>
            <a:r>
              <a:rPr lang="bg-BG" sz="2800" dirty="0"/>
              <a:t> </a:t>
            </a:r>
            <a:r>
              <a:rPr lang="bg-BG" sz="2800" dirty="0" err="1"/>
              <a:t>evaluation</a:t>
            </a:r>
            <a:r>
              <a:rPr lang="bg-BG" sz="2800" dirty="0"/>
              <a:t>).</a:t>
            </a:r>
          </a:p>
          <a:p>
            <a:pPr marL="0" indent="0">
              <a:lnSpc>
                <a:spcPct val="114000"/>
              </a:lnSpc>
              <a:spcBef>
                <a:spcPts val="0"/>
              </a:spcBef>
              <a:buNone/>
            </a:pPr>
            <a:r>
              <a:rPr lang="bg-BG" sz="2800" dirty="0"/>
              <a:t>Тези пропасти са огромни поради:</a:t>
            </a:r>
          </a:p>
          <a:p>
            <a:pPr marL="540014">
              <a:lnSpc>
                <a:spcPct val="114000"/>
              </a:lnSpc>
              <a:spcBef>
                <a:spcPts val="0"/>
              </a:spcBef>
            </a:pPr>
            <a:r>
              <a:rPr lang="bg-BG" sz="2800" dirty="0"/>
              <a:t>Липсата на директна манипулация.</a:t>
            </a:r>
          </a:p>
          <a:p>
            <a:pPr marL="540014">
              <a:lnSpc>
                <a:spcPct val="114000"/>
              </a:lnSpc>
              <a:spcBef>
                <a:spcPts val="0"/>
              </a:spcBef>
            </a:pPr>
            <a:r>
              <a:rPr lang="bg-BG" sz="2800" dirty="0"/>
              <a:t>Използването на означения/нотация.</a:t>
            </a:r>
          </a:p>
          <a:p>
            <a:pPr marL="540014">
              <a:lnSpc>
                <a:spcPct val="114000"/>
              </a:lnSpc>
              <a:spcBef>
                <a:spcPts val="0"/>
              </a:spcBef>
            </a:pPr>
            <a:r>
              <a:rPr lang="bg-BG" sz="2800" dirty="0"/>
              <a:t>Централно място на абстракцията.</a:t>
            </a:r>
          </a:p>
        </p:txBody>
      </p:sp>
    </p:spTree>
    <p:extLst>
      <p:ext uri="{BB962C8B-B14F-4D97-AF65-F5344CB8AC3E}">
        <p14:creationId xmlns:p14="http://schemas.microsoft.com/office/powerpoint/2010/main" val="438014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149711"/>
            <a:ext cx="10017655" cy="488971"/>
          </a:xfrm>
        </p:spPr>
        <p:txBody>
          <a:bodyPr>
            <a:noAutofit/>
          </a:bodyPr>
          <a:lstStyle/>
          <a:p>
            <a:pPr marL="0" indent="0">
              <a:lnSpc>
                <a:spcPct val="114000"/>
              </a:lnSpc>
              <a:spcBef>
                <a:spcPts val="0"/>
              </a:spcBef>
              <a:buNone/>
            </a:pPr>
            <a:r>
              <a:rPr lang="bg-BG" sz="2800" dirty="0"/>
              <a:t>Научаване на програмните интерфейси</a:t>
            </a:r>
            <a:endParaRPr lang="bg-BG" sz="2800" i="1" dirty="0"/>
          </a:p>
        </p:txBody>
      </p:sp>
      <p:sp>
        <p:nvSpPr>
          <p:cNvPr id="6" name="Content Placeholder 2"/>
          <p:cNvSpPr txBox="1">
            <a:spLocks/>
          </p:cNvSpPr>
          <p:nvPr/>
        </p:nvSpPr>
        <p:spPr>
          <a:xfrm>
            <a:off x="1141416" y="1765434"/>
            <a:ext cx="10017655" cy="423036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Пропасти на изпълнението – огромни. Трябва да се познава:</a:t>
            </a:r>
          </a:p>
          <a:p>
            <a:pPr marL="540014">
              <a:lnSpc>
                <a:spcPct val="114000"/>
              </a:lnSpc>
              <a:spcBef>
                <a:spcPts val="0"/>
              </a:spcBef>
            </a:pPr>
            <a:r>
              <a:rPr lang="bg-BG" sz="2800" dirty="0"/>
              <a:t>Програмния език – означения/нотации, правила за правилното им използване.</a:t>
            </a:r>
          </a:p>
          <a:p>
            <a:pPr marL="540014">
              <a:lnSpc>
                <a:spcPct val="114000"/>
              </a:lnSpc>
              <a:spcBef>
                <a:spcPts val="0"/>
              </a:spcBef>
            </a:pPr>
            <a:r>
              <a:rPr lang="bg-BG" sz="2800" dirty="0"/>
              <a:t>Базови концепции за структури от данни и алгоритми.</a:t>
            </a:r>
          </a:p>
          <a:p>
            <a:pPr marL="540014">
              <a:lnSpc>
                <a:spcPct val="114000"/>
              </a:lnSpc>
              <a:spcBef>
                <a:spcPts val="0"/>
              </a:spcBef>
            </a:pPr>
            <a:r>
              <a:rPr lang="bg-BG" sz="2800" dirty="0"/>
              <a:t>Как да се работи с редактора на кода.</a:t>
            </a:r>
          </a:p>
          <a:p>
            <a:pPr marL="0" indent="0">
              <a:lnSpc>
                <a:spcPct val="114000"/>
              </a:lnSpc>
              <a:spcBef>
                <a:spcPts val="0"/>
              </a:spcBef>
              <a:buNone/>
            </a:pPr>
            <a:r>
              <a:rPr lang="bg-BG" sz="2800" dirty="0"/>
              <a:t>Научаването изисква:</a:t>
            </a:r>
          </a:p>
          <a:p>
            <a:pPr marL="540014">
              <a:lnSpc>
                <a:spcPct val="114000"/>
              </a:lnSpc>
              <a:spcBef>
                <a:spcPts val="0"/>
              </a:spcBef>
            </a:pPr>
            <a:r>
              <a:rPr lang="bg-BG" sz="2800" dirty="0"/>
              <a:t>добра документация;</a:t>
            </a:r>
          </a:p>
          <a:p>
            <a:pPr marL="540014">
              <a:lnSpc>
                <a:spcPct val="114000"/>
              </a:lnSpc>
              <a:spcBef>
                <a:spcPts val="0"/>
              </a:spcBef>
            </a:pPr>
            <a:r>
              <a:rPr lang="bg-BG" sz="2800" dirty="0"/>
              <a:t>уроци;</a:t>
            </a:r>
          </a:p>
          <a:p>
            <a:pPr marL="540014">
              <a:lnSpc>
                <a:spcPct val="114000"/>
              </a:lnSpc>
              <a:spcBef>
                <a:spcPts val="0"/>
              </a:spcBef>
            </a:pPr>
            <a:r>
              <a:rPr lang="bg-BG" sz="2800" dirty="0"/>
              <a:t>учител и обучителна система</a:t>
            </a:r>
          </a:p>
        </p:txBody>
      </p:sp>
    </p:spTree>
    <p:extLst>
      <p:ext uri="{BB962C8B-B14F-4D97-AF65-F5344CB8AC3E}">
        <p14:creationId xmlns:p14="http://schemas.microsoft.com/office/powerpoint/2010/main" val="1415012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149711"/>
            <a:ext cx="10017655" cy="488971"/>
          </a:xfrm>
        </p:spPr>
        <p:txBody>
          <a:bodyPr>
            <a:noAutofit/>
          </a:bodyPr>
          <a:lstStyle/>
          <a:p>
            <a:pPr marL="0" indent="0">
              <a:lnSpc>
                <a:spcPct val="114000"/>
              </a:lnSpc>
              <a:spcBef>
                <a:spcPts val="0"/>
              </a:spcBef>
              <a:buNone/>
            </a:pPr>
            <a:r>
              <a:rPr lang="bg-BG" sz="2800" dirty="0"/>
              <a:t>Научаване на програмните интерфейси</a:t>
            </a:r>
            <a:endParaRPr lang="bg-BG" sz="2800" i="1" dirty="0"/>
          </a:p>
        </p:txBody>
      </p:sp>
      <p:sp>
        <p:nvSpPr>
          <p:cNvPr id="6" name="Content Placeholder 2"/>
          <p:cNvSpPr txBox="1">
            <a:spLocks/>
          </p:cNvSpPr>
          <p:nvPr/>
        </p:nvSpPr>
        <p:spPr>
          <a:xfrm>
            <a:off x="1141416" y="1765434"/>
            <a:ext cx="10017655" cy="4230364"/>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Пропасти на оценката – огромни. Трябва да:</a:t>
            </a:r>
          </a:p>
          <a:p>
            <a:pPr marL="540014">
              <a:lnSpc>
                <a:spcPct val="114000"/>
              </a:lnSpc>
              <a:spcBef>
                <a:spcPts val="0"/>
              </a:spcBef>
            </a:pPr>
            <a:r>
              <a:rPr lang="bg-BG" sz="2800" dirty="0"/>
              <a:t>се интерпретират съобщенията за грешки;</a:t>
            </a:r>
          </a:p>
          <a:p>
            <a:pPr marL="540014">
              <a:lnSpc>
                <a:spcPct val="114000"/>
              </a:lnSpc>
              <a:spcBef>
                <a:spcPts val="0"/>
              </a:spcBef>
            </a:pPr>
            <a:r>
              <a:rPr lang="bg-BG" sz="2800" dirty="0"/>
              <a:t>се анализира внимателно кода на програмата;</a:t>
            </a:r>
          </a:p>
          <a:p>
            <a:pPr marL="540014">
              <a:lnSpc>
                <a:spcPct val="114000"/>
              </a:lnSpc>
              <a:spcBef>
                <a:spcPts val="0"/>
              </a:spcBef>
            </a:pPr>
            <a:r>
              <a:rPr lang="bg-BG" sz="2800" dirty="0"/>
              <a:t>се използват допълнителни </a:t>
            </a:r>
            <a:r>
              <a:rPr lang="bg-BG" sz="2800" dirty="0" err="1"/>
              <a:t>интрументи</a:t>
            </a:r>
            <a:r>
              <a:rPr lang="bg-BG" sz="2800" dirty="0"/>
              <a:t>, ако се налага, за да се открие къде е грешката в инструкциите.</a:t>
            </a:r>
          </a:p>
          <a:p>
            <a:pPr marL="0" indent="0">
              <a:lnSpc>
                <a:spcPct val="114000"/>
              </a:lnSpc>
              <a:spcBef>
                <a:spcPts val="0"/>
              </a:spcBef>
              <a:buNone/>
            </a:pPr>
            <a:r>
              <a:rPr lang="bg-BG" sz="2800" dirty="0"/>
              <a:t>Научаването изисква:</a:t>
            </a:r>
          </a:p>
          <a:p>
            <a:pPr marL="540014">
              <a:lnSpc>
                <a:spcPct val="114000"/>
              </a:lnSpc>
              <a:spcBef>
                <a:spcPts val="0"/>
              </a:spcBef>
            </a:pPr>
            <a:r>
              <a:rPr lang="bg-BG" sz="2800" dirty="0"/>
              <a:t>добра документация;</a:t>
            </a:r>
          </a:p>
          <a:p>
            <a:pPr marL="540014">
              <a:lnSpc>
                <a:spcPct val="114000"/>
              </a:lnSpc>
              <a:spcBef>
                <a:spcPts val="0"/>
              </a:spcBef>
            </a:pPr>
            <a:r>
              <a:rPr lang="bg-BG" sz="2800" dirty="0"/>
              <a:t>уроци;</a:t>
            </a:r>
          </a:p>
          <a:p>
            <a:pPr marL="540014">
              <a:lnSpc>
                <a:spcPct val="114000"/>
              </a:lnSpc>
              <a:spcBef>
                <a:spcPts val="0"/>
              </a:spcBef>
            </a:pPr>
            <a:r>
              <a:rPr lang="bg-BG" sz="2800" dirty="0"/>
              <a:t>учител и обучителна система</a:t>
            </a:r>
          </a:p>
        </p:txBody>
      </p:sp>
    </p:spTree>
    <p:extLst>
      <p:ext uri="{BB962C8B-B14F-4D97-AF65-F5344CB8AC3E}">
        <p14:creationId xmlns:p14="http://schemas.microsoft.com/office/powerpoint/2010/main" val="3145793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9"/>
            <a:ext cx="9905998" cy="753083"/>
          </a:xfrm>
        </p:spPr>
        <p:txBody>
          <a:bodyPr/>
          <a:lstStyle/>
          <a:p>
            <a:r>
              <a:rPr lang="bg-BG" dirty="0"/>
              <a:t>Програмен интерфейс</a:t>
            </a:r>
          </a:p>
        </p:txBody>
      </p:sp>
      <p:sp>
        <p:nvSpPr>
          <p:cNvPr id="5" name="Content Placeholder 2"/>
          <p:cNvSpPr>
            <a:spLocks noGrp="1"/>
          </p:cNvSpPr>
          <p:nvPr>
            <p:ph idx="1"/>
          </p:nvPr>
        </p:nvSpPr>
        <p:spPr>
          <a:xfrm>
            <a:off x="1141416" y="1075279"/>
            <a:ext cx="10017655" cy="488971"/>
          </a:xfrm>
        </p:spPr>
        <p:txBody>
          <a:bodyPr>
            <a:noAutofit/>
          </a:bodyPr>
          <a:lstStyle/>
          <a:p>
            <a:pPr marL="0" indent="0">
              <a:lnSpc>
                <a:spcPct val="114000"/>
              </a:lnSpc>
              <a:spcBef>
                <a:spcPts val="0"/>
              </a:spcBef>
              <a:buNone/>
            </a:pPr>
            <a:r>
              <a:rPr lang="bg-BG" sz="2800" dirty="0"/>
              <a:t>Научаване на програмните интерфейси</a:t>
            </a:r>
            <a:endParaRPr lang="bg-BG" sz="2800" i="1" dirty="0"/>
          </a:p>
        </p:txBody>
      </p:sp>
      <p:sp>
        <p:nvSpPr>
          <p:cNvPr id="6" name="Content Placeholder 2"/>
          <p:cNvSpPr txBox="1">
            <a:spLocks/>
          </p:cNvSpPr>
          <p:nvPr/>
        </p:nvSpPr>
        <p:spPr>
          <a:xfrm>
            <a:off x="1141416" y="1722903"/>
            <a:ext cx="10586299" cy="5135099"/>
          </a:xfrm>
          <a:prstGeom prst="rect">
            <a:avLst/>
          </a:prstGeom>
        </p:spPr>
        <p:txBody>
          <a:bodyPr vert="horz" lIns="91440" tIns="45721" rIns="91440" bIns="4572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sz="2800" dirty="0"/>
              <a:t>Допълнителни пропасти:</a:t>
            </a:r>
          </a:p>
          <a:p>
            <a:pPr marL="540014">
              <a:lnSpc>
                <a:spcPct val="114000"/>
              </a:lnSpc>
              <a:spcBef>
                <a:spcPts val="0"/>
              </a:spcBef>
            </a:pPr>
            <a:r>
              <a:rPr lang="bg-BG" sz="2800" dirty="0"/>
              <a:t>пропасти на дизайна;</a:t>
            </a:r>
          </a:p>
          <a:p>
            <a:pPr marL="540014">
              <a:lnSpc>
                <a:spcPct val="114000"/>
              </a:lnSpc>
              <a:spcBef>
                <a:spcPts val="0"/>
              </a:spcBef>
            </a:pPr>
            <a:r>
              <a:rPr lang="bg-BG" sz="2800" dirty="0"/>
              <a:t>пропасти на избора;</a:t>
            </a:r>
          </a:p>
          <a:p>
            <a:pPr marL="540014">
              <a:lnSpc>
                <a:spcPct val="114000"/>
              </a:lnSpc>
              <a:spcBef>
                <a:spcPts val="0"/>
              </a:spcBef>
            </a:pPr>
            <a:r>
              <a:rPr lang="bg-BG" sz="2800" dirty="0"/>
              <a:t>пропасти на използването;</a:t>
            </a:r>
          </a:p>
          <a:p>
            <a:pPr marL="540014">
              <a:lnSpc>
                <a:spcPct val="114000"/>
              </a:lnSpc>
              <a:spcBef>
                <a:spcPts val="0"/>
              </a:spcBef>
            </a:pPr>
            <a:r>
              <a:rPr lang="bg-BG" sz="2800" dirty="0"/>
              <a:t>пропасти на съгласуването</a:t>
            </a:r>
          </a:p>
          <a:p>
            <a:pPr marL="540014">
              <a:lnSpc>
                <a:spcPct val="114000"/>
              </a:lnSpc>
              <a:spcBef>
                <a:spcPts val="0"/>
              </a:spcBef>
            </a:pPr>
            <a:r>
              <a:rPr lang="bg-BG" sz="2800" dirty="0"/>
              <a:t>пропасти на разбиране.</a:t>
            </a:r>
          </a:p>
          <a:p>
            <a:pPr marL="0" indent="0">
              <a:lnSpc>
                <a:spcPct val="114000"/>
              </a:lnSpc>
              <a:spcBef>
                <a:spcPts val="0"/>
              </a:spcBef>
              <a:buNone/>
            </a:pPr>
            <a:r>
              <a:rPr lang="bg-BG" sz="2800" dirty="0"/>
              <a:t>Тези много пропасти на изпълнение и оценка имат две последици:</a:t>
            </a:r>
          </a:p>
          <a:p>
            <a:pPr marL="540014">
              <a:lnSpc>
                <a:spcPct val="114000"/>
              </a:lnSpc>
              <a:spcBef>
                <a:spcPts val="0"/>
              </a:spcBef>
            </a:pPr>
            <a:r>
              <a:rPr lang="bg-BG" sz="2800" dirty="0"/>
              <a:t>интерфейсите за програмиране са трудни за научаване;</a:t>
            </a:r>
          </a:p>
          <a:p>
            <a:pPr marL="540014">
              <a:lnSpc>
                <a:spcPct val="114000"/>
              </a:lnSpc>
              <a:spcBef>
                <a:spcPts val="0"/>
              </a:spcBef>
            </a:pPr>
            <a:r>
              <a:rPr lang="bg-BG" sz="2800" dirty="0"/>
              <a:t>проектирането на програмни интерфейси е нещо повече от просто дизайн на език за програмиране.</a:t>
            </a:r>
          </a:p>
        </p:txBody>
      </p:sp>
    </p:spTree>
    <p:extLst>
      <p:ext uri="{BB962C8B-B14F-4D97-AF65-F5344CB8AC3E}">
        <p14:creationId xmlns:p14="http://schemas.microsoft.com/office/powerpoint/2010/main" val="1760093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64487</TotalTime>
  <Words>7745</Words>
  <Application>Microsoft Office PowerPoint</Application>
  <PresentationFormat>Widescreen</PresentationFormat>
  <Paragraphs>380</Paragraphs>
  <Slides>46</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Trebuchet MS</vt:lpstr>
      <vt:lpstr>Tw Cen MT</vt:lpstr>
      <vt:lpstr>Circuit</vt:lpstr>
      <vt:lpstr>Проектиране на програмни интерфейси</vt:lpstr>
      <vt:lpstr>Програмен интерфейс</vt:lpstr>
      <vt:lpstr>Програмен интерфейс</vt:lpstr>
      <vt:lpstr>Програмен интерфейс</vt:lpstr>
      <vt:lpstr>Програмен интерфейс</vt:lpstr>
      <vt:lpstr>Програмен интерфейс</vt:lpstr>
      <vt:lpstr>Програмен интерфейс</vt:lpstr>
      <vt:lpstr>Програмен интерфейс</vt:lpstr>
      <vt:lpstr>Програмен интерфейс</vt:lpstr>
      <vt:lpstr>Програмен интерфейс</vt:lpstr>
      <vt:lpstr>Програмен интерфейс</vt:lpstr>
      <vt:lpstr>Програмен интерфейс</vt:lpstr>
      <vt:lpstr>Програмен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Интерактивен интерфейс</vt:lpstr>
      <vt:lpstr>Архитектура на интерфейс</vt:lpstr>
      <vt:lpstr>Архитектура на интерфейс</vt:lpstr>
      <vt:lpstr>Архитектура на интерфейс</vt:lpstr>
      <vt:lpstr>Архитектура на интерфейс</vt:lpstr>
      <vt:lpstr>Архитектура на интерфейс</vt:lpstr>
      <vt:lpstr>Архитектура на интерфейс</vt:lpstr>
      <vt:lpstr>Архитектура на интерфейс</vt:lpstr>
      <vt:lpstr>Архитектура на интерфейс</vt:lpstr>
      <vt:lpstr>Достъпност</vt:lpstr>
      <vt:lpstr>Достъпност</vt:lpstr>
      <vt:lpstr>Достъпност</vt:lpstr>
      <vt:lpstr>Достъпност</vt:lpstr>
      <vt:lpstr>Достъпност</vt:lpstr>
      <vt:lpstr>Достъпност</vt:lpstr>
      <vt:lpstr>Достъпност</vt:lpstr>
      <vt:lpstr>Достъпност</vt:lpstr>
      <vt:lpstr>Достъпност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MSlavov</dc:creator>
  <cp:lastModifiedBy>Microsoft account</cp:lastModifiedBy>
  <cp:revision>188</cp:revision>
  <dcterms:created xsi:type="dcterms:W3CDTF">2021-01-07T10:29:23Z</dcterms:created>
  <dcterms:modified xsi:type="dcterms:W3CDTF">2023-03-28T09:47:40Z</dcterms:modified>
</cp:coreProperties>
</file>