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ppm"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9"/>
  </p:notes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 id="292" r:id="rId14"/>
    <p:sldId id="269" r:id="rId15"/>
    <p:sldId id="270" r:id="rId16"/>
    <p:sldId id="271" r:id="rId17"/>
    <p:sldId id="272" r:id="rId18"/>
    <p:sldId id="273" r:id="rId19"/>
    <p:sldId id="274" r:id="rId20"/>
    <p:sldId id="275" r:id="rId21"/>
    <p:sldId id="276" r:id="rId22"/>
    <p:sldId id="258"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61335" autoAdjust="0"/>
  </p:normalViewPr>
  <p:slideViewPr>
    <p:cSldViewPr snapToGrid="0">
      <p:cViewPr varScale="1">
        <p:scale>
          <a:sx n="68" d="100"/>
          <a:sy n="68" d="100"/>
        </p:scale>
        <p:origin x="23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F14EE7-9053-4F1D-8125-B05505A328C7}" type="datetimeFigureOut">
              <a:rPr lang="bg-BG" smtClean="0"/>
              <a:t>9.5.2023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177C09-CF02-4B40-9930-1A09805488E7}" type="slidenum">
              <a:rPr lang="bg-BG" smtClean="0"/>
              <a:t>‹#›</a:t>
            </a:fld>
            <a:endParaRPr lang="bg-BG"/>
          </a:p>
        </p:txBody>
      </p:sp>
    </p:spTree>
    <p:extLst>
      <p:ext uri="{BB962C8B-B14F-4D97-AF65-F5344CB8AC3E}">
        <p14:creationId xmlns:p14="http://schemas.microsoft.com/office/powerpoint/2010/main" val="1297268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06177C09-CF02-4B40-9930-1A09805488E7}" type="slidenum">
              <a:rPr lang="bg-BG" smtClean="0"/>
              <a:t>5</a:t>
            </a:fld>
            <a:endParaRPr lang="bg-BG"/>
          </a:p>
        </p:txBody>
      </p:sp>
    </p:spTree>
    <p:extLst>
      <p:ext uri="{BB962C8B-B14F-4D97-AF65-F5344CB8AC3E}">
        <p14:creationId xmlns:p14="http://schemas.microsoft.com/office/powerpoint/2010/main" val="2694213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t>14</a:t>
            </a:fld>
            <a:endParaRPr lang="bg-BG"/>
          </a:p>
        </p:txBody>
      </p:sp>
    </p:spTree>
    <p:extLst>
      <p:ext uri="{BB962C8B-B14F-4D97-AF65-F5344CB8AC3E}">
        <p14:creationId xmlns:p14="http://schemas.microsoft.com/office/powerpoint/2010/main" val="26787895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t>15</a:t>
            </a:fld>
            <a:endParaRPr lang="bg-BG"/>
          </a:p>
        </p:txBody>
      </p:sp>
    </p:spTree>
    <p:extLst>
      <p:ext uri="{BB962C8B-B14F-4D97-AF65-F5344CB8AC3E}">
        <p14:creationId xmlns:p14="http://schemas.microsoft.com/office/powerpoint/2010/main" val="4009440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06177C09-CF02-4B40-9930-1A09805488E7}" type="slidenum">
              <a:rPr lang="bg-BG" smtClean="0"/>
              <a:t>16</a:t>
            </a:fld>
            <a:endParaRPr lang="bg-BG"/>
          </a:p>
        </p:txBody>
      </p:sp>
    </p:spTree>
    <p:extLst>
      <p:ext uri="{BB962C8B-B14F-4D97-AF65-F5344CB8AC3E}">
        <p14:creationId xmlns:p14="http://schemas.microsoft.com/office/powerpoint/2010/main" val="2233276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06177C09-CF02-4B40-9930-1A09805488E7}" type="slidenum">
              <a:rPr lang="bg-BG" smtClean="0"/>
              <a:t>17</a:t>
            </a:fld>
            <a:endParaRPr lang="bg-BG"/>
          </a:p>
        </p:txBody>
      </p:sp>
    </p:spTree>
    <p:extLst>
      <p:ext uri="{BB962C8B-B14F-4D97-AF65-F5344CB8AC3E}">
        <p14:creationId xmlns:p14="http://schemas.microsoft.com/office/powerpoint/2010/main" val="3273984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06177C09-CF02-4B40-9930-1A09805488E7}" type="slidenum">
              <a:rPr lang="bg-BG" smtClean="0"/>
              <a:t>18</a:t>
            </a:fld>
            <a:endParaRPr lang="bg-BG"/>
          </a:p>
        </p:txBody>
      </p:sp>
    </p:spTree>
    <p:extLst>
      <p:ext uri="{BB962C8B-B14F-4D97-AF65-F5344CB8AC3E}">
        <p14:creationId xmlns:p14="http://schemas.microsoft.com/office/powerpoint/2010/main" val="4054589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06177C09-CF02-4B40-9930-1A09805488E7}" type="slidenum">
              <a:rPr lang="bg-BG" smtClean="0"/>
              <a:t>19</a:t>
            </a:fld>
            <a:endParaRPr lang="bg-BG"/>
          </a:p>
        </p:txBody>
      </p:sp>
    </p:spTree>
    <p:extLst>
      <p:ext uri="{BB962C8B-B14F-4D97-AF65-F5344CB8AC3E}">
        <p14:creationId xmlns:p14="http://schemas.microsoft.com/office/powerpoint/2010/main" val="3267093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06177C09-CF02-4B40-9930-1A09805488E7}" type="slidenum">
              <a:rPr lang="bg-BG" smtClean="0"/>
              <a:t>20</a:t>
            </a:fld>
            <a:endParaRPr lang="bg-BG"/>
          </a:p>
        </p:txBody>
      </p:sp>
    </p:spTree>
    <p:extLst>
      <p:ext uri="{BB962C8B-B14F-4D97-AF65-F5344CB8AC3E}">
        <p14:creationId xmlns:p14="http://schemas.microsoft.com/office/powerpoint/2010/main" val="1199250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06177C09-CF02-4B40-9930-1A09805488E7}" type="slidenum">
              <a:rPr lang="bg-BG" smtClean="0"/>
              <a:t>21</a:t>
            </a:fld>
            <a:endParaRPr lang="bg-BG"/>
          </a:p>
        </p:txBody>
      </p:sp>
    </p:spTree>
    <p:extLst>
      <p:ext uri="{BB962C8B-B14F-4D97-AF65-F5344CB8AC3E}">
        <p14:creationId xmlns:p14="http://schemas.microsoft.com/office/powerpoint/2010/main" val="2188389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Минимални бариери. Пречките пред влизането не трябва да препятстват входните точки. Бариерите могат да бъдат функционални или естетически. Функционалните бариери включват бавно зареждащи се страници, прекомерни реклами, нечетливи шрифтове и объркваща организация на екрана. Естетичните бариери включват визуално шумни екрани и прекомерна употреба на цвят.</a:t>
            </a:r>
          </a:p>
          <a:p>
            <a:r>
              <a:rPr lang="ru-RU" dirty="0" smtClean="0"/>
              <a:t>Перспективни точки. Потребителите трябва да се ориентират бързо и да могат ясно да проучат наличните опции. Екраните или страниците трябва да могат лесно да се сканират, да осигуряват добри ориентации и ясни опции за навигация. Опциите трябва да могат лесно да се преглеждат с минимални разсейвания или смущения, като тези, причинени от анимирани елементи на екрана.</a:t>
            </a:r>
          </a:p>
          <a:p>
            <a:r>
              <a:rPr lang="ru-RU" dirty="0" smtClean="0"/>
              <a:t>Прогресивни примамки. Трябва да съществуват примамки, които да привличат хората през входната точка. Прогресивните примамки могат да бъдат завладяващи заглавия, снимки на популярни продукти или очевидни връзки към други интересни дестинации. Прогресивните примамки карат хората постепенно да се приближават, да влизат и да се движат през точката за влизане в системата или страницата.</a:t>
            </a: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t>33</a:t>
            </a:fld>
            <a:endParaRPr lang="bg-BG"/>
          </a:p>
        </p:txBody>
      </p:sp>
    </p:spTree>
    <p:extLst>
      <p:ext uri="{BB962C8B-B14F-4D97-AF65-F5344CB8AC3E}">
        <p14:creationId xmlns:p14="http://schemas.microsoft.com/office/powerpoint/2010/main" val="617110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06177C09-CF02-4B40-9930-1A09805488E7}" type="slidenum">
              <a:rPr lang="bg-BG" smtClean="0"/>
              <a:t>6</a:t>
            </a:fld>
            <a:endParaRPr lang="bg-BG"/>
          </a:p>
        </p:txBody>
      </p:sp>
    </p:spTree>
    <p:extLst>
      <p:ext uri="{BB962C8B-B14F-4D97-AF65-F5344CB8AC3E}">
        <p14:creationId xmlns:p14="http://schemas.microsoft.com/office/powerpoint/2010/main" val="97512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06177C09-CF02-4B40-9930-1A09805488E7}" type="slidenum">
              <a:rPr lang="bg-BG" smtClean="0"/>
              <a:t>7</a:t>
            </a:fld>
            <a:endParaRPr lang="bg-BG"/>
          </a:p>
        </p:txBody>
      </p:sp>
    </p:spTree>
    <p:extLst>
      <p:ext uri="{BB962C8B-B14F-4D97-AF65-F5344CB8AC3E}">
        <p14:creationId xmlns:p14="http://schemas.microsoft.com/office/powerpoint/2010/main" val="3259208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06177C09-CF02-4B40-9930-1A09805488E7}" type="slidenum">
              <a:rPr lang="bg-BG" smtClean="0"/>
              <a:t>8</a:t>
            </a:fld>
            <a:endParaRPr lang="bg-BG"/>
          </a:p>
        </p:txBody>
      </p:sp>
    </p:spTree>
    <p:extLst>
      <p:ext uri="{BB962C8B-B14F-4D97-AF65-F5344CB8AC3E}">
        <p14:creationId xmlns:p14="http://schemas.microsoft.com/office/powerpoint/2010/main" val="529340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1" u="sng" dirty="0" smtClean="0"/>
              <a:t>Команден ред</a:t>
            </a:r>
            <a:r>
              <a:rPr lang="ru-RU" dirty="0" smtClean="0"/>
              <a:t> - интерфейсът с команден ред е най-старият и оригинален стил на взаимодействие с потребителя. Той изисква от потребителя да натисне функционален клавиш или да въведе команда в определена зона за въвеждане на екран.</a:t>
            </a:r>
          </a:p>
          <a:p>
            <a:r>
              <a:rPr lang="ru-RU" b="1" u="sng" dirty="0" smtClean="0"/>
              <a:t>Избор от меню</a:t>
            </a:r>
            <a:r>
              <a:rPr lang="ru-RU" b="0" u="none" dirty="0" smtClean="0"/>
              <a:t> </a:t>
            </a:r>
            <a:r>
              <a:rPr lang="ru-RU" dirty="0" smtClean="0"/>
              <a:t>- менюто е набор от опции или възможности за избор, от които потребителят трябва да избере. На екраните потребителят прави избор с посочващо устройство или натискане на клавиш. Обикновено след това се предоставя някакъв вид визуална обратна връзка, за да се посочи избраната опция.</a:t>
            </a:r>
          </a:p>
          <a:p>
            <a:r>
              <a:rPr lang="ru-RU" b="1" u="sng" dirty="0" smtClean="0"/>
              <a:t>Форма за попълване</a:t>
            </a:r>
            <a:r>
              <a:rPr lang="ru-RU" dirty="0" smtClean="0"/>
              <a:t> - стилът на формата за попълване е много полезен за събиране на информация. </a:t>
            </a:r>
            <a:r>
              <a:rPr lang="ru-RU" sz="1200" b="0" i="0" kern="1200" dirty="0" smtClean="0">
                <a:solidFill>
                  <a:schemeClr val="tx1"/>
                </a:solidFill>
                <a:effectLst/>
                <a:latin typeface="+mn-lt"/>
                <a:ea typeface="+mn-ea"/>
                <a:cs typeface="+mn-cs"/>
              </a:rPr>
              <a:t>Днешният типичен екран, структуриран с форма за попълване, съдържа поредица от контроли или полета, в които потребителят или въвежда информация, или избира опция или опции от списък с възможности.</a:t>
            </a:r>
            <a:r>
              <a:rPr lang="ru-RU" dirty="0" smtClean="0"/>
              <a:t> (Технически, списък с възможности за избор, представен на потребителите, също е меню.)</a:t>
            </a:r>
            <a:endParaRPr lang="ru-RU" b="1" u="sng" dirty="0" smtClean="0"/>
          </a:p>
          <a:p>
            <a:r>
              <a:rPr lang="ru-RU" b="1" u="sng" dirty="0" smtClean="0"/>
              <a:t>Директна манипулация</a:t>
            </a:r>
            <a:r>
              <a:rPr lang="ru-RU" dirty="0" smtClean="0"/>
              <a:t> - интерфейсът за директна манипулация, както се намира в графичните системи, позволява на потребителя да взаимодейства директно с елементи, представени на екрана. Тези елементи (наречени обекти) заместват въвеждането на команди чрез клавиатура и менютата. Потребителите обикновено избират обекти на екрана и действия, като използват посочващи механизми, като мишката или джойстици, вместо традиционната клавиатура.</a:t>
            </a:r>
          </a:p>
          <a:p>
            <a:r>
              <a:rPr lang="ru-RU" b="1" u="sng" dirty="0" smtClean="0"/>
              <a:t>Антропоморфен</a:t>
            </a:r>
            <a:r>
              <a:rPr lang="ru-RU" dirty="0" smtClean="0"/>
              <a:t> - антропоморфният интерфейс се опитва да взаимодейства с хората по същия начин, по който хората взаимодействат помежду си. Антропоморфните интерфейси включват диалози на говорим роден език, жестове на ръце, мимики и движения на очите. Разработването на този вид интерфейси изисква разбиране на човешкото поведение.</a:t>
            </a:r>
            <a:endParaRPr lang="bg-BG" dirty="0" smtClean="0"/>
          </a:p>
        </p:txBody>
      </p:sp>
      <p:sp>
        <p:nvSpPr>
          <p:cNvPr id="4" name="Slide Number Placeholder 3"/>
          <p:cNvSpPr>
            <a:spLocks noGrp="1"/>
          </p:cNvSpPr>
          <p:nvPr>
            <p:ph type="sldNum" sz="quarter" idx="10"/>
          </p:nvPr>
        </p:nvSpPr>
        <p:spPr/>
        <p:txBody>
          <a:bodyPr/>
          <a:lstStyle/>
          <a:p>
            <a:fld id="{06177C09-CF02-4B40-9930-1A09805488E7}" type="slidenum">
              <a:rPr lang="bg-BG" smtClean="0"/>
              <a:t>9</a:t>
            </a:fld>
            <a:endParaRPr lang="bg-BG"/>
          </a:p>
        </p:txBody>
      </p:sp>
    </p:spTree>
    <p:extLst>
      <p:ext uri="{BB962C8B-B14F-4D97-AF65-F5344CB8AC3E}">
        <p14:creationId xmlns:p14="http://schemas.microsoft.com/office/powerpoint/2010/main" val="42329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t>10</a:t>
            </a:fld>
            <a:endParaRPr lang="bg-BG"/>
          </a:p>
        </p:txBody>
      </p:sp>
    </p:spTree>
    <p:extLst>
      <p:ext uri="{BB962C8B-B14F-4D97-AF65-F5344CB8AC3E}">
        <p14:creationId xmlns:p14="http://schemas.microsoft.com/office/powerpoint/2010/main" val="950674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t>11</a:t>
            </a:fld>
            <a:endParaRPr lang="bg-BG"/>
          </a:p>
        </p:txBody>
      </p:sp>
    </p:spTree>
    <p:extLst>
      <p:ext uri="{BB962C8B-B14F-4D97-AF65-F5344CB8AC3E}">
        <p14:creationId xmlns:p14="http://schemas.microsoft.com/office/powerpoint/2010/main" val="41249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1" dirty="0" smtClean="0"/>
              <a:t>Повечето</a:t>
            </a:r>
            <a:r>
              <a:rPr lang="ru-RU" b="1" baseline="0" dirty="0" smtClean="0"/>
              <a:t> </a:t>
            </a:r>
            <a:r>
              <a:rPr lang="bg-BG" b="1" baseline="0" dirty="0" smtClean="0"/>
              <a:t>системи, базирани на прозорци са комбинация от двете – директна и индиректна манипулация. Менютата могат да бъдат </a:t>
            </a:r>
            <a:r>
              <a:rPr lang="bg-BG" b="1" baseline="0" dirty="0" err="1" smtClean="0"/>
              <a:t>достъпени</a:t>
            </a:r>
            <a:r>
              <a:rPr lang="bg-BG" b="1" baseline="0" dirty="0" smtClean="0"/>
              <a:t> чрез посочване на икона и избирането ѝ (директна манипулация).</a:t>
            </a:r>
          </a:p>
          <a:p>
            <a:r>
              <a:rPr lang="bg-BG" b="1" dirty="0" smtClean="0"/>
              <a:t>Менютата от своя страна,</a:t>
            </a:r>
            <a:r>
              <a:rPr lang="bg-BG" b="1" baseline="0" dirty="0" smtClean="0"/>
              <a:t> са списък с операции (индиректна манипулация). Когато се избере операция от списъка чрез посочването или изписването ѝ, системата я изпълнява като команда.</a:t>
            </a:r>
            <a:endParaRPr lang="ru-RU" b="1" dirty="0" smtClean="0"/>
          </a:p>
          <a:p>
            <a:r>
              <a:rPr lang="ru-RU" b="1" dirty="0" smtClean="0"/>
              <a:t>Директна </a:t>
            </a:r>
            <a:r>
              <a:rPr lang="ru-RU" b="1" dirty="0" smtClean="0"/>
              <a:t>манипулация</a:t>
            </a:r>
          </a:p>
          <a:p>
            <a:r>
              <a:rPr lang="ru-RU" dirty="0" smtClean="0"/>
              <a:t>Терминът директна манипулация е даден от Шнайдерман (1982), тъй като те притежават следните характеристики:</a:t>
            </a:r>
          </a:p>
          <a:p>
            <a:pPr marL="171450" indent="-171450">
              <a:buFont typeface="Arial" panose="020B0604020202020204" pitchFamily="34" charset="0"/>
              <a:buChar char="•"/>
            </a:pPr>
            <a:r>
              <a:rPr lang="ru-RU" dirty="0" smtClean="0"/>
              <a:t>Системата е представена като продължение на реалния свят.</a:t>
            </a:r>
          </a:p>
          <a:p>
            <a:pPr marL="171450" indent="-171450">
              <a:buFont typeface="Arial" panose="020B0604020202020204" pitchFamily="34" charset="0"/>
              <a:buChar char="•"/>
            </a:pPr>
            <a:r>
              <a:rPr lang="ru-RU" dirty="0" smtClean="0"/>
              <a:t>Непрекъсната видимост на обекти и действия.</a:t>
            </a:r>
          </a:p>
          <a:p>
            <a:pPr marL="171450" indent="-171450">
              <a:buFont typeface="Arial" panose="020B0604020202020204" pitchFamily="34" charset="0"/>
              <a:buChar char="•"/>
            </a:pPr>
            <a:r>
              <a:rPr lang="ru-RU" dirty="0" smtClean="0"/>
              <a:t>Действията са бързи и постепенни с видимо показване на резултатите.</a:t>
            </a:r>
          </a:p>
          <a:p>
            <a:pPr marL="171450" indent="-171450">
              <a:buFont typeface="Arial" panose="020B0604020202020204" pitchFamily="34" charset="0"/>
              <a:buChar char="•"/>
            </a:pPr>
            <a:r>
              <a:rPr lang="ru-RU" dirty="0" smtClean="0"/>
              <a:t>Постепенните действия са лесно обратими.</a:t>
            </a:r>
          </a:p>
          <a:p>
            <a:r>
              <a:rPr lang="ru-RU" b="1" dirty="0" smtClean="0"/>
              <a:t>Пример за директна манипулация:</a:t>
            </a:r>
          </a:p>
          <a:p>
            <a:r>
              <a:rPr lang="ru-RU" b="1" dirty="0" smtClean="0"/>
              <a:t>Шофиране на автомобил</a:t>
            </a:r>
          </a:p>
          <a:p>
            <a:r>
              <a:rPr lang="ru-RU" dirty="0" smtClean="0"/>
              <a:t>Сцената се вижда директно през предния прозорец и изпълнението на действия като спиране или управление е станало общоизвестно в нашата култура. За да завие наляво, водачът просто завърта волана наляво. Отговорът е незабавен и сцената се променя, осигурявайки обратна връзка за прецизиране на завоя.</a:t>
            </a:r>
          </a:p>
          <a:p>
            <a:r>
              <a:rPr lang="ru-RU" dirty="0" smtClean="0"/>
              <a:t>В горния пример шофьор, гледащ обект, директно манипулира сценария чрез внезапното си действие, което може да се нарече директна манипулация.</a:t>
            </a:r>
          </a:p>
          <a:p>
            <a:r>
              <a:rPr lang="ru-RU" b="1" dirty="0" smtClean="0"/>
              <a:t>Непряка/</a:t>
            </a:r>
            <a:r>
              <a:rPr lang="ru-RU" b="1" baseline="0" dirty="0" smtClean="0"/>
              <a:t>недиректна/индиректна </a:t>
            </a:r>
            <a:r>
              <a:rPr lang="ru-RU" b="1" dirty="0" smtClean="0"/>
              <a:t>манипулация</a:t>
            </a:r>
          </a:p>
          <a:p>
            <a:r>
              <a:rPr lang="ru-RU" dirty="0" smtClean="0"/>
              <a:t>На практика директното манипулиране на всички екранни обекти и действия може да не е осъществимо поради следното:</a:t>
            </a:r>
          </a:p>
          <a:p>
            <a:pPr marL="171450" indent="-171450">
              <a:buFont typeface="Arial" panose="020B0604020202020204" pitchFamily="34" charset="0"/>
              <a:buChar char="•"/>
            </a:pPr>
            <a:r>
              <a:rPr lang="ru-RU" dirty="0" smtClean="0"/>
              <a:t>Операцията може да е трудна за концептуализация в графична система.</a:t>
            </a:r>
          </a:p>
          <a:p>
            <a:pPr marL="171450" indent="-171450">
              <a:buFont typeface="Arial" panose="020B0604020202020204" pitchFamily="34" charset="0"/>
              <a:buChar char="•"/>
            </a:pPr>
            <a:r>
              <a:rPr lang="ru-RU" dirty="0" smtClean="0"/>
              <a:t>Графичните възможности на системата може да са ограничени.</a:t>
            </a:r>
          </a:p>
          <a:p>
            <a:pPr marL="171450" indent="-171450">
              <a:buFont typeface="Arial" panose="020B0604020202020204" pitchFamily="34" charset="0"/>
              <a:buChar char="•"/>
            </a:pPr>
            <a:r>
              <a:rPr lang="ru-RU" dirty="0" smtClean="0"/>
              <a:t>Количеството налично пространство за поставяне на контроли за манипулиране в границата на прозореца може да е ограничено.</a:t>
            </a:r>
          </a:p>
          <a:p>
            <a:pPr marL="171450" indent="-171450">
              <a:buFont typeface="Arial" panose="020B0604020202020204" pitchFamily="34" charset="0"/>
              <a:buChar char="•"/>
            </a:pPr>
            <a:r>
              <a:rPr lang="ru-RU" dirty="0" smtClean="0"/>
              <a:t>Може да е трудно за хората да научат и запомнят всички необходими операции и действия.</a:t>
            </a:r>
          </a:p>
          <a:p>
            <a:r>
              <a:rPr lang="ru-RU" dirty="0" smtClean="0"/>
              <a:t>Когато това се случи, се осигурява непряка манипулация. Непряката манипулация замества думите и текста, като падащи или изскачащи менюта, със символи и замества въвеждането с посочване.</a:t>
            </a:r>
          </a:p>
          <a:p>
            <a:r>
              <a:rPr lang="ru-RU" dirty="0" smtClean="0"/>
              <a:t>Повечето прозоречни системи са комбинация от директна и непряка манипулация. До менюто може да се стигне, като се посочи икона на менюто и след това се избира (директна манипулация) или самото меню е текстов списък с операции (непряка манипулация).</a:t>
            </a: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t>12</a:t>
            </a:fld>
            <a:endParaRPr lang="bg-BG"/>
          </a:p>
        </p:txBody>
      </p:sp>
    </p:spTree>
    <p:extLst>
      <p:ext uri="{BB962C8B-B14F-4D97-AF65-F5344CB8AC3E}">
        <p14:creationId xmlns:p14="http://schemas.microsoft.com/office/powerpoint/2010/main" val="716045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1" dirty="0" smtClean="0"/>
              <a:t>Повечето</a:t>
            </a:r>
            <a:r>
              <a:rPr lang="ru-RU" b="1" baseline="0" dirty="0" smtClean="0"/>
              <a:t> </a:t>
            </a:r>
            <a:r>
              <a:rPr lang="bg-BG" b="1" baseline="0" dirty="0" smtClean="0"/>
              <a:t>системи, базирани на прозорци са комбинация от двете – директна и индиректна манипулация. Менютата могат да бъдат </a:t>
            </a:r>
            <a:r>
              <a:rPr lang="bg-BG" b="1" baseline="0" dirty="0" err="1" smtClean="0"/>
              <a:t>достъпени</a:t>
            </a:r>
            <a:r>
              <a:rPr lang="bg-BG" b="1" baseline="0" dirty="0" smtClean="0"/>
              <a:t> чрез посочване на икона и избирането ѝ (директна манипулация).</a:t>
            </a:r>
          </a:p>
          <a:p>
            <a:r>
              <a:rPr lang="bg-BG" b="1" dirty="0" smtClean="0"/>
              <a:t>Менютата от своя страна,</a:t>
            </a:r>
            <a:r>
              <a:rPr lang="bg-BG" b="1" baseline="0" dirty="0" smtClean="0"/>
              <a:t> са списък с операции (индиректна манипулация). Когато се избере операция от списъка чрез посочването или изписването ѝ, системата я изпълнява като команда.</a:t>
            </a:r>
            <a:endParaRPr lang="ru-RU" b="1" dirty="0" smtClean="0"/>
          </a:p>
          <a:p>
            <a:r>
              <a:rPr lang="ru-RU" b="1" dirty="0" smtClean="0"/>
              <a:t>Директна манипулация</a:t>
            </a:r>
          </a:p>
          <a:p>
            <a:r>
              <a:rPr lang="ru-RU" dirty="0" smtClean="0"/>
              <a:t>Терминът директна манипулация е даден от Шнайдерман (1982), тъй като те притежават следните характеристики:</a:t>
            </a:r>
          </a:p>
          <a:p>
            <a:pPr marL="171450" indent="-171450">
              <a:buFont typeface="Arial" panose="020B0604020202020204" pitchFamily="34" charset="0"/>
              <a:buChar char="•"/>
            </a:pPr>
            <a:r>
              <a:rPr lang="ru-RU" dirty="0" smtClean="0"/>
              <a:t>Системата е представена като продължение на реалния свят.</a:t>
            </a:r>
          </a:p>
          <a:p>
            <a:pPr marL="171450" indent="-171450">
              <a:buFont typeface="Arial" panose="020B0604020202020204" pitchFamily="34" charset="0"/>
              <a:buChar char="•"/>
            </a:pPr>
            <a:r>
              <a:rPr lang="ru-RU" dirty="0" smtClean="0"/>
              <a:t>Непрекъсната видимост на обекти и действия.</a:t>
            </a:r>
          </a:p>
          <a:p>
            <a:pPr marL="171450" indent="-171450">
              <a:buFont typeface="Arial" panose="020B0604020202020204" pitchFamily="34" charset="0"/>
              <a:buChar char="•"/>
            </a:pPr>
            <a:r>
              <a:rPr lang="ru-RU" dirty="0" smtClean="0"/>
              <a:t>Действията са бързи и постепенни с видимо показване на резултатите.</a:t>
            </a:r>
          </a:p>
          <a:p>
            <a:pPr marL="171450" indent="-171450">
              <a:buFont typeface="Arial" panose="020B0604020202020204" pitchFamily="34" charset="0"/>
              <a:buChar char="•"/>
            </a:pPr>
            <a:r>
              <a:rPr lang="ru-RU" dirty="0" smtClean="0"/>
              <a:t>Постепенните действия са лесно обратими.</a:t>
            </a:r>
          </a:p>
          <a:p>
            <a:r>
              <a:rPr lang="ru-RU" b="1" dirty="0" smtClean="0"/>
              <a:t>Пример за директна манипулация:</a:t>
            </a:r>
          </a:p>
          <a:p>
            <a:r>
              <a:rPr lang="ru-RU" b="1" dirty="0" smtClean="0"/>
              <a:t>Шофиране на автомобил</a:t>
            </a:r>
          </a:p>
          <a:p>
            <a:r>
              <a:rPr lang="ru-RU" dirty="0" smtClean="0"/>
              <a:t>Сцената се вижда директно през предния прозорец и изпълнението на действия като спиране или управление е станало общоизвестно в нашата култура. За да завие наляво, водачът просто завърта волана наляво. Отговорът е незабавен и сцената се променя, осигурявайки обратна връзка за прецизиране на завоя.</a:t>
            </a:r>
          </a:p>
          <a:p>
            <a:r>
              <a:rPr lang="ru-RU" dirty="0" smtClean="0"/>
              <a:t>В горния пример шофьор, гледащ обект, директно манипулира сценария чрез внезапното си действие, което може да се нарече директна манипулация.</a:t>
            </a:r>
          </a:p>
          <a:p>
            <a:r>
              <a:rPr lang="ru-RU" b="1" dirty="0" smtClean="0"/>
              <a:t>Непряка/</a:t>
            </a:r>
            <a:r>
              <a:rPr lang="ru-RU" b="1" baseline="0" dirty="0" smtClean="0"/>
              <a:t>недиректна/индиректна </a:t>
            </a:r>
            <a:r>
              <a:rPr lang="ru-RU" b="1" dirty="0" smtClean="0"/>
              <a:t>манипулация</a:t>
            </a:r>
          </a:p>
          <a:p>
            <a:r>
              <a:rPr lang="ru-RU" dirty="0" smtClean="0"/>
              <a:t>На практика директното манипулиране на всички екранни обекти и действия може да не е осъществимо поради следното:</a:t>
            </a:r>
          </a:p>
          <a:p>
            <a:pPr marL="171450" indent="-171450">
              <a:buFont typeface="Arial" panose="020B0604020202020204" pitchFamily="34" charset="0"/>
              <a:buChar char="•"/>
            </a:pPr>
            <a:r>
              <a:rPr lang="ru-RU" dirty="0" smtClean="0"/>
              <a:t>Операцията може да е трудна за концептуализация в графична система.</a:t>
            </a:r>
          </a:p>
          <a:p>
            <a:pPr marL="171450" indent="-171450">
              <a:buFont typeface="Arial" panose="020B0604020202020204" pitchFamily="34" charset="0"/>
              <a:buChar char="•"/>
            </a:pPr>
            <a:r>
              <a:rPr lang="ru-RU" dirty="0" smtClean="0"/>
              <a:t>Графичните възможности на системата може да са ограничени.</a:t>
            </a:r>
          </a:p>
          <a:p>
            <a:pPr marL="171450" indent="-171450">
              <a:buFont typeface="Arial" panose="020B0604020202020204" pitchFamily="34" charset="0"/>
              <a:buChar char="•"/>
            </a:pPr>
            <a:r>
              <a:rPr lang="ru-RU" dirty="0" smtClean="0"/>
              <a:t>Количеството налично пространство за поставяне на контроли за манипулиране в границата на прозореца може да е ограничено.</a:t>
            </a:r>
          </a:p>
          <a:p>
            <a:pPr marL="171450" indent="-171450">
              <a:buFont typeface="Arial" panose="020B0604020202020204" pitchFamily="34" charset="0"/>
              <a:buChar char="•"/>
            </a:pPr>
            <a:r>
              <a:rPr lang="ru-RU" dirty="0" smtClean="0"/>
              <a:t>Може да е трудно за хората да научат и запомнят всички необходими операции и действия.</a:t>
            </a:r>
          </a:p>
          <a:p>
            <a:r>
              <a:rPr lang="ru-RU" dirty="0" smtClean="0"/>
              <a:t>Когато това се случи, се осигурява непряка манипулация. Непряката манипулация замества думите и текста, като падащи или изскачащи менюта, със символи и замества въвеждането с посочване.</a:t>
            </a:r>
          </a:p>
          <a:p>
            <a:r>
              <a:rPr lang="ru-RU" dirty="0" smtClean="0"/>
              <a:t>Повечето прозоречни системи са комбинация от директна и непряка манипулация. До менюто може да се стигне, като се посочи икона на менюто и след това се избира (директна манипулация) или самото меню е текстов списък с операции (непряка манипулация).</a:t>
            </a: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t>13</a:t>
            </a:fld>
            <a:endParaRPr lang="bg-BG"/>
          </a:p>
        </p:txBody>
      </p:sp>
    </p:spTree>
    <p:extLst>
      <p:ext uri="{BB962C8B-B14F-4D97-AF65-F5344CB8AC3E}">
        <p14:creationId xmlns:p14="http://schemas.microsoft.com/office/powerpoint/2010/main" val="24997358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pm"/><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bg-BG" dirty="0"/>
              <a:t>Проектиране на програмни интерфейси</a:t>
            </a:r>
          </a:p>
        </p:txBody>
      </p:sp>
      <p:sp>
        <p:nvSpPr>
          <p:cNvPr id="3" name="Subtitle 2"/>
          <p:cNvSpPr>
            <a:spLocks noGrp="1"/>
          </p:cNvSpPr>
          <p:nvPr>
            <p:ph type="subTitle" idx="1"/>
          </p:nvPr>
        </p:nvSpPr>
        <p:spPr/>
        <p:txBody>
          <a:bodyPr>
            <a:normAutofit/>
          </a:bodyPr>
          <a:lstStyle/>
          <a:p>
            <a:r>
              <a:rPr lang="bg-BG" sz="3600" b="1" dirty="0">
                <a:effectLst/>
              </a:rPr>
              <a:t>Подходи и принципи за проектиране</a:t>
            </a:r>
            <a:endParaRPr lang="bg-BG" sz="3600" b="1" dirty="0"/>
          </a:p>
        </p:txBody>
      </p:sp>
    </p:spTree>
    <p:extLst>
      <p:ext uri="{BB962C8B-B14F-4D97-AF65-F5344CB8AC3E}">
        <p14:creationId xmlns:p14="http://schemas.microsoft.com/office/powerpoint/2010/main" val="1183943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2920"/>
            <a:ext cx="9905998" cy="702282"/>
          </a:xfrm>
        </p:spPr>
        <p:txBody>
          <a:bodyPr/>
          <a:lstStyle/>
          <a:p>
            <a:r>
              <a:rPr lang="bg-BG" dirty="0"/>
              <a:t>Стилове на взаимодействие</a:t>
            </a:r>
          </a:p>
        </p:txBody>
      </p:sp>
      <p:graphicFrame>
        <p:nvGraphicFramePr>
          <p:cNvPr id="4" name="Table 3"/>
          <p:cNvGraphicFramePr>
            <a:graphicFrameLocks noGrp="1"/>
          </p:cNvGraphicFramePr>
          <p:nvPr>
            <p:extLst>
              <p:ext uri="{D42A27DB-BD31-4B8C-83A1-F6EECF244321}">
                <p14:modId xmlns:p14="http://schemas.microsoft.com/office/powerpoint/2010/main" val="990828043"/>
              </p:ext>
            </p:extLst>
          </p:nvPr>
        </p:nvGraphicFramePr>
        <p:xfrm>
          <a:off x="1272646" y="897468"/>
          <a:ext cx="9900000" cy="5582920"/>
        </p:xfrm>
        <a:graphic>
          <a:graphicData uri="http://schemas.openxmlformats.org/drawingml/2006/table">
            <a:tbl>
              <a:tblPr firstRow="1" bandRow="1">
                <a:tableStyleId>{5C22544A-7EE6-4342-B048-85BDC9FD1C3A}</a:tableStyleId>
              </a:tblPr>
              <a:tblGrid>
                <a:gridCol w="2340000"/>
                <a:gridCol w="3780000"/>
                <a:gridCol w="3780000"/>
              </a:tblGrid>
              <a:tr h="370840">
                <a:tc>
                  <a:txBody>
                    <a:bodyPr/>
                    <a:lstStyle/>
                    <a:p>
                      <a:r>
                        <a:rPr lang="bg-BG" sz="1800" dirty="0" smtClean="0"/>
                        <a:t>Стил</a:t>
                      </a:r>
                      <a:endParaRPr lang="bg-BG" sz="1800" dirty="0"/>
                    </a:p>
                  </a:txBody>
                  <a:tcPr/>
                </a:tc>
                <a:tc>
                  <a:txBody>
                    <a:bodyPr/>
                    <a:lstStyle/>
                    <a:p>
                      <a:r>
                        <a:rPr lang="bg-BG" sz="1800" dirty="0" smtClean="0"/>
                        <a:t>Предимства </a:t>
                      </a:r>
                      <a:endParaRPr lang="bg-BG" sz="1800" dirty="0"/>
                    </a:p>
                  </a:txBody>
                  <a:tcPr/>
                </a:tc>
                <a:tc>
                  <a:txBody>
                    <a:bodyPr/>
                    <a:lstStyle/>
                    <a:p>
                      <a:r>
                        <a:rPr lang="bg-BG" sz="1800" dirty="0" smtClean="0"/>
                        <a:t>Недостатъци</a:t>
                      </a:r>
                      <a:endParaRPr lang="bg-BG" sz="1800" dirty="0"/>
                    </a:p>
                  </a:txBody>
                  <a:tcPr/>
                </a:tc>
              </a:tr>
              <a:tr h="230294">
                <a:tc>
                  <a:txBody>
                    <a:bodyPr/>
                    <a:lstStyle/>
                    <a:p>
                      <a:pPr algn="ctr"/>
                      <a:r>
                        <a:rPr lang="bg-BG" sz="1800" dirty="0" smtClean="0"/>
                        <a:t>Команден ред</a:t>
                      </a:r>
                      <a:endParaRPr lang="bg-BG" sz="1800" dirty="0"/>
                    </a:p>
                  </a:txBody>
                  <a:tcPr/>
                </a:tc>
                <a:tc>
                  <a:txBody>
                    <a:bodyPr/>
                    <a:lstStyle/>
                    <a:p>
                      <a:pPr algn="ctr"/>
                      <a:r>
                        <a:rPr lang="bg-BG" sz="1800" dirty="0" smtClean="0"/>
                        <a:t>Мощен;</a:t>
                      </a:r>
                    </a:p>
                    <a:p>
                      <a:pPr algn="ctr"/>
                      <a:r>
                        <a:rPr lang="bg-BG" sz="1800" dirty="0" smtClean="0"/>
                        <a:t>Гъвкав;</a:t>
                      </a:r>
                    </a:p>
                    <a:p>
                      <a:pPr algn="ctr"/>
                      <a:r>
                        <a:rPr lang="bg-BG" sz="1800" dirty="0" smtClean="0"/>
                        <a:t>Предпочита</a:t>
                      </a:r>
                      <a:r>
                        <a:rPr lang="bg-BG" sz="1800" baseline="0" dirty="0" smtClean="0"/>
                        <a:t> се от експертни потребители;</a:t>
                      </a:r>
                    </a:p>
                    <a:p>
                      <a:pPr algn="ctr"/>
                      <a:r>
                        <a:rPr lang="bg-BG" sz="1800" baseline="0" dirty="0" smtClean="0"/>
                        <a:t>Спестява пространство на екрана.</a:t>
                      </a:r>
                      <a:endParaRPr lang="bg-BG" sz="1800" dirty="0"/>
                    </a:p>
                  </a:txBody>
                  <a:tcPr/>
                </a:tc>
                <a:tc>
                  <a:txBody>
                    <a:bodyPr/>
                    <a:lstStyle/>
                    <a:p>
                      <a:pPr algn="ctr"/>
                      <a:r>
                        <a:rPr lang="bg-BG" sz="1800" dirty="0" smtClean="0"/>
                        <a:t>Командите трябва да се запомнят;</a:t>
                      </a:r>
                    </a:p>
                    <a:p>
                      <a:pPr algn="ctr"/>
                      <a:r>
                        <a:rPr lang="bg-BG" sz="1800" dirty="0" smtClean="0"/>
                        <a:t>Изисква изучаване;</a:t>
                      </a:r>
                    </a:p>
                    <a:p>
                      <a:pPr algn="ctr"/>
                      <a:r>
                        <a:rPr lang="bg-BG" sz="1800" dirty="0" smtClean="0"/>
                        <a:t>Не е толерантен</a:t>
                      </a:r>
                      <a:r>
                        <a:rPr lang="bg-BG" sz="1800" baseline="0" dirty="0" smtClean="0"/>
                        <a:t> към грешки в изписването;</a:t>
                      </a:r>
                    </a:p>
                    <a:p>
                      <a:pPr algn="ctr"/>
                      <a:r>
                        <a:rPr lang="bg-BG" sz="1800" baseline="0" dirty="0" smtClean="0"/>
                        <a:t>Труден за обикновени потребители.</a:t>
                      </a:r>
                      <a:endParaRPr lang="bg-BG" sz="1800" dirty="0"/>
                    </a:p>
                  </a:txBody>
                  <a:tcPr/>
                </a:tc>
              </a:tr>
              <a:tr h="370840">
                <a:tc>
                  <a:txBody>
                    <a:bodyPr/>
                    <a:lstStyle/>
                    <a:p>
                      <a:pPr algn="ctr"/>
                      <a:r>
                        <a:rPr lang="bg-BG" sz="1800" dirty="0" smtClean="0"/>
                        <a:t>Избор от меню</a:t>
                      </a:r>
                      <a:endParaRPr lang="bg-BG" sz="1800" dirty="0"/>
                    </a:p>
                  </a:txBody>
                  <a:tcPr/>
                </a:tc>
                <a:tc>
                  <a:txBody>
                    <a:bodyPr/>
                    <a:lstStyle/>
                    <a:p>
                      <a:pPr algn="ctr"/>
                      <a:r>
                        <a:rPr lang="bg-BG" sz="1800" dirty="0" smtClean="0"/>
                        <a:t>Използва визуална памет;</a:t>
                      </a:r>
                    </a:p>
                    <a:p>
                      <a:pPr algn="ctr"/>
                      <a:r>
                        <a:rPr lang="bg-BG" sz="1800" dirty="0" smtClean="0"/>
                        <a:t>Намалява сложността на взаимодействието;</a:t>
                      </a:r>
                    </a:p>
                    <a:p>
                      <a:pPr algn="ctr"/>
                      <a:r>
                        <a:rPr lang="bg-BG" sz="1800" dirty="0" smtClean="0"/>
                        <a:t>Подпомага</a:t>
                      </a:r>
                      <a:r>
                        <a:rPr lang="bg-BG" sz="1800" baseline="0" dirty="0" smtClean="0"/>
                        <a:t> процеса на вземане на решения;</a:t>
                      </a:r>
                    </a:p>
                    <a:p>
                      <a:pPr algn="ctr"/>
                      <a:r>
                        <a:rPr lang="bg-BG" sz="1800" baseline="0" dirty="0" smtClean="0"/>
                        <a:t>Намалява писането;</a:t>
                      </a:r>
                    </a:p>
                    <a:p>
                      <a:pPr algn="ctr"/>
                      <a:r>
                        <a:rPr lang="bg-BG" sz="1800" baseline="0" dirty="0" smtClean="0"/>
                        <a:t>Подпомага обикновените потребители.</a:t>
                      </a:r>
                      <a:endParaRPr lang="bg-BG" sz="1800" dirty="0"/>
                    </a:p>
                  </a:txBody>
                  <a:tcPr/>
                </a:tc>
                <a:tc>
                  <a:txBody>
                    <a:bodyPr/>
                    <a:lstStyle/>
                    <a:p>
                      <a:pPr algn="ctr"/>
                      <a:r>
                        <a:rPr lang="bg-BG" sz="1800" dirty="0" smtClean="0"/>
                        <a:t>Може да забави потребителите с познания;</a:t>
                      </a:r>
                    </a:p>
                    <a:p>
                      <a:pPr algn="ctr"/>
                      <a:r>
                        <a:rPr lang="bg-BG" sz="1800" dirty="0" smtClean="0"/>
                        <a:t>Заема екранно</a:t>
                      </a:r>
                      <a:r>
                        <a:rPr lang="bg-BG" sz="1800" baseline="0" dirty="0" smtClean="0"/>
                        <a:t> пространство;</a:t>
                      </a:r>
                    </a:p>
                    <a:p>
                      <a:pPr algn="ctr"/>
                      <a:r>
                        <a:rPr lang="bg-BG" sz="1800" dirty="0" smtClean="0"/>
                        <a:t>Може да създаде сложна йерархия на менютата.</a:t>
                      </a:r>
                      <a:endParaRPr lang="bg-BG" sz="1800" dirty="0"/>
                    </a:p>
                  </a:txBody>
                  <a:tcPr/>
                </a:tc>
              </a:tr>
              <a:tr h="370840">
                <a:tc>
                  <a:txBody>
                    <a:bodyPr/>
                    <a:lstStyle/>
                    <a:p>
                      <a:pPr algn="ctr"/>
                      <a:r>
                        <a:rPr lang="bg-BG" sz="1800" dirty="0" smtClean="0"/>
                        <a:t>Форма за попълване</a:t>
                      </a:r>
                      <a:endParaRPr lang="bg-BG" sz="1800" dirty="0"/>
                    </a:p>
                  </a:txBody>
                  <a:tcPr/>
                </a:tc>
                <a:tc>
                  <a:txBody>
                    <a:bodyPr/>
                    <a:lstStyle/>
                    <a:p>
                      <a:pPr algn="ctr"/>
                      <a:r>
                        <a:rPr lang="bg-BG" sz="1800" dirty="0" smtClean="0"/>
                        <a:t>Познат формат;</a:t>
                      </a:r>
                    </a:p>
                    <a:p>
                      <a:pPr algn="ctr"/>
                      <a:r>
                        <a:rPr lang="bg-BG" sz="1800" dirty="0" smtClean="0"/>
                        <a:t>Опростява въвеждането на информация;</a:t>
                      </a:r>
                    </a:p>
                    <a:p>
                      <a:pPr algn="ctr"/>
                      <a:r>
                        <a:rPr lang="bg-BG" sz="1800" dirty="0" smtClean="0"/>
                        <a:t>Изисква</a:t>
                      </a:r>
                      <a:r>
                        <a:rPr lang="bg-BG" sz="1800" baseline="0" dirty="0" smtClean="0"/>
                        <a:t> минимално обучение.</a:t>
                      </a:r>
                      <a:endParaRPr lang="bg-BG" sz="1800" dirty="0"/>
                    </a:p>
                  </a:txBody>
                  <a:tcPr/>
                </a:tc>
                <a:tc>
                  <a:txBody>
                    <a:bodyPr/>
                    <a:lstStyle/>
                    <a:p>
                      <a:pPr algn="ctr"/>
                      <a:r>
                        <a:rPr lang="bg-BG" sz="1800" dirty="0" smtClean="0"/>
                        <a:t>Заема екранно</a:t>
                      </a:r>
                      <a:r>
                        <a:rPr lang="bg-BG" sz="1800" baseline="0" dirty="0" smtClean="0"/>
                        <a:t> пространство;</a:t>
                      </a:r>
                    </a:p>
                    <a:p>
                      <a:pPr algn="ctr"/>
                      <a:r>
                        <a:rPr lang="bg-BG" sz="1800" baseline="0" dirty="0" smtClean="0"/>
                        <a:t>Изисква внимателен и ефективен дизайн;</a:t>
                      </a:r>
                    </a:p>
                    <a:p>
                      <a:pPr algn="ctr"/>
                      <a:r>
                        <a:rPr lang="bg-BG" sz="1800" baseline="0" dirty="0" smtClean="0"/>
                        <a:t>Не предотвратява грешки при писане.</a:t>
                      </a:r>
                      <a:endParaRPr lang="bg-BG" sz="1800" dirty="0"/>
                    </a:p>
                  </a:txBody>
                  <a:tcPr/>
                </a:tc>
              </a:tr>
            </a:tbl>
          </a:graphicData>
        </a:graphic>
      </p:graphicFrame>
    </p:spTree>
    <p:extLst>
      <p:ext uri="{BB962C8B-B14F-4D97-AF65-F5344CB8AC3E}">
        <p14:creationId xmlns:p14="http://schemas.microsoft.com/office/powerpoint/2010/main" val="8892438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2920"/>
            <a:ext cx="9905998" cy="702282"/>
          </a:xfrm>
        </p:spPr>
        <p:txBody>
          <a:bodyPr/>
          <a:lstStyle/>
          <a:p>
            <a:r>
              <a:rPr lang="bg-BG" dirty="0"/>
              <a:t>Стилове на взаимодействие</a:t>
            </a:r>
          </a:p>
        </p:txBody>
      </p:sp>
      <p:graphicFrame>
        <p:nvGraphicFramePr>
          <p:cNvPr id="4" name="Table 3"/>
          <p:cNvGraphicFramePr>
            <a:graphicFrameLocks noGrp="1"/>
          </p:cNvGraphicFramePr>
          <p:nvPr>
            <p:extLst>
              <p:ext uri="{D42A27DB-BD31-4B8C-83A1-F6EECF244321}">
                <p14:modId xmlns:p14="http://schemas.microsoft.com/office/powerpoint/2010/main" val="651331125"/>
              </p:ext>
            </p:extLst>
          </p:nvPr>
        </p:nvGraphicFramePr>
        <p:xfrm>
          <a:off x="1141413" y="1930402"/>
          <a:ext cx="9720000" cy="3302000"/>
        </p:xfrm>
        <a:graphic>
          <a:graphicData uri="http://schemas.openxmlformats.org/drawingml/2006/table">
            <a:tbl>
              <a:tblPr firstRow="1" bandRow="1">
                <a:tableStyleId>{5C22544A-7EE6-4342-B048-85BDC9FD1C3A}</a:tableStyleId>
              </a:tblPr>
              <a:tblGrid>
                <a:gridCol w="2520000"/>
                <a:gridCol w="3600000"/>
                <a:gridCol w="3600000"/>
              </a:tblGrid>
              <a:tr h="370840">
                <a:tc>
                  <a:txBody>
                    <a:bodyPr/>
                    <a:lstStyle/>
                    <a:p>
                      <a:r>
                        <a:rPr lang="bg-BG" sz="1800" dirty="0" smtClean="0"/>
                        <a:t>Стил</a:t>
                      </a:r>
                      <a:endParaRPr lang="bg-BG" sz="1800" dirty="0"/>
                    </a:p>
                  </a:txBody>
                  <a:tcPr/>
                </a:tc>
                <a:tc>
                  <a:txBody>
                    <a:bodyPr/>
                    <a:lstStyle/>
                    <a:p>
                      <a:r>
                        <a:rPr lang="bg-BG" sz="1800" dirty="0" smtClean="0"/>
                        <a:t>Предимства </a:t>
                      </a:r>
                      <a:endParaRPr lang="bg-BG" sz="1800" dirty="0"/>
                    </a:p>
                  </a:txBody>
                  <a:tcPr/>
                </a:tc>
                <a:tc>
                  <a:txBody>
                    <a:bodyPr/>
                    <a:lstStyle/>
                    <a:p>
                      <a:r>
                        <a:rPr lang="bg-BG" sz="1800" dirty="0" smtClean="0"/>
                        <a:t>Недостатъци</a:t>
                      </a:r>
                      <a:endParaRPr lang="bg-BG" sz="1800" dirty="0"/>
                    </a:p>
                  </a:txBody>
                  <a:tcPr/>
                </a:tc>
              </a:tr>
              <a:tr h="370840">
                <a:tc>
                  <a:txBody>
                    <a:bodyPr/>
                    <a:lstStyle/>
                    <a:p>
                      <a:pPr algn="ctr"/>
                      <a:r>
                        <a:rPr lang="bg-BG" sz="1800" dirty="0" smtClean="0"/>
                        <a:t>Директна манипулация</a:t>
                      </a:r>
                      <a:endParaRPr lang="bg-BG" sz="1800" dirty="0"/>
                    </a:p>
                  </a:txBody>
                  <a:tcPr/>
                </a:tc>
                <a:tc>
                  <a:txBody>
                    <a:bodyPr/>
                    <a:lstStyle/>
                    <a:p>
                      <a:pPr algn="ctr"/>
                      <a:r>
                        <a:rPr lang="bg-BG" sz="1800" dirty="0" smtClean="0"/>
                        <a:t>Бързо</a:t>
                      </a:r>
                      <a:r>
                        <a:rPr lang="bg-BG" sz="1800" baseline="0" dirty="0" smtClean="0"/>
                        <a:t> научаване;</a:t>
                      </a:r>
                    </a:p>
                    <a:p>
                      <a:pPr algn="ctr"/>
                      <a:r>
                        <a:rPr lang="bg-BG" sz="1800" baseline="0" dirty="0" smtClean="0"/>
                        <a:t>По-лесно запомняне;</a:t>
                      </a:r>
                    </a:p>
                    <a:p>
                      <a:pPr algn="ctr"/>
                      <a:r>
                        <a:rPr lang="bg-BG" sz="1800" baseline="0" dirty="0" smtClean="0"/>
                        <a:t>Използва визуални/пространствени напомняния;</a:t>
                      </a:r>
                    </a:p>
                    <a:p>
                      <a:pPr algn="ctr"/>
                      <a:r>
                        <a:rPr lang="bg-BG" sz="1800" dirty="0" smtClean="0"/>
                        <a:t>Лесно възстановяване</a:t>
                      </a:r>
                      <a:r>
                        <a:rPr lang="bg-BG" sz="1800" baseline="0" dirty="0" smtClean="0"/>
                        <a:t> от грешки;</a:t>
                      </a:r>
                    </a:p>
                    <a:p>
                      <a:pPr algn="ctr"/>
                      <a:r>
                        <a:rPr lang="bg-BG" sz="1800" baseline="0" dirty="0" smtClean="0"/>
                        <a:t>Осигурява контекст;</a:t>
                      </a:r>
                    </a:p>
                    <a:p>
                      <a:pPr algn="ctr"/>
                      <a:r>
                        <a:rPr lang="bg-BG" sz="1800" baseline="0" dirty="0" smtClean="0"/>
                        <a:t>Незабавна обратна връзка.</a:t>
                      </a:r>
                      <a:endParaRPr lang="bg-BG" sz="1800" dirty="0"/>
                    </a:p>
                  </a:txBody>
                  <a:tcPr/>
                </a:tc>
                <a:tc>
                  <a:txBody>
                    <a:bodyPr/>
                    <a:lstStyle/>
                    <a:p>
                      <a:pPr algn="ctr"/>
                      <a:r>
                        <a:rPr lang="bg-BG" sz="1800" dirty="0" smtClean="0"/>
                        <a:t>По-голяма сложност при проектиране;</a:t>
                      </a:r>
                    </a:p>
                    <a:p>
                      <a:pPr algn="ctr"/>
                      <a:r>
                        <a:rPr lang="bg-BG" sz="1800" dirty="0" smtClean="0"/>
                        <a:t>Изисквания</a:t>
                      </a:r>
                      <a:r>
                        <a:rPr lang="bg-BG" sz="1800" baseline="0" dirty="0" smtClean="0"/>
                        <a:t> за манипулация на прозорци;</a:t>
                      </a:r>
                    </a:p>
                    <a:p>
                      <a:pPr algn="ctr"/>
                      <a:r>
                        <a:rPr lang="bg-BG" sz="1800" baseline="0" dirty="0" smtClean="0"/>
                        <a:t>Изисква разпознаване на икони;</a:t>
                      </a:r>
                    </a:p>
                    <a:p>
                      <a:pPr algn="ctr"/>
                      <a:r>
                        <a:rPr lang="bg-BG" sz="1800" dirty="0" smtClean="0"/>
                        <a:t>Неефективен машинопис с докосване;</a:t>
                      </a:r>
                    </a:p>
                    <a:p>
                      <a:pPr algn="ctr"/>
                      <a:r>
                        <a:rPr lang="bg-BG" sz="1800" dirty="0" smtClean="0"/>
                        <a:t>Увеличава вероятността за безпорядък на екрана.</a:t>
                      </a:r>
                      <a:endParaRPr lang="bg-BG" sz="1800" dirty="0"/>
                    </a:p>
                  </a:txBody>
                  <a:tcPr/>
                </a:tc>
              </a:tr>
              <a:tr h="370840">
                <a:tc>
                  <a:txBody>
                    <a:bodyPr/>
                    <a:lstStyle/>
                    <a:p>
                      <a:pPr algn="ctr"/>
                      <a:r>
                        <a:rPr lang="bg-BG" sz="1800" dirty="0" err="1" smtClean="0"/>
                        <a:t>Антропоморфен</a:t>
                      </a:r>
                      <a:endParaRPr lang="bg-BG" sz="1800" dirty="0"/>
                    </a:p>
                  </a:txBody>
                  <a:tcPr/>
                </a:tc>
                <a:tc>
                  <a:txBody>
                    <a:bodyPr/>
                    <a:lstStyle/>
                    <a:p>
                      <a:pPr algn="ctr"/>
                      <a:r>
                        <a:rPr lang="bg-BG" sz="1800" dirty="0" smtClean="0"/>
                        <a:t>Натурален</a:t>
                      </a:r>
                      <a:endParaRPr lang="bg-BG" sz="1800" dirty="0"/>
                    </a:p>
                  </a:txBody>
                  <a:tcPr/>
                </a:tc>
                <a:tc>
                  <a:txBody>
                    <a:bodyPr/>
                    <a:lstStyle/>
                    <a:p>
                      <a:pPr algn="ctr"/>
                      <a:r>
                        <a:rPr lang="bg-BG" sz="1800" dirty="0" smtClean="0"/>
                        <a:t>Труден</a:t>
                      </a:r>
                      <a:r>
                        <a:rPr lang="bg-BG" sz="1800" baseline="0" dirty="0" smtClean="0"/>
                        <a:t> за въвеждане</a:t>
                      </a:r>
                      <a:endParaRPr lang="bg-BG" sz="1800" dirty="0"/>
                    </a:p>
                  </a:txBody>
                  <a:tcPr/>
                </a:tc>
              </a:tr>
            </a:tbl>
          </a:graphicData>
        </a:graphic>
      </p:graphicFrame>
    </p:spTree>
    <p:extLst>
      <p:ext uri="{BB962C8B-B14F-4D97-AF65-F5344CB8AC3E}">
        <p14:creationId xmlns:p14="http://schemas.microsoft.com/office/powerpoint/2010/main" val="2927037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2920"/>
            <a:ext cx="9905998" cy="702282"/>
          </a:xfrm>
        </p:spPr>
        <p:txBody>
          <a:bodyPr/>
          <a:lstStyle/>
          <a:p>
            <a:r>
              <a:rPr lang="bg-BG" dirty="0" smtClean="0"/>
              <a:t>Недиректна манипулация</a:t>
            </a:r>
            <a:endParaRPr lang="bg-BG" dirty="0"/>
          </a:p>
        </p:txBody>
      </p:sp>
      <p:sp>
        <p:nvSpPr>
          <p:cNvPr id="6" name="TextBox 5"/>
          <p:cNvSpPr txBox="1"/>
          <p:nvPr/>
        </p:nvSpPr>
        <p:spPr>
          <a:xfrm>
            <a:off x="1141413" y="1185330"/>
            <a:ext cx="9905998" cy="4723473"/>
          </a:xfrm>
          <a:prstGeom prst="rect">
            <a:avLst/>
          </a:prstGeom>
          <a:noFill/>
        </p:spPr>
        <p:txBody>
          <a:bodyPr wrap="square" rtlCol="0">
            <a:spAutoFit/>
          </a:bodyPr>
          <a:lstStyle/>
          <a:p>
            <a:pPr>
              <a:lnSpc>
                <a:spcPct val="114000"/>
              </a:lnSpc>
            </a:pPr>
            <a:r>
              <a:rPr lang="ru-RU" sz="2400" dirty="0"/>
              <a:t>На практика директната манипулация на всички обекти и действия на екрана може да не е осъществима </a:t>
            </a:r>
            <a:r>
              <a:rPr lang="ru-RU" sz="2400" dirty="0" smtClean="0"/>
              <a:t>тъй като:</a:t>
            </a:r>
            <a:endParaRPr lang="bg-BG" sz="2400" dirty="0" smtClean="0"/>
          </a:p>
          <a:p>
            <a:pPr marL="285750" indent="-285750">
              <a:lnSpc>
                <a:spcPct val="114000"/>
              </a:lnSpc>
              <a:buFont typeface="Arial" panose="020B0604020202020204" pitchFamily="34" charset="0"/>
              <a:buChar char="•"/>
            </a:pPr>
            <a:r>
              <a:rPr lang="ru-RU" sz="2400" dirty="0"/>
              <a:t>Операцията може да бъде трудна за </a:t>
            </a:r>
            <a:r>
              <a:rPr lang="ru-RU" sz="2400" dirty="0" smtClean="0"/>
              <a:t>осмисляне в </a:t>
            </a:r>
            <a:r>
              <a:rPr lang="ru-RU" sz="2400" dirty="0"/>
              <a:t>графичната система.</a:t>
            </a:r>
          </a:p>
          <a:p>
            <a:pPr marL="285750" indent="-285750">
              <a:lnSpc>
                <a:spcPct val="114000"/>
              </a:lnSpc>
              <a:buFont typeface="Arial" panose="020B0604020202020204" pitchFamily="34" charset="0"/>
              <a:buChar char="•"/>
            </a:pPr>
            <a:r>
              <a:rPr lang="ru-RU" sz="2400" dirty="0"/>
              <a:t>Графичните възможности на системата могат да бъдат ограничени.</a:t>
            </a:r>
          </a:p>
          <a:p>
            <a:pPr marL="285750" indent="-285750">
              <a:lnSpc>
                <a:spcPct val="114000"/>
              </a:lnSpc>
              <a:buFont typeface="Arial" panose="020B0604020202020204" pitchFamily="34" charset="0"/>
              <a:buChar char="•"/>
            </a:pPr>
            <a:r>
              <a:rPr lang="ru-RU" sz="2400" dirty="0"/>
              <a:t>Размерът на свободното пространство за поставяне на контроли за манипулация в границата на прозореца може да бъде </a:t>
            </a:r>
            <a:r>
              <a:rPr lang="ru-RU" sz="2400" dirty="0" smtClean="0"/>
              <a:t>ограничено.</a:t>
            </a:r>
            <a:endParaRPr lang="ru-RU" sz="2400" dirty="0"/>
          </a:p>
          <a:p>
            <a:pPr marL="285750" indent="-285750">
              <a:lnSpc>
                <a:spcPct val="114000"/>
              </a:lnSpc>
              <a:buFont typeface="Arial" panose="020B0604020202020204" pitchFamily="34" charset="0"/>
              <a:buChar char="•"/>
            </a:pPr>
            <a:r>
              <a:rPr lang="ru-RU" sz="2400" dirty="0"/>
              <a:t>Може да е трудно за хората да научат и запомнят всички необходими операции и действия</a:t>
            </a:r>
            <a:r>
              <a:rPr lang="ru-RU" sz="2400" dirty="0" smtClean="0"/>
              <a:t>.</a:t>
            </a:r>
          </a:p>
          <a:p>
            <a:pPr>
              <a:lnSpc>
                <a:spcPct val="114000"/>
              </a:lnSpc>
            </a:pPr>
            <a:endParaRPr lang="ru-RU" sz="2400" dirty="0"/>
          </a:p>
          <a:p>
            <a:pPr>
              <a:lnSpc>
                <a:spcPct val="114000"/>
              </a:lnSpc>
            </a:pPr>
            <a:r>
              <a:rPr lang="ru-RU" sz="2400" b="1" dirty="0" smtClean="0"/>
              <a:t>Недиректната </a:t>
            </a:r>
            <a:r>
              <a:rPr lang="ru-RU" sz="2400" b="1" dirty="0"/>
              <a:t>манипулация </a:t>
            </a:r>
            <a:r>
              <a:rPr lang="ru-RU" sz="2400" dirty="0"/>
              <a:t>замества думи и текст, като падащи или изскачащи </a:t>
            </a:r>
            <a:r>
              <a:rPr lang="ru-RU" sz="2400" dirty="0" smtClean="0"/>
              <a:t>менюта със </a:t>
            </a:r>
            <a:r>
              <a:rPr lang="ru-RU" sz="2400" dirty="0"/>
              <a:t>символи и замества въвеждането </a:t>
            </a:r>
            <a:r>
              <a:rPr lang="ru-RU" sz="2400" dirty="0" smtClean="0"/>
              <a:t>с посочване.</a:t>
            </a:r>
            <a:endParaRPr lang="bg-BG" sz="2400" dirty="0"/>
          </a:p>
        </p:txBody>
      </p:sp>
    </p:spTree>
    <p:extLst>
      <p:ext uri="{BB962C8B-B14F-4D97-AF65-F5344CB8AC3E}">
        <p14:creationId xmlns:p14="http://schemas.microsoft.com/office/powerpoint/2010/main" val="3875302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2920"/>
            <a:ext cx="9905998" cy="702282"/>
          </a:xfrm>
        </p:spPr>
        <p:txBody>
          <a:bodyPr/>
          <a:lstStyle/>
          <a:p>
            <a:r>
              <a:rPr lang="bg-BG" dirty="0" smtClean="0"/>
              <a:t>Недиректна манипулация</a:t>
            </a:r>
            <a:endParaRPr lang="bg-BG"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8615" y="1294447"/>
            <a:ext cx="7751594" cy="5021947"/>
          </a:xfrm>
          <a:prstGeom prst="rect">
            <a:avLst/>
          </a:prstGeom>
        </p:spPr>
      </p:pic>
    </p:spTree>
    <p:extLst>
      <p:ext uri="{BB962C8B-B14F-4D97-AF65-F5344CB8AC3E}">
        <p14:creationId xmlns:p14="http://schemas.microsoft.com/office/powerpoint/2010/main" val="38268077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2920"/>
            <a:ext cx="9905998" cy="702282"/>
          </a:xfrm>
        </p:spPr>
        <p:txBody>
          <a:bodyPr/>
          <a:lstStyle/>
          <a:p>
            <a:r>
              <a:rPr lang="en-US" dirty="0" smtClean="0"/>
              <a:t>Web </a:t>
            </a:r>
            <a:r>
              <a:rPr lang="bg-BG" dirty="0" smtClean="0"/>
              <a:t>потребителски интерфейс</a:t>
            </a:r>
            <a:endParaRPr lang="bg-BG" dirty="0"/>
          </a:p>
        </p:txBody>
      </p:sp>
      <p:sp>
        <p:nvSpPr>
          <p:cNvPr id="6" name="TextBox 5"/>
          <p:cNvSpPr txBox="1"/>
          <p:nvPr/>
        </p:nvSpPr>
        <p:spPr>
          <a:xfrm>
            <a:off x="1141413" y="1185330"/>
            <a:ext cx="9905998" cy="3881447"/>
          </a:xfrm>
          <a:prstGeom prst="rect">
            <a:avLst/>
          </a:prstGeom>
          <a:noFill/>
        </p:spPr>
        <p:txBody>
          <a:bodyPr wrap="square" rtlCol="0">
            <a:spAutoFit/>
          </a:bodyPr>
          <a:lstStyle/>
          <a:p>
            <a:pPr>
              <a:lnSpc>
                <a:spcPct val="114000"/>
              </a:lnSpc>
            </a:pPr>
            <a:r>
              <a:rPr lang="ru-RU" sz="2400" dirty="0"/>
              <a:t>Първоначално дизайнът на уеб </a:t>
            </a:r>
            <a:r>
              <a:rPr lang="ru-RU" sz="2400" dirty="0" smtClean="0"/>
              <a:t>интерфейса, </a:t>
            </a:r>
            <a:r>
              <a:rPr lang="ru-RU" sz="2400" dirty="0"/>
              <a:t>по същество </a:t>
            </a:r>
            <a:r>
              <a:rPr lang="ru-RU" sz="2400" dirty="0" smtClean="0"/>
              <a:t>е дизайн за навигация </a:t>
            </a:r>
            <a:r>
              <a:rPr lang="ru-RU" sz="2400" dirty="0"/>
              <a:t>и </a:t>
            </a:r>
            <a:r>
              <a:rPr lang="ru-RU" sz="2400" dirty="0" smtClean="0"/>
              <a:t>представяне </a:t>
            </a:r>
            <a:r>
              <a:rPr lang="ru-RU" sz="2400" dirty="0"/>
              <a:t>на информация. </a:t>
            </a:r>
            <a:r>
              <a:rPr lang="ru-RU" sz="2400" dirty="0" smtClean="0"/>
              <a:t>Става </a:t>
            </a:r>
            <a:r>
              <a:rPr lang="ru-RU" sz="2400" dirty="0"/>
              <a:t>дума за съдържание, а не за данни. През последните години се появи втори и двоен фокус - дизайнът на уеб приложения. Приложенията, разработени по-рано за използване в графични системи, все повече мигрират в мрежата </a:t>
            </a:r>
            <a:r>
              <a:rPr lang="ru-RU" sz="2400" dirty="0" smtClean="0"/>
              <a:t>като тяхна </a:t>
            </a:r>
            <a:r>
              <a:rPr lang="ru-RU" sz="2400" dirty="0"/>
              <a:t>основа. Дизайнът на интерфейса, фокусиран върху съдържанието или информацията, обикновено се нарича </a:t>
            </a:r>
            <a:r>
              <a:rPr lang="ru-RU" sz="2400" b="1" dirty="0"/>
              <a:t>дизайн на уеб </a:t>
            </a:r>
            <a:r>
              <a:rPr lang="ru-RU" sz="2400" b="1" dirty="0" smtClean="0"/>
              <a:t>страница</a:t>
            </a:r>
            <a:r>
              <a:rPr lang="ru-RU" sz="2400" dirty="0"/>
              <a:t>. Интерфейс, фокусиран върху приложение, обикновено се нарича </a:t>
            </a:r>
            <a:r>
              <a:rPr lang="ru-RU" sz="2400" b="1" dirty="0"/>
              <a:t>дизайн на уеб </a:t>
            </a:r>
            <a:r>
              <a:rPr lang="ru-RU" sz="2400" b="1" dirty="0" smtClean="0"/>
              <a:t>приложение.</a:t>
            </a:r>
            <a:endParaRPr lang="bg-BG" sz="2400" b="1" dirty="0"/>
          </a:p>
        </p:txBody>
      </p:sp>
    </p:spTree>
    <p:extLst>
      <p:ext uri="{BB962C8B-B14F-4D97-AF65-F5344CB8AC3E}">
        <p14:creationId xmlns:p14="http://schemas.microsoft.com/office/powerpoint/2010/main" val="22094137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2920"/>
            <a:ext cx="9905998" cy="702282"/>
          </a:xfrm>
        </p:spPr>
        <p:txBody>
          <a:bodyPr/>
          <a:lstStyle/>
          <a:p>
            <a:r>
              <a:rPr lang="en-US" dirty="0" smtClean="0"/>
              <a:t>Web </a:t>
            </a:r>
            <a:r>
              <a:rPr lang="bg-BG" dirty="0" smtClean="0"/>
              <a:t>потребителски интерфейс</a:t>
            </a:r>
            <a:endParaRPr lang="bg-BG" dirty="0"/>
          </a:p>
        </p:txBody>
      </p:sp>
      <p:sp>
        <p:nvSpPr>
          <p:cNvPr id="6" name="TextBox 5"/>
          <p:cNvSpPr txBox="1"/>
          <p:nvPr/>
        </p:nvSpPr>
        <p:spPr>
          <a:xfrm>
            <a:off x="1141413" y="1185330"/>
            <a:ext cx="9905998" cy="5355312"/>
          </a:xfrm>
          <a:prstGeom prst="rect">
            <a:avLst/>
          </a:prstGeom>
          <a:noFill/>
        </p:spPr>
        <p:txBody>
          <a:bodyPr wrap="square" rtlCol="0">
            <a:spAutoFit/>
          </a:bodyPr>
          <a:lstStyle/>
          <a:p>
            <a:pPr algn="just"/>
            <a:r>
              <a:rPr lang="bg-BG" dirty="0"/>
              <a:t>Дизайнът на уеб интерфейса е труден поради няколко причини:</a:t>
            </a:r>
          </a:p>
          <a:p>
            <a:pPr algn="just"/>
            <a:r>
              <a:rPr lang="en-US" dirty="0"/>
              <a:t>1. </a:t>
            </a:r>
            <a:r>
              <a:rPr lang="bg-BG" dirty="0"/>
              <a:t>Основният език за дизайн, HTML, никога не е бил предназначен за създаване на екрани, които да се използват от обикновени потребители. </a:t>
            </a:r>
            <a:r>
              <a:rPr lang="bg-BG" dirty="0" smtClean="0"/>
              <a:t>HTML </a:t>
            </a:r>
            <a:r>
              <a:rPr lang="bg-BG" dirty="0"/>
              <a:t>беше ограничен в обекти и стилове на взаимодействие и не предоставяше средства за представяне на информация по най-ефективния за </a:t>
            </a:r>
            <a:r>
              <a:rPr lang="bg-BG" dirty="0" smtClean="0"/>
              <a:t>хората начин. </a:t>
            </a:r>
            <a:endParaRPr lang="bg-BG" dirty="0"/>
          </a:p>
          <a:p>
            <a:pPr algn="just"/>
            <a:r>
              <a:rPr lang="bg-BG" dirty="0"/>
              <a:t>2. Навигацията на браузъра се върна към ерата преди GUI. Тази епоха се характеризираше с „командно“ поле, чието съдържание трябваше да се научи, и навигационна организация и структура, които бяха скрити под предимно тъмен и празен екран. GUI премахна абсолютната необходимост от командно поле, като предостави менюта, свързани със задачата и текущата контекстуална ситуация. Навигацията в браузъра се ограничава най-вече до понятията „Назад“ и „Напред“, но „назад-до-къде“ и „напред-до-къде“ често не се запомнят или са неизвестни. </a:t>
            </a:r>
            <a:r>
              <a:rPr lang="bg-BG" dirty="0" smtClean="0"/>
              <a:t>Останалата </a:t>
            </a:r>
            <a:r>
              <a:rPr lang="bg-BG" dirty="0"/>
              <a:t>навигация беше </a:t>
            </a:r>
            <a:r>
              <a:rPr lang="bg-BG" dirty="0" smtClean="0"/>
              <a:t>свързана със </a:t>
            </a:r>
            <a:r>
              <a:rPr lang="bg-BG" dirty="0"/>
              <a:t>самите уеб страници, където ситуацията само се влошаваше. Бяха предоставени множество връзки към непознати дестинации, </a:t>
            </a:r>
            <a:r>
              <a:rPr lang="bg-BG" dirty="0" smtClean="0"/>
              <a:t>невидими или  </a:t>
            </a:r>
            <a:r>
              <a:rPr lang="bg-BG" dirty="0"/>
              <a:t>неразпознаваеми </a:t>
            </a:r>
            <a:r>
              <a:rPr lang="bg-BG" dirty="0" smtClean="0"/>
              <a:t>бутони </a:t>
            </a:r>
            <a:r>
              <a:rPr lang="bg-BG" dirty="0"/>
              <a:t>за </a:t>
            </a:r>
            <a:r>
              <a:rPr lang="bg-BG" dirty="0" smtClean="0"/>
              <a:t>навигация. </a:t>
            </a:r>
            <a:endParaRPr lang="bg-BG" dirty="0"/>
          </a:p>
          <a:p>
            <a:pPr algn="just"/>
            <a:r>
              <a:rPr lang="bg-BG" dirty="0"/>
              <a:t>3</a:t>
            </a:r>
            <a:r>
              <a:rPr lang="bg-BG" dirty="0" smtClean="0"/>
              <a:t>. Основни </a:t>
            </a:r>
            <a:r>
              <a:rPr lang="bg-BG" dirty="0"/>
              <a:t>въпроси, касаещи информационната архитектура и потока на задачите, нито един от които не е лесен за стандартизиране. По-трудно е поради наличността на различните видове мултимедия и желанието на много дизайнери да използват нещо просто защото е налично. Освен това е по-трудно, тъй като потребителите са зле дефинирани и имат силно променливи характеристики. Потребителските инструменти също са много различни по своя характер.</a:t>
            </a:r>
          </a:p>
        </p:txBody>
      </p:sp>
    </p:spTree>
    <p:extLst>
      <p:ext uri="{BB962C8B-B14F-4D97-AF65-F5344CB8AC3E}">
        <p14:creationId xmlns:p14="http://schemas.microsoft.com/office/powerpoint/2010/main" val="7321329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2920"/>
            <a:ext cx="9905998" cy="702282"/>
          </a:xfrm>
        </p:spPr>
        <p:txBody>
          <a:bodyPr/>
          <a:lstStyle/>
          <a:p>
            <a:r>
              <a:rPr lang="en-US" dirty="0" smtClean="0"/>
              <a:t>GUI </a:t>
            </a:r>
            <a:r>
              <a:rPr lang="bg-BG" dirty="0" smtClean="0"/>
              <a:t>срещу </a:t>
            </a:r>
            <a:r>
              <a:rPr lang="en-US" dirty="0" smtClean="0"/>
              <a:t>WEB </a:t>
            </a:r>
            <a:r>
              <a:rPr lang="bg-BG" dirty="0" smtClean="0"/>
              <a:t>дизайн</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577494297"/>
              </p:ext>
            </p:extLst>
          </p:nvPr>
        </p:nvGraphicFramePr>
        <p:xfrm>
          <a:off x="703479" y="965202"/>
          <a:ext cx="10620000" cy="5313680"/>
        </p:xfrm>
        <a:graphic>
          <a:graphicData uri="http://schemas.openxmlformats.org/drawingml/2006/table">
            <a:tbl>
              <a:tblPr firstRow="1" bandRow="1">
                <a:tableStyleId>{5C22544A-7EE6-4342-B048-85BDC9FD1C3A}</a:tableStyleId>
              </a:tblPr>
              <a:tblGrid>
                <a:gridCol w="2340000"/>
                <a:gridCol w="4140000"/>
                <a:gridCol w="4140000"/>
              </a:tblGrid>
              <a:tr h="370840">
                <a:tc>
                  <a:txBody>
                    <a:bodyPr/>
                    <a:lstStyle/>
                    <a:p>
                      <a:endParaRPr lang="bg-BG" sz="1800" dirty="0"/>
                    </a:p>
                  </a:txBody>
                  <a:tcPr/>
                </a:tc>
                <a:tc>
                  <a:txBody>
                    <a:bodyPr/>
                    <a:lstStyle/>
                    <a:p>
                      <a:r>
                        <a:rPr lang="en-US" sz="1800" dirty="0" smtClean="0"/>
                        <a:t>GUI</a:t>
                      </a:r>
                      <a:endParaRPr lang="bg-BG" sz="1800" dirty="0"/>
                    </a:p>
                  </a:txBody>
                  <a:tcPr/>
                </a:tc>
                <a:tc>
                  <a:txBody>
                    <a:bodyPr/>
                    <a:lstStyle/>
                    <a:p>
                      <a:r>
                        <a:rPr lang="en-US" sz="1800" dirty="0" smtClean="0"/>
                        <a:t>WEB</a:t>
                      </a:r>
                      <a:endParaRPr lang="bg-BG" sz="1800" dirty="0"/>
                    </a:p>
                  </a:txBody>
                  <a:tcPr/>
                </a:tc>
              </a:tr>
              <a:tr h="230294">
                <a:tc>
                  <a:txBody>
                    <a:bodyPr/>
                    <a:lstStyle/>
                    <a:p>
                      <a:pPr algn="ctr"/>
                      <a:r>
                        <a:rPr lang="bg-BG" sz="1800" dirty="0" smtClean="0"/>
                        <a:t>Устройства</a:t>
                      </a:r>
                      <a:endParaRPr lang="bg-BG" sz="1800" dirty="0"/>
                    </a:p>
                  </a:txBody>
                  <a:tcPr/>
                </a:tc>
                <a:tc>
                  <a:txBody>
                    <a:bodyPr/>
                    <a:lstStyle/>
                    <a:p>
                      <a:pPr algn="ctr"/>
                      <a:r>
                        <a:rPr lang="bg-BG" sz="1800" dirty="0" smtClean="0"/>
                        <a:t>Потребителските хардуерни вариации</a:t>
                      </a:r>
                      <a:r>
                        <a:rPr lang="bg-BG" sz="1800" baseline="0" dirty="0" smtClean="0"/>
                        <a:t> са ограничени.</a:t>
                      </a:r>
                    </a:p>
                    <a:p>
                      <a:pPr algn="ctr"/>
                      <a:r>
                        <a:rPr lang="bg-BG" sz="1800" dirty="0" smtClean="0"/>
                        <a:t>Характеристиките</a:t>
                      </a:r>
                      <a:r>
                        <a:rPr lang="bg-BG" sz="1800" baseline="0" dirty="0" smtClean="0"/>
                        <a:t> на потребителския хардуер са ясно дефинирани. </a:t>
                      </a:r>
                    </a:p>
                    <a:p>
                      <a:pPr algn="ctr"/>
                      <a:r>
                        <a:rPr lang="bg-BG" sz="1800" baseline="0" dirty="0" smtClean="0"/>
                        <a:t>Екраните се появяват точно както са определени</a:t>
                      </a:r>
                      <a:endParaRPr lang="bg-BG" sz="1800" dirty="0"/>
                    </a:p>
                  </a:txBody>
                  <a:tcPr/>
                </a:tc>
                <a:tc>
                  <a:txBody>
                    <a:bodyPr/>
                    <a:lstStyle/>
                    <a:p>
                      <a:pPr algn="ctr"/>
                      <a:r>
                        <a:rPr lang="bg-BG" sz="1800" dirty="0" smtClean="0"/>
                        <a:t>Потребителските хардуерни вариации</a:t>
                      </a:r>
                      <a:r>
                        <a:rPr lang="bg-BG" sz="1800" baseline="0" dirty="0" smtClean="0"/>
                        <a:t> са огромни.</a:t>
                      </a:r>
                    </a:p>
                    <a:p>
                      <a:pPr algn="ctr"/>
                      <a:r>
                        <a:rPr lang="bg-BG" sz="1800" baseline="0" dirty="0" smtClean="0"/>
                        <a:t>Екраните се появяват в зависимост от използвания хардуер.</a:t>
                      </a:r>
                      <a:endParaRPr lang="bg-BG" sz="1800" dirty="0"/>
                    </a:p>
                  </a:txBody>
                  <a:tcPr/>
                </a:tc>
              </a:tr>
              <a:tr h="370840">
                <a:tc>
                  <a:txBody>
                    <a:bodyPr/>
                    <a:lstStyle/>
                    <a:p>
                      <a:pPr algn="ctr"/>
                      <a:r>
                        <a:rPr lang="bg-BG" sz="1800" spc="-40" baseline="0" dirty="0" smtClean="0"/>
                        <a:t>Фокус на потребителя</a:t>
                      </a:r>
                      <a:endParaRPr lang="bg-BG" sz="1800" spc="-40" baseline="0" dirty="0"/>
                    </a:p>
                  </a:txBody>
                  <a:tcPr/>
                </a:tc>
                <a:tc>
                  <a:txBody>
                    <a:bodyPr/>
                    <a:lstStyle/>
                    <a:p>
                      <a:pPr algn="ctr"/>
                      <a:r>
                        <a:rPr lang="bg-BG" sz="1800" dirty="0" smtClean="0"/>
                        <a:t>Данни и приложения</a:t>
                      </a:r>
                      <a:endParaRPr lang="bg-BG" sz="1800" dirty="0"/>
                    </a:p>
                  </a:txBody>
                  <a:tcPr/>
                </a:tc>
                <a:tc>
                  <a:txBody>
                    <a:bodyPr/>
                    <a:lstStyle/>
                    <a:p>
                      <a:pPr algn="ctr"/>
                      <a:r>
                        <a:rPr lang="bg-BG" sz="1800" dirty="0" smtClean="0"/>
                        <a:t>Информация и навигация</a:t>
                      </a:r>
                      <a:endParaRPr lang="bg-BG" sz="1800" dirty="0"/>
                    </a:p>
                  </a:txBody>
                  <a:tcPr/>
                </a:tc>
              </a:tr>
              <a:tr h="370840">
                <a:tc>
                  <a:txBody>
                    <a:bodyPr/>
                    <a:lstStyle/>
                    <a:p>
                      <a:pPr algn="ctr"/>
                      <a:r>
                        <a:rPr lang="bg-BG" sz="1800" dirty="0" smtClean="0"/>
                        <a:t>Данни/информация</a:t>
                      </a:r>
                      <a:endParaRPr lang="bg-BG" sz="1800" dirty="0"/>
                    </a:p>
                  </a:txBody>
                  <a:tcPr/>
                </a:tc>
                <a:tc>
                  <a:txBody>
                    <a:bodyPr/>
                    <a:lstStyle/>
                    <a:p>
                      <a:pPr algn="ctr"/>
                      <a:r>
                        <a:rPr lang="bg-BG" sz="1800" dirty="0" smtClean="0"/>
                        <a:t>Обикновено се създава и използва от известни и доверени източници.</a:t>
                      </a:r>
                    </a:p>
                    <a:p>
                      <a:pPr algn="ctr"/>
                      <a:r>
                        <a:rPr lang="bg-BG" sz="1800" dirty="0" smtClean="0"/>
                        <a:t>Свойствата</a:t>
                      </a:r>
                      <a:r>
                        <a:rPr lang="bg-BG" sz="1800" baseline="0" dirty="0" smtClean="0"/>
                        <a:t> са общо познати.</a:t>
                      </a:r>
                    </a:p>
                    <a:p>
                      <a:pPr algn="ctr"/>
                      <a:r>
                        <a:rPr lang="bg-BG" sz="1800" baseline="0" dirty="0" smtClean="0"/>
                        <a:t>Обикновено се поставя в системата от потребители и доверени хора и организации.</a:t>
                      </a:r>
                    </a:p>
                    <a:p>
                      <a:pPr algn="ctr"/>
                      <a:r>
                        <a:rPr lang="bg-BG" sz="1800" baseline="0" dirty="0" smtClean="0"/>
                        <a:t>Обикновено е организиран по смислен начин.</a:t>
                      </a:r>
                    </a:p>
                    <a:p>
                      <a:pPr algn="ctr"/>
                      <a:r>
                        <a:rPr lang="bg-BG" sz="1800" baseline="0" dirty="0" smtClean="0"/>
                        <a:t>Съществуват понятия за частни и споделени данни.</a:t>
                      </a:r>
                      <a:endParaRPr lang="bg-BG" sz="1800" dirty="0"/>
                    </a:p>
                  </a:txBody>
                  <a:tcPr/>
                </a:tc>
                <a:tc>
                  <a:txBody>
                    <a:bodyPr/>
                    <a:lstStyle/>
                    <a:p>
                      <a:pPr algn="ctr"/>
                      <a:r>
                        <a:rPr lang="bg-BG" sz="1800" dirty="0" smtClean="0"/>
                        <a:t>Пълен с неизвестно съдържание.</a:t>
                      </a:r>
                    </a:p>
                    <a:p>
                      <a:pPr algn="ctr"/>
                      <a:r>
                        <a:rPr lang="bg-BG" sz="1800" dirty="0" smtClean="0"/>
                        <a:t>Източникът</a:t>
                      </a:r>
                      <a:r>
                        <a:rPr lang="bg-BG" sz="1800" baseline="0" dirty="0" smtClean="0"/>
                        <a:t> не винаги е доверен.</a:t>
                      </a:r>
                    </a:p>
                    <a:p>
                      <a:pPr algn="ctr"/>
                      <a:r>
                        <a:rPr lang="bg-BG" sz="1800" baseline="0" dirty="0" smtClean="0"/>
                        <a:t>Често не е поставен в мрежата от потребител или доверени хора и организации.</a:t>
                      </a:r>
                    </a:p>
                    <a:p>
                      <a:pPr algn="ctr"/>
                      <a:r>
                        <a:rPr lang="bg-BG" sz="1800" baseline="0" dirty="0" smtClean="0"/>
                        <a:t>Силно вариращи организации.</a:t>
                      </a:r>
                    </a:p>
                    <a:p>
                      <a:pPr algn="ctr"/>
                      <a:r>
                        <a:rPr lang="bg-BG" sz="1800" baseline="0" dirty="0" smtClean="0"/>
                        <a:t>Поверителността често е съмнителна.</a:t>
                      </a:r>
                      <a:endParaRPr lang="bg-BG" sz="1800" dirty="0"/>
                    </a:p>
                  </a:txBody>
                  <a:tcPr/>
                </a:tc>
              </a:tr>
            </a:tbl>
          </a:graphicData>
        </a:graphic>
      </p:graphicFrame>
    </p:spTree>
    <p:extLst>
      <p:ext uri="{BB962C8B-B14F-4D97-AF65-F5344CB8AC3E}">
        <p14:creationId xmlns:p14="http://schemas.microsoft.com/office/powerpoint/2010/main" val="13402317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4258"/>
            <a:ext cx="9905998" cy="702282"/>
          </a:xfrm>
        </p:spPr>
        <p:txBody>
          <a:bodyPr/>
          <a:lstStyle/>
          <a:p>
            <a:r>
              <a:rPr lang="en-US" dirty="0"/>
              <a:t>GUI </a:t>
            </a:r>
            <a:r>
              <a:rPr lang="bg-BG" dirty="0"/>
              <a:t>срещу </a:t>
            </a:r>
            <a:r>
              <a:rPr lang="en-US" dirty="0"/>
              <a:t>WEB </a:t>
            </a:r>
            <a:r>
              <a:rPr lang="bg-BG" dirty="0"/>
              <a:t>дизайн</a:t>
            </a:r>
          </a:p>
        </p:txBody>
      </p:sp>
      <p:graphicFrame>
        <p:nvGraphicFramePr>
          <p:cNvPr id="4" name="Table 3"/>
          <p:cNvGraphicFramePr>
            <a:graphicFrameLocks noGrp="1"/>
          </p:cNvGraphicFramePr>
          <p:nvPr>
            <p:extLst>
              <p:ext uri="{D42A27DB-BD31-4B8C-83A1-F6EECF244321}">
                <p14:modId xmlns:p14="http://schemas.microsoft.com/office/powerpoint/2010/main" val="43445218"/>
              </p:ext>
            </p:extLst>
          </p:nvPr>
        </p:nvGraphicFramePr>
        <p:xfrm>
          <a:off x="647495" y="946540"/>
          <a:ext cx="10620000" cy="5826760"/>
        </p:xfrm>
        <a:graphic>
          <a:graphicData uri="http://schemas.openxmlformats.org/drawingml/2006/table">
            <a:tbl>
              <a:tblPr firstRow="1" bandRow="1">
                <a:tableStyleId>{5C22544A-7EE6-4342-B048-85BDC9FD1C3A}</a:tableStyleId>
              </a:tblPr>
              <a:tblGrid>
                <a:gridCol w="2340000"/>
                <a:gridCol w="4140000"/>
                <a:gridCol w="4140000"/>
              </a:tblGrid>
              <a:tr h="370840">
                <a:tc>
                  <a:txBody>
                    <a:bodyPr/>
                    <a:lstStyle/>
                    <a:p>
                      <a:endParaRPr lang="bg-BG" sz="1700" dirty="0"/>
                    </a:p>
                  </a:txBody>
                  <a:tcPr/>
                </a:tc>
                <a:tc>
                  <a:txBody>
                    <a:bodyPr/>
                    <a:lstStyle/>
                    <a:p>
                      <a:r>
                        <a:rPr lang="en-US" sz="1700" dirty="0" smtClean="0"/>
                        <a:t>GUI</a:t>
                      </a:r>
                      <a:endParaRPr lang="bg-BG" sz="1700" dirty="0"/>
                    </a:p>
                  </a:txBody>
                  <a:tcPr/>
                </a:tc>
                <a:tc>
                  <a:txBody>
                    <a:bodyPr/>
                    <a:lstStyle/>
                    <a:p>
                      <a:r>
                        <a:rPr lang="en-US" sz="1700" dirty="0" smtClean="0"/>
                        <a:t>WEB</a:t>
                      </a:r>
                      <a:endParaRPr lang="bg-BG" sz="1700" dirty="0"/>
                    </a:p>
                  </a:txBody>
                  <a:tcPr/>
                </a:tc>
              </a:tr>
              <a:tr h="230294">
                <a:tc>
                  <a:txBody>
                    <a:bodyPr/>
                    <a:lstStyle/>
                    <a:p>
                      <a:pPr algn="ctr"/>
                      <a:r>
                        <a:rPr lang="bg-BG" sz="1700" dirty="0" smtClean="0"/>
                        <a:t>Задачи</a:t>
                      </a:r>
                      <a:r>
                        <a:rPr lang="bg-BG" sz="1700" baseline="0" dirty="0" smtClean="0"/>
                        <a:t> на потребителя</a:t>
                      </a:r>
                      <a:endParaRPr lang="bg-BG" sz="1700" dirty="0"/>
                    </a:p>
                  </a:txBody>
                  <a:tcPr/>
                </a:tc>
                <a:tc>
                  <a:txBody>
                    <a:bodyPr/>
                    <a:lstStyle/>
                    <a:p>
                      <a:pPr algn="ctr"/>
                      <a:r>
                        <a:rPr lang="bg-BG" sz="1700" dirty="0" smtClean="0"/>
                        <a:t>Инсталира, конфигурира, персонализира, стартира, използва и обновява</a:t>
                      </a:r>
                      <a:r>
                        <a:rPr lang="bg-BG" sz="1700" baseline="0" dirty="0" smtClean="0"/>
                        <a:t> програмите.</a:t>
                      </a:r>
                    </a:p>
                    <a:p>
                      <a:pPr algn="ctr"/>
                      <a:r>
                        <a:rPr lang="bg-BG" sz="1700" baseline="0" dirty="0" smtClean="0"/>
                        <a:t>Отваря, използва и затваря файлове с данни.</a:t>
                      </a:r>
                    </a:p>
                    <a:p>
                      <a:pPr algn="ctr"/>
                      <a:r>
                        <a:rPr lang="bg-BG" sz="1700" baseline="0" dirty="0" smtClean="0"/>
                        <a:t>Сравнително дълго време, прекарано в приложението.</a:t>
                      </a:r>
                    </a:p>
                    <a:p>
                      <a:pPr algn="ctr"/>
                      <a:r>
                        <a:rPr lang="bg-BG" sz="1700" baseline="0" dirty="0" smtClean="0"/>
                        <a:t>Запознаване с програмата се постига често.</a:t>
                      </a:r>
                      <a:endParaRPr lang="bg-BG" sz="1700" dirty="0"/>
                    </a:p>
                  </a:txBody>
                  <a:tcPr/>
                </a:tc>
                <a:tc>
                  <a:txBody>
                    <a:bodyPr/>
                    <a:lstStyle/>
                    <a:p>
                      <a:pPr algn="ctr"/>
                      <a:r>
                        <a:rPr lang="bg-BG" sz="1700" dirty="0" smtClean="0"/>
                        <a:t>Свързва се към сайт, разлиства или чете страници, попълва форми, регистрира се за услуги, участва в</a:t>
                      </a:r>
                      <a:r>
                        <a:rPr lang="bg-BG" sz="1700" baseline="0" dirty="0" smtClean="0"/>
                        <a:t> транзакции, сваля и запазва съдържание.</a:t>
                      </a:r>
                    </a:p>
                    <a:p>
                      <a:pPr algn="ctr"/>
                      <a:r>
                        <a:rPr lang="bg-BG" sz="1700" baseline="0" dirty="0" smtClean="0"/>
                        <a:t>Движи се между страници и сайтове много бързо.</a:t>
                      </a:r>
                    </a:p>
                    <a:p>
                      <a:pPr algn="ctr"/>
                      <a:r>
                        <a:rPr lang="bg-BG" sz="1700" baseline="0" dirty="0" smtClean="0"/>
                        <a:t>Запознаване с много сайтове не се осъществява.</a:t>
                      </a:r>
                      <a:endParaRPr lang="bg-BG" sz="1700" dirty="0"/>
                    </a:p>
                  </a:txBody>
                  <a:tcPr/>
                </a:tc>
              </a:tr>
              <a:tr h="370840">
                <a:tc>
                  <a:txBody>
                    <a:bodyPr/>
                    <a:lstStyle/>
                    <a:p>
                      <a:pPr algn="ctr"/>
                      <a:r>
                        <a:rPr lang="bg-BG" sz="1700" spc="0" baseline="0" dirty="0" smtClean="0"/>
                        <a:t>Концептуално пространство на потребителя</a:t>
                      </a:r>
                      <a:endParaRPr lang="bg-BG" sz="1700" spc="0" baseline="0" dirty="0"/>
                    </a:p>
                  </a:txBody>
                  <a:tcPr/>
                </a:tc>
                <a:tc>
                  <a:txBody>
                    <a:bodyPr/>
                    <a:lstStyle/>
                    <a:p>
                      <a:pPr algn="ctr"/>
                      <a:r>
                        <a:rPr lang="bg-BG" sz="1700" dirty="0" smtClean="0"/>
                        <a:t>Контролирано</a:t>
                      </a:r>
                      <a:r>
                        <a:rPr lang="bg-BG" sz="1700" baseline="0" dirty="0" smtClean="0"/>
                        <a:t> и ограничавано от програмата.</a:t>
                      </a:r>
                      <a:endParaRPr lang="bg-BG" sz="1700" dirty="0"/>
                    </a:p>
                  </a:txBody>
                  <a:tcPr/>
                </a:tc>
                <a:tc>
                  <a:txBody>
                    <a:bodyPr/>
                    <a:lstStyle/>
                    <a:p>
                      <a:pPr algn="ctr"/>
                      <a:r>
                        <a:rPr lang="bg-BG" sz="1700" dirty="0" smtClean="0"/>
                        <a:t>Неограничено и основно неорганизирано.</a:t>
                      </a:r>
                      <a:endParaRPr lang="bg-BG" sz="1700" dirty="0"/>
                    </a:p>
                  </a:txBody>
                  <a:tcPr/>
                </a:tc>
              </a:tr>
              <a:tr h="370840">
                <a:tc>
                  <a:txBody>
                    <a:bodyPr/>
                    <a:lstStyle/>
                    <a:p>
                      <a:pPr algn="ctr"/>
                      <a:r>
                        <a:rPr lang="bg-BG" sz="1700" dirty="0" smtClean="0"/>
                        <a:t>Елементи</a:t>
                      </a:r>
                      <a:r>
                        <a:rPr lang="bg-BG" sz="1700" baseline="0" dirty="0" smtClean="0"/>
                        <a:t> на представяне</a:t>
                      </a:r>
                      <a:endParaRPr lang="bg-BG" sz="1700" dirty="0"/>
                    </a:p>
                  </a:txBody>
                  <a:tcPr/>
                </a:tc>
                <a:tc>
                  <a:txBody>
                    <a:bodyPr/>
                    <a:lstStyle/>
                    <a:p>
                      <a:pPr algn="ctr"/>
                      <a:r>
                        <a:rPr lang="bg-BG" sz="1700" dirty="0" smtClean="0"/>
                        <a:t>Прозорци, менюта, контроли, данни, ленти с инструменти</a:t>
                      </a:r>
                      <a:r>
                        <a:rPr lang="bg-BG" sz="1700" baseline="0" dirty="0" smtClean="0"/>
                        <a:t> и т.н.</a:t>
                      </a:r>
                    </a:p>
                    <a:p>
                      <a:pPr algn="ctr"/>
                      <a:r>
                        <a:rPr lang="bg-BG" sz="1700" baseline="0" dirty="0" smtClean="0"/>
                        <a:t>Множество преходи, динамично появяване и изчезване.</a:t>
                      </a:r>
                    </a:p>
                    <a:p>
                      <a:pPr algn="ctr"/>
                      <a:r>
                        <a:rPr lang="bg-BG" sz="1700" baseline="0" dirty="0" smtClean="0"/>
                        <a:t>Представяне, както е определено от дизайнера.</a:t>
                      </a:r>
                    </a:p>
                    <a:p>
                      <a:pPr algn="ctr"/>
                      <a:r>
                        <a:rPr lang="bg-BG" sz="1700" baseline="0" dirty="0" smtClean="0"/>
                        <a:t>Обикновено стандартизирано от набора инструменти и стилове.</a:t>
                      </a:r>
                      <a:endParaRPr lang="bg-BG" sz="1700" dirty="0"/>
                    </a:p>
                  </a:txBody>
                  <a:tcPr/>
                </a:tc>
                <a:tc>
                  <a:txBody>
                    <a:bodyPr/>
                    <a:lstStyle/>
                    <a:p>
                      <a:pPr algn="ctr"/>
                      <a:r>
                        <a:rPr lang="bg-BG" sz="1700" dirty="0" smtClean="0"/>
                        <a:t>Два компонента – браузър и страница.</a:t>
                      </a:r>
                    </a:p>
                    <a:p>
                      <a:pPr algn="ctr"/>
                      <a:r>
                        <a:rPr lang="bg-BG" sz="1700" dirty="0" smtClean="0"/>
                        <a:t>В страницата, всякакви комбинации</a:t>
                      </a:r>
                      <a:r>
                        <a:rPr lang="bg-BG" sz="1700" baseline="0" dirty="0" smtClean="0"/>
                        <a:t> от текст, картинки, аудио, видео.</a:t>
                      </a:r>
                    </a:p>
                    <a:p>
                      <a:pPr algn="ctr"/>
                      <a:r>
                        <a:rPr lang="bg-BG" sz="1700" baseline="0" dirty="0" smtClean="0"/>
                        <a:t>Може да не бъде представено както е определено от дизайнера – зависи от браузъра, монитора и потребителските спецификации.</a:t>
                      </a:r>
                    </a:p>
                    <a:p>
                      <a:pPr algn="ctr"/>
                      <a:r>
                        <a:rPr lang="bg-BG" sz="1700" baseline="0" dirty="0" smtClean="0"/>
                        <a:t>Слаба стандартизация.</a:t>
                      </a:r>
                      <a:endParaRPr lang="bg-BG" sz="1700" dirty="0"/>
                    </a:p>
                  </a:txBody>
                  <a:tcPr/>
                </a:tc>
              </a:tr>
            </a:tbl>
          </a:graphicData>
        </a:graphic>
      </p:graphicFrame>
    </p:spTree>
    <p:extLst>
      <p:ext uri="{BB962C8B-B14F-4D97-AF65-F5344CB8AC3E}">
        <p14:creationId xmlns:p14="http://schemas.microsoft.com/office/powerpoint/2010/main" val="6431186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2920"/>
            <a:ext cx="9905998" cy="702282"/>
          </a:xfrm>
        </p:spPr>
        <p:txBody>
          <a:bodyPr/>
          <a:lstStyle/>
          <a:p>
            <a:r>
              <a:rPr lang="en-US" dirty="0"/>
              <a:t>GUI </a:t>
            </a:r>
            <a:r>
              <a:rPr lang="bg-BG" dirty="0"/>
              <a:t>срещу </a:t>
            </a:r>
            <a:r>
              <a:rPr lang="en-US" dirty="0"/>
              <a:t>WEB </a:t>
            </a:r>
            <a:r>
              <a:rPr lang="bg-BG" dirty="0"/>
              <a:t>дизайн</a:t>
            </a:r>
          </a:p>
        </p:txBody>
      </p:sp>
      <p:graphicFrame>
        <p:nvGraphicFramePr>
          <p:cNvPr id="4" name="Table 3"/>
          <p:cNvGraphicFramePr>
            <a:graphicFrameLocks noGrp="1"/>
          </p:cNvGraphicFramePr>
          <p:nvPr>
            <p:extLst>
              <p:ext uri="{D42A27DB-BD31-4B8C-83A1-F6EECF244321}">
                <p14:modId xmlns:p14="http://schemas.microsoft.com/office/powerpoint/2010/main" val="705244256"/>
              </p:ext>
            </p:extLst>
          </p:nvPr>
        </p:nvGraphicFramePr>
        <p:xfrm>
          <a:off x="955405" y="965202"/>
          <a:ext cx="10620000" cy="5567680"/>
        </p:xfrm>
        <a:graphic>
          <a:graphicData uri="http://schemas.openxmlformats.org/drawingml/2006/table">
            <a:tbl>
              <a:tblPr firstRow="1" bandRow="1">
                <a:tableStyleId>{5C22544A-7EE6-4342-B048-85BDC9FD1C3A}</a:tableStyleId>
              </a:tblPr>
              <a:tblGrid>
                <a:gridCol w="2340000"/>
                <a:gridCol w="4140000"/>
                <a:gridCol w="4140000"/>
              </a:tblGrid>
              <a:tr h="370840">
                <a:tc>
                  <a:txBody>
                    <a:bodyPr/>
                    <a:lstStyle/>
                    <a:p>
                      <a:endParaRPr lang="bg-BG" sz="1700" dirty="0"/>
                    </a:p>
                  </a:txBody>
                  <a:tcPr/>
                </a:tc>
                <a:tc>
                  <a:txBody>
                    <a:bodyPr/>
                    <a:lstStyle/>
                    <a:p>
                      <a:r>
                        <a:rPr lang="en-US" sz="1700" dirty="0" smtClean="0"/>
                        <a:t>GUI</a:t>
                      </a:r>
                      <a:endParaRPr lang="bg-BG" sz="1700" dirty="0"/>
                    </a:p>
                  </a:txBody>
                  <a:tcPr/>
                </a:tc>
                <a:tc>
                  <a:txBody>
                    <a:bodyPr/>
                    <a:lstStyle/>
                    <a:p>
                      <a:r>
                        <a:rPr lang="en-US" sz="1700" dirty="0" smtClean="0"/>
                        <a:t>WEB</a:t>
                      </a:r>
                      <a:endParaRPr lang="bg-BG" sz="1700" dirty="0"/>
                    </a:p>
                  </a:txBody>
                  <a:tcPr/>
                </a:tc>
              </a:tr>
              <a:tr h="230294">
                <a:tc>
                  <a:txBody>
                    <a:bodyPr/>
                    <a:lstStyle/>
                    <a:p>
                      <a:pPr algn="ctr"/>
                      <a:r>
                        <a:rPr lang="bg-BG" sz="1700" dirty="0" smtClean="0"/>
                        <a:t>Навигация</a:t>
                      </a:r>
                      <a:endParaRPr lang="bg-BG" sz="1700" dirty="0"/>
                    </a:p>
                  </a:txBody>
                  <a:tcPr/>
                </a:tc>
                <a:tc>
                  <a:txBody>
                    <a:bodyPr/>
                    <a:lstStyle/>
                    <a:p>
                      <a:pPr algn="ctr"/>
                      <a:r>
                        <a:rPr lang="bg-BG" sz="1700" dirty="0" smtClean="0"/>
                        <a:t>Чрез менюта, списъци, дървета, диалози и помощници.</a:t>
                      </a:r>
                    </a:p>
                    <a:p>
                      <a:pPr algn="ctr"/>
                      <a:r>
                        <a:rPr lang="bg-BG" sz="1700" dirty="0" smtClean="0"/>
                        <a:t>Не здрава и видима концепция.</a:t>
                      </a:r>
                    </a:p>
                    <a:p>
                      <a:pPr algn="ctr"/>
                      <a:r>
                        <a:rPr lang="bg-BG" sz="1700" dirty="0" smtClean="0"/>
                        <a:t>Ограничен</a:t>
                      </a:r>
                      <a:r>
                        <a:rPr lang="bg-BG" sz="1700" baseline="0" dirty="0" smtClean="0"/>
                        <a:t> от дизайна.</a:t>
                      </a:r>
                    </a:p>
                    <a:p>
                      <a:pPr algn="ctr"/>
                      <a:r>
                        <a:rPr lang="ru-RU" sz="1700" baseline="0" dirty="0" smtClean="0"/>
                        <a:t>Обикновено стандартизирана от набора инструменти и стилове.</a:t>
                      </a:r>
                      <a:endParaRPr lang="bg-BG" sz="1700" dirty="0"/>
                    </a:p>
                  </a:txBody>
                  <a:tcPr/>
                </a:tc>
                <a:tc>
                  <a:txBody>
                    <a:bodyPr/>
                    <a:lstStyle/>
                    <a:p>
                      <a:pPr algn="ctr"/>
                      <a:r>
                        <a:rPr lang="bg-BG" sz="1700" dirty="0" smtClean="0"/>
                        <a:t>Чрез връзки, отметки и различни типове</a:t>
                      </a:r>
                      <a:r>
                        <a:rPr lang="bg-BG" sz="1700" baseline="0" dirty="0" smtClean="0"/>
                        <a:t> </a:t>
                      </a:r>
                      <a:r>
                        <a:rPr lang="en-US" sz="1700" baseline="0" dirty="0" smtClean="0"/>
                        <a:t>URL.</a:t>
                      </a:r>
                      <a:endParaRPr lang="bg-BG" sz="1700" baseline="0" dirty="0" smtClean="0"/>
                    </a:p>
                    <a:p>
                      <a:pPr algn="ctr"/>
                      <a:r>
                        <a:rPr lang="bg-BG" sz="1700" baseline="0" dirty="0" smtClean="0"/>
                        <a:t>Значителна и силно видима концепция.</a:t>
                      </a:r>
                    </a:p>
                    <a:p>
                      <a:pPr algn="ctr"/>
                      <a:r>
                        <a:rPr lang="bg-BG" sz="1700" baseline="0" dirty="0" smtClean="0"/>
                        <a:t>Малко ограничение, често предизвиква загуба на “чувство за място“.</a:t>
                      </a:r>
                    </a:p>
                    <a:p>
                      <a:pPr algn="ctr"/>
                      <a:r>
                        <a:rPr lang="bg-BG" sz="1700" baseline="0" dirty="0" smtClean="0"/>
                        <a:t>Малко стандарти.</a:t>
                      </a:r>
                    </a:p>
                    <a:p>
                      <a:pPr algn="ctr"/>
                      <a:r>
                        <a:rPr lang="bg-BG" sz="1700" baseline="0" dirty="0" smtClean="0"/>
                        <a:t>Обикновено част от дизайна на страницата, насърчава липсата на последователност.</a:t>
                      </a:r>
                      <a:endParaRPr lang="bg-BG" sz="1700" dirty="0"/>
                    </a:p>
                  </a:txBody>
                  <a:tcPr/>
                </a:tc>
              </a:tr>
              <a:tr h="370840">
                <a:tc>
                  <a:txBody>
                    <a:bodyPr/>
                    <a:lstStyle/>
                    <a:p>
                      <a:pPr algn="ctr"/>
                      <a:r>
                        <a:rPr lang="bg-BG" sz="1700" spc="-40" baseline="0" dirty="0" smtClean="0"/>
                        <a:t>Контекст</a:t>
                      </a:r>
                      <a:endParaRPr lang="bg-BG" sz="1700" spc="-40" baseline="0" dirty="0"/>
                    </a:p>
                  </a:txBody>
                  <a:tcPr/>
                </a:tc>
                <a:tc>
                  <a:txBody>
                    <a:bodyPr/>
                    <a:lstStyle/>
                    <a:p>
                      <a:pPr algn="ctr"/>
                      <a:r>
                        <a:rPr lang="ru-RU" sz="1700" dirty="0" smtClean="0"/>
                        <a:t>Позволява поддържането на по-добро чувство за контекст.</a:t>
                      </a:r>
                    </a:p>
                    <a:p>
                      <a:pPr algn="ctr"/>
                      <a:r>
                        <a:rPr lang="ru-RU" sz="1700" dirty="0" smtClean="0"/>
                        <a:t>Ограничава пътищата за</a:t>
                      </a:r>
                      <a:r>
                        <a:rPr lang="ru-RU" sz="1700" baseline="0" dirty="0" smtClean="0"/>
                        <a:t> навигация.</a:t>
                      </a:r>
                    </a:p>
                    <a:p>
                      <a:pPr algn="ctr"/>
                      <a:r>
                        <a:rPr lang="ru-RU" sz="1700" baseline="0" dirty="0" smtClean="0"/>
                        <a:t>Множество видими прозорци.</a:t>
                      </a:r>
                      <a:endParaRPr lang="bg-BG" sz="1700" dirty="0"/>
                    </a:p>
                  </a:txBody>
                  <a:tcPr/>
                </a:tc>
                <a:tc>
                  <a:txBody>
                    <a:bodyPr/>
                    <a:lstStyle/>
                    <a:p>
                      <a:pPr algn="ctr"/>
                      <a:r>
                        <a:rPr lang="ru-RU" sz="1700" dirty="0" smtClean="0"/>
                        <a:t>Поддържа по-слабо чувство за контекст.</a:t>
                      </a:r>
                    </a:p>
                    <a:p>
                      <a:pPr algn="ctr"/>
                      <a:r>
                        <a:rPr lang="ru-RU" sz="1700" dirty="0" smtClean="0"/>
                        <a:t>Обекти в една страница.</a:t>
                      </a:r>
                    </a:p>
                    <a:p>
                      <a:pPr algn="ctr"/>
                      <a:r>
                        <a:rPr lang="ru-RU" sz="1700" dirty="0" smtClean="0"/>
                        <a:t>Неограничени пътища</a:t>
                      </a:r>
                      <a:r>
                        <a:rPr lang="ru-RU" sz="1700" baseline="0" dirty="0" smtClean="0"/>
                        <a:t> за навигация.</a:t>
                      </a:r>
                    </a:p>
                    <a:p>
                      <a:pPr algn="ctr"/>
                      <a:r>
                        <a:rPr lang="ru-RU" sz="1700" dirty="0" smtClean="0"/>
                        <a:t>Контекстните улики стават ограничени или са трудни за намиране.</a:t>
                      </a:r>
                    </a:p>
                  </a:txBody>
                  <a:tcPr/>
                </a:tc>
              </a:tr>
              <a:tr h="370840">
                <a:tc>
                  <a:txBody>
                    <a:bodyPr/>
                    <a:lstStyle/>
                    <a:p>
                      <a:pPr algn="ctr"/>
                      <a:r>
                        <a:rPr lang="bg-BG" sz="1700" dirty="0" smtClean="0"/>
                        <a:t>Взаимодействие</a:t>
                      </a:r>
                      <a:endParaRPr lang="bg-BG" sz="1700" dirty="0"/>
                    </a:p>
                  </a:txBody>
                  <a:tcPr/>
                </a:tc>
                <a:tc>
                  <a:txBody>
                    <a:bodyPr/>
                    <a:lstStyle/>
                    <a:p>
                      <a:pPr algn="ctr"/>
                      <a:r>
                        <a:rPr lang="bg-BG" sz="1700" dirty="0" smtClean="0"/>
                        <a:t>Взаимодействия като</a:t>
                      </a:r>
                      <a:r>
                        <a:rPr lang="bg-BG" sz="1700" baseline="0" dirty="0" smtClean="0"/>
                        <a:t> избор от менюта, натискане на бутони, избиране от списък и изрязване/копиране/ поставяне се използва в контекста на активната програма.</a:t>
                      </a:r>
                      <a:endParaRPr lang="bg-BG" sz="1700" dirty="0"/>
                    </a:p>
                  </a:txBody>
                  <a:tcPr/>
                </a:tc>
                <a:tc>
                  <a:txBody>
                    <a:bodyPr/>
                    <a:lstStyle/>
                    <a:p>
                      <a:pPr algn="ctr"/>
                      <a:r>
                        <a:rPr lang="bg-BG" sz="1700" dirty="0" smtClean="0"/>
                        <a:t>Основното</a:t>
                      </a:r>
                      <a:r>
                        <a:rPr lang="bg-BG" sz="1700" baseline="0" dirty="0" smtClean="0"/>
                        <a:t> взаимодействие е единично натискане.</a:t>
                      </a:r>
                    </a:p>
                    <a:p>
                      <a:pPr algn="ctr"/>
                      <a:r>
                        <a:rPr lang="bg-BG" sz="1700" baseline="0" dirty="0" smtClean="0"/>
                        <a:t>Това може да доведе до значителни промени в контекста, които може да не бъдат забелязани.</a:t>
                      </a:r>
                      <a:endParaRPr lang="bg-BG" sz="1700" dirty="0"/>
                    </a:p>
                  </a:txBody>
                  <a:tcPr/>
                </a:tc>
              </a:tr>
            </a:tbl>
          </a:graphicData>
        </a:graphic>
      </p:graphicFrame>
    </p:spTree>
    <p:extLst>
      <p:ext uri="{BB962C8B-B14F-4D97-AF65-F5344CB8AC3E}">
        <p14:creationId xmlns:p14="http://schemas.microsoft.com/office/powerpoint/2010/main" val="22231554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2920"/>
            <a:ext cx="9905998" cy="702282"/>
          </a:xfrm>
        </p:spPr>
        <p:txBody>
          <a:bodyPr/>
          <a:lstStyle/>
          <a:p>
            <a:r>
              <a:rPr lang="en-US" dirty="0"/>
              <a:t>GUI </a:t>
            </a:r>
            <a:r>
              <a:rPr lang="bg-BG" dirty="0"/>
              <a:t>срещу </a:t>
            </a:r>
            <a:r>
              <a:rPr lang="en-US" dirty="0"/>
              <a:t>WEB </a:t>
            </a:r>
            <a:r>
              <a:rPr lang="bg-BG" dirty="0"/>
              <a:t>дизайн</a:t>
            </a:r>
          </a:p>
        </p:txBody>
      </p:sp>
      <p:graphicFrame>
        <p:nvGraphicFramePr>
          <p:cNvPr id="4" name="Table 3"/>
          <p:cNvGraphicFramePr>
            <a:graphicFrameLocks noGrp="1"/>
          </p:cNvGraphicFramePr>
          <p:nvPr>
            <p:extLst>
              <p:ext uri="{D42A27DB-BD31-4B8C-83A1-F6EECF244321}">
                <p14:modId xmlns:p14="http://schemas.microsoft.com/office/powerpoint/2010/main" val="1977225617"/>
              </p:ext>
            </p:extLst>
          </p:nvPr>
        </p:nvGraphicFramePr>
        <p:xfrm>
          <a:off x="955405" y="965202"/>
          <a:ext cx="10620000" cy="5582920"/>
        </p:xfrm>
        <a:graphic>
          <a:graphicData uri="http://schemas.openxmlformats.org/drawingml/2006/table">
            <a:tbl>
              <a:tblPr firstRow="1" bandRow="1">
                <a:tableStyleId>{5C22544A-7EE6-4342-B048-85BDC9FD1C3A}</a:tableStyleId>
              </a:tblPr>
              <a:tblGrid>
                <a:gridCol w="2340000"/>
                <a:gridCol w="4140000"/>
                <a:gridCol w="4140000"/>
              </a:tblGrid>
              <a:tr h="370840">
                <a:tc>
                  <a:txBody>
                    <a:bodyPr/>
                    <a:lstStyle/>
                    <a:p>
                      <a:endParaRPr lang="bg-BG" sz="1800" dirty="0"/>
                    </a:p>
                  </a:txBody>
                  <a:tcPr/>
                </a:tc>
                <a:tc>
                  <a:txBody>
                    <a:bodyPr/>
                    <a:lstStyle/>
                    <a:p>
                      <a:r>
                        <a:rPr lang="en-US" sz="1800" dirty="0" smtClean="0"/>
                        <a:t>GUI</a:t>
                      </a:r>
                      <a:endParaRPr lang="bg-BG" sz="1800" dirty="0"/>
                    </a:p>
                  </a:txBody>
                  <a:tcPr/>
                </a:tc>
                <a:tc>
                  <a:txBody>
                    <a:bodyPr/>
                    <a:lstStyle/>
                    <a:p>
                      <a:r>
                        <a:rPr lang="en-US" sz="1800" dirty="0" smtClean="0"/>
                        <a:t>WEB</a:t>
                      </a:r>
                      <a:endParaRPr lang="bg-BG" sz="1800" dirty="0"/>
                    </a:p>
                  </a:txBody>
                  <a:tcPr/>
                </a:tc>
              </a:tr>
              <a:tr h="230294">
                <a:tc>
                  <a:txBody>
                    <a:bodyPr/>
                    <a:lstStyle/>
                    <a:p>
                      <a:pPr algn="ctr"/>
                      <a:r>
                        <a:rPr lang="bg-BG" sz="1800" dirty="0" smtClean="0"/>
                        <a:t>Време</a:t>
                      </a:r>
                      <a:r>
                        <a:rPr lang="bg-BG" sz="1800" baseline="0" dirty="0" smtClean="0"/>
                        <a:t> за реакция</a:t>
                      </a:r>
                      <a:endParaRPr lang="bg-BG" sz="1800" dirty="0"/>
                    </a:p>
                  </a:txBody>
                  <a:tcPr/>
                </a:tc>
                <a:tc>
                  <a:txBody>
                    <a:bodyPr/>
                    <a:lstStyle/>
                    <a:p>
                      <a:pPr algn="ctr"/>
                      <a:r>
                        <a:rPr lang="bg-BG" sz="1800" dirty="0" smtClean="0"/>
                        <a:t>Почти незабавно.</a:t>
                      </a:r>
                      <a:endParaRPr lang="bg-BG" sz="1800" dirty="0"/>
                    </a:p>
                  </a:txBody>
                  <a:tcPr/>
                </a:tc>
                <a:tc>
                  <a:txBody>
                    <a:bodyPr/>
                    <a:lstStyle/>
                    <a:p>
                      <a:pPr algn="ctr"/>
                      <a:r>
                        <a:rPr lang="bg-BG" sz="1800" dirty="0" smtClean="0"/>
                        <a:t>Варира</a:t>
                      </a:r>
                      <a:r>
                        <a:rPr lang="bg-BG" sz="1800" baseline="0" dirty="0" smtClean="0"/>
                        <a:t> значително, като зависи от скоростта на предаване, съдържанието на страницата и др. Дългото време може да обезпокои потребителя.</a:t>
                      </a:r>
                      <a:endParaRPr lang="bg-BG" sz="1800" dirty="0"/>
                    </a:p>
                  </a:txBody>
                  <a:tcPr/>
                </a:tc>
              </a:tr>
              <a:tr h="370840">
                <a:tc>
                  <a:txBody>
                    <a:bodyPr/>
                    <a:lstStyle/>
                    <a:p>
                      <a:pPr algn="ctr"/>
                      <a:r>
                        <a:rPr lang="bg-BG" sz="1800" spc="-40" baseline="0" dirty="0" smtClean="0"/>
                        <a:t>Визуален стил</a:t>
                      </a:r>
                      <a:endParaRPr lang="bg-BG" sz="1800" spc="-40" baseline="0" dirty="0"/>
                    </a:p>
                  </a:txBody>
                  <a:tcPr/>
                </a:tc>
                <a:tc>
                  <a:txBody>
                    <a:bodyPr/>
                    <a:lstStyle/>
                    <a:p>
                      <a:pPr algn="ctr"/>
                      <a:r>
                        <a:rPr lang="ru-RU" sz="1800" dirty="0" smtClean="0"/>
                        <a:t>Обикновено определен и ограниче</a:t>
                      </a:r>
                      <a:r>
                        <a:rPr lang="ru-RU" sz="1800" baseline="0" dirty="0" smtClean="0"/>
                        <a:t>н от набора инстументи.</a:t>
                      </a:r>
                    </a:p>
                    <a:p>
                      <a:pPr algn="ctr"/>
                      <a:r>
                        <a:rPr lang="ru-RU" sz="1800" baseline="0" dirty="0" smtClean="0"/>
                        <a:t>Визуланото създаване е възможно, но трудно.</a:t>
                      </a:r>
                    </a:p>
                    <a:p>
                      <a:pPr algn="ctr"/>
                      <a:r>
                        <a:rPr lang="ru-RU" sz="1800" baseline="0" dirty="0" smtClean="0"/>
                        <a:t> Малко значима персонализация.</a:t>
                      </a:r>
                      <a:endParaRPr lang="bg-BG" sz="1800" dirty="0"/>
                    </a:p>
                  </a:txBody>
                  <a:tcPr/>
                </a:tc>
                <a:tc>
                  <a:txBody>
                    <a:bodyPr/>
                    <a:lstStyle/>
                    <a:p>
                      <a:pPr algn="ctr"/>
                      <a:r>
                        <a:rPr lang="ru-RU" sz="1800" spc="-20" dirty="0" smtClean="0"/>
                        <a:t>Насърчава </a:t>
                      </a:r>
                      <a:r>
                        <a:rPr lang="ru-RU" sz="1800" spc="-20" dirty="0" smtClean="0"/>
                        <a:t>по-артистичен, индивидуален и неограничен стил на представяне. Усложнен от различието в браузъри</a:t>
                      </a:r>
                      <a:r>
                        <a:rPr lang="ru-RU" sz="1800" spc="-20" baseline="0" dirty="0" smtClean="0"/>
                        <a:t> и възможности за показване, както и от ограничения в лентата за предаване.</a:t>
                      </a:r>
                    </a:p>
                    <a:p>
                      <a:pPr algn="ctr"/>
                      <a:r>
                        <a:rPr lang="ru-RU" sz="1800" baseline="0" dirty="0" smtClean="0"/>
                        <a:t>Достъпна е ограничена персонализация.</a:t>
                      </a:r>
                      <a:endParaRPr lang="ru-RU" sz="1800" dirty="0" smtClean="0"/>
                    </a:p>
                  </a:txBody>
                  <a:tcPr/>
                </a:tc>
              </a:tr>
              <a:tr h="370840">
                <a:tc>
                  <a:txBody>
                    <a:bodyPr/>
                    <a:lstStyle/>
                    <a:p>
                      <a:pPr algn="ctr"/>
                      <a:r>
                        <a:rPr lang="bg-BG" sz="1800" dirty="0" smtClean="0"/>
                        <a:t>Възможности на системата</a:t>
                      </a:r>
                      <a:endParaRPr lang="bg-BG" sz="1800" dirty="0"/>
                    </a:p>
                  </a:txBody>
                  <a:tcPr/>
                </a:tc>
                <a:tc>
                  <a:txBody>
                    <a:bodyPr/>
                    <a:lstStyle/>
                    <a:p>
                      <a:pPr algn="ctr"/>
                      <a:r>
                        <a:rPr lang="bg-BG" sz="1800" dirty="0" smtClean="0"/>
                        <a:t>Неограничени възможности,</a:t>
                      </a:r>
                      <a:r>
                        <a:rPr lang="bg-BG" sz="1800" baseline="0" dirty="0" smtClean="0"/>
                        <a:t> пропорционални на сложността на софтуера и хардуера.</a:t>
                      </a:r>
                      <a:endParaRPr lang="bg-BG" sz="1800" dirty="0"/>
                    </a:p>
                  </a:txBody>
                  <a:tcPr/>
                </a:tc>
                <a:tc>
                  <a:txBody>
                    <a:bodyPr/>
                    <a:lstStyle/>
                    <a:p>
                      <a:pPr algn="ctr"/>
                      <a:r>
                        <a:rPr lang="bg-BG" sz="1800" dirty="0" smtClean="0"/>
                        <a:t>Ограничени от</a:t>
                      </a:r>
                      <a:r>
                        <a:rPr lang="bg-BG" sz="1800" baseline="0" dirty="0" smtClean="0"/>
                        <a:t> ограниченията, наложени от хардуера, браузъра, софтуера, поддръжката на клиента и желанието на потребителя да позволи добавки, поради съображения за времето за отговор, сигурност и поверителност.</a:t>
                      </a:r>
                      <a:endParaRPr lang="bg-BG" sz="1800" dirty="0"/>
                    </a:p>
                  </a:txBody>
                  <a:tcPr/>
                </a:tc>
              </a:tr>
            </a:tbl>
          </a:graphicData>
        </a:graphic>
      </p:graphicFrame>
    </p:spTree>
    <p:extLst>
      <p:ext uri="{BB962C8B-B14F-4D97-AF65-F5344CB8AC3E}">
        <p14:creationId xmlns:p14="http://schemas.microsoft.com/office/powerpoint/2010/main" val="38599170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Потребителският интерфейс </a:t>
            </a:r>
            <a:r>
              <a:rPr lang="en-US" dirty="0" smtClean="0"/>
              <a:t>-</a:t>
            </a:r>
            <a:r>
              <a:rPr lang="ru-RU" dirty="0" smtClean="0"/>
              <a:t> </a:t>
            </a:r>
            <a:r>
              <a:rPr lang="ru-RU" dirty="0"/>
              <a:t>най-важната част от всяка компютърна система</a:t>
            </a:r>
            <a:endParaRPr lang="bg-BG" dirty="0"/>
          </a:p>
        </p:txBody>
      </p:sp>
      <p:sp>
        <p:nvSpPr>
          <p:cNvPr id="6" name="Rectangle 5"/>
          <p:cNvSpPr/>
          <p:nvPr/>
        </p:nvSpPr>
        <p:spPr>
          <a:xfrm>
            <a:off x="2023532" y="2603268"/>
            <a:ext cx="7840133" cy="2246769"/>
          </a:xfrm>
          <a:prstGeom prst="rect">
            <a:avLst/>
          </a:prstGeom>
        </p:spPr>
        <p:txBody>
          <a:bodyPr wrap="square">
            <a:spAutoFit/>
          </a:bodyPr>
          <a:lstStyle/>
          <a:p>
            <a:r>
              <a:rPr lang="bg-BG" sz="2800" dirty="0"/>
              <a:t>Д</a:t>
            </a:r>
            <a:r>
              <a:rPr lang="ru-RU" sz="2800" dirty="0" smtClean="0"/>
              <a:t>ва </a:t>
            </a:r>
            <a:r>
              <a:rPr lang="ru-RU" sz="2800" dirty="0"/>
              <a:t>доминиращи потребителски </a:t>
            </a:r>
            <a:r>
              <a:rPr lang="ru-RU" sz="2800" dirty="0" smtClean="0"/>
              <a:t>интерфейса:</a:t>
            </a:r>
          </a:p>
          <a:p>
            <a:endParaRPr lang="ru-RU" sz="2800" dirty="0" smtClean="0"/>
          </a:p>
          <a:p>
            <a:pPr marL="285750" indent="-285750">
              <a:buFont typeface="Arial" panose="020B0604020202020204" pitchFamily="34" charset="0"/>
              <a:buChar char="•"/>
            </a:pPr>
            <a:r>
              <a:rPr lang="ru-RU" sz="2800" dirty="0" smtClean="0"/>
              <a:t>графичния </a:t>
            </a:r>
            <a:r>
              <a:rPr lang="ru-RU" sz="2800" dirty="0"/>
              <a:t>потребителски интерфейс (</a:t>
            </a:r>
            <a:r>
              <a:rPr lang="ru-RU" sz="2800" dirty="0" smtClean="0"/>
              <a:t>GUI);</a:t>
            </a:r>
          </a:p>
          <a:p>
            <a:pPr marL="285750" indent="-285750">
              <a:buFont typeface="Arial" panose="020B0604020202020204" pitchFamily="34" charset="0"/>
              <a:buChar char="•"/>
            </a:pPr>
            <a:endParaRPr lang="ru-RU" sz="2800" dirty="0" smtClean="0"/>
          </a:p>
          <a:p>
            <a:pPr marL="285750" indent="-285750">
              <a:buFont typeface="Arial" panose="020B0604020202020204" pitchFamily="34" charset="0"/>
              <a:buChar char="•"/>
            </a:pPr>
            <a:r>
              <a:rPr lang="ru-RU" sz="2800" dirty="0" smtClean="0"/>
              <a:t>World </a:t>
            </a:r>
            <a:r>
              <a:rPr lang="ru-RU" sz="2800" dirty="0"/>
              <a:t>Wide Web (WWW или Web).</a:t>
            </a:r>
            <a:endParaRPr lang="bg-BG" sz="2800" dirty="0"/>
          </a:p>
        </p:txBody>
      </p:sp>
    </p:spTree>
    <p:extLst>
      <p:ext uri="{BB962C8B-B14F-4D97-AF65-F5344CB8AC3E}">
        <p14:creationId xmlns:p14="http://schemas.microsoft.com/office/powerpoint/2010/main" val="95033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2920"/>
            <a:ext cx="9905998" cy="702282"/>
          </a:xfrm>
        </p:spPr>
        <p:txBody>
          <a:bodyPr/>
          <a:lstStyle/>
          <a:p>
            <a:r>
              <a:rPr lang="en-US" dirty="0"/>
              <a:t>GUI </a:t>
            </a:r>
            <a:r>
              <a:rPr lang="bg-BG" dirty="0"/>
              <a:t>срещу </a:t>
            </a:r>
            <a:r>
              <a:rPr lang="en-US" dirty="0"/>
              <a:t>WEB </a:t>
            </a:r>
            <a:r>
              <a:rPr lang="bg-BG" dirty="0"/>
              <a:t>дизайн</a:t>
            </a:r>
          </a:p>
        </p:txBody>
      </p:sp>
      <p:graphicFrame>
        <p:nvGraphicFramePr>
          <p:cNvPr id="4" name="Table 3"/>
          <p:cNvGraphicFramePr>
            <a:graphicFrameLocks noGrp="1"/>
          </p:cNvGraphicFramePr>
          <p:nvPr>
            <p:extLst>
              <p:ext uri="{D42A27DB-BD31-4B8C-83A1-F6EECF244321}">
                <p14:modId xmlns:p14="http://schemas.microsoft.com/office/powerpoint/2010/main" val="4055470307"/>
              </p:ext>
            </p:extLst>
          </p:nvPr>
        </p:nvGraphicFramePr>
        <p:xfrm>
          <a:off x="955405" y="965202"/>
          <a:ext cx="10620000" cy="5567680"/>
        </p:xfrm>
        <a:graphic>
          <a:graphicData uri="http://schemas.openxmlformats.org/drawingml/2006/table">
            <a:tbl>
              <a:tblPr firstRow="1" bandRow="1">
                <a:tableStyleId>{5C22544A-7EE6-4342-B048-85BDC9FD1C3A}</a:tableStyleId>
              </a:tblPr>
              <a:tblGrid>
                <a:gridCol w="2340000"/>
                <a:gridCol w="4140000"/>
                <a:gridCol w="4140000"/>
              </a:tblGrid>
              <a:tr h="370840">
                <a:tc>
                  <a:txBody>
                    <a:bodyPr/>
                    <a:lstStyle/>
                    <a:p>
                      <a:endParaRPr lang="bg-BG" sz="1700" dirty="0"/>
                    </a:p>
                  </a:txBody>
                  <a:tcPr/>
                </a:tc>
                <a:tc>
                  <a:txBody>
                    <a:bodyPr/>
                    <a:lstStyle/>
                    <a:p>
                      <a:r>
                        <a:rPr lang="en-US" sz="1700" dirty="0" smtClean="0"/>
                        <a:t>GUI</a:t>
                      </a:r>
                      <a:endParaRPr lang="bg-BG" sz="1700" dirty="0"/>
                    </a:p>
                  </a:txBody>
                  <a:tcPr/>
                </a:tc>
                <a:tc>
                  <a:txBody>
                    <a:bodyPr/>
                    <a:lstStyle/>
                    <a:p>
                      <a:r>
                        <a:rPr lang="en-US" sz="1700" dirty="0" smtClean="0"/>
                        <a:t>WEB</a:t>
                      </a:r>
                      <a:endParaRPr lang="bg-BG" sz="1700" dirty="0"/>
                    </a:p>
                  </a:txBody>
                  <a:tcPr/>
                </a:tc>
              </a:tr>
              <a:tr h="230294">
                <a:tc>
                  <a:txBody>
                    <a:bodyPr/>
                    <a:lstStyle/>
                    <a:p>
                      <a:pPr algn="ctr"/>
                      <a:r>
                        <a:rPr lang="bg-BG" sz="1700" dirty="0" smtClean="0"/>
                        <a:t>Ефективност</a:t>
                      </a:r>
                      <a:r>
                        <a:rPr lang="bg-BG" sz="1700" baseline="0" dirty="0" smtClean="0"/>
                        <a:t> на задачите</a:t>
                      </a:r>
                      <a:endParaRPr lang="bg-BG" sz="1700" dirty="0"/>
                    </a:p>
                  </a:txBody>
                  <a:tcPr/>
                </a:tc>
                <a:tc>
                  <a:txBody>
                    <a:bodyPr/>
                    <a:lstStyle/>
                    <a:p>
                      <a:pPr algn="ctr"/>
                      <a:r>
                        <a:rPr lang="bg-BG" sz="1700" dirty="0" smtClean="0"/>
                        <a:t>Предназначен</a:t>
                      </a:r>
                      <a:r>
                        <a:rPr lang="bg-BG" sz="1700" baseline="0" dirty="0" smtClean="0"/>
                        <a:t> за определени потребители с определени задачи.</a:t>
                      </a:r>
                    </a:p>
                    <a:p>
                      <a:pPr algn="ctr"/>
                      <a:r>
                        <a:rPr lang="bg-BG" sz="1700" baseline="0" dirty="0" smtClean="0"/>
                        <a:t>Ограничена само от количеството програмиране, предприето за поддръжка.</a:t>
                      </a:r>
                      <a:endParaRPr lang="bg-BG" sz="1700" dirty="0"/>
                    </a:p>
                  </a:txBody>
                  <a:tcPr/>
                </a:tc>
                <a:tc>
                  <a:txBody>
                    <a:bodyPr/>
                    <a:lstStyle/>
                    <a:p>
                      <a:pPr algn="ctr"/>
                      <a:r>
                        <a:rPr lang="bg-BG" sz="1700" dirty="0" smtClean="0"/>
                        <a:t>Ограничена от възможностите на браузъра и мрежата.</a:t>
                      </a:r>
                    </a:p>
                    <a:p>
                      <a:pPr algn="ctr"/>
                      <a:r>
                        <a:rPr lang="bg-BG" sz="1700" dirty="0" smtClean="0"/>
                        <a:t>Действителните</a:t>
                      </a:r>
                      <a:r>
                        <a:rPr lang="bg-BG" sz="1700" baseline="0" dirty="0" smtClean="0"/>
                        <a:t> потребители за които е предназначен не е добре известен.</a:t>
                      </a:r>
                    </a:p>
                    <a:p>
                      <a:pPr algn="ctr"/>
                      <a:r>
                        <a:rPr lang="bg-BG" sz="1700" baseline="0" dirty="0" smtClean="0"/>
                        <a:t>Обикновено предназначено за всички.</a:t>
                      </a:r>
                      <a:endParaRPr lang="bg-BG" sz="1700" dirty="0"/>
                    </a:p>
                  </a:txBody>
                  <a:tcPr/>
                </a:tc>
              </a:tr>
              <a:tr h="370840">
                <a:tc>
                  <a:txBody>
                    <a:bodyPr/>
                    <a:lstStyle/>
                    <a:p>
                      <a:pPr algn="ctr"/>
                      <a:r>
                        <a:rPr lang="bg-BG" sz="1700" spc="-40" baseline="0" dirty="0" smtClean="0"/>
                        <a:t>Последователност</a:t>
                      </a:r>
                      <a:endParaRPr lang="bg-BG" sz="1700" spc="-40" baseline="0" dirty="0"/>
                    </a:p>
                  </a:txBody>
                  <a:tcPr/>
                </a:tc>
                <a:tc>
                  <a:txBody>
                    <a:bodyPr/>
                    <a:lstStyle/>
                    <a:p>
                      <a:pPr algn="ctr"/>
                      <a:r>
                        <a:rPr lang="ru-RU" sz="1700" dirty="0" smtClean="0"/>
                        <a:t>Главната</a:t>
                      </a:r>
                      <a:r>
                        <a:rPr lang="ru-RU" sz="1700" baseline="0" dirty="0" smtClean="0"/>
                        <a:t> цел съществува в и между приложенията. Поддържа се от платормените набор от инструменти и насоки за проектиране.</a:t>
                      </a:r>
                    </a:p>
                    <a:p>
                      <a:pPr algn="ctr"/>
                      <a:r>
                        <a:rPr lang="bg-BG" sz="1700" spc="-20" dirty="0" smtClean="0"/>
                        <a:t>Универсална последователност</a:t>
                      </a:r>
                      <a:r>
                        <a:rPr lang="bg-BG" sz="1700" spc="-20" baseline="0" dirty="0" smtClean="0"/>
                        <a:t> в </a:t>
                      </a:r>
                      <a:r>
                        <a:rPr lang="en-US" sz="1700" spc="-20" baseline="0" dirty="0" smtClean="0"/>
                        <a:t>GUI</a:t>
                      </a:r>
                      <a:r>
                        <a:rPr lang="bg-BG" sz="1700" spc="-20" baseline="0" dirty="0" smtClean="0"/>
                        <a:t> се създава основно чрез </a:t>
                      </a:r>
                      <a:r>
                        <a:rPr lang="ru-RU" sz="1700" spc="-20" baseline="0" dirty="0" smtClean="0"/>
                        <a:t>набора от инструменти и насоките за проектиране.</a:t>
                      </a:r>
                      <a:endParaRPr lang="bg-BG" sz="1700" spc="-20" dirty="0"/>
                    </a:p>
                  </a:txBody>
                  <a:tcPr/>
                </a:tc>
                <a:tc>
                  <a:txBody>
                    <a:bodyPr/>
                    <a:lstStyle/>
                    <a:p>
                      <a:pPr algn="ctr"/>
                      <a:r>
                        <a:rPr lang="ru-RU" sz="1700" dirty="0" smtClean="0"/>
                        <a:t>Сайтовете</a:t>
                      </a:r>
                      <a:r>
                        <a:rPr lang="ru-RU" sz="1700" baseline="0" dirty="0" smtClean="0"/>
                        <a:t> се опитват да установят тяхна собствена идентичност.</a:t>
                      </a:r>
                    </a:p>
                    <a:p>
                      <a:pPr algn="ctr"/>
                      <a:r>
                        <a:rPr lang="ru-RU" sz="1700" baseline="0" dirty="0" smtClean="0"/>
                        <a:t>Стандартите обикновено са установени вътре в сайта.</a:t>
                      </a:r>
                    </a:p>
                    <a:p>
                      <a:pPr algn="ctr"/>
                      <a:r>
                        <a:rPr lang="ru-RU" sz="1700" baseline="0" dirty="0" smtClean="0"/>
                        <a:t>Често се игнорират насоките на </a:t>
                      </a:r>
                      <a:r>
                        <a:rPr lang="en-US" sz="1700" baseline="0" dirty="0" smtClean="0"/>
                        <a:t>GUI</a:t>
                      </a:r>
                      <a:r>
                        <a:rPr lang="bg-BG" sz="1700" baseline="0" dirty="0" smtClean="0"/>
                        <a:t> за идентични компоненти, особено контроли.</a:t>
                      </a:r>
                      <a:endParaRPr lang="ru-RU" sz="1700" dirty="0" smtClean="0"/>
                    </a:p>
                  </a:txBody>
                  <a:tcPr/>
                </a:tc>
              </a:tr>
              <a:tr h="370840">
                <a:tc>
                  <a:txBody>
                    <a:bodyPr/>
                    <a:lstStyle/>
                    <a:p>
                      <a:pPr algn="ctr"/>
                      <a:r>
                        <a:rPr lang="bg-BG" sz="1700" dirty="0" smtClean="0"/>
                        <a:t>Подпомагане на потребителя</a:t>
                      </a:r>
                      <a:endParaRPr lang="bg-BG" sz="1700" dirty="0"/>
                    </a:p>
                  </a:txBody>
                  <a:tcPr/>
                </a:tc>
                <a:tc>
                  <a:txBody>
                    <a:bodyPr/>
                    <a:lstStyle/>
                    <a:p>
                      <a:pPr algn="ctr"/>
                      <a:r>
                        <a:rPr lang="bg-BG" sz="1700" dirty="0" smtClean="0"/>
                        <a:t>Интегрална</a:t>
                      </a:r>
                      <a:r>
                        <a:rPr lang="bg-BG" sz="1700" baseline="0" dirty="0" smtClean="0"/>
                        <a:t> част от повечето системи и приложения.</a:t>
                      </a:r>
                    </a:p>
                    <a:p>
                      <a:pPr algn="ctr"/>
                      <a:r>
                        <a:rPr lang="bg-BG" sz="1700" baseline="0" dirty="0" smtClean="0"/>
                        <a:t>Достъпва се чрез стандартни механизми.</a:t>
                      </a:r>
                    </a:p>
                    <a:p>
                      <a:pPr algn="ctr"/>
                      <a:r>
                        <a:rPr lang="bg-BG" sz="1700" baseline="0" dirty="0" smtClean="0"/>
                        <a:t>Документацията и онлайн, и офлайн обикновено се предоставя.</a:t>
                      </a:r>
                    </a:p>
                    <a:p>
                      <a:pPr algn="ctr"/>
                      <a:r>
                        <a:rPr lang="bg-BG" sz="1700" baseline="0" dirty="0" smtClean="0"/>
                        <a:t>Персонална поддръжка също обикновено се предоставя.</a:t>
                      </a:r>
                      <a:endParaRPr lang="bg-BG" sz="1700" dirty="0"/>
                    </a:p>
                  </a:txBody>
                  <a:tcPr/>
                </a:tc>
                <a:tc>
                  <a:txBody>
                    <a:bodyPr/>
                    <a:lstStyle/>
                    <a:p>
                      <a:pPr algn="ctr"/>
                      <a:r>
                        <a:rPr lang="bg-BG" sz="1700" dirty="0" smtClean="0"/>
                        <a:t>Няма подобни системи</a:t>
                      </a:r>
                      <a:r>
                        <a:rPr lang="bg-BG" sz="1700" baseline="0" dirty="0" smtClean="0"/>
                        <a:t> за помощ.</a:t>
                      </a:r>
                    </a:p>
                    <a:p>
                      <a:pPr algn="ctr"/>
                      <a:r>
                        <a:rPr lang="bg-BG" sz="1700" baseline="0" dirty="0" smtClean="0"/>
                        <a:t>Малкото достъпна помощ е вградена в самата страница.</a:t>
                      </a:r>
                    </a:p>
                    <a:p>
                      <a:pPr algn="ctr"/>
                      <a:r>
                        <a:rPr lang="bg-BG" sz="1700" baseline="0" dirty="0" smtClean="0"/>
                        <a:t>Клиентската поддръжка, ако е осигурена, е ориентирана към предлаганата услуга или продукт.</a:t>
                      </a:r>
                      <a:endParaRPr lang="bg-BG" sz="1700" dirty="0"/>
                    </a:p>
                  </a:txBody>
                  <a:tcPr/>
                </a:tc>
              </a:tr>
            </a:tbl>
          </a:graphicData>
        </a:graphic>
      </p:graphicFrame>
    </p:spTree>
    <p:extLst>
      <p:ext uri="{BB962C8B-B14F-4D97-AF65-F5344CB8AC3E}">
        <p14:creationId xmlns:p14="http://schemas.microsoft.com/office/powerpoint/2010/main" val="22450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2920"/>
            <a:ext cx="9905998" cy="702282"/>
          </a:xfrm>
        </p:spPr>
        <p:txBody>
          <a:bodyPr/>
          <a:lstStyle/>
          <a:p>
            <a:r>
              <a:rPr lang="en-US" dirty="0"/>
              <a:t>GUI </a:t>
            </a:r>
            <a:r>
              <a:rPr lang="bg-BG" dirty="0"/>
              <a:t>срещу </a:t>
            </a:r>
            <a:r>
              <a:rPr lang="en-US" dirty="0"/>
              <a:t>WEB </a:t>
            </a:r>
            <a:r>
              <a:rPr lang="bg-BG" dirty="0"/>
              <a:t>дизайн</a:t>
            </a:r>
          </a:p>
        </p:txBody>
      </p:sp>
      <p:graphicFrame>
        <p:nvGraphicFramePr>
          <p:cNvPr id="4" name="Table 3"/>
          <p:cNvGraphicFramePr>
            <a:graphicFrameLocks noGrp="1"/>
          </p:cNvGraphicFramePr>
          <p:nvPr>
            <p:extLst>
              <p:ext uri="{D42A27DB-BD31-4B8C-83A1-F6EECF244321}">
                <p14:modId xmlns:p14="http://schemas.microsoft.com/office/powerpoint/2010/main" val="330781371"/>
              </p:ext>
            </p:extLst>
          </p:nvPr>
        </p:nvGraphicFramePr>
        <p:xfrm>
          <a:off x="955405" y="965202"/>
          <a:ext cx="10620000" cy="5179060"/>
        </p:xfrm>
        <a:graphic>
          <a:graphicData uri="http://schemas.openxmlformats.org/drawingml/2006/table">
            <a:tbl>
              <a:tblPr firstRow="1" bandRow="1">
                <a:tableStyleId>{5C22544A-7EE6-4342-B048-85BDC9FD1C3A}</a:tableStyleId>
              </a:tblPr>
              <a:tblGrid>
                <a:gridCol w="2340000"/>
                <a:gridCol w="4140000"/>
                <a:gridCol w="4140000"/>
              </a:tblGrid>
              <a:tr h="370840">
                <a:tc>
                  <a:txBody>
                    <a:bodyPr/>
                    <a:lstStyle/>
                    <a:p>
                      <a:endParaRPr lang="bg-BG" sz="1750" dirty="0"/>
                    </a:p>
                  </a:txBody>
                  <a:tcPr/>
                </a:tc>
                <a:tc>
                  <a:txBody>
                    <a:bodyPr/>
                    <a:lstStyle/>
                    <a:p>
                      <a:r>
                        <a:rPr lang="en-US" sz="1750" dirty="0" smtClean="0"/>
                        <a:t>GUI</a:t>
                      </a:r>
                      <a:endParaRPr lang="bg-BG" sz="1750" dirty="0"/>
                    </a:p>
                  </a:txBody>
                  <a:tcPr/>
                </a:tc>
                <a:tc>
                  <a:txBody>
                    <a:bodyPr/>
                    <a:lstStyle/>
                    <a:p>
                      <a:r>
                        <a:rPr lang="en-US" sz="1750" dirty="0" smtClean="0"/>
                        <a:t>WEB</a:t>
                      </a:r>
                      <a:endParaRPr lang="bg-BG" sz="1750" dirty="0"/>
                    </a:p>
                  </a:txBody>
                  <a:tcPr/>
                </a:tc>
              </a:tr>
              <a:tr h="230294">
                <a:tc>
                  <a:txBody>
                    <a:bodyPr/>
                    <a:lstStyle/>
                    <a:p>
                      <a:pPr algn="ctr"/>
                      <a:r>
                        <a:rPr lang="bg-BG" sz="1750" dirty="0" smtClean="0"/>
                        <a:t>Интеграция</a:t>
                      </a:r>
                      <a:endParaRPr lang="bg-BG" sz="1750" dirty="0"/>
                    </a:p>
                  </a:txBody>
                  <a:tcPr/>
                </a:tc>
                <a:tc>
                  <a:txBody>
                    <a:bodyPr/>
                    <a:lstStyle/>
                    <a:p>
                      <a:pPr algn="ctr"/>
                      <a:r>
                        <a:rPr lang="ru-RU" sz="1750" spc="0" baseline="0" dirty="0" smtClean="0"/>
                        <a:t>Безпроблемна интеграция на всички приложения в платформата е основна цел.</a:t>
                      </a:r>
                    </a:p>
                    <a:p>
                      <a:pPr algn="ctr"/>
                      <a:r>
                        <a:rPr lang="ru-RU" sz="1750" spc="0" dirty="0" smtClean="0"/>
                        <a:t>Набора</a:t>
                      </a:r>
                      <a:r>
                        <a:rPr lang="ru-RU" sz="1750" spc="0" baseline="0" dirty="0" smtClean="0"/>
                        <a:t> с инструменти и компоненти са ключови елементи за постигането ѝ.</a:t>
                      </a:r>
                      <a:endParaRPr lang="bg-BG" sz="1750" spc="0" dirty="0"/>
                    </a:p>
                  </a:txBody>
                  <a:tcPr/>
                </a:tc>
                <a:tc>
                  <a:txBody>
                    <a:bodyPr/>
                    <a:lstStyle/>
                    <a:p>
                      <a:pPr algn="ctr"/>
                      <a:r>
                        <a:rPr lang="bg-BG" sz="1750" dirty="0" smtClean="0"/>
                        <a:t>Очевидна за някои основни функции в повечето уеб сайтове (навигация, отпечатване и т.н.).</a:t>
                      </a:r>
                    </a:p>
                    <a:p>
                      <a:pPr algn="ctr"/>
                      <a:r>
                        <a:rPr lang="ru-RU" sz="1750" dirty="0" smtClean="0"/>
                        <a:t>Сайтовете са склонни да постигат индивидуална разлика, а не интеграция.</a:t>
                      </a:r>
                      <a:endParaRPr lang="bg-BG" sz="1750" dirty="0"/>
                    </a:p>
                  </a:txBody>
                  <a:tcPr/>
                </a:tc>
              </a:tr>
              <a:tr h="370840">
                <a:tc>
                  <a:txBody>
                    <a:bodyPr/>
                    <a:lstStyle/>
                    <a:p>
                      <a:pPr algn="ctr"/>
                      <a:r>
                        <a:rPr lang="bg-BG" sz="1750" spc="-40" baseline="0" dirty="0" smtClean="0"/>
                        <a:t>Сигурност</a:t>
                      </a:r>
                      <a:endParaRPr lang="bg-BG" sz="1750" spc="-40" baseline="0" dirty="0"/>
                    </a:p>
                  </a:txBody>
                  <a:tcPr/>
                </a:tc>
                <a:tc>
                  <a:txBody>
                    <a:bodyPr/>
                    <a:lstStyle/>
                    <a:p>
                      <a:pPr algn="ctr"/>
                      <a:r>
                        <a:rPr lang="bg-BG" sz="1750" spc="0" dirty="0" smtClean="0"/>
                        <a:t>Силно</a:t>
                      </a:r>
                      <a:r>
                        <a:rPr lang="bg-BG" sz="1750" spc="0" baseline="0" dirty="0" smtClean="0"/>
                        <a:t> контролирана, пропорционално на степента на готовност да се инвестират ресурси и усилия.</a:t>
                      </a:r>
                    </a:p>
                    <a:p>
                      <a:pPr algn="ctr"/>
                      <a:r>
                        <a:rPr lang="bg-BG" sz="1750" spc="0" baseline="0" dirty="0" smtClean="0"/>
                        <a:t>Не е проблем за повечето домашни </a:t>
                      </a:r>
                      <a:r>
                        <a:rPr lang="en-US" sz="1750" spc="0" baseline="0" dirty="0" smtClean="0"/>
                        <a:t>PC </a:t>
                      </a:r>
                      <a:r>
                        <a:rPr lang="bg-BG" sz="1750" spc="0" baseline="0" dirty="0" smtClean="0"/>
                        <a:t>потребители.</a:t>
                      </a:r>
                      <a:endParaRPr lang="bg-BG" sz="1750" spc="-20" dirty="0"/>
                    </a:p>
                  </a:txBody>
                  <a:tcPr/>
                </a:tc>
                <a:tc>
                  <a:txBody>
                    <a:bodyPr/>
                    <a:lstStyle/>
                    <a:p>
                      <a:pPr algn="ctr"/>
                      <a:r>
                        <a:rPr lang="bg-BG" sz="1750" dirty="0" smtClean="0"/>
                        <a:t>Известен</a:t>
                      </a:r>
                      <a:r>
                        <a:rPr lang="bg-BG" sz="1750" baseline="0" dirty="0" smtClean="0"/>
                        <a:t> с проблеми със сигурността.</a:t>
                      </a:r>
                    </a:p>
                    <a:p>
                      <a:pPr algn="ctr"/>
                      <a:r>
                        <a:rPr lang="bg-BG" sz="1750" baseline="0" dirty="0" smtClean="0"/>
                        <a:t>Предлаганите от браузъра възможности за сигурност не се разбират добре от повечето потребители.</a:t>
                      </a:r>
                    </a:p>
                    <a:p>
                      <a:pPr algn="ctr"/>
                      <a:r>
                        <a:rPr lang="bg-BG" sz="1750" baseline="0" dirty="0" smtClean="0"/>
                        <a:t>Когато се приложи може да има странични ефекти, свързани с ограничаване на функционалността.</a:t>
                      </a:r>
                      <a:endParaRPr lang="ru-RU" sz="1750" dirty="0" smtClean="0"/>
                    </a:p>
                  </a:txBody>
                  <a:tcPr/>
                </a:tc>
              </a:tr>
              <a:tr h="370840">
                <a:tc>
                  <a:txBody>
                    <a:bodyPr/>
                    <a:lstStyle/>
                    <a:p>
                      <a:pPr algn="ctr"/>
                      <a:r>
                        <a:rPr lang="bg-BG" sz="1750" dirty="0" smtClean="0"/>
                        <a:t>Надеждност</a:t>
                      </a:r>
                      <a:endParaRPr lang="bg-BG" sz="1750" dirty="0"/>
                    </a:p>
                  </a:txBody>
                  <a:tcPr/>
                </a:tc>
                <a:tc>
                  <a:txBody>
                    <a:bodyPr/>
                    <a:lstStyle/>
                    <a:p>
                      <a:pPr algn="ctr"/>
                      <a:r>
                        <a:rPr lang="bg-BG" sz="1750" dirty="0" smtClean="0"/>
                        <a:t>Силно контролирана</a:t>
                      </a:r>
                      <a:r>
                        <a:rPr lang="bg-BG" sz="1750" baseline="0" dirty="0" smtClean="0"/>
                        <a:t> в бизнес системи, пропорционална на степента на готовност да се инвестират ресурси и усилия.</a:t>
                      </a:r>
                      <a:endParaRPr lang="bg-BG" sz="1750" dirty="0"/>
                    </a:p>
                  </a:txBody>
                  <a:tcPr/>
                </a:tc>
                <a:tc>
                  <a:txBody>
                    <a:bodyPr/>
                    <a:lstStyle/>
                    <a:p>
                      <a:pPr algn="ctr"/>
                      <a:r>
                        <a:rPr lang="bg-BG" sz="1750" dirty="0" smtClean="0"/>
                        <a:t>Податлива</a:t>
                      </a:r>
                      <a:r>
                        <a:rPr lang="bg-BG" sz="1750" baseline="0" dirty="0" smtClean="0"/>
                        <a:t> на разрив, предизвикан от потребител, доставчиците</a:t>
                      </a:r>
                      <a:r>
                        <a:rPr lang="en-US" sz="1750" baseline="0" dirty="0" smtClean="0"/>
                        <a:t>,</a:t>
                      </a:r>
                      <a:r>
                        <a:rPr lang="bg-BG" sz="1750" baseline="0" dirty="0" smtClean="0"/>
                        <a:t> телефонна и кабелна линия, доставчиците на интернет услуги, сървърите за хостинг и достъпваните отдалечено сайтове.</a:t>
                      </a:r>
                      <a:endParaRPr lang="bg-BG" sz="1750" dirty="0"/>
                    </a:p>
                  </a:txBody>
                  <a:tcPr/>
                </a:tc>
              </a:tr>
            </a:tbl>
          </a:graphicData>
        </a:graphic>
      </p:graphicFrame>
    </p:spTree>
    <p:extLst>
      <p:ext uri="{BB962C8B-B14F-4D97-AF65-F5344CB8AC3E}">
        <p14:creationId xmlns:p14="http://schemas.microsoft.com/office/powerpoint/2010/main" val="33186299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47930"/>
            <a:ext cx="9905998" cy="725090"/>
          </a:xfrm>
        </p:spPr>
        <p:txBody>
          <a:bodyPr/>
          <a:lstStyle/>
          <a:p>
            <a:r>
              <a:rPr lang="bg-BG" dirty="0" smtClean="0"/>
              <a:t>Принципи за </a:t>
            </a:r>
            <a:r>
              <a:rPr lang="en-US" dirty="0" smtClean="0"/>
              <a:t>Xerox Star</a:t>
            </a:r>
            <a:endParaRPr lang="bg-BG" dirty="0"/>
          </a:p>
        </p:txBody>
      </p:sp>
      <p:sp>
        <p:nvSpPr>
          <p:cNvPr id="3" name="Content Placeholder 2"/>
          <p:cNvSpPr>
            <a:spLocks noGrp="1"/>
          </p:cNvSpPr>
          <p:nvPr>
            <p:ph idx="1"/>
          </p:nvPr>
        </p:nvSpPr>
        <p:spPr>
          <a:xfrm>
            <a:off x="1141412" y="1203648"/>
            <a:ext cx="9905999" cy="5495731"/>
          </a:xfrm>
        </p:spPr>
        <p:txBody>
          <a:bodyPr>
            <a:normAutofit fontScale="92500" lnSpcReduction="10000"/>
          </a:bodyPr>
          <a:lstStyle/>
          <a:p>
            <a:pPr algn="just"/>
            <a:r>
              <a:rPr lang="ru-RU" dirty="0"/>
              <a:t>Илюзията за манипулируеми обекти </a:t>
            </a:r>
            <a:r>
              <a:rPr lang="ru-RU" dirty="0" smtClean="0"/>
              <a:t>– предизвикателство </a:t>
            </a:r>
            <a:r>
              <a:rPr lang="ru-RU" dirty="0"/>
              <a:t>пред дизайна е да се измисли набор от </a:t>
            </a:r>
            <a:r>
              <a:rPr lang="ru-RU" dirty="0" smtClean="0"/>
              <a:t>обекти</a:t>
            </a:r>
            <a:r>
              <a:rPr lang="ru-RU" dirty="0"/>
              <a:t>, които са представени смислено и подходящо за предвиденото приложение.;</a:t>
            </a:r>
          </a:p>
          <a:p>
            <a:pPr algn="just"/>
            <a:r>
              <a:rPr lang="ru-RU" dirty="0"/>
              <a:t>Визуален ред и фокус на зрителя </a:t>
            </a:r>
            <a:r>
              <a:rPr lang="ru-RU" dirty="0" smtClean="0"/>
              <a:t>– трябва </a:t>
            </a:r>
            <a:r>
              <a:rPr lang="ru-RU" dirty="0"/>
              <a:t>да се обърне внимание в подходящото време на важните и подходящи елементи на дисплея;</a:t>
            </a:r>
          </a:p>
          <a:p>
            <a:pPr algn="just"/>
            <a:r>
              <a:rPr lang="ru-RU" dirty="0"/>
              <a:t>Разкрита структура </a:t>
            </a:r>
            <a:r>
              <a:rPr lang="ru-RU" dirty="0" smtClean="0"/>
              <a:t>– разликата </a:t>
            </a:r>
            <a:r>
              <a:rPr lang="ru-RU" dirty="0"/>
              <a:t>между намерението и ефекта трябва да бъде сведено до минимум;</a:t>
            </a:r>
          </a:p>
          <a:p>
            <a:pPr algn="just"/>
            <a:r>
              <a:rPr lang="ru-RU" dirty="0"/>
              <a:t>Последователност </a:t>
            </a:r>
            <a:r>
              <a:rPr lang="ru-RU" dirty="0" smtClean="0"/>
              <a:t>– последователността </a:t>
            </a:r>
            <a:r>
              <a:rPr lang="ru-RU" dirty="0"/>
              <a:t>помага за ученето;</a:t>
            </a:r>
          </a:p>
          <a:p>
            <a:pPr algn="just"/>
            <a:r>
              <a:rPr lang="ru-RU" dirty="0"/>
              <a:t>Подходящ ефект или емоционално въздействие </a:t>
            </a:r>
            <a:r>
              <a:rPr lang="ru-RU" dirty="0" smtClean="0"/>
              <a:t>– интерфейсът </a:t>
            </a:r>
            <a:r>
              <a:rPr lang="ru-RU" dirty="0"/>
              <a:t>трябва да осигурява подходящ емоционален ефект за продукта и неговия пазар;</a:t>
            </a:r>
            <a:endParaRPr lang="en-US" dirty="0" smtClean="0"/>
          </a:p>
          <a:p>
            <a:pPr algn="just"/>
            <a:r>
              <a:rPr lang="bg-BG" dirty="0" smtClean="0"/>
              <a:t>Съвпадение със средата – и</a:t>
            </a:r>
            <a:r>
              <a:rPr lang="ru-RU" dirty="0" smtClean="0"/>
              <a:t>нтерфейсът </a:t>
            </a:r>
            <a:r>
              <a:rPr lang="ru-RU" dirty="0"/>
              <a:t>също трябва да отразява възможностите на устройството, на което ще се показва.</a:t>
            </a:r>
            <a:endParaRPr lang="bg-BG" dirty="0"/>
          </a:p>
        </p:txBody>
      </p:sp>
    </p:spTree>
    <p:extLst>
      <p:ext uri="{BB962C8B-B14F-4D97-AF65-F5344CB8AC3E}">
        <p14:creationId xmlns:p14="http://schemas.microsoft.com/office/powerpoint/2010/main" val="10806847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47930"/>
            <a:ext cx="9905998" cy="725090"/>
          </a:xfrm>
        </p:spPr>
        <p:txBody>
          <a:bodyPr/>
          <a:lstStyle/>
          <a:p>
            <a:r>
              <a:rPr lang="bg-BG" dirty="0" smtClean="0"/>
              <a:t>Основни Принципи</a:t>
            </a:r>
            <a:endParaRPr lang="bg-BG" dirty="0"/>
          </a:p>
        </p:txBody>
      </p:sp>
      <p:sp>
        <p:nvSpPr>
          <p:cNvPr id="3" name="Content Placeholder 2"/>
          <p:cNvSpPr>
            <a:spLocks noGrp="1"/>
          </p:cNvSpPr>
          <p:nvPr>
            <p:ph idx="1"/>
          </p:nvPr>
        </p:nvSpPr>
        <p:spPr>
          <a:xfrm>
            <a:off x="1141412" y="1203648"/>
            <a:ext cx="5007461" cy="5495731"/>
          </a:xfrm>
        </p:spPr>
        <p:txBody>
          <a:bodyPr>
            <a:normAutofit fontScale="77500" lnSpcReduction="20000"/>
          </a:bodyPr>
          <a:lstStyle/>
          <a:p>
            <a:pPr algn="just"/>
            <a:r>
              <a:rPr lang="bg-BG" dirty="0" smtClean="0"/>
              <a:t>Достъпност (</a:t>
            </a:r>
            <a:r>
              <a:rPr lang="en-US" dirty="0" smtClean="0"/>
              <a:t>Accessibility</a:t>
            </a:r>
            <a:r>
              <a:rPr lang="bg-BG" dirty="0" smtClean="0"/>
              <a:t>)</a:t>
            </a:r>
            <a:endParaRPr lang="en-US" dirty="0"/>
          </a:p>
          <a:p>
            <a:pPr algn="just"/>
            <a:r>
              <a:rPr lang="bg-BG" dirty="0" smtClean="0"/>
              <a:t>Естетически приятен (</a:t>
            </a:r>
            <a:r>
              <a:rPr lang="en-US" dirty="0" smtClean="0"/>
              <a:t>Aesthetically Pleasing</a:t>
            </a:r>
            <a:r>
              <a:rPr lang="bg-BG" dirty="0" smtClean="0"/>
              <a:t>)</a:t>
            </a:r>
            <a:endParaRPr lang="en-US" dirty="0"/>
          </a:p>
          <a:p>
            <a:pPr algn="just"/>
            <a:r>
              <a:rPr lang="bg-BG" dirty="0" smtClean="0"/>
              <a:t>Наличност (</a:t>
            </a:r>
            <a:r>
              <a:rPr lang="en-US" dirty="0" smtClean="0"/>
              <a:t>Availability</a:t>
            </a:r>
            <a:r>
              <a:rPr lang="bg-BG" dirty="0" smtClean="0"/>
              <a:t>)</a:t>
            </a:r>
            <a:endParaRPr lang="en-US" dirty="0"/>
          </a:p>
          <a:p>
            <a:pPr algn="just"/>
            <a:r>
              <a:rPr lang="bg-BG" dirty="0" smtClean="0"/>
              <a:t>Яснота (</a:t>
            </a:r>
            <a:r>
              <a:rPr lang="en-US" dirty="0" smtClean="0"/>
              <a:t>Clarity</a:t>
            </a:r>
            <a:r>
              <a:rPr lang="bg-BG" dirty="0" smtClean="0"/>
              <a:t>)</a:t>
            </a:r>
            <a:endParaRPr lang="en-US" dirty="0"/>
          </a:p>
          <a:p>
            <a:pPr algn="just"/>
            <a:r>
              <a:rPr lang="bg-BG" dirty="0" smtClean="0"/>
              <a:t>Съвместимост (</a:t>
            </a:r>
            <a:r>
              <a:rPr lang="en-US" dirty="0" smtClean="0"/>
              <a:t>Compatibility</a:t>
            </a:r>
            <a:r>
              <a:rPr lang="bg-BG" dirty="0" smtClean="0"/>
              <a:t>)</a:t>
            </a:r>
            <a:endParaRPr lang="en-US" dirty="0"/>
          </a:p>
          <a:p>
            <a:pPr algn="just"/>
            <a:r>
              <a:rPr lang="bg-BG" dirty="0" smtClean="0"/>
              <a:t>Конфигурируемост (</a:t>
            </a:r>
            <a:r>
              <a:rPr lang="en-US" dirty="0" smtClean="0"/>
              <a:t>Configurability</a:t>
            </a:r>
            <a:r>
              <a:rPr lang="bg-BG" dirty="0" smtClean="0"/>
              <a:t>)</a:t>
            </a:r>
            <a:endParaRPr lang="en-US" dirty="0"/>
          </a:p>
          <a:p>
            <a:pPr algn="just"/>
            <a:r>
              <a:rPr lang="bg-BG" dirty="0" smtClean="0"/>
              <a:t>Последователност (</a:t>
            </a:r>
            <a:r>
              <a:rPr lang="en-US" dirty="0" smtClean="0"/>
              <a:t>Consistency</a:t>
            </a:r>
            <a:r>
              <a:rPr lang="bg-BG" dirty="0" smtClean="0"/>
              <a:t>)</a:t>
            </a:r>
            <a:endParaRPr lang="en-US" dirty="0"/>
          </a:p>
          <a:p>
            <a:pPr algn="just"/>
            <a:r>
              <a:rPr lang="bg-BG" dirty="0" smtClean="0"/>
              <a:t>Контрол (</a:t>
            </a:r>
            <a:r>
              <a:rPr lang="en-US" dirty="0" smtClean="0"/>
              <a:t>Control</a:t>
            </a:r>
            <a:r>
              <a:rPr lang="bg-BG" dirty="0" smtClean="0"/>
              <a:t>)</a:t>
            </a:r>
            <a:endParaRPr lang="en-US" dirty="0"/>
          </a:p>
          <a:p>
            <a:pPr algn="just"/>
            <a:r>
              <a:rPr lang="bg-BG" dirty="0" err="1" smtClean="0"/>
              <a:t>Директност</a:t>
            </a:r>
            <a:r>
              <a:rPr lang="bg-BG" dirty="0" smtClean="0"/>
              <a:t> (</a:t>
            </a:r>
            <a:r>
              <a:rPr lang="en-US" dirty="0" smtClean="0"/>
              <a:t>Directness</a:t>
            </a:r>
            <a:r>
              <a:rPr lang="bg-BG" dirty="0" smtClean="0"/>
              <a:t>)</a:t>
            </a:r>
            <a:endParaRPr lang="en-US" dirty="0"/>
          </a:p>
          <a:p>
            <a:pPr algn="just"/>
            <a:r>
              <a:rPr lang="bg-BG" dirty="0" smtClean="0"/>
              <a:t>Ефективност (</a:t>
            </a:r>
            <a:r>
              <a:rPr lang="en-US" dirty="0" smtClean="0"/>
              <a:t>Efficiency</a:t>
            </a:r>
            <a:r>
              <a:rPr lang="bg-BG" dirty="0" smtClean="0"/>
              <a:t>)</a:t>
            </a:r>
            <a:endParaRPr lang="en-US" dirty="0"/>
          </a:p>
          <a:p>
            <a:pPr algn="just"/>
            <a:r>
              <a:rPr lang="bg-BG" dirty="0" smtClean="0"/>
              <a:t>Запознатост (</a:t>
            </a:r>
            <a:r>
              <a:rPr lang="en-US" dirty="0" smtClean="0"/>
              <a:t>Familiarity</a:t>
            </a:r>
            <a:r>
              <a:rPr lang="bg-BG" dirty="0" smtClean="0"/>
              <a:t>)</a:t>
            </a:r>
            <a:endParaRPr lang="en-US" dirty="0"/>
          </a:p>
          <a:p>
            <a:pPr algn="just"/>
            <a:r>
              <a:rPr lang="bg-BG" dirty="0" smtClean="0"/>
              <a:t>Гъвкавост (</a:t>
            </a:r>
            <a:r>
              <a:rPr lang="en-US" dirty="0" smtClean="0"/>
              <a:t>Flexibility</a:t>
            </a:r>
            <a:r>
              <a:rPr lang="bg-BG" dirty="0" smtClean="0"/>
              <a:t>)</a:t>
            </a:r>
            <a:endParaRPr lang="en-US" dirty="0"/>
          </a:p>
          <a:p>
            <a:pPr algn="just"/>
            <a:r>
              <a:rPr lang="bg-BG" dirty="0" smtClean="0"/>
              <a:t>Снизходителност (</a:t>
            </a:r>
            <a:r>
              <a:rPr lang="en-US" dirty="0" smtClean="0"/>
              <a:t>Forgiveness</a:t>
            </a:r>
            <a:r>
              <a:rPr lang="bg-BG" dirty="0" smtClean="0"/>
              <a:t>)</a:t>
            </a:r>
            <a:endParaRPr lang="bg-BG" dirty="0"/>
          </a:p>
        </p:txBody>
      </p:sp>
      <p:sp>
        <p:nvSpPr>
          <p:cNvPr id="4" name="Content Placeholder 2"/>
          <p:cNvSpPr txBox="1">
            <a:spLocks/>
          </p:cNvSpPr>
          <p:nvPr/>
        </p:nvSpPr>
        <p:spPr>
          <a:xfrm>
            <a:off x="6484776" y="1203648"/>
            <a:ext cx="4141236" cy="549573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r>
              <a:rPr lang="bg-BG" dirty="0" smtClean="0"/>
              <a:t>Задълбоченост (</a:t>
            </a:r>
            <a:r>
              <a:rPr lang="en-US" dirty="0" smtClean="0"/>
              <a:t>Immersion</a:t>
            </a:r>
            <a:r>
              <a:rPr lang="bg-BG" dirty="0" smtClean="0"/>
              <a:t>)</a:t>
            </a:r>
            <a:endParaRPr lang="en-US" dirty="0"/>
          </a:p>
          <a:p>
            <a:pPr algn="just"/>
            <a:r>
              <a:rPr lang="bg-BG" dirty="0" smtClean="0"/>
              <a:t>Очевидност (</a:t>
            </a:r>
            <a:r>
              <a:rPr lang="en-US" dirty="0" smtClean="0"/>
              <a:t>Obviousness</a:t>
            </a:r>
            <a:r>
              <a:rPr lang="bg-BG" dirty="0" smtClean="0"/>
              <a:t>)</a:t>
            </a:r>
            <a:endParaRPr lang="en-US" dirty="0"/>
          </a:p>
          <a:p>
            <a:pPr algn="just"/>
            <a:r>
              <a:rPr lang="bg-BG" dirty="0" smtClean="0"/>
              <a:t>Работоспособност (</a:t>
            </a:r>
            <a:r>
              <a:rPr lang="en-US" dirty="0" smtClean="0"/>
              <a:t>Operability</a:t>
            </a:r>
            <a:r>
              <a:rPr lang="bg-BG" dirty="0" smtClean="0"/>
              <a:t>)</a:t>
            </a:r>
            <a:endParaRPr lang="en-US" dirty="0"/>
          </a:p>
          <a:p>
            <a:pPr algn="just"/>
            <a:r>
              <a:rPr lang="bg-BG" dirty="0" smtClean="0"/>
              <a:t>Възприемчивост (</a:t>
            </a:r>
            <a:r>
              <a:rPr lang="en-US" dirty="0" smtClean="0"/>
              <a:t>Perceptibility</a:t>
            </a:r>
            <a:r>
              <a:rPr lang="bg-BG" dirty="0" smtClean="0"/>
              <a:t>)</a:t>
            </a:r>
          </a:p>
          <a:p>
            <a:pPr algn="just"/>
            <a:r>
              <a:rPr lang="bg-BG" dirty="0" smtClean="0"/>
              <a:t>Положително първо впечатление</a:t>
            </a:r>
            <a:endParaRPr lang="en-US" dirty="0"/>
          </a:p>
          <a:p>
            <a:pPr algn="just"/>
            <a:r>
              <a:rPr lang="bg-BG" dirty="0" err="1" smtClean="0"/>
              <a:t>Предсказуемост</a:t>
            </a:r>
            <a:r>
              <a:rPr lang="bg-BG" dirty="0" smtClean="0"/>
              <a:t> (</a:t>
            </a:r>
            <a:r>
              <a:rPr lang="en-US" dirty="0" smtClean="0"/>
              <a:t>Predictability</a:t>
            </a:r>
            <a:r>
              <a:rPr lang="bg-BG" dirty="0" smtClean="0"/>
              <a:t>)</a:t>
            </a:r>
            <a:endParaRPr lang="en-US" dirty="0"/>
          </a:p>
          <a:p>
            <a:pPr algn="just"/>
            <a:r>
              <a:rPr lang="bg-BG" dirty="0" smtClean="0"/>
              <a:t>Възстановяване (</a:t>
            </a:r>
            <a:r>
              <a:rPr lang="en-US" dirty="0" smtClean="0"/>
              <a:t>Recovery</a:t>
            </a:r>
            <a:r>
              <a:rPr lang="bg-BG" dirty="0" smtClean="0"/>
              <a:t>)</a:t>
            </a:r>
            <a:endParaRPr lang="en-US" dirty="0"/>
          </a:p>
          <a:p>
            <a:pPr algn="just"/>
            <a:r>
              <a:rPr lang="bg-BG" dirty="0" smtClean="0"/>
              <a:t>Отзивчивост (</a:t>
            </a:r>
            <a:r>
              <a:rPr lang="en-US" dirty="0" smtClean="0"/>
              <a:t>Responsiveness</a:t>
            </a:r>
            <a:r>
              <a:rPr lang="bg-BG" dirty="0" smtClean="0"/>
              <a:t>)</a:t>
            </a:r>
            <a:endParaRPr lang="en-US" dirty="0"/>
          </a:p>
          <a:p>
            <a:pPr algn="just"/>
            <a:r>
              <a:rPr lang="bg-BG" dirty="0" smtClean="0"/>
              <a:t>Безопасност (</a:t>
            </a:r>
            <a:r>
              <a:rPr lang="en-US" dirty="0" smtClean="0"/>
              <a:t>Safety</a:t>
            </a:r>
            <a:r>
              <a:rPr lang="bg-BG" dirty="0" smtClean="0"/>
              <a:t>)</a:t>
            </a:r>
            <a:endParaRPr lang="en-US" dirty="0"/>
          </a:p>
          <a:p>
            <a:pPr algn="just"/>
            <a:r>
              <a:rPr lang="bg-BG" dirty="0" smtClean="0"/>
              <a:t>Простота (</a:t>
            </a:r>
            <a:r>
              <a:rPr lang="en-US" dirty="0" smtClean="0"/>
              <a:t>Simplicity</a:t>
            </a:r>
            <a:r>
              <a:rPr lang="bg-BG" dirty="0" smtClean="0"/>
              <a:t>)</a:t>
            </a:r>
            <a:endParaRPr lang="en-US" dirty="0"/>
          </a:p>
          <a:p>
            <a:pPr algn="just"/>
            <a:r>
              <a:rPr lang="bg-BG" dirty="0" smtClean="0"/>
              <a:t>Прозрачност (</a:t>
            </a:r>
            <a:r>
              <a:rPr lang="en-US" dirty="0" smtClean="0"/>
              <a:t>Transparency</a:t>
            </a:r>
            <a:r>
              <a:rPr lang="bg-BG" dirty="0" smtClean="0"/>
              <a:t>)</a:t>
            </a:r>
            <a:endParaRPr lang="en-US" dirty="0"/>
          </a:p>
          <a:p>
            <a:pPr algn="just"/>
            <a:r>
              <a:rPr lang="bg-BG" dirty="0" smtClean="0"/>
              <a:t>Компромиси (</a:t>
            </a:r>
            <a:r>
              <a:rPr lang="en-US" dirty="0" smtClean="0"/>
              <a:t>Trade-Offs</a:t>
            </a:r>
            <a:r>
              <a:rPr lang="bg-BG" dirty="0"/>
              <a:t>)</a:t>
            </a:r>
            <a:endParaRPr lang="en-US" dirty="0"/>
          </a:p>
          <a:p>
            <a:pPr algn="just"/>
            <a:r>
              <a:rPr lang="bg-BG" dirty="0" smtClean="0"/>
              <a:t>Видимост (</a:t>
            </a:r>
            <a:r>
              <a:rPr lang="en-US" dirty="0" smtClean="0"/>
              <a:t>Visibility</a:t>
            </a:r>
            <a:r>
              <a:rPr lang="bg-BG" dirty="0" smtClean="0"/>
              <a:t>)</a:t>
            </a:r>
            <a:endParaRPr lang="bg-BG" dirty="0"/>
          </a:p>
        </p:txBody>
      </p:sp>
    </p:spTree>
    <p:extLst>
      <p:ext uri="{BB962C8B-B14F-4D97-AF65-F5344CB8AC3E}">
        <p14:creationId xmlns:p14="http://schemas.microsoft.com/office/powerpoint/2010/main" val="8887601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47930"/>
            <a:ext cx="9905998" cy="725090"/>
          </a:xfrm>
        </p:spPr>
        <p:txBody>
          <a:bodyPr/>
          <a:lstStyle/>
          <a:p>
            <a:r>
              <a:rPr lang="bg-BG" dirty="0" smtClean="0"/>
              <a:t>Основни Принципи</a:t>
            </a:r>
            <a:endParaRPr lang="bg-BG" dirty="0"/>
          </a:p>
        </p:txBody>
      </p:sp>
      <p:sp>
        <p:nvSpPr>
          <p:cNvPr id="3" name="Content Placeholder 2"/>
          <p:cNvSpPr>
            <a:spLocks noGrp="1"/>
          </p:cNvSpPr>
          <p:nvPr>
            <p:ph idx="1"/>
          </p:nvPr>
        </p:nvSpPr>
        <p:spPr>
          <a:xfrm>
            <a:off x="1141412" y="1495193"/>
            <a:ext cx="10036661" cy="4905608"/>
          </a:xfrm>
        </p:spPr>
        <p:txBody>
          <a:bodyPr>
            <a:noAutofit/>
          </a:bodyPr>
          <a:lstStyle/>
          <a:p>
            <a:pPr marL="0" indent="0" algn="just">
              <a:lnSpc>
                <a:spcPct val="114000"/>
              </a:lnSpc>
              <a:buNone/>
            </a:pPr>
            <a:r>
              <a:rPr lang="bg-BG" dirty="0" smtClean="0"/>
              <a:t>Достъпност (</a:t>
            </a:r>
            <a:r>
              <a:rPr lang="en-US" dirty="0" smtClean="0"/>
              <a:t>Accessibility</a:t>
            </a:r>
            <a:r>
              <a:rPr lang="bg-BG" dirty="0" smtClean="0"/>
              <a:t>)</a:t>
            </a:r>
          </a:p>
          <a:p>
            <a:pPr lvl="1" algn="just">
              <a:lnSpc>
                <a:spcPct val="114000"/>
              </a:lnSpc>
            </a:pPr>
            <a:r>
              <a:rPr lang="bg-BG" dirty="0" smtClean="0"/>
              <a:t>Системите трябва да бъдат проектирани, така че да се използваеми, без модификации от колкото се може повече хора.</a:t>
            </a:r>
            <a:endParaRPr lang="en-US" dirty="0"/>
          </a:p>
          <a:p>
            <a:pPr marL="0" indent="0" algn="just">
              <a:lnSpc>
                <a:spcPct val="114000"/>
              </a:lnSpc>
              <a:buNone/>
            </a:pPr>
            <a:r>
              <a:rPr lang="bg-BG" dirty="0" smtClean="0"/>
              <a:t>Естетически приятен (</a:t>
            </a:r>
            <a:r>
              <a:rPr lang="en-US" dirty="0" smtClean="0"/>
              <a:t>Aesthetically Pleasing</a:t>
            </a:r>
            <a:r>
              <a:rPr lang="bg-BG" dirty="0" smtClean="0"/>
              <a:t>)</a:t>
            </a:r>
          </a:p>
          <a:p>
            <a:pPr lvl="1" algn="just">
              <a:lnSpc>
                <a:spcPct val="114000"/>
              </a:lnSpc>
            </a:pPr>
            <a:r>
              <a:rPr lang="bg-BG" dirty="0" smtClean="0"/>
              <a:t>Да се осигури визуална привлекателност като се следват следните принципи за представяне и графичен дизайн:</a:t>
            </a:r>
          </a:p>
          <a:p>
            <a:pPr marL="1030500" lvl="1" indent="-342900" algn="just">
              <a:lnSpc>
                <a:spcPct val="114000"/>
              </a:lnSpc>
              <a:buFontTx/>
              <a:buChar char="-"/>
            </a:pPr>
            <a:r>
              <a:rPr lang="bg-BG" dirty="0" smtClean="0"/>
              <a:t>да се осигури смислен контраст между елементите на екрана;</a:t>
            </a:r>
          </a:p>
          <a:p>
            <a:pPr marL="1030500" lvl="1" indent="-342900" algn="just">
              <a:lnSpc>
                <a:spcPct val="114000"/>
              </a:lnSpc>
              <a:buFontTx/>
              <a:buChar char="-"/>
            </a:pPr>
            <a:r>
              <a:rPr lang="bg-BG" dirty="0" smtClean="0"/>
              <a:t>да се създаде групиране;</a:t>
            </a:r>
          </a:p>
          <a:p>
            <a:pPr marL="1030500" lvl="1" indent="-342900" algn="just">
              <a:lnSpc>
                <a:spcPct val="114000"/>
              </a:lnSpc>
              <a:buFontTx/>
              <a:buChar char="-"/>
            </a:pPr>
            <a:r>
              <a:rPr lang="bg-BG" dirty="0" smtClean="0"/>
              <a:t>да се подравнят елементите на екрана и групите;</a:t>
            </a:r>
          </a:p>
          <a:p>
            <a:pPr marL="1030500" lvl="1" indent="-342900" algn="just">
              <a:lnSpc>
                <a:spcPct val="114000"/>
              </a:lnSpc>
              <a:buFontTx/>
              <a:buChar char="-"/>
            </a:pPr>
            <a:r>
              <a:rPr lang="bg-BG" dirty="0" smtClean="0"/>
              <a:t>да се осигури триизмерно представяне;</a:t>
            </a:r>
          </a:p>
          <a:p>
            <a:pPr marL="1030500" lvl="1" indent="-342900" algn="just">
              <a:lnSpc>
                <a:spcPct val="114000"/>
              </a:lnSpc>
              <a:buFontTx/>
              <a:buChar char="-"/>
            </a:pPr>
            <a:r>
              <a:rPr lang="bg-BG" dirty="0" smtClean="0"/>
              <a:t>цветовете и графиките да се използват ефективно и опростено.</a:t>
            </a:r>
            <a:endParaRPr lang="en-US" dirty="0"/>
          </a:p>
        </p:txBody>
      </p:sp>
    </p:spTree>
    <p:extLst>
      <p:ext uri="{BB962C8B-B14F-4D97-AF65-F5344CB8AC3E}">
        <p14:creationId xmlns:p14="http://schemas.microsoft.com/office/powerpoint/2010/main" val="42606377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47930"/>
            <a:ext cx="9905998" cy="725090"/>
          </a:xfrm>
        </p:spPr>
        <p:txBody>
          <a:bodyPr/>
          <a:lstStyle/>
          <a:p>
            <a:r>
              <a:rPr lang="bg-BG" dirty="0" smtClean="0"/>
              <a:t>Основни Принципи</a:t>
            </a:r>
            <a:endParaRPr lang="bg-BG" dirty="0"/>
          </a:p>
        </p:txBody>
      </p:sp>
      <p:sp>
        <p:nvSpPr>
          <p:cNvPr id="3" name="Content Placeholder 2"/>
          <p:cNvSpPr>
            <a:spLocks noGrp="1"/>
          </p:cNvSpPr>
          <p:nvPr>
            <p:ph idx="1"/>
          </p:nvPr>
        </p:nvSpPr>
        <p:spPr>
          <a:xfrm>
            <a:off x="1141412" y="1203648"/>
            <a:ext cx="10096431" cy="5495731"/>
          </a:xfrm>
        </p:spPr>
        <p:txBody>
          <a:bodyPr>
            <a:normAutofit/>
          </a:bodyPr>
          <a:lstStyle/>
          <a:p>
            <a:pPr marL="0" indent="0" algn="just">
              <a:buNone/>
            </a:pPr>
            <a:r>
              <a:rPr lang="bg-BG" dirty="0" smtClean="0"/>
              <a:t>Наличност (</a:t>
            </a:r>
            <a:r>
              <a:rPr lang="en-US" dirty="0" smtClean="0"/>
              <a:t>Availability</a:t>
            </a:r>
            <a:r>
              <a:rPr lang="bg-BG" dirty="0" smtClean="0"/>
              <a:t>)</a:t>
            </a:r>
          </a:p>
          <a:p>
            <a:pPr lvl="1" algn="just"/>
            <a:r>
              <a:rPr lang="bg-BG" dirty="0" smtClean="0"/>
              <a:t>Всички обекти трябва да са достъпни по всяко време.</a:t>
            </a:r>
          </a:p>
          <a:p>
            <a:pPr lvl="1" algn="just"/>
            <a:r>
              <a:rPr lang="bg-BG" dirty="0" smtClean="0"/>
              <a:t>Избягвайте използването на режими, състояния на интерфейса, в които нормално налични действия вече са достъпни. Тези режими ограничава възможността на потребителя да взаимодейства със </a:t>
            </a:r>
            <a:r>
              <a:rPr lang="bg-BG" dirty="0" err="1" smtClean="0"/>
              <a:t>ситемата</a:t>
            </a:r>
            <a:r>
              <a:rPr lang="bg-BG" dirty="0" smtClean="0"/>
              <a:t>.</a:t>
            </a:r>
            <a:endParaRPr lang="en-US" dirty="0"/>
          </a:p>
          <a:p>
            <a:pPr marL="0" indent="0" algn="just">
              <a:buNone/>
            </a:pPr>
            <a:r>
              <a:rPr lang="bg-BG" dirty="0" smtClean="0"/>
              <a:t>Яснота (</a:t>
            </a:r>
            <a:r>
              <a:rPr lang="en-US" dirty="0" smtClean="0"/>
              <a:t>Clarity</a:t>
            </a:r>
            <a:r>
              <a:rPr lang="bg-BG" dirty="0" smtClean="0"/>
              <a:t>)</a:t>
            </a:r>
          </a:p>
          <a:p>
            <a:pPr lvl="1" algn="just"/>
            <a:r>
              <a:rPr lang="bg-BG" dirty="0" smtClean="0"/>
              <a:t>Интерфейсът трябва да бъде визуално, концептуално и лингвистично изчистен, включително:</a:t>
            </a:r>
          </a:p>
          <a:p>
            <a:pPr marL="1030500" lvl="1" indent="-342900" algn="just">
              <a:buFontTx/>
              <a:buChar char="-"/>
            </a:pPr>
            <a:r>
              <a:rPr lang="bg-BG" dirty="0" smtClean="0"/>
              <a:t>визуални елементи;</a:t>
            </a:r>
          </a:p>
          <a:p>
            <a:pPr marL="1030500" lvl="1" indent="-342900" algn="just">
              <a:buFontTx/>
              <a:buChar char="-"/>
            </a:pPr>
            <a:r>
              <a:rPr lang="bg-BG" dirty="0" smtClean="0"/>
              <a:t>функции;</a:t>
            </a:r>
          </a:p>
          <a:p>
            <a:pPr marL="1030500" lvl="1" indent="-342900" algn="just">
              <a:buFontTx/>
              <a:buChar char="-"/>
            </a:pPr>
            <a:r>
              <a:rPr lang="bg-BG" dirty="0" smtClean="0"/>
              <a:t>метафори;</a:t>
            </a:r>
          </a:p>
          <a:p>
            <a:pPr marL="1030500" lvl="1" indent="-342900" algn="just">
              <a:buFontTx/>
              <a:buChar char="-"/>
            </a:pPr>
            <a:r>
              <a:rPr lang="bg-BG" dirty="0" smtClean="0"/>
              <a:t>думи и текст.</a:t>
            </a:r>
            <a:endParaRPr lang="en-US" dirty="0"/>
          </a:p>
        </p:txBody>
      </p:sp>
    </p:spTree>
    <p:extLst>
      <p:ext uri="{BB962C8B-B14F-4D97-AF65-F5344CB8AC3E}">
        <p14:creationId xmlns:p14="http://schemas.microsoft.com/office/powerpoint/2010/main" val="22915300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47930"/>
            <a:ext cx="9905998" cy="725090"/>
          </a:xfrm>
        </p:spPr>
        <p:txBody>
          <a:bodyPr/>
          <a:lstStyle/>
          <a:p>
            <a:r>
              <a:rPr lang="bg-BG" dirty="0" smtClean="0"/>
              <a:t>Основни Принципи</a:t>
            </a:r>
            <a:endParaRPr lang="bg-BG" dirty="0"/>
          </a:p>
        </p:txBody>
      </p:sp>
      <p:sp>
        <p:nvSpPr>
          <p:cNvPr id="3" name="Content Placeholder 2"/>
          <p:cNvSpPr>
            <a:spLocks noGrp="1"/>
          </p:cNvSpPr>
          <p:nvPr>
            <p:ph idx="1"/>
          </p:nvPr>
        </p:nvSpPr>
        <p:spPr>
          <a:xfrm>
            <a:off x="1141412" y="1203648"/>
            <a:ext cx="9905999" cy="5495731"/>
          </a:xfrm>
        </p:spPr>
        <p:txBody>
          <a:bodyPr>
            <a:normAutofit lnSpcReduction="10000"/>
          </a:bodyPr>
          <a:lstStyle/>
          <a:p>
            <a:pPr marL="0" indent="0" algn="just">
              <a:lnSpc>
                <a:spcPct val="124000"/>
              </a:lnSpc>
              <a:buNone/>
            </a:pPr>
            <a:r>
              <a:rPr lang="bg-BG" dirty="0" smtClean="0"/>
              <a:t>Съвместимост (</a:t>
            </a:r>
            <a:r>
              <a:rPr lang="en-US" dirty="0" smtClean="0"/>
              <a:t>Compatibility</a:t>
            </a:r>
            <a:r>
              <a:rPr lang="bg-BG" dirty="0" smtClean="0"/>
              <a:t>)</a:t>
            </a:r>
          </a:p>
          <a:p>
            <a:pPr lvl="1" algn="just">
              <a:lnSpc>
                <a:spcPct val="124000"/>
              </a:lnSpc>
            </a:pPr>
            <a:r>
              <a:rPr lang="bg-BG" dirty="0" smtClean="0"/>
              <a:t>Трябва да се осигури съвместимост със следните:</a:t>
            </a:r>
          </a:p>
          <a:p>
            <a:pPr marL="1030500" lvl="1" indent="-342900" algn="just">
              <a:lnSpc>
                <a:spcPct val="124000"/>
              </a:lnSpc>
              <a:buFontTx/>
              <a:buChar char="-"/>
            </a:pPr>
            <a:r>
              <a:rPr lang="bg-BG" dirty="0" smtClean="0"/>
              <a:t>потребителя – дизайнът трябва да бъде подходящ и съвместим с нуждите на потребителя или клиента. Ефективния дизайн започва с разбиране на нуждите на потребителя и приемане на потребителската гледна точка;</a:t>
            </a:r>
          </a:p>
          <a:p>
            <a:pPr marL="1030500" lvl="1" indent="-342900" algn="just">
              <a:lnSpc>
                <a:spcPct val="124000"/>
              </a:lnSpc>
              <a:buFontTx/>
              <a:buChar char="-"/>
            </a:pPr>
            <a:r>
              <a:rPr lang="bg-BG" dirty="0" smtClean="0"/>
              <a:t>задачите и работата – организацията на системата трябва да отговаря на задачите, които човек трябва да направи, за да изпълни работата. Структурата и потока от функции трябва да позволяват лесно преминаване между задачите.</a:t>
            </a:r>
          </a:p>
          <a:p>
            <a:pPr marL="1030500" lvl="1" indent="-342900" algn="just">
              <a:lnSpc>
                <a:spcPct val="124000"/>
              </a:lnSpc>
              <a:buFontTx/>
              <a:buChar char="-"/>
            </a:pPr>
            <a:r>
              <a:rPr lang="bg-BG" dirty="0" smtClean="0"/>
              <a:t>продукта – целевия потребител на нова система обикновено е потребител на други системи или по-ранни версии на новата система. Навици, очаквания и ниво на познание, които са били установени, трябва да бъдат пренесени при научаването на новата система.</a:t>
            </a:r>
          </a:p>
          <a:p>
            <a:pPr marL="687600" lvl="1" indent="-230400" algn="just">
              <a:lnSpc>
                <a:spcPct val="124000"/>
              </a:lnSpc>
            </a:pPr>
            <a:r>
              <a:rPr lang="bg-BG" smtClean="0"/>
              <a:t>Приемане на </a:t>
            </a:r>
            <a:r>
              <a:rPr lang="bg-BG" dirty="0" smtClean="0"/>
              <a:t>потребителската перспектива.</a:t>
            </a:r>
            <a:endParaRPr lang="en-US" dirty="0"/>
          </a:p>
        </p:txBody>
      </p:sp>
    </p:spTree>
    <p:extLst>
      <p:ext uri="{BB962C8B-B14F-4D97-AF65-F5344CB8AC3E}">
        <p14:creationId xmlns:p14="http://schemas.microsoft.com/office/powerpoint/2010/main" val="7613700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47930"/>
            <a:ext cx="9905998" cy="725090"/>
          </a:xfrm>
        </p:spPr>
        <p:txBody>
          <a:bodyPr/>
          <a:lstStyle/>
          <a:p>
            <a:r>
              <a:rPr lang="bg-BG" dirty="0" smtClean="0"/>
              <a:t>Основни Принципи</a:t>
            </a:r>
            <a:endParaRPr lang="bg-BG" dirty="0"/>
          </a:p>
        </p:txBody>
      </p:sp>
      <p:sp>
        <p:nvSpPr>
          <p:cNvPr id="3" name="Content Placeholder 2"/>
          <p:cNvSpPr>
            <a:spLocks noGrp="1"/>
          </p:cNvSpPr>
          <p:nvPr>
            <p:ph idx="1"/>
          </p:nvPr>
        </p:nvSpPr>
        <p:spPr>
          <a:xfrm>
            <a:off x="1141412" y="1203648"/>
            <a:ext cx="9905999" cy="5495731"/>
          </a:xfrm>
        </p:spPr>
        <p:txBody>
          <a:bodyPr>
            <a:normAutofit fontScale="92500" lnSpcReduction="20000"/>
          </a:bodyPr>
          <a:lstStyle/>
          <a:p>
            <a:pPr marL="0" indent="0" algn="just">
              <a:lnSpc>
                <a:spcPct val="124000"/>
              </a:lnSpc>
              <a:buNone/>
            </a:pPr>
            <a:r>
              <a:rPr lang="bg-BG" sz="2600" dirty="0" smtClean="0"/>
              <a:t>Конфигурируемост (</a:t>
            </a:r>
            <a:r>
              <a:rPr lang="en-US" sz="2600" dirty="0" smtClean="0"/>
              <a:t>Configurability</a:t>
            </a:r>
            <a:r>
              <a:rPr lang="bg-BG" sz="2600" dirty="0" smtClean="0"/>
              <a:t>)</a:t>
            </a:r>
          </a:p>
          <a:p>
            <a:pPr lvl="1" algn="just">
              <a:lnSpc>
                <a:spcPct val="124000"/>
              </a:lnSpc>
            </a:pPr>
            <a:r>
              <a:rPr lang="bg-BG" sz="2200" dirty="0" smtClean="0"/>
              <a:t>Трябва да е позволена лесна персонализация, конфигурация и </a:t>
            </a:r>
            <a:r>
              <a:rPr lang="bg-BG" sz="2200" dirty="0" err="1" smtClean="0"/>
              <a:t>реконфигурация</a:t>
            </a:r>
            <a:r>
              <a:rPr lang="bg-BG" sz="2200" dirty="0" smtClean="0"/>
              <a:t> на настройките, за да се постигне следното:</a:t>
            </a:r>
          </a:p>
          <a:p>
            <a:pPr marL="1030500" lvl="1" indent="-342900" algn="just">
              <a:lnSpc>
                <a:spcPct val="124000"/>
              </a:lnSpc>
              <a:buFontTx/>
              <a:buChar char="-"/>
            </a:pPr>
            <a:r>
              <a:rPr lang="bg-BG" sz="2200" dirty="0" smtClean="0"/>
              <a:t>увеличено чувство за контрол;</a:t>
            </a:r>
          </a:p>
          <a:p>
            <a:pPr marL="1030500" lvl="1" indent="-342900" algn="just">
              <a:lnSpc>
                <a:spcPct val="124000"/>
              </a:lnSpc>
              <a:buFontTx/>
              <a:buChar char="-"/>
            </a:pPr>
            <a:r>
              <a:rPr lang="bg-BG" sz="2200" dirty="0" smtClean="0"/>
              <a:t>окуражаване активна роля в разбирането.</a:t>
            </a:r>
            <a:endParaRPr lang="en-US" sz="2200" dirty="0"/>
          </a:p>
          <a:p>
            <a:pPr marL="0" indent="0" algn="just">
              <a:lnSpc>
                <a:spcPct val="124000"/>
              </a:lnSpc>
              <a:buNone/>
            </a:pPr>
            <a:r>
              <a:rPr lang="bg-BG" sz="2600" dirty="0" smtClean="0"/>
              <a:t>Последователност (</a:t>
            </a:r>
            <a:r>
              <a:rPr lang="en-US" sz="2600" dirty="0" smtClean="0"/>
              <a:t>Consistency</a:t>
            </a:r>
            <a:r>
              <a:rPr lang="bg-BG" sz="2600" dirty="0" smtClean="0"/>
              <a:t>)</a:t>
            </a:r>
          </a:p>
          <a:p>
            <a:pPr lvl="1" algn="just">
              <a:lnSpc>
                <a:spcPct val="124000"/>
              </a:lnSpc>
            </a:pPr>
            <a:r>
              <a:rPr lang="bg-BG" sz="2200" dirty="0" smtClean="0"/>
              <a:t>Системата трябва да изглежда, действа и оперира по един и същи начин навсякъде. Едни и същи компоненти трябва да:</a:t>
            </a:r>
          </a:p>
          <a:p>
            <a:pPr marL="1030500" lvl="1" indent="-342900" algn="just">
              <a:lnSpc>
                <a:spcPct val="124000"/>
              </a:lnSpc>
              <a:buFontTx/>
              <a:buChar char="-"/>
            </a:pPr>
            <a:r>
              <a:rPr lang="bg-BG" sz="2200" dirty="0" smtClean="0"/>
              <a:t>имат един и същ изглед;</a:t>
            </a:r>
          </a:p>
          <a:p>
            <a:pPr marL="1030500" lvl="1" indent="-342900" algn="just">
              <a:lnSpc>
                <a:spcPct val="124000"/>
              </a:lnSpc>
              <a:buFontTx/>
              <a:buChar char="-"/>
            </a:pPr>
            <a:r>
              <a:rPr lang="bg-BG" sz="2200" dirty="0" smtClean="0"/>
              <a:t>имат едно и също използване;</a:t>
            </a:r>
          </a:p>
          <a:p>
            <a:pPr marL="1030500" lvl="1" indent="-342900" algn="just">
              <a:lnSpc>
                <a:spcPct val="124000"/>
              </a:lnSpc>
              <a:buFontTx/>
              <a:buChar char="-"/>
            </a:pPr>
            <a:r>
              <a:rPr lang="bg-BG" sz="2200" dirty="0" smtClean="0"/>
              <a:t>оперират по един същи начин.</a:t>
            </a:r>
          </a:p>
          <a:p>
            <a:pPr lvl="1" algn="just">
              <a:lnSpc>
                <a:spcPct val="124000"/>
              </a:lnSpc>
            </a:pPr>
            <a:r>
              <a:rPr lang="bg-BG" sz="2200" dirty="0" smtClean="0"/>
              <a:t>Едни и същи действия трябва да водят до един и същ резултат.</a:t>
            </a:r>
          </a:p>
          <a:p>
            <a:pPr lvl="1" algn="just">
              <a:lnSpc>
                <a:spcPct val="124000"/>
              </a:lnSpc>
            </a:pPr>
            <a:r>
              <a:rPr lang="bg-BG" sz="2200" dirty="0" smtClean="0"/>
              <a:t>Функцията на елементите не трябва да се променя.</a:t>
            </a:r>
          </a:p>
          <a:p>
            <a:pPr lvl="1" algn="just">
              <a:lnSpc>
                <a:spcPct val="124000"/>
              </a:lnSpc>
            </a:pPr>
            <a:r>
              <a:rPr lang="bg-BG" sz="2200" dirty="0" smtClean="0"/>
              <a:t>Позицията на стандартните елементи не трябва да се променя.</a:t>
            </a:r>
            <a:endParaRPr lang="en-US" sz="2200" dirty="0"/>
          </a:p>
        </p:txBody>
      </p:sp>
    </p:spTree>
    <p:extLst>
      <p:ext uri="{BB962C8B-B14F-4D97-AF65-F5344CB8AC3E}">
        <p14:creationId xmlns:p14="http://schemas.microsoft.com/office/powerpoint/2010/main" val="122562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47930"/>
            <a:ext cx="9905998" cy="725090"/>
          </a:xfrm>
        </p:spPr>
        <p:txBody>
          <a:bodyPr/>
          <a:lstStyle/>
          <a:p>
            <a:r>
              <a:rPr lang="bg-BG" dirty="0" smtClean="0"/>
              <a:t>Основни Принципи</a:t>
            </a:r>
            <a:endParaRPr lang="bg-BG" dirty="0"/>
          </a:p>
        </p:txBody>
      </p:sp>
      <p:sp>
        <p:nvSpPr>
          <p:cNvPr id="3" name="Content Placeholder 2"/>
          <p:cNvSpPr>
            <a:spLocks noGrp="1"/>
          </p:cNvSpPr>
          <p:nvPr>
            <p:ph idx="1"/>
          </p:nvPr>
        </p:nvSpPr>
        <p:spPr>
          <a:xfrm>
            <a:off x="1141412" y="1203648"/>
            <a:ext cx="10175945" cy="5495731"/>
          </a:xfrm>
        </p:spPr>
        <p:txBody>
          <a:bodyPr>
            <a:normAutofit/>
          </a:bodyPr>
          <a:lstStyle/>
          <a:p>
            <a:pPr marL="0" indent="0" algn="just">
              <a:buNone/>
            </a:pPr>
            <a:r>
              <a:rPr lang="bg-BG" dirty="0" smtClean="0"/>
              <a:t>Контрол (</a:t>
            </a:r>
            <a:r>
              <a:rPr lang="en-US" dirty="0" smtClean="0"/>
              <a:t>Control</a:t>
            </a:r>
            <a:r>
              <a:rPr lang="bg-BG" dirty="0" smtClean="0"/>
              <a:t>)</a:t>
            </a:r>
          </a:p>
          <a:p>
            <a:pPr lvl="1" algn="just"/>
            <a:r>
              <a:rPr lang="bg-BG" dirty="0" smtClean="0"/>
              <a:t>Потребителят трябва да контролира взаимодействието:</a:t>
            </a:r>
          </a:p>
          <a:p>
            <a:pPr marL="1030500" lvl="1" indent="-342900" algn="just">
              <a:buFontTx/>
              <a:buChar char="-"/>
            </a:pPr>
            <a:r>
              <a:rPr lang="bg-BG" dirty="0" smtClean="0"/>
              <a:t>действията трябва да са резултат от изрични потребителски заявки;</a:t>
            </a:r>
          </a:p>
          <a:p>
            <a:pPr marL="1030500" lvl="1" indent="-342900" algn="just">
              <a:buFontTx/>
              <a:buChar char="-"/>
            </a:pPr>
            <a:r>
              <a:rPr lang="bg-BG" dirty="0" smtClean="0"/>
              <a:t>действията трябва да се изпълняват бързо;</a:t>
            </a:r>
          </a:p>
          <a:p>
            <a:pPr marL="1030500" lvl="1" indent="-342900" algn="just">
              <a:buFontTx/>
              <a:buChar char="-"/>
            </a:pPr>
            <a:r>
              <a:rPr lang="bg-BG" dirty="0" smtClean="0"/>
              <a:t>действията трябва да могат да бъдат прекъсвани или прекратявани;</a:t>
            </a:r>
          </a:p>
          <a:p>
            <a:pPr marL="1030500" lvl="1" indent="-342900" algn="just">
              <a:buFontTx/>
              <a:buChar char="-"/>
            </a:pPr>
            <a:r>
              <a:rPr lang="bg-BG" dirty="0" smtClean="0"/>
              <a:t>потребителят никога не трябва да бъде прекъсван заради грешки.</a:t>
            </a:r>
          </a:p>
          <a:p>
            <a:pPr lvl="1" algn="just"/>
            <a:r>
              <a:rPr lang="bg-BG" dirty="0" smtClean="0"/>
              <a:t>Поддържаният контекст трябва да бъде от гледна точка на </a:t>
            </a:r>
            <a:r>
              <a:rPr lang="bg-BG" dirty="0" err="1" smtClean="0"/>
              <a:t>потербителя</a:t>
            </a:r>
            <a:r>
              <a:rPr lang="bg-BG" dirty="0" smtClean="0"/>
              <a:t>.</a:t>
            </a:r>
          </a:p>
          <a:p>
            <a:pPr lvl="1" algn="just"/>
            <a:r>
              <a:rPr lang="bg-BG" dirty="0" smtClean="0"/>
              <a:t>Средствата за постигане на целите трябва да бъдат гъвкави и съвместими с уменията на потребителя, опита, навиците и предпочитанията.</a:t>
            </a:r>
          </a:p>
          <a:p>
            <a:pPr lvl="1" algn="just"/>
            <a:r>
              <a:rPr lang="bg-BG" dirty="0" smtClean="0"/>
              <a:t>Избягвайте режимите, защото те ограничават действията на потребителя.</a:t>
            </a:r>
          </a:p>
          <a:p>
            <a:pPr lvl="1" algn="just"/>
            <a:r>
              <a:rPr lang="bg-BG" dirty="0" smtClean="0"/>
              <a:t>Позволете на потребителя да персонализира аспекти на интерфейса, докато винаги се осигуряват подходящ набор от настройки по подразбиране.</a:t>
            </a:r>
          </a:p>
        </p:txBody>
      </p:sp>
    </p:spTree>
    <p:extLst>
      <p:ext uri="{BB962C8B-B14F-4D97-AF65-F5344CB8AC3E}">
        <p14:creationId xmlns:p14="http://schemas.microsoft.com/office/powerpoint/2010/main" val="10389975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47930"/>
            <a:ext cx="9905998" cy="725090"/>
          </a:xfrm>
        </p:spPr>
        <p:txBody>
          <a:bodyPr/>
          <a:lstStyle/>
          <a:p>
            <a:r>
              <a:rPr lang="bg-BG" dirty="0" smtClean="0"/>
              <a:t>Основни Принципи</a:t>
            </a:r>
            <a:endParaRPr lang="bg-BG" dirty="0"/>
          </a:p>
        </p:txBody>
      </p:sp>
      <p:sp>
        <p:nvSpPr>
          <p:cNvPr id="3" name="Content Placeholder 2"/>
          <p:cNvSpPr>
            <a:spLocks noGrp="1"/>
          </p:cNvSpPr>
          <p:nvPr>
            <p:ph idx="1"/>
          </p:nvPr>
        </p:nvSpPr>
        <p:spPr>
          <a:xfrm>
            <a:off x="1141412" y="1203648"/>
            <a:ext cx="10175945" cy="5495731"/>
          </a:xfrm>
        </p:spPr>
        <p:txBody>
          <a:bodyPr>
            <a:normAutofit/>
          </a:bodyPr>
          <a:lstStyle/>
          <a:p>
            <a:pPr marL="0" indent="0" algn="just">
              <a:buNone/>
            </a:pPr>
            <a:r>
              <a:rPr lang="bg-BG" dirty="0" err="1" smtClean="0"/>
              <a:t>Директност</a:t>
            </a:r>
            <a:r>
              <a:rPr lang="bg-BG" dirty="0" smtClean="0"/>
              <a:t> (</a:t>
            </a:r>
            <a:r>
              <a:rPr lang="en-US" dirty="0" smtClean="0"/>
              <a:t>Directness</a:t>
            </a:r>
            <a:r>
              <a:rPr lang="bg-BG" dirty="0" smtClean="0"/>
              <a:t>)</a:t>
            </a:r>
          </a:p>
          <a:p>
            <a:pPr lvl="1" algn="just"/>
            <a:r>
              <a:rPr lang="bg-BG" dirty="0" smtClean="0"/>
              <a:t>Осигуряване на директен начин за изпълнение на задачите:</a:t>
            </a:r>
          </a:p>
          <a:p>
            <a:pPr marL="1030500" lvl="1" indent="-342900" algn="just">
              <a:buFontTx/>
              <a:buChar char="-"/>
            </a:pPr>
            <a:r>
              <a:rPr lang="bg-BG" dirty="0" smtClean="0"/>
              <a:t>възможните алтернативи трябва да са видими;</a:t>
            </a:r>
          </a:p>
          <a:p>
            <a:pPr marL="1030500" lvl="1" indent="-342900" algn="just">
              <a:buFontTx/>
              <a:buChar char="-"/>
            </a:pPr>
            <a:r>
              <a:rPr lang="bg-BG" dirty="0" smtClean="0"/>
              <a:t>ефекта от действие върху обект трябва да бъде видим.</a:t>
            </a:r>
          </a:p>
          <a:p>
            <a:pPr marL="0" indent="0" algn="just">
              <a:buNone/>
            </a:pPr>
            <a:r>
              <a:rPr lang="bg-BG" dirty="0" smtClean="0"/>
              <a:t>Ефективност (</a:t>
            </a:r>
            <a:r>
              <a:rPr lang="en-US" dirty="0" smtClean="0"/>
              <a:t>Efficiency</a:t>
            </a:r>
            <a:r>
              <a:rPr lang="bg-BG" dirty="0" smtClean="0"/>
              <a:t>)</a:t>
            </a:r>
          </a:p>
          <a:p>
            <a:pPr lvl="1" algn="just"/>
            <a:r>
              <a:rPr lang="bg-BG" dirty="0" smtClean="0"/>
              <a:t>Намаляване движението на очите и ръцете и другите контролни действия:</a:t>
            </a:r>
          </a:p>
          <a:p>
            <a:pPr marL="1030500" lvl="1" indent="-342900" algn="just">
              <a:buFontTx/>
              <a:buChar char="-"/>
            </a:pPr>
            <a:r>
              <a:rPr lang="bg-BG" dirty="0" smtClean="0"/>
              <a:t>преминаването между различни системни контроли трябва да преминава лесно и свободно;</a:t>
            </a:r>
          </a:p>
          <a:p>
            <a:pPr marL="1030500" lvl="1" indent="-342900" algn="just">
              <a:buFontTx/>
              <a:buChar char="-"/>
            </a:pPr>
            <a:r>
              <a:rPr lang="bg-BG" dirty="0" smtClean="0"/>
              <a:t>навигационните пътища трябва да са колкото е възможно по-къси;</a:t>
            </a:r>
          </a:p>
          <a:p>
            <a:pPr marL="1030500" lvl="1" indent="-342900" algn="just">
              <a:buFontTx/>
              <a:buChar char="-"/>
            </a:pPr>
            <a:r>
              <a:rPr lang="bg-BG" dirty="0" smtClean="0"/>
              <a:t>движенията на очите по екрана трябва да бъдат очевидни и последователни.</a:t>
            </a:r>
          </a:p>
          <a:p>
            <a:pPr marL="687600" lvl="1" indent="-230400" algn="just"/>
            <a:r>
              <a:rPr lang="bg-BG" dirty="0" smtClean="0"/>
              <a:t>Предвиждайте желанията на потребителите, винаги когато е възможно.</a:t>
            </a:r>
            <a:endParaRPr lang="en-US" dirty="0"/>
          </a:p>
        </p:txBody>
      </p:sp>
    </p:spTree>
    <p:extLst>
      <p:ext uri="{BB962C8B-B14F-4D97-AF65-F5344CB8AC3E}">
        <p14:creationId xmlns:p14="http://schemas.microsoft.com/office/powerpoint/2010/main" val="3935106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Важен ли е добрия дизайн?</a:t>
            </a:r>
            <a:endParaRPr lang="bg-BG" dirty="0"/>
          </a:p>
        </p:txBody>
      </p:sp>
      <p:pic>
        <p:nvPicPr>
          <p:cNvPr id="4" name="Picture 3"/>
          <p:cNvPicPr>
            <a:picLocks noChangeAspect="1"/>
          </p:cNvPicPr>
          <p:nvPr/>
        </p:nvPicPr>
        <p:blipFill>
          <a:blip r:embed="rId2"/>
          <a:stretch>
            <a:fillRect/>
          </a:stretch>
        </p:blipFill>
        <p:spPr>
          <a:xfrm>
            <a:off x="1065212" y="2478088"/>
            <a:ext cx="4899995" cy="3169179"/>
          </a:xfrm>
          <a:prstGeom prst="rect">
            <a:avLst/>
          </a:prstGeom>
        </p:spPr>
      </p:pic>
      <p:pic>
        <p:nvPicPr>
          <p:cNvPr id="5" name="Picture 4"/>
          <p:cNvPicPr>
            <a:picLocks noChangeAspect="1"/>
          </p:cNvPicPr>
          <p:nvPr/>
        </p:nvPicPr>
        <p:blipFill>
          <a:blip r:embed="rId3"/>
          <a:stretch>
            <a:fillRect/>
          </a:stretch>
        </p:blipFill>
        <p:spPr>
          <a:xfrm>
            <a:off x="6543318" y="2478089"/>
            <a:ext cx="4539550" cy="3156958"/>
          </a:xfrm>
          <a:prstGeom prst="rect">
            <a:avLst/>
          </a:prstGeom>
        </p:spPr>
      </p:pic>
    </p:spTree>
    <p:extLst>
      <p:ext uri="{BB962C8B-B14F-4D97-AF65-F5344CB8AC3E}">
        <p14:creationId xmlns:p14="http://schemas.microsoft.com/office/powerpoint/2010/main" val="4535673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47930"/>
            <a:ext cx="9905998" cy="725090"/>
          </a:xfrm>
        </p:spPr>
        <p:txBody>
          <a:bodyPr/>
          <a:lstStyle/>
          <a:p>
            <a:r>
              <a:rPr lang="bg-BG" dirty="0" smtClean="0"/>
              <a:t>Основни Принципи</a:t>
            </a:r>
            <a:endParaRPr lang="bg-BG" dirty="0"/>
          </a:p>
        </p:txBody>
      </p:sp>
      <p:sp>
        <p:nvSpPr>
          <p:cNvPr id="3" name="Content Placeholder 2"/>
          <p:cNvSpPr>
            <a:spLocks noGrp="1"/>
          </p:cNvSpPr>
          <p:nvPr>
            <p:ph idx="1"/>
          </p:nvPr>
        </p:nvSpPr>
        <p:spPr>
          <a:xfrm>
            <a:off x="954157" y="1203648"/>
            <a:ext cx="10588486" cy="2096143"/>
          </a:xfrm>
        </p:spPr>
        <p:txBody>
          <a:bodyPr>
            <a:normAutofit/>
          </a:bodyPr>
          <a:lstStyle/>
          <a:p>
            <a:pPr marL="0" indent="0" algn="just">
              <a:buNone/>
            </a:pPr>
            <a:r>
              <a:rPr lang="bg-BG" dirty="0" smtClean="0"/>
              <a:t>Запознатост (</a:t>
            </a:r>
            <a:r>
              <a:rPr lang="en-US" dirty="0" smtClean="0"/>
              <a:t>Familiarity</a:t>
            </a:r>
            <a:r>
              <a:rPr lang="bg-BG" dirty="0" smtClean="0"/>
              <a:t>)</a:t>
            </a:r>
          </a:p>
          <a:p>
            <a:pPr lvl="1" algn="just"/>
            <a:r>
              <a:rPr lang="bg-BG" dirty="0" smtClean="0"/>
              <a:t>Използвайте познати концепции и използване на език, който е познат на потребителя.</a:t>
            </a:r>
          </a:p>
          <a:p>
            <a:pPr lvl="1" algn="just"/>
            <a:r>
              <a:rPr lang="bg-BG" dirty="0" smtClean="0"/>
              <a:t>Поддържайте интерфейса натурален, имитиращ образци на поведение на потребителя.</a:t>
            </a:r>
          </a:p>
          <a:p>
            <a:pPr lvl="1" algn="just"/>
            <a:r>
              <a:rPr lang="bg-BG" dirty="0" smtClean="0"/>
              <a:t>Използвайте метафори от реалния свят.</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6349" y="3452213"/>
            <a:ext cx="4225338" cy="258438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452212"/>
            <a:ext cx="4226014" cy="2584800"/>
          </a:xfrm>
          <a:prstGeom prst="rect">
            <a:avLst/>
          </a:prstGeom>
        </p:spPr>
      </p:pic>
    </p:spTree>
    <p:extLst>
      <p:ext uri="{BB962C8B-B14F-4D97-AF65-F5344CB8AC3E}">
        <p14:creationId xmlns:p14="http://schemas.microsoft.com/office/powerpoint/2010/main" val="24930455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47930"/>
            <a:ext cx="9905998" cy="725090"/>
          </a:xfrm>
        </p:spPr>
        <p:txBody>
          <a:bodyPr/>
          <a:lstStyle/>
          <a:p>
            <a:r>
              <a:rPr lang="bg-BG" dirty="0" smtClean="0"/>
              <a:t>Основни Принципи</a:t>
            </a:r>
            <a:endParaRPr lang="bg-BG" dirty="0"/>
          </a:p>
        </p:txBody>
      </p:sp>
      <p:sp>
        <p:nvSpPr>
          <p:cNvPr id="3" name="Content Placeholder 2"/>
          <p:cNvSpPr>
            <a:spLocks noGrp="1"/>
          </p:cNvSpPr>
          <p:nvPr>
            <p:ph idx="1"/>
          </p:nvPr>
        </p:nvSpPr>
        <p:spPr>
          <a:xfrm>
            <a:off x="1141412" y="1203648"/>
            <a:ext cx="10158934" cy="5495731"/>
          </a:xfrm>
        </p:spPr>
        <p:txBody>
          <a:bodyPr>
            <a:normAutofit fontScale="92500" lnSpcReduction="10000"/>
          </a:bodyPr>
          <a:lstStyle/>
          <a:p>
            <a:pPr marL="0" indent="0" algn="just">
              <a:lnSpc>
                <a:spcPct val="124000"/>
              </a:lnSpc>
              <a:buNone/>
            </a:pPr>
            <a:r>
              <a:rPr lang="bg-BG" dirty="0" smtClean="0"/>
              <a:t>Гъвкавост (</a:t>
            </a:r>
            <a:r>
              <a:rPr lang="en-US" dirty="0" smtClean="0"/>
              <a:t>Flexibility</a:t>
            </a:r>
            <a:r>
              <a:rPr lang="bg-BG" dirty="0" smtClean="0"/>
              <a:t>)</a:t>
            </a:r>
          </a:p>
          <a:p>
            <a:pPr lvl="1" algn="just">
              <a:lnSpc>
                <a:spcPct val="124000"/>
              </a:lnSpc>
            </a:pPr>
            <a:r>
              <a:rPr lang="bg-BG" dirty="0" smtClean="0"/>
              <a:t>Системата трябва да бъде чувствителна към различните нужди на нейните потребители, позволявайки ниво и тип на изпълнение, базирайки се на:</a:t>
            </a:r>
          </a:p>
          <a:p>
            <a:pPr marL="1030500" lvl="1" indent="-342900" algn="just">
              <a:lnSpc>
                <a:spcPct val="124000"/>
              </a:lnSpc>
              <a:buFontTx/>
              <a:buChar char="-"/>
            </a:pPr>
            <a:r>
              <a:rPr lang="bg-BG" dirty="0" smtClean="0"/>
              <a:t>познанията и уменията на всеки потребител;</a:t>
            </a:r>
          </a:p>
          <a:p>
            <a:pPr marL="1030500" lvl="1" indent="-342900" algn="just">
              <a:lnSpc>
                <a:spcPct val="124000"/>
              </a:lnSpc>
              <a:buFontTx/>
              <a:buChar char="-"/>
            </a:pPr>
            <a:r>
              <a:rPr lang="bg-BG" dirty="0" smtClean="0"/>
              <a:t>опита на всеки потребител;</a:t>
            </a:r>
          </a:p>
          <a:p>
            <a:pPr marL="1030500" lvl="1" indent="-342900" algn="just">
              <a:lnSpc>
                <a:spcPct val="124000"/>
              </a:lnSpc>
              <a:buFontTx/>
              <a:buChar char="-"/>
            </a:pPr>
            <a:r>
              <a:rPr lang="bg-BG" dirty="0" smtClean="0"/>
              <a:t>персоналните предпочитания на всеки потребител;</a:t>
            </a:r>
          </a:p>
          <a:p>
            <a:pPr marL="1030500" lvl="1" indent="-342900" algn="just">
              <a:lnSpc>
                <a:spcPct val="124000"/>
              </a:lnSpc>
              <a:buFontTx/>
              <a:buChar char="-"/>
            </a:pPr>
            <a:r>
              <a:rPr lang="bg-BG" dirty="0" smtClean="0"/>
              <a:t>навиците на всеки потребител;</a:t>
            </a:r>
          </a:p>
          <a:p>
            <a:pPr marL="1030500" lvl="1" indent="-342900" algn="just">
              <a:lnSpc>
                <a:spcPct val="124000"/>
              </a:lnSpc>
              <a:buFontTx/>
              <a:buChar char="-"/>
            </a:pPr>
            <a:r>
              <a:rPr lang="bg-BG" dirty="0" smtClean="0"/>
              <a:t>състоянията в момента.</a:t>
            </a:r>
            <a:endParaRPr lang="en-US" dirty="0"/>
          </a:p>
          <a:p>
            <a:pPr marL="0" indent="0" algn="just">
              <a:lnSpc>
                <a:spcPct val="124000"/>
              </a:lnSpc>
              <a:buNone/>
            </a:pPr>
            <a:r>
              <a:rPr lang="bg-BG" dirty="0" smtClean="0"/>
              <a:t>Снизходителност (</a:t>
            </a:r>
            <a:r>
              <a:rPr lang="en-US" dirty="0" smtClean="0"/>
              <a:t>Forgiveness</a:t>
            </a:r>
            <a:r>
              <a:rPr lang="bg-BG" dirty="0" smtClean="0"/>
              <a:t>)</a:t>
            </a:r>
          </a:p>
          <a:p>
            <a:pPr lvl="1" algn="just">
              <a:lnSpc>
                <a:spcPct val="124000"/>
              </a:lnSpc>
            </a:pPr>
            <a:r>
              <a:rPr lang="bg-BG" dirty="0" smtClean="0"/>
              <a:t>Толериране и прощаване на общи и неизбежни човешки грешки.</a:t>
            </a:r>
          </a:p>
          <a:p>
            <a:pPr lvl="1" algn="just">
              <a:lnSpc>
                <a:spcPct val="124000"/>
              </a:lnSpc>
            </a:pPr>
            <a:r>
              <a:rPr lang="bg-BG" dirty="0" smtClean="0"/>
              <a:t>Предотвратяване на възникването на грешки винаги, когато е възможно.</a:t>
            </a:r>
          </a:p>
          <a:p>
            <a:pPr lvl="1" algn="just">
              <a:lnSpc>
                <a:spcPct val="124000"/>
              </a:lnSpc>
            </a:pPr>
            <a:r>
              <a:rPr lang="bg-BG" dirty="0" smtClean="0"/>
              <a:t>Защита срещу евентуални катастрофални грешки.</a:t>
            </a:r>
          </a:p>
          <a:p>
            <a:pPr lvl="1" algn="just">
              <a:lnSpc>
                <a:spcPct val="124000"/>
              </a:lnSpc>
            </a:pPr>
            <a:r>
              <a:rPr lang="bg-BG" dirty="0" smtClean="0"/>
              <a:t>Осигуряване на конструктивни съобщения когато възникне грешка.</a:t>
            </a:r>
            <a:endParaRPr lang="bg-BG" dirty="0"/>
          </a:p>
        </p:txBody>
      </p:sp>
    </p:spTree>
    <p:extLst>
      <p:ext uri="{BB962C8B-B14F-4D97-AF65-F5344CB8AC3E}">
        <p14:creationId xmlns:p14="http://schemas.microsoft.com/office/powerpoint/2010/main" val="3350872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47930"/>
            <a:ext cx="9905998" cy="725090"/>
          </a:xfrm>
        </p:spPr>
        <p:txBody>
          <a:bodyPr/>
          <a:lstStyle/>
          <a:p>
            <a:r>
              <a:rPr lang="bg-BG" dirty="0" smtClean="0"/>
              <a:t>Основни Принципи</a:t>
            </a:r>
            <a:endParaRPr lang="bg-BG" dirty="0"/>
          </a:p>
        </p:txBody>
      </p:sp>
      <p:sp>
        <p:nvSpPr>
          <p:cNvPr id="4" name="Content Placeholder 2"/>
          <p:cNvSpPr txBox="1">
            <a:spLocks/>
          </p:cNvSpPr>
          <p:nvPr/>
        </p:nvSpPr>
        <p:spPr>
          <a:xfrm>
            <a:off x="1337481" y="1203648"/>
            <a:ext cx="9867331" cy="549573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bg-BG" dirty="0" smtClean="0"/>
              <a:t>Задълбоченост (</a:t>
            </a:r>
            <a:r>
              <a:rPr lang="en-US" dirty="0" smtClean="0"/>
              <a:t>Immersion</a:t>
            </a:r>
            <a:r>
              <a:rPr lang="bg-BG" dirty="0" smtClean="0"/>
              <a:t>)</a:t>
            </a:r>
          </a:p>
          <a:p>
            <a:pPr lvl="1" algn="just"/>
            <a:r>
              <a:rPr lang="bg-BG" dirty="0" smtClean="0"/>
              <a:t>Насърчаване на задълбочаване в задачите – </a:t>
            </a:r>
            <a:r>
              <a:rPr lang="ru-RU" dirty="0" smtClean="0"/>
              <a:t>задълбочаването е </a:t>
            </a:r>
            <a:r>
              <a:rPr lang="ru-RU" dirty="0"/>
              <a:t>състояние на психически фокус, толкова силно, че осъзнаването и усещането за „реалния свят“ се губят. Когато съществува </a:t>
            </a:r>
            <a:r>
              <a:rPr lang="ru-RU" dirty="0" smtClean="0"/>
              <a:t>задълбочаване, </a:t>
            </a:r>
            <a:r>
              <a:rPr lang="ru-RU" dirty="0"/>
              <a:t>общият резултат е чувство на радост и удовлетворение (Lidwell</a:t>
            </a:r>
            <a:r>
              <a:rPr lang="ru-RU" dirty="0" smtClean="0"/>
              <a:t>, и др., 2003). При дизайна трябва да се осигурят услувия които насърчават задълбочаването и да са намали визуалното и слухово разсейване в интерфейса.</a:t>
            </a:r>
            <a:endParaRPr lang="en-US" dirty="0"/>
          </a:p>
          <a:p>
            <a:pPr marL="0" indent="0" algn="just">
              <a:buNone/>
            </a:pPr>
            <a:r>
              <a:rPr lang="bg-BG" dirty="0" smtClean="0"/>
              <a:t>Очевидност (</a:t>
            </a:r>
            <a:r>
              <a:rPr lang="en-US" dirty="0" smtClean="0"/>
              <a:t>Obviousness</a:t>
            </a:r>
            <a:r>
              <a:rPr lang="bg-BG" dirty="0" smtClean="0"/>
              <a:t>)</a:t>
            </a:r>
          </a:p>
          <a:p>
            <a:pPr lvl="1" algn="just"/>
            <a:r>
              <a:rPr lang="bg-BG" dirty="0" smtClean="0"/>
              <a:t>Системата трябва лесно да бъде научена у разбрана. Потребителят трябва да знае следното: Какво да гледа; Какво е то; Какво да прави; Кога да го прави; Къде да го прави; Защо да го прави и Как да ги прави.</a:t>
            </a:r>
          </a:p>
          <a:p>
            <a:pPr lvl="1" algn="just"/>
            <a:r>
              <a:rPr lang="bg-BG" dirty="0" smtClean="0"/>
              <a:t>Потока от действия, отговори, визуално представяне и информация трябва да бъде в разумен ред, който е лесен за припомняне и поставяне в контекст.</a:t>
            </a:r>
            <a:endParaRPr lang="en-US" dirty="0"/>
          </a:p>
        </p:txBody>
      </p:sp>
    </p:spTree>
    <p:extLst>
      <p:ext uri="{BB962C8B-B14F-4D97-AF65-F5344CB8AC3E}">
        <p14:creationId xmlns:p14="http://schemas.microsoft.com/office/powerpoint/2010/main" val="6509351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47930"/>
            <a:ext cx="9905998" cy="725090"/>
          </a:xfrm>
        </p:spPr>
        <p:txBody>
          <a:bodyPr/>
          <a:lstStyle/>
          <a:p>
            <a:r>
              <a:rPr lang="bg-BG" dirty="0" smtClean="0"/>
              <a:t>Основни Принципи</a:t>
            </a:r>
            <a:endParaRPr lang="bg-BG" dirty="0"/>
          </a:p>
        </p:txBody>
      </p:sp>
      <p:sp>
        <p:nvSpPr>
          <p:cNvPr id="4" name="Content Placeholder 2"/>
          <p:cNvSpPr txBox="1">
            <a:spLocks/>
          </p:cNvSpPr>
          <p:nvPr/>
        </p:nvSpPr>
        <p:spPr>
          <a:xfrm>
            <a:off x="1282889" y="1203648"/>
            <a:ext cx="9764521" cy="549573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bg-BG" dirty="0" smtClean="0"/>
              <a:t>Работоспособност (</a:t>
            </a:r>
            <a:r>
              <a:rPr lang="en-US" dirty="0" smtClean="0"/>
              <a:t>Operability</a:t>
            </a:r>
            <a:r>
              <a:rPr lang="bg-BG" dirty="0" smtClean="0"/>
              <a:t>)</a:t>
            </a:r>
          </a:p>
          <a:p>
            <a:pPr lvl="1" algn="just"/>
            <a:r>
              <a:rPr lang="bg-BG" dirty="0" smtClean="0"/>
              <a:t>Дизайна на системата трябва да се осигури така, че да може да се използва от всички, независимо от физическите им възможности.</a:t>
            </a:r>
            <a:endParaRPr lang="en-US" dirty="0"/>
          </a:p>
          <a:p>
            <a:pPr marL="0" indent="0" algn="just">
              <a:buNone/>
            </a:pPr>
            <a:r>
              <a:rPr lang="bg-BG" dirty="0" smtClean="0"/>
              <a:t>Възприемчивост (</a:t>
            </a:r>
            <a:r>
              <a:rPr lang="en-US" dirty="0" smtClean="0"/>
              <a:t>Perceptibility</a:t>
            </a:r>
            <a:r>
              <a:rPr lang="bg-BG" dirty="0" smtClean="0"/>
              <a:t>)</a:t>
            </a:r>
          </a:p>
          <a:p>
            <a:pPr lvl="1" algn="just"/>
            <a:r>
              <a:rPr lang="bg-BG" dirty="0" smtClean="0"/>
              <a:t>Системния дизайн трябва да осигурява възможност той да бъде възприет, независимо от сетивните възможности на отделния човек.</a:t>
            </a:r>
            <a:endParaRPr lang="en-US" dirty="0"/>
          </a:p>
          <a:p>
            <a:pPr marL="0" indent="0" algn="just">
              <a:buNone/>
            </a:pPr>
            <a:r>
              <a:rPr lang="bg-BG" dirty="0" smtClean="0"/>
              <a:t>Положително първо впечатление – използването на много от днешните компютърни системи е интуитивно. Първоначалното впечатление на отделния човек значително повлиява последващите възприемане и отношение и качеството на последвалите взаимодействия. </a:t>
            </a:r>
            <a:r>
              <a:rPr lang="en-US" dirty="0" err="1" smtClean="0"/>
              <a:t>Lidwell</a:t>
            </a:r>
            <a:r>
              <a:rPr lang="en-US" dirty="0" smtClean="0"/>
              <a:t> </a:t>
            </a:r>
            <a:r>
              <a:rPr lang="bg-BG" dirty="0" smtClean="0"/>
              <a:t>и др. (2003) предполага, че ключовите елементи на входните точки са: Минимални бариери; Точки на перспектива; Прогресивни примамки.</a:t>
            </a:r>
          </a:p>
        </p:txBody>
      </p:sp>
    </p:spTree>
    <p:extLst>
      <p:ext uri="{BB962C8B-B14F-4D97-AF65-F5344CB8AC3E}">
        <p14:creationId xmlns:p14="http://schemas.microsoft.com/office/powerpoint/2010/main" val="9802658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47930"/>
            <a:ext cx="9905998" cy="725090"/>
          </a:xfrm>
        </p:spPr>
        <p:txBody>
          <a:bodyPr/>
          <a:lstStyle/>
          <a:p>
            <a:r>
              <a:rPr lang="bg-BG" dirty="0" smtClean="0"/>
              <a:t>Основни Принципи</a:t>
            </a:r>
            <a:endParaRPr lang="bg-BG" dirty="0"/>
          </a:p>
        </p:txBody>
      </p:sp>
      <p:sp>
        <p:nvSpPr>
          <p:cNvPr id="4" name="Content Placeholder 2"/>
          <p:cNvSpPr txBox="1">
            <a:spLocks/>
          </p:cNvSpPr>
          <p:nvPr/>
        </p:nvSpPr>
        <p:spPr>
          <a:xfrm>
            <a:off x="1141413" y="1214651"/>
            <a:ext cx="10227171" cy="548472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lnSpc>
                <a:spcPct val="134000"/>
              </a:lnSpc>
              <a:buNone/>
            </a:pPr>
            <a:r>
              <a:rPr lang="bg-BG" sz="2600" dirty="0" err="1" smtClean="0"/>
              <a:t>Предсказуемост</a:t>
            </a:r>
            <a:r>
              <a:rPr lang="bg-BG" sz="2600" dirty="0" smtClean="0"/>
              <a:t> (</a:t>
            </a:r>
            <a:r>
              <a:rPr lang="en-US" sz="2600" dirty="0" smtClean="0"/>
              <a:t>Predictability</a:t>
            </a:r>
            <a:r>
              <a:rPr lang="bg-BG" sz="2600" dirty="0" smtClean="0"/>
              <a:t>)</a:t>
            </a:r>
          </a:p>
          <a:p>
            <a:pPr lvl="1" algn="just">
              <a:lnSpc>
                <a:spcPct val="134000"/>
              </a:lnSpc>
            </a:pPr>
            <a:r>
              <a:rPr lang="bg-BG" sz="2200" dirty="0" smtClean="0"/>
              <a:t>Потребителят трябва да може да предвижда естественото развитие на всяка задача:</a:t>
            </a:r>
          </a:p>
          <a:p>
            <a:pPr marL="1030500" lvl="1" indent="-342900" algn="just">
              <a:lnSpc>
                <a:spcPct val="134000"/>
              </a:lnSpc>
              <a:buFontTx/>
              <a:buChar char="-"/>
            </a:pPr>
            <a:r>
              <a:rPr lang="bg-BG" sz="2200" dirty="0" smtClean="0"/>
              <a:t>осигуряване на отделни и разпознаваеми екранни елементи;</a:t>
            </a:r>
          </a:p>
          <a:p>
            <a:pPr marL="1030500" lvl="1" indent="-342900" algn="just">
              <a:lnSpc>
                <a:spcPct val="134000"/>
              </a:lnSpc>
              <a:buFontTx/>
              <a:buChar char="-"/>
            </a:pPr>
            <a:r>
              <a:rPr lang="bg-BG" sz="2200" dirty="0" smtClean="0"/>
              <a:t>осигуряване на подсещания за резултата от действието, което ще бъде изпълнено.</a:t>
            </a:r>
          </a:p>
          <a:p>
            <a:pPr lvl="1" algn="just">
              <a:lnSpc>
                <a:spcPct val="134000"/>
              </a:lnSpc>
            </a:pPr>
            <a:r>
              <a:rPr lang="bg-BG" sz="2200" dirty="0" smtClean="0"/>
              <a:t>Да не свързват или комбинират действия.</a:t>
            </a:r>
          </a:p>
          <a:p>
            <a:pPr lvl="1" algn="just">
              <a:lnSpc>
                <a:spcPct val="134000"/>
              </a:lnSpc>
            </a:pPr>
            <a:r>
              <a:rPr lang="bg-BG" sz="2200" dirty="0" smtClean="0"/>
              <a:t>Всички очаквания трябва да бъдат изпълнени еднакво и напълно.</a:t>
            </a:r>
            <a:endParaRPr lang="en-US" sz="2200" dirty="0"/>
          </a:p>
          <a:p>
            <a:pPr marL="0" indent="0" algn="just">
              <a:lnSpc>
                <a:spcPct val="134000"/>
              </a:lnSpc>
              <a:buNone/>
            </a:pPr>
            <a:r>
              <a:rPr lang="bg-BG" sz="2600" dirty="0" smtClean="0"/>
              <a:t>Възстановяване (</a:t>
            </a:r>
            <a:r>
              <a:rPr lang="en-US" sz="2600" dirty="0" smtClean="0"/>
              <a:t>Recovery</a:t>
            </a:r>
            <a:r>
              <a:rPr lang="bg-BG" sz="2600" dirty="0" smtClean="0"/>
              <a:t>)</a:t>
            </a:r>
          </a:p>
          <a:p>
            <a:pPr lvl="1" algn="just">
              <a:lnSpc>
                <a:spcPct val="134000"/>
              </a:lnSpc>
            </a:pPr>
            <a:r>
              <a:rPr lang="bg-BG" sz="2200" dirty="0" smtClean="0"/>
              <a:t>Системата трябва да осигурява:</a:t>
            </a:r>
          </a:p>
          <a:p>
            <a:pPr marL="1030500" lvl="1" indent="-342900" algn="just">
              <a:lnSpc>
                <a:spcPct val="134000"/>
              </a:lnSpc>
              <a:buFontTx/>
              <a:buChar char="-"/>
            </a:pPr>
            <a:r>
              <a:rPr lang="bg-BG" sz="2200" dirty="0" smtClean="0"/>
              <a:t>команди или действия да могат да бъдат отменяни или връщани;</a:t>
            </a:r>
          </a:p>
          <a:p>
            <a:pPr marL="1030500" lvl="1" indent="-342900" algn="just">
              <a:lnSpc>
                <a:spcPct val="134000"/>
              </a:lnSpc>
              <a:buFontTx/>
              <a:buChar char="-"/>
            </a:pPr>
            <a:r>
              <a:rPr lang="bg-BG" sz="2200" dirty="0" smtClean="0"/>
              <a:t>Незабавно връщане към определена точка ако трудностите нараснат.</a:t>
            </a:r>
          </a:p>
          <a:p>
            <a:pPr lvl="1" algn="just">
              <a:lnSpc>
                <a:spcPct val="134000"/>
              </a:lnSpc>
            </a:pPr>
            <a:r>
              <a:rPr lang="bg-BG" sz="2200" dirty="0" smtClean="0"/>
              <a:t>Осигуряване, че потребителите никога няма да загуби своя труд в резултат на:</a:t>
            </a:r>
          </a:p>
          <a:p>
            <a:pPr marL="1030500" lvl="1" indent="-342900" algn="just">
              <a:lnSpc>
                <a:spcPct val="134000"/>
              </a:lnSpc>
              <a:buFontTx/>
              <a:buChar char="-"/>
            </a:pPr>
            <a:r>
              <a:rPr lang="bg-BG" sz="2200" dirty="0" smtClean="0"/>
              <a:t>грешка от тяхна страна;</a:t>
            </a:r>
          </a:p>
          <a:p>
            <a:pPr marL="1030500" lvl="1" indent="-342900" algn="just">
              <a:lnSpc>
                <a:spcPct val="134000"/>
              </a:lnSpc>
              <a:buFontTx/>
              <a:buChar char="-"/>
            </a:pPr>
            <a:r>
              <a:rPr lang="bg-BG" sz="2200" dirty="0" smtClean="0"/>
              <a:t>хардуерен, софтуерен или комуникационен проблем.</a:t>
            </a:r>
            <a:endParaRPr lang="en-US" sz="2200" dirty="0"/>
          </a:p>
        </p:txBody>
      </p:sp>
    </p:spTree>
    <p:extLst>
      <p:ext uri="{BB962C8B-B14F-4D97-AF65-F5344CB8AC3E}">
        <p14:creationId xmlns:p14="http://schemas.microsoft.com/office/powerpoint/2010/main" val="23030137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47930"/>
            <a:ext cx="9905998" cy="725090"/>
          </a:xfrm>
        </p:spPr>
        <p:txBody>
          <a:bodyPr/>
          <a:lstStyle/>
          <a:p>
            <a:r>
              <a:rPr lang="bg-BG" dirty="0" smtClean="0"/>
              <a:t>Основни Принципи</a:t>
            </a:r>
            <a:endParaRPr lang="bg-BG" dirty="0"/>
          </a:p>
        </p:txBody>
      </p:sp>
      <p:sp>
        <p:nvSpPr>
          <p:cNvPr id="4" name="Content Placeholder 2"/>
          <p:cNvSpPr txBox="1">
            <a:spLocks/>
          </p:cNvSpPr>
          <p:nvPr/>
        </p:nvSpPr>
        <p:spPr>
          <a:xfrm>
            <a:off x="955343" y="1203648"/>
            <a:ext cx="10358651" cy="549573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bg-BG" dirty="0" smtClean="0"/>
              <a:t>Отзивчивост (</a:t>
            </a:r>
            <a:r>
              <a:rPr lang="en-US" dirty="0" smtClean="0"/>
              <a:t>Responsiveness</a:t>
            </a:r>
            <a:r>
              <a:rPr lang="bg-BG" dirty="0" smtClean="0"/>
              <a:t>)</a:t>
            </a:r>
          </a:p>
          <a:p>
            <a:pPr lvl="1" algn="just"/>
            <a:r>
              <a:rPr lang="bg-BG" dirty="0" smtClean="0"/>
              <a:t>Системата трябва бързо да отговаря на потребителските заявки.</a:t>
            </a:r>
          </a:p>
          <a:p>
            <a:pPr lvl="1" algn="just"/>
            <a:r>
              <a:rPr lang="bg-BG" dirty="0" smtClean="0"/>
              <a:t>Да осигурява незабавни потвърждение за всички потребителски действия: визуални, текстови, звукови.</a:t>
            </a:r>
            <a:endParaRPr lang="en-US" dirty="0"/>
          </a:p>
          <a:p>
            <a:pPr marL="0" indent="0" algn="just">
              <a:buNone/>
            </a:pPr>
            <a:r>
              <a:rPr lang="bg-BG" dirty="0" smtClean="0"/>
              <a:t>Безопасност (</a:t>
            </a:r>
            <a:r>
              <a:rPr lang="en-US" dirty="0" smtClean="0"/>
              <a:t>Safety</a:t>
            </a:r>
            <a:r>
              <a:rPr lang="bg-BG" dirty="0" smtClean="0"/>
              <a:t>)</a:t>
            </a:r>
          </a:p>
          <a:p>
            <a:pPr lvl="1" algn="just"/>
            <a:r>
              <a:rPr lang="bg-BG" dirty="0" smtClean="0"/>
              <a:t>Да защитава потребителя от допускане на грешки – да осигурява визуално подсказване, напомняния, списък с избори и друг вид помощ или автоматично, или </a:t>
            </a:r>
            <a:r>
              <a:rPr lang="bg-BG" smtClean="0"/>
              <a:t>при поискване.</a:t>
            </a:r>
            <a:endParaRPr lang="en-US" dirty="0"/>
          </a:p>
          <a:p>
            <a:pPr marL="0" indent="0" algn="just">
              <a:buNone/>
            </a:pPr>
            <a:r>
              <a:rPr lang="bg-BG" dirty="0"/>
              <a:t>Прозрачност (</a:t>
            </a:r>
            <a:r>
              <a:rPr lang="en-US" dirty="0"/>
              <a:t>Transparency</a:t>
            </a:r>
            <a:r>
              <a:rPr lang="bg-BG" dirty="0" smtClean="0"/>
              <a:t>)</a:t>
            </a:r>
          </a:p>
          <a:p>
            <a:pPr lvl="1" algn="just"/>
            <a:r>
              <a:rPr lang="bg-BG" dirty="0" smtClean="0"/>
              <a:t>Да позволи на потребителя да се фокусира върху задачата или работата без да се интересува от механизмите на интерфейса – дейностите и напомнянията за тези дейности вътре в компютъра трябва да останат невидими за потребителя.</a:t>
            </a:r>
          </a:p>
        </p:txBody>
      </p:sp>
    </p:spTree>
    <p:extLst>
      <p:ext uri="{BB962C8B-B14F-4D97-AF65-F5344CB8AC3E}">
        <p14:creationId xmlns:p14="http://schemas.microsoft.com/office/powerpoint/2010/main" val="30584246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47930"/>
            <a:ext cx="9905998" cy="725090"/>
          </a:xfrm>
        </p:spPr>
        <p:txBody>
          <a:bodyPr/>
          <a:lstStyle/>
          <a:p>
            <a:r>
              <a:rPr lang="bg-BG" dirty="0" smtClean="0"/>
              <a:t>Основни Принципи</a:t>
            </a:r>
            <a:endParaRPr lang="bg-BG" dirty="0"/>
          </a:p>
        </p:txBody>
      </p:sp>
      <p:sp>
        <p:nvSpPr>
          <p:cNvPr id="4" name="Content Placeholder 2"/>
          <p:cNvSpPr txBox="1">
            <a:spLocks/>
          </p:cNvSpPr>
          <p:nvPr/>
        </p:nvSpPr>
        <p:spPr>
          <a:xfrm>
            <a:off x="1141413" y="1203648"/>
            <a:ext cx="10172581" cy="549573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bg-BG" sz="2600" dirty="0" smtClean="0"/>
              <a:t>Простота (</a:t>
            </a:r>
            <a:r>
              <a:rPr lang="en-US" sz="2600" dirty="0" smtClean="0"/>
              <a:t>Simplicity</a:t>
            </a:r>
            <a:r>
              <a:rPr lang="bg-BG" sz="2600" dirty="0" smtClean="0"/>
              <a:t>)</a:t>
            </a:r>
          </a:p>
          <a:p>
            <a:pPr lvl="1" algn="just"/>
            <a:r>
              <a:rPr lang="bg-BG" sz="2200" dirty="0" smtClean="0"/>
              <a:t>Осигуряване на колкото се може по-опростен интерфейс.</a:t>
            </a:r>
          </a:p>
          <a:p>
            <a:pPr lvl="1" algn="just"/>
            <a:r>
              <a:rPr lang="bg-BG" sz="2200" dirty="0" smtClean="0"/>
              <a:t>Начини да се осигури простота:</a:t>
            </a:r>
          </a:p>
          <a:p>
            <a:pPr marL="1030500" lvl="1" indent="-342900" algn="just">
              <a:buFontTx/>
              <a:buChar char="-"/>
            </a:pPr>
            <a:r>
              <a:rPr lang="bg-BG" sz="2200" dirty="0" smtClean="0"/>
              <a:t>осигуряване на прогресивно разкриване, като се скриват неща, докато те не са необходими:</a:t>
            </a:r>
          </a:p>
          <a:p>
            <a:pPr marL="1372500" lvl="1" indent="-342900" algn="just">
              <a:buFont typeface="Wingdings" panose="05000000000000000000" pitchFamily="2" charset="2"/>
              <a:buChar char="ü"/>
            </a:pPr>
            <a:r>
              <a:rPr lang="bg-BG" sz="2200" dirty="0" smtClean="0"/>
              <a:t>представяне на общите и необходими функции най-напред;</a:t>
            </a:r>
          </a:p>
          <a:p>
            <a:pPr marL="1372500" lvl="1" indent="-342900" algn="just">
              <a:buFont typeface="Wingdings" panose="05000000000000000000" pitchFamily="2" charset="2"/>
              <a:buChar char="ü"/>
            </a:pPr>
            <a:r>
              <a:rPr lang="bg-BG" sz="2200" dirty="0" smtClean="0"/>
              <a:t>видното място да е за важните функции;</a:t>
            </a:r>
          </a:p>
          <a:p>
            <a:pPr marL="1372500" lvl="1" indent="-342900" algn="just">
              <a:buFont typeface="Wingdings" panose="05000000000000000000" pitchFamily="2" charset="2"/>
              <a:buChar char="ü"/>
            </a:pPr>
            <a:r>
              <a:rPr lang="bg-BG" sz="2200" dirty="0"/>
              <a:t>д</a:t>
            </a:r>
            <a:r>
              <a:rPr lang="bg-BG" sz="2200" dirty="0" smtClean="0"/>
              <a:t>а се скрият сложните и по-рядко използвани функции;</a:t>
            </a:r>
          </a:p>
          <a:p>
            <a:pPr marL="1030500" lvl="1" indent="-342900" algn="just">
              <a:buFontTx/>
              <a:buChar char="-"/>
            </a:pPr>
            <a:r>
              <a:rPr lang="bg-BG" sz="2200" dirty="0" smtClean="0"/>
              <a:t>да се осигури очевидна визуална йерархия;</a:t>
            </a:r>
          </a:p>
          <a:p>
            <a:pPr marL="1030500" lvl="1" indent="-342900" algn="just">
              <a:buFontTx/>
              <a:buChar char="-"/>
            </a:pPr>
            <a:r>
              <a:rPr lang="bg-BG" sz="2200" dirty="0" smtClean="0"/>
              <a:t>да се осигурят параметри по подразбиране;</a:t>
            </a:r>
          </a:p>
          <a:p>
            <a:pPr marL="1030500" lvl="1" indent="-342900" algn="just">
              <a:buFontTx/>
              <a:buChar char="-"/>
            </a:pPr>
            <a:r>
              <a:rPr lang="bg-BG" sz="2200" dirty="0" smtClean="0"/>
              <a:t>намаляване на точките за подравняване на екрана;</a:t>
            </a:r>
          </a:p>
          <a:p>
            <a:pPr marL="1030500" lvl="1" indent="-342900" algn="just">
              <a:buFontTx/>
              <a:buChar char="-"/>
            </a:pPr>
            <a:r>
              <a:rPr lang="bg-BG" sz="2200" dirty="0" smtClean="0"/>
              <a:t>да се направят обичайните действия прости за сметка на необичайните, който да бъдат по-трудни;</a:t>
            </a:r>
          </a:p>
          <a:p>
            <a:pPr marL="1030500" lvl="1" indent="-342900" algn="just">
              <a:buFontTx/>
              <a:buChar char="-"/>
            </a:pPr>
            <a:r>
              <a:rPr lang="bg-BG" sz="2200" dirty="0" smtClean="0"/>
              <a:t>да се осигури еднородност и последователност;</a:t>
            </a:r>
          </a:p>
          <a:p>
            <a:pPr marL="1030500" lvl="1" indent="-342900" algn="just">
              <a:buFontTx/>
              <a:buChar char="-"/>
            </a:pPr>
            <a:r>
              <a:rPr lang="bg-BG" sz="2200" dirty="0" smtClean="0"/>
              <a:t>да се премахнат ненужните елементи.</a:t>
            </a:r>
            <a:endParaRPr lang="en-US" sz="2200" dirty="0"/>
          </a:p>
        </p:txBody>
      </p:sp>
    </p:spTree>
    <p:extLst>
      <p:ext uri="{BB962C8B-B14F-4D97-AF65-F5344CB8AC3E}">
        <p14:creationId xmlns:p14="http://schemas.microsoft.com/office/powerpoint/2010/main" val="8674762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47930"/>
            <a:ext cx="9905998" cy="725090"/>
          </a:xfrm>
        </p:spPr>
        <p:txBody>
          <a:bodyPr/>
          <a:lstStyle/>
          <a:p>
            <a:r>
              <a:rPr lang="bg-BG" dirty="0" smtClean="0"/>
              <a:t>Основни Принципи</a:t>
            </a:r>
            <a:endParaRPr lang="bg-BG" dirty="0"/>
          </a:p>
        </p:txBody>
      </p:sp>
      <p:sp>
        <p:nvSpPr>
          <p:cNvPr id="4" name="Content Placeholder 2"/>
          <p:cNvSpPr txBox="1">
            <a:spLocks/>
          </p:cNvSpPr>
          <p:nvPr/>
        </p:nvSpPr>
        <p:spPr>
          <a:xfrm>
            <a:off x="1141413" y="1149056"/>
            <a:ext cx="10322706" cy="5708944"/>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lnSpc>
                <a:spcPct val="130000"/>
              </a:lnSpc>
              <a:spcBef>
                <a:spcPts val="0"/>
              </a:spcBef>
              <a:buNone/>
            </a:pPr>
            <a:r>
              <a:rPr lang="bg-BG" sz="7400" dirty="0" smtClean="0"/>
              <a:t>Компромиси (</a:t>
            </a:r>
            <a:r>
              <a:rPr lang="en-US" sz="7400" dirty="0" smtClean="0"/>
              <a:t>Trade-Offs</a:t>
            </a:r>
            <a:r>
              <a:rPr lang="bg-BG" sz="7400" dirty="0" smtClean="0"/>
              <a:t>)</a:t>
            </a:r>
          </a:p>
          <a:p>
            <a:pPr lvl="1" algn="just">
              <a:lnSpc>
                <a:spcPct val="130000"/>
              </a:lnSpc>
              <a:spcBef>
                <a:spcPts val="0"/>
              </a:spcBef>
            </a:pPr>
            <a:r>
              <a:rPr lang="bg-BG" sz="6200" dirty="0" smtClean="0"/>
              <a:t>Крайният дизайн ще бъде базиран на поредица от компромиси, като се балансира между често конфликтни принципи на дизайна.</a:t>
            </a:r>
          </a:p>
          <a:p>
            <a:pPr lvl="1" algn="just">
              <a:lnSpc>
                <a:spcPct val="130000"/>
              </a:lnSpc>
              <a:spcBef>
                <a:spcPts val="0"/>
              </a:spcBef>
            </a:pPr>
            <a:r>
              <a:rPr lang="bg-BG" sz="6200" dirty="0" smtClean="0"/>
              <a:t>Изискванията на хората винаги ще бъдат с предимство пред техническите изисквания.</a:t>
            </a:r>
            <a:endParaRPr lang="en-US" sz="5000" dirty="0"/>
          </a:p>
          <a:p>
            <a:pPr marL="0" indent="0" algn="just">
              <a:lnSpc>
                <a:spcPct val="130000"/>
              </a:lnSpc>
              <a:spcBef>
                <a:spcPts val="0"/>
              </a:spcBef>
              <a:buNone/>
            </a:pPr>
            <a:r>
              <a:rPr lang="bg-BG" sz="7400" dirty="0" smtClean="0"/>
              <a:t>Видимост (</a:t>
            </a:r>
            <a:r>
              <a:rPr lang="en-US" sz="7400" dirty="0" smtClean="0"/>
              <a:t>Visibility</a:t>
            </a:r>
            <a:r>
              <a:rPr lang="bg-BG" sz="7400" dirty="0" smtClean="0"/>
              <a:t>)</a:t>
            </a:r>
          </a:p>
          <a:p>
            <a:pPr lvl="1" algn="just">
              <a:lnSpc>
                <a:spcPct val="130000"/>
              </a:lnSpc>
              <a:spcBef>
                <a:spcPts val="0"/>
              </a:spcBef>
            </a:pPr>
            <a:r>
              <a:rPr lang="bg-BG" sz="6200" dirty="0" smtClean="0"/>
              <a:t>Статуса на системата и методите на използване трябва д са ясно видими.</a:t>
            </a:r>
          </a:p>
          <a:p>
            <a:pPr lvl="1" algn="just">
              <a:lnSpc>
                <a:spcPct val="130000"/>
              </a:lnSpc>
              <a:spcBef>
                <a:spcPts val="0"/>
              </a:spcBef>
            </a:pPr>
            <a:r>
              <a:rPr lang="bg-BG" sz="6200" dirty="0" smtClean="0"/>
              <a:t>Подобряването на видимостта става чрез:</a:t>
            </a:r>
          </a:p>
          <a:p>
            <a:pPr marL="1030500" lvl="1" indent="-342900" algn="just">
              <a:lnSpc>
                <a:spcPct val="130000"/>
              </a:lnSpc>
              <a:spcBef>
                <a:spcPts val="0"/>
              </a:spcBef>
              <a:buFontTx/>
              <a:buChar char="-"/>
            </a:pPr>
            <a:r>
              <a:rPr lang="bg-BG" sz="6200" dirty="0" smtClean="0"/>
              <a:t>йерархична организация – поставя се информацията или контролите в логически категории, след което те се скриват под главен контрол, като например меню. Името на категорията е видимо, но информацията оставя скрита докато не се активира;</a:t>
            </a:r>
          </a:p>
          <a:p>
            <a:pPr marL="1030500" lvl="1" indent="-342900" algn="just">
              <a:lnSpc>
                <a:spcPct val="130000"/>
              </a:lnSpc>
              <a:spcBef>
                <a:spcPts val="0"/>
              </a:spcBef>
              <a:buFontTx/>
              <a:buChar char="-"/>
            </a:pPr>
            <a:r>
              <a:rPr lang="bg-BG" sz="6200" dirty="0" smtClean="0"/>
              <a:t>контекстна чувствителност – представя и скрива информация и контроли на базата на съществуващия контекст на системата. Докато подходящите информация и контроли са силно видими, докато неподходящите или недостъпни функции са скрити докато те не станат приложими.</a:t>
            </a:r>
            <a:endParaRPr lang="bg-BG" sz="6200" dirty="0"/>
          </a:p>
        </p:txBody>
      </p:sp>
    </p:spTree>
    <p:extLst>
      <p:ext uri="{BB962C8B-B14F-4D97-AF65-F5344CB8AC3E}">
        <p14:creationId xmlns:p14="http://schemas.microsoft.com/office/powerpoint/2010/main" val="10840125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Важен ли е добрия дизайн?</a:t>
            </a:r>
            <a:endParaRPr lang="bg-BG" dirty="0"/>
          </a:p>
        </p:txBody>
      </p:sp>
      <p:pic>
        <p:nvPicPr>
          <p:cNvPr id="3" name="Picture 2"/>
          <p:cNvPicPr>
            <a:picLocks noChangeAspect="1"/>
          </p:cNvPicPr>
          <p:nvPr/>
        </p:nvPicPr>
        <p:blipFill>
          <a:blip r:embed="rId2"/>
          <a:stretch>
            <a:fillRect/>
          </a:stretch>
        </p:blipFill>
        <p:spPr>
          <a:xfrm>
            <a:off x="870484" y="2222005"/>
            <a:ext cx="5367522" cy="3315195"/>
          </a:xfrm>
          <a:prstGeom prst="rect">
            <a:avLst/>
          </a:prstGeom>
        </p:spPr>
      </p:pic>
      <p:pic>
        <p:nvPicPr>
          <p:cNvPr id="6" name="Picture 5"/>
          <p:cNvPicPr>
            <a:picLocks noChangeAspect="1"/>
          </p:cNvPicPr>
          <p:nvPr/>
        </p:nvPicPr>
        <p:blipFill>
          <a:blip r:embed="rId3"/>
          <a:stretch>
            <a:fillRect/>
          </a:stretch>
        </p:blipFill>
        <p:spPr>
          <a:xfrm>
            <a:off x="6843495" y="2222006"/>
            <a:ext cx="4511998" cy="3315194"/>
          </a:xfrm>
          <a:prstGeom prst="rect">
            <a:avLst/>
          </a:prstGeom>
        </p:spPr>
      </p:pic>
    </p:spTree>
    <p:extLst>
      <p:ext uri="{BB962C8B-B14F-4D97-AF65-F5344CB8AC3E}">
        <p14:creationId xmlns:p14="http://schemas.microsoft.com/office/powerpoint/2010/main" val="1917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g-BG" dirty="0" smtClean="0"/>
              <a:t>Предимства на добрия дизайн</a:t>
            </a:r>
            <a:endParaRPr lang="bg-BG" dirty="0"/>
          </a:p>
        </p:txBody>
      </p:sp>
      <p:graphicFrame>
        <p:nvGraphicFramePr>
          <p:cNvPr id="4" name="Table 3"/>
          <p:cNvGraphicFramePr>
            <a:graphicFrameLocks noGrp="1"/>
          </p:cNvGraphicFramePr>
          <p:nvPr>
            <p:extLst>
              <p:ext uri="{D42A27DB-BD31-4B8C-83A1-F6EECF244321}">
                <p14:modId xmlns:p14="http://schemas.microsoft.com/office/powerpoint/2010/main" val="2453664953"/>
              </p:ext>
            </p:extLst>
          </p:nvPr>
        </p:nvGraphicFramePr>
        <p:xfrm>
          <a:off x="1413934" y="2218266"/>
          <a:ext cx="8255000" cy="2123440"/>
        </p:xfrm>
        <a:graphic>
          <a:graphicData uri="http://schemas.openxmlformats.org/drawingml/2006/table">
            <a:tbl>
              <a:tblPr firstRow="1" bandRow="1">
                <a:tableStyleId>{5C22544A-7EE6-4342-B048-85BDC9FD1C3A}</a:tableStyleId>
              </a:tblPr>
              <a:tblGrid>
                <a:gridCol w="3225800"/>
                <a:gridCol w="5029200"/>
              </a:tblGrid>
              <a:tr h="370840">
                <a:tc>
                  <a:txBody>
                    <a:bodyPr/>
                    <a:lstStyle/>
                    <a:p>
                      <a:r>
                        <a:rPr lang="bg-BG" dirty="0" smtClean="0"/>
                        <a:t>Допълнителни</a:t>
                      </a:r>
                      <a:r>
                        <a:rPr lang="bg-BG" baseline="0" dirty="0" smtClean="0"/>
                        <a:t> секунди, изисквани за екран в секунди</a:t>
                      </a:r>
                      <a:endParaRPr lang="bg-BG" dirty="0"/>
                    </a:p>
                  </a:txBody>
                  <a:tcPr/>
                </a:tc>
                <a:tc>
                  <a:txBody>
                    <a:bodyPr/>
                    <a:lstStyle/>
                    <a:p>
                      <a:r>
                        <a:rPr lang="bg-BG" dirty="0" smtClean="0"/>
                        <a:t>Допълнителни човеко-години</a:t>
                      </a:r>
                      <a:r>
                        <a:rPr lang="bg-BG" baseline="30000" dirty="0" smtClean="0"/>
                        <a:t>1</a:t>
                      </a:r>
                      <a:r>
                        <a:rPr lang="bg-BG" dirty="0" smtClean="0"/>
                        <a:t>, изисквани</a:t>
                      </a:r>
                      <a:r>
                        <a:rPr lang="bg-BG" baseline="0" dirty="0" smtClean="0"/>
                        <a:t> за да се обработят 4,8 милиона екрана на година</a:t>
                      </a:r>
                      <a:endParaRPr lang="bg-BG" dirty="0"/>
                    </a:p>
                  </a:txBody>
                  <a:tcPr/>
                </a:tc>
              </a:tr>
              <a:tr h="370840">
                <a:tc>
                  <a:txBody>
                    <a:bodyPr/>
                    <a:lstStyle/>
                    <a:p>
                      <a:pPr algn="ctr"/>
                      <a:r>
                        <a:rPr lang="bg-BG" dirty="0" smtClean="0"/>
                        <a:t>1</a:t>
                      </a:r>
                      <a:endParaRPr lang="bg-BG" dirty="0"/>
                    </a:p>
                  </a:txBody>
                  <a:tcPr/>
                </a:tc>
                <a:tc>
                  <a:txBody>
                    <a:bodyPr/>
                    <a:lstStyle/>
                    <a:p>
                      <a:pPr algn="ctr"/>
                      <a:r>
                        <a:rPr lang="bg-BG" dirty="0" smtClean="0"/>
                        <a:t>0,7</a:t>
                      </a:r>
                      <a:endParaRPr lang="bg-BG" dirty="0"/>
                    </a:p>
                  </a:txBody>
                  <a:tcPr/>
                </a:tc>
              </a:tr>
              <a:tr h="370840">
                <a:tc>
                  <a:txBody>
                    <a:bodyPr/>
                    <a:lstStyle/>
                    <a:p>
                      <a:pPr algn="ctr"/>
                      <a:r>
                        <a:rPr lang="bg-BG" dirty="0" smtClean="0"/>
                        <a:t>5</a:t>
                      </a:r>
                      <a:endParaRPr lang="bg-BG" dirty="0"/>
                    </a:p>
                  </a:txBody>
                  <a:tcPr/>
                </a:tc>
                <a:tc>
                  <a:txBody>
                    <a:bodyPr/>
                    <a:lstStyle/>
                    <a:p>
                      <a:pPr algn="ctr"/>
                      <a:r>
                        <a:rPr lang="bg-BG" dirty="0" smtClean="0"/>
                        <a:t>3,6</a:t>
                      </a:r>
                      <a:endParaRPr lang="bg-BG" dirty="0"/>
                    </a:p>
                  </a:txBody>
                  <a:tcPr/>
                </a:tc>
              </a:tr>
              <a:tr h="370840">
                <a:tc>
                  <a:txBody>
                    <a:bodyPr/>
                    <a:lstStyle/>
                    <a:p>
                      <a:pPr algn="ctr"/>
                      <a:r>
                        <a:rPr lang="bg-BG" dirty="0" smtClean="0"/>
                        <a:t>10</a:t>
                      </a:r>
                      <a:endParaRPr lang="bg-BG" dirty="0"/>
                    </a:p>
                  </a:txBody>
                  <a:tcPr/>
                </a:tc>
                <a:tc>
                  <a:txBody>
                    <a:bodyPr/>
                    <a:lstStyle/>
                    <a:p>
                      <a:pPr algn="ctr"/>
                      <a:r>
                        <a:rPr lang="bg-BG" dirty="0" smtClean="0"/>
                        <a:t>7,1</a:t>
                      </a:r>
                      <a:endParaRPr lang="bg-BG" dirty="0"/>
                    </a:p>
                  </a:txBody>
                  <a:tcPr/>
                </a:tc>
              </a:tr>
              <a:tr h="370840">
                <a:tc>
                  <a:txBody>
                    <a:bodyPr/>
                    <a:lstStyle/>
                    <a:p>
                      <a:pPr algn="ctr"/>
                      <a:r>
                        <a:rPr lang="bg-BG" dirty="0" smtClean="0"/>
                        <a:t>20</a:t>
                      </a:r>
                      <a:endParaRPr lang="bg-BG" dirty="0"/>
                    </a:p>
                  </a:txBody>
                  <a:tcPr/>
                </a:tc>
                <a:tc>
                  <a:txBody>
                    <a:bodyPr/>
                    <a:lstStyle/>
                    <a:p>
                      <a:pPr algn="ctr"/>
                      <a:r>
                        <a:rPr lang="bg-BG" dirty="0" smtClean="0"/>
                        <a:t>14,2</a:t>
                      </a:r>
                      <a:endParaRPr lang="bg-BG" dirty="0"/>
                    </a:p>
                  </a:txBody>
                  <a:tcPr/>
                </a:tc>
              </a:tr>
            </a:tbl>
          </a:graphicData>
        </a:graphic>
      </p:graphicFrame>
      <p:sp>
        <p:nvSpPr>
          <p:cNvPr id="5" name="Rectangle 4"/>
          <p:cNvSpPr/>
          <p:nvPr/>
        </p:nvSpPr>
        <p:spPr>
          <a:xfrm>
            <a:off x="1413934" y="4652202"/>
            <a:ext cx="8339666" cy="769441"/>
          </a:xfrm>
          <a:prstGeom prst="rect">
            <a:avLst/>
          </a:prstGeom>
        </p:spPr>
        <p:txBody>
          <a:bodyPr wrap="square">
            <a:spAutoFit/>
          </a:bodyPr>
          <a:lstStyle/>
          <a:p>
            <a:r>
              <a:rPr lang="ru-RU" sz="2200" i="1" dirty="0"/>
              <a:t>Въз основа на действителна система, която изисква обработка на 4,8 милиона екрана годишно и екран с лоша </a:t>
            </a:r>
            <a:r>
              <a:rPr lang="ru-RU" sz="2200" i="1" dirty="0" smtClean="0"/>
              <a:t>яснота </a:t>
            </a:r>
            <a:r>
              <a:rPr lang="en-US" sz="2200" i="1" baseline="30000" dirty="0" smtClean="0"/>
              <a:t>[1]</a:t>
            </a:r>
            <a:endParaRPr lang="bg-BG" sz="2200" i="1" baseline="30000" dirty="0"/>
          </a:p>
        </p:txBody>
      </p:sp>
      <p:sp>
        <p:nvSpPr>
          <p:cNvPr id="7" name="Footer Placeholder 6"/>
          <p:cNvSpPr>
            <a:spLocks noGrp="1"/>
          </p:cNvSpPr>
          <p:nvPr>
            <p:ph type="ftr" sz="quarter" idx="11"/>
          </p:nvPr>
        </p:nvSpPr>
        <p:spPr>
          <a:xfrm>
            <a:off x="1141411" y="6154215"/>
            <a:ext cx="10144656" cy="619809"/>
          </a:xfrm>
        </p:spPr>
        <p:txBody>
          <a:bodyPr/>
          <a:lstStyle/>
          <a:p>
            <a:r>
              <a:rPr lang="ru-RU" b="1" i="1" cap="none" dirty="0" smtClean="0"/>
              <a:t>1. Човеко-годината е мерна единица за количеството работа, извършена от дадено лице през цялата година, изразена в брой часове. Човеко-година взема броя часове, отработени от дадено лице през седмицата, и ги умножава по 52.</a:t>
            </a:r>
            <a:endParaRPr lang="en-US" b="1" i="1" cap="none" dirty="0" smtClean="0"/>
          </a:p>
          <a:p>
            <a:r>
              <a:rPr lang="en-US" b="1" i="1" cap="none" dirty="0" smtClean="0"/>
              <a:t>[1</a:t>
            </a:r>
            <a:r>
              <a:rPr lang="en-US" b="1" i="1" cap="none" dirty="0"/>
              <a:t>]. </a:t>
            </a:r>
            <a:r>
              <a:rPr lang="en-US" b="1" i="1" cap="none" dirty="0" err="1"/>
              <a:t>Galitz</a:t>
            </a:r>
            <a:r>
              <a:rPr lang="en-US" b="1" i="1" cap="none" dirty="0"/>
              <a:t>, W., The Essential Guide to User Interface Design. An Introduction to GUI Design. Principles and Techniques, Third Edition, Wiley Publishing, Inc., 2007, ISBN: 978-0-470-05342-3.</a:t>
            </a:r>
          </a:p>
        </p:txBody>
      </p:sp>
    </p:spTree>
    <p:extLst>
      <p:ext uri="{BB962C8B-B14F-4D97-AF65-F5344CB8AC3E}">
        <p14:creationId xmlns:p14="http://schemas.microsoft.com/office/powerpoint/2010/main" val="6727046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2920"/>
            <a:ext cx="9905998" cy="702282"/>
          </a:xfrm>
        </p:spPr>
        <p:txBody>
          <a:bodyPr/>
          <a:lstStyle/>
          <a:p>
            <a:r>
              <a:rPr lang="bg-BG" dirty="0" smtClean="0"/>
              <a:t>Кратка история на дизайна на екрана</a:t>
            </a:r>
            <a:endParaRPr lang="bg-BG" dirty="0"/>
          </a:p>
        </p:txBody>
      </p:sp>
      <p:pic>
        <p:nvPicPr>
          <p:cNvPr id="3" name="Picture 2"/>
          <p:cNvPicPr>
            <a:picLocks noChangeAspect="1"/>
          </p:cNvPicPr>
          <p:nvPr/>
        </p:nvPicPr>
        <p:blipFill>
          <a:blip r:embed="rId3"/>
          <a:stretch>
            <a:fillRect/>
          </a:stretch>
        </p:blipFill>
        <p:spPr>
          <a:xfrm>
            <a:off x="2161500" y="2097088"/>
            <a:ext cx="7869001" cy="4280934"/>
          </a:xfrm>
          <a:prstGeom prst="rect">
            <a:avLst/>
          </a:prstGeom>
        </p:spPr>
      </p:pic>
      <p:sp>
        <p:nvSpPr>
          <p:cNvPr id="6" name="TextBox 5"/>
          <p:cNvSpPr txBox="1"/>
          <p:nvPr/>
        </p:nvSpPr>
        <p:spPr>
          <a:xfrm>
            <a:off x="2161500" y="1422399"/>
            <a:ext cx="3403624" cy="369332"/>
          </a:xfrm>
          <a:prstGeom prst="rect">
            <a:avLst/>
          </a:prstGeom>
          <a:noFill/>
        </p:spPr>
        <p:txBody>
          <a:bodyPr wrap="none" rtlCol="0">
            <a:spAutoFit/>
          </a:bodyPr>
          <a:lstStyle/>
          <a:p>
            <a:r>
              <a:rPr lang="bg-BG" dirty="0" smtClean="0"/>
              <a:t>Екран от 70-те години на 20 век</a:t>
            </a:r>
            <a:endParaRPr lang="bg-BG" dirty="0"/>
          </a:p>
        </p:txBody>
      </p:sp>
    </p:spTree>
    <p:extLst>
      <p:ext uri="{BB962C8B-B14F-4D97-AF65-F5344CB8AC3E}">
        <p14:creationId xmlns:p14="http://schemas.microsoft.com/office/powerpoint/2010/main" val="2250942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2920"/>
            <a:ext cx="9905998" cy="702282"/>
          </a:xfrm>
        </p:spPr>
        <p:txBody>
          <a:bodyPr/>
          <a:lstStyle/>
          <a:p>
            <a:r>
              <a:rPr lang="bg-BG" dirty="0" smtClean="0"/>
              <a:t>Кратка история на дизайна на екрана</a:t>
            </a:r>
            <a:endParaRPr lang="bg-BG" dirty="0"/>
          </a:p>
        </p:txBody>
      </p:sp>
      <p:sp>
        <p:nvSpPr>
          <p:cNvPr id="6" name="TextBox 5"/>
          <p:cNvSpPr txBox="1"/>
          <p:nvPr/>
        </p:nvSpPr>
        <p:spPr>
          <a:xfrm>
            <a:off x="2161500" y="1430866"/>
            <a:ext cx="3403624" cy="369332"/>
          </a:xfrm>
          <a:prstGeom prst="rect">
            <a:avLst/>
          </a:prstGeom>
          <a:noFill/>
        </p:spPr>
        <p:txBody>
          <a:bodyPr wrap="none" rtlCol="0">
            <a:spAutoFit/>
          </a:bodyPr>
          <a:lstStyle/>
          <a:p>
            <a:r>
              <a:rPr lang="bg-BG" dirty="0" smtClean="0"/>
              <a:t>Екран от 80-те години на 20 век</a:t>
            </a:r>
            <a:endParaRPr lang="bg-BG" dirty="0"/>
          </a:p>
        </p:txBody>
      </p:sp>
      <p:pic>
        <p:nvPicPr>
          <p:cNvPr id="4" name="Picture 3"/>
          <p:cNvPicPr>
            <a:picLocks noChangeAspect="1"/>
          </p:cNvPicPr>
          <p:nvPr/>
        </p:nvPicPr>
        <p:blipFill>
          <a:blip r:embed="rId3"/>
          <a:stretch>
            <a:fillRect/>
          </a:stretch>
        </p:blipFill>
        <p:spPr>
          <a:xfrm>
            <a:off x="2161500" y="1965866"/>
            <a:ext cx="7869001" cy="4280934"/>
          </a:xfrm>
          <a:prstGeom prst="rect">
            <a:avLst/>
          </a:prstGeom>
        </p:spPr>
      </p:pic>
    </p:spTree>
    <p:extLst>
      <p:ext uri="{BB962C8B-B14F-4D97-AF65-F5344CB8AC3E}">
        <p14:creationId xmlns:p14="http://schemas.microsoft.com/office/powerpoint/2010/main" val="40507622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2920"/>
            <a:ext cx="9905998" cy="702282"/>
          </a:xfrm>
        </p:spPr>
        <p:txBody>
          <a:bodyPr/>
          <a:lstStyle/>
          <a:p>
            <a:r>
              <a:rPr lang="bg-BG" dirty="0" smtClean="0"/>
              <a:t>Кратка история на дизайна на екрана</a:t>
            </a:r>
            <a:endParaRPr lang="bg-BG" dirty="0"/>
          </a:p>
        </p:txBody>
      </p:sp>
      <p:sp>
        <p:nvSpPr>
          <p:cNvPr id="6" name="TextBox 5"/>
          <p:cNvSpPr txBox="1"/>
          <p:nvPr/>
        </p:nvSpPr>
        <p:spPr>
          <a:xfrm>
            <a:off x="2617450" y="1236132"/>
            <a:ext cx="3403624" cy="369332"/>
          </a:xfrm>
          <a:prstGeom prst="rect">
            <a:avLst/>
          </a:prstGeom>
          <a:noFill/>
        </p:spPr>
        <p:txBody>
          <a:bodyPr wrap="none" rtlCol="0">
            <a:spAutoFit/>
          </a:bodyPr>
          <a:lstStyle/>
          <a:p>
            <a:r>
              <a:rPr lang="bg-BG" dirty="0" smtClean="0"/>
              <a:t>Екран от 90-те години на 20 век</a:t>
            </a:r>
            <a:endParaRPr lang="bg-BG" dirty="0"/>
          </a:p>
        </p:txBody>
      </p:sp>
      <p:pic>
        <p:nvPicPr>
          <p:cNvPr id="3" name="Picture 2"/>
          <p:cNvPicPr>
            <a:picLocks noChangeAspect="1"/>
          </p:cNvPicPr>
          <p:nvPr/>
        </p:nvPicPr>
        <p:blipFill>
          <a:blip r:embed="rId3"/>
          <a:stretch>
            <a:fillRect/>
          </a:stretch>
        </p:blipFill>
        <p:spPr>
          <a:xfrm>
            <a:off x="2617450" y="1730486"/>
            <a:ext cx="6957100" cy="4825382"/>
          </a:xfrm>
          <a:prstGeom prst="rect">
            <a:avLst/>
          </a:prstGeom>
        </p:spPr>
      </p:pic>
    </p:spTree>
    <p:extLst>
      <p:ext uri="{BB962C8B-B14F-4D97-AF65-F5344CB8AC3E}">
        <p14:creationId xmlns:p14="http://schemas.microsoft.com/office/powerpoint/2010/main" val="7784706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2920"/>
            <a:ext cx="9905998" cy="702282"/>
          </a:xfrm>
        </p:spPr>
        <p:txBody>
          <a:bodyPr/>
          <a:lstStyle/>
          <a:p>
            <a:r>
              <a:rPr lang="bg-BG" dirty="0"/>
              <a:t>Стилове на взаимодействие</a:t>
            </a:r>
          </a:p>
        </p:txBody>
      </p:sp>
      <p:sp>
        <p:nvSpPr>
          <p:cNvPr id="6" name="TextBox 5"/>
          <p:cNvSpPr txBox="1"/>
          <p:nvPr/>
        </p:nvSpPr>
        <p:spPr>
          <a:xfrm>
            <a:off x="1957049" y="1777997"/>
            <a:ext cx="7686484" cy="325659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bg-BG" sz="2800" dirty="0" smtClean="0"/>
              <a:t>Команден ред (</a:t>
            </a:r>
            <a:r>
              <a:rPr lang="en-US" sz="2800" dirty="0" smtClean="0"/>
              <a:t>Command line</a:t>
            </a:r>
            <a:r>
              <a:rPr lang="bg-BG" sz="2800" dirty="0" smtClean="0"/>
              <a:t>)</a:t>
            </a:r>
            <a:endParaRPr lang="en-US" sz="2800" dirty="0"/>
          </a:p>
          <a:p>
            <a:pPr marL="285750" indent="-285750">
              <a:lnSpc>
                <a:spcPct val="150000"/>
              </a:lnSpc>
              <a:buFont typeface="Arial" panose="020B0604020202020204" pitchFamily="34" charset="0"/>
              <a:buChar char="•"/>
            </a:pPr>
            <a:r>
              <a:rPr lang="bg-BG" sz="2800" dirty="0" smtClean="0"/>
              <a:t>Избор от меню (</a:t>
            </a:r>
            <a:r>
              <a:rPr lang="en-US" sz="2800" dirty="0" smtClean="0"/>
              <a:t>Menu selection</a:t>
            </a:r>
            <a:r>
              <a:rPr lang="bg-BG" sz="2800" dirty="0" smtClean="0"/>
              <a:t>)</a:t>
            </a:r>
            <a:endParaRPr lang="en-US" sz="2800" dirty="0"/>
          </a:p>
          <a:p>
            <a:pPr marL="285750" indent="-285750">
              <a:lnSpc>
                <a:spcPct val="150000"/>
              </a:lnSpc>
              <a:buFont typeface="Arial" panose="020B0604020202020204" pitchFamily="34" charset="0"/>
              <a:buChar char="•"/>
            </a:pPr>
            <a:r>
              <a:rPr lang="bg-BG" sz="2800" dirty="0" smtClean="0"/>
              <a:t>Форма за попълване (</a:t>
            </a:r>
            <a:r>
              <a:rPr lang="en-US" sz="2800" dirty="0" smtClean="0"/>
              <a:t>Form fill-in</a:t>
            </a:r>
            <a:r>
              <a:rPr lang="bg-BG" sz="2800" dirty="0"/>
              <a:t>)</a:t>
            </a:r>
            <a:endParaRPr lang="en-US" sz="2800" dirty="0"/>
          </a:p>
          <a:p>
            <a:pPr marL="285750" indent="-285750">
              <a:lnSpc>
                <a:spcPct val="150000"/>
              </a:lnSpc>
              <a:buFont typeface="Arial" panose="020B0604020202020204" pitchFamily="34" charset="0"/>
              <a:buChar char="•"/>
            </a:pPr>
            <a:r>
              <a:rPr lang="bg-BG" sz="2800" dirty="0" smtClean="0"/>
              <a:t>Директна манипулация (</a:t>
            </a:r>
            <a:r>
              <a:rPr lang="en-US" sz="2800" dirty="0" smtClean="0"/>
              <a:t>Direct manipulation</a:t>
            </a:r>
            <a:r>
              <a:rPr lang="bg-BG" sz="2800" dirty="0" smtClean="0"/>
              <a:t>)</a:t>
            </a:r>
            <a:endParaRPr lang="en-US" sz="2800" dirty="0"/>
          </a:p>
          <a:p>
            <a:pPr marL="285750" indent="-285750">
              <a:lnSpc>
                <a:spcPct val="150000"/>
              </a:lnSpc>
              <a:buFont typeface="Arial" panose="020B0604020202020204" pitchFamily="34" charset="0"/>
              <a:buChar char="•"/>
            </a:pPr>
            <a:r>
              <a:rPr lang="bg-BG" sz="2800" dirty="0" err="1" smtClean="0"/>
              <a:t>Антропоморфен</a:t>
            </a:r>
            <a:r>
              <a:rPr lang="bg-BG" sz="2800" dirty="0" smtClean="0"/>
              <a:t> (</a:t>
            </a:r>
            <a:r>
              <a:rPr lang="en-US" sz="2800" dirty="0" smtClean="0"/>
              <a:t>Anthropomorphic</a:t>
            </a:r>
            <a:r>
              <a:rPr lang="bg-BG" sz="2800" dirty="0" smtClean="0"/>
              <a:t>)</a:t>
            </a:r>
            <a:endParaRPr lang="bg-BG" sz="2800" dirty="0"/>
          </a:p>
        </p:txBody>
      </p:sp>
    </p:spTree>
    <p:extLst>
      <p:ext uri="{BB962C8B-B14F-4D97-AF65-F5344CB8AC3E}">
        <p14:creationId xmlns:p14="http://schemas.microsoft.com/office/powerpoint/2010/main" val="17224238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14966</TotalTime>
  <Words>4724</Words>
  <Application>Microsoft Office PowerPoint</Application>
  <PresentationFormat>Widescreen</PresentationFormat>
  <Paragraphs>463</Paragraphs>
  <Slides>37</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Trebuchet MS</vt:lpstr>
      <vt:lpstr>Tw Cen MT</vt:lpstr>
      <vt:lpstr>Wingdings</vt:lpstr>
      <vt:lpstr>Circuit</vt:lpstr>
      <vt:lpstr>Проектиране на програмни интерфейси</vt:lpstr>
      <vt:lpstr>Потребителският интерфейс - най-важната част от всяка компютърна система</vt:lpstr>
      <vt:lpstr>Важен ли е добрия дизайн?</vt:lpstr>
      <vt:lpstr>Важен ли е добрия дизайн?</vt:lpstr>
      <vt:lpstr>Предимства на добрия дизайн</vt:lpstr>
      <vt:lpstr>Кратка история на дизайна на екрана</vt:lpstr>
      <vt:lpstr>Кратка история на дизайна на екрана</vt:lpstr>
      <vt:lpstr>Кратка история на дизайна на екрана</vt:lpstr>
      <vt:lpstr>Стилове на взаимодействие</vt:lpstr>
      <vt:lpstr>Стилове на взаимодействие</vt:lpstr>
      <vt:lpstr>Стилове на взаимодействие</vt:lpstr>
      <vt:lpstr>Недиректна манипулация</vt:lpstr>
      <vt:lpstr>Недиректна манипулация</vt:lpstr>
      <vt:lpstr>Web потребителски интерфейс</vt:lpstr>
      <vt:lpstr>Web потребителски интерфейс</vt:lpstr>
      <vt:lpstr>GUI срещу WEB дизайн</vt:lpstr>
      <vt:lpstr>GUI срещу WEB дизайн</vt:lpstr>
      <vt:lpstr>GUI срещу WEB дизайн</vt:lpstr>
      <vt:lpstr>GUI срещу WEB дизайн</vt:lpstr>
      <vt:lpstr>GUI срещу WEB дизайн</vt:lpstr>
      <vt:lpstr>GUI срещу WEB дизайн</vt:lpstr>
      <vt:lpstr>Принципи за Xerox Star</vt:lpstr>
      <vt:lpstr>Основни Принципи</vt:lpstr>
      <vt:lpstr>Основни Принципи</vt:lpstr>
      <vt:lpstr>Основни Принципи</vt:lpstr>
      <vt:lpstr>Основни Принципи</vt:lpstr>
      <vt:lpstr>Основни Принципи</vt:lpstr>
      <vt:lpstr>Основни Принципи</vt:lpstr>
      <vt:lpstr>Основни Принципи</vt:lpstr>
      <vt:lpstr>Основни Принципи</vt:lpstr>
      <vt:lpstr>Основни Принципи</vt:lpstr>
      <vt:lpstr>Основни Принципи</vt:lpstr>
      <vt:lpstr>Основни Принципи</vt:lpstr>
      <vt:lpstr>Основни Принципи</vt:lpstr>
      <vt:lpstr>Основни Принципи</vt:lpstr>
      <vt:lpstr>Основни Принципи</vt:lpstr>
      <vt:lpstr>Основни Принципи</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Проектиране на програмни интерфейси</dc:title>
  <dc:creator>MSlavov</dc:creator>
  <cp:lastModifiedBy>Microsoft account</cp:lastModifiedBy>
  <cp:revision>70</cp:revision>
  <dcterms:created xsi:type="dcterms:W3CDTF">2021-01-18T12:30:24Z</dcterms:created>
  <dcterms:modified xsi:type="dcterms:W3CDTF">2023-05-09T07:02:23Z</dcterms:modified>
</cp:coreProperties>
</file>