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8" r:id="rId2"/>
  </p:sldMasterIdLst>
  <p:notesMasterIdLst>
    <p:notesMasterId r:id="rId51"/>
  </p:notesMasterIdLst>
  <p:sldIdLst>
    <p:sldId id="265"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9" r:id="rId24"/>
    <p:sldId id="278"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9" autoAdjust="0"/>
    <p:restoredTop sz="79971" autoAdjust="0"/>
  </p:normalViewPr>
  <p:slideViewPr>
    <p:cSldViewPr snapToGrid="0">
      <p:cViewPr varScale="1">
        <p:scale>
          <a:sx n="89" d="100"/>
          <a:sy n="89" d="100"/>
        </p:scale>
        <p:origin x="106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C8F5B7-F46C-4D3B-95C2-D8EC97F6439C}" type="datetimeFigureOut">
              <a:rPr lang="bg-BG" smtClean="0"/>
              <a:t>10.6.2021 г.</a:t>
            </a:fld>
            <a:endParaRPr lang="bg-B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5B69B6-8AF0-4E33-B86B-55076DED26EF}" type="slidenum">
              <a:rPr lang="bg-BG" smtClean="0"/>
              <a:t>‹#›</a:t>
            </a:fld>
            <a:endParaRPr lang="bg-BG" dirty="0"/>
          </a:p>
        </p:txBody>
      </p:sp>
    </p:spTree>
    <p:extLst>
      <p:ext uri="{BB962C8B-B14F-4D97-AF65-F5344CB8AC3E}">
        <p14:creationId xmlns:p14="http://schemas.microsoft.com/office/powerpoint/2010/main" val="18204193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dirty="0" smtClean="0"/>
              <a:t>Първите пет изброени условия ще се появят естествено, защото хората са хора, както като потребители, така и като разработчици. Този вид поведение трябва да се разбира и приема в дизайна. Потребителските грешки, въпреки че винаги ще се появят, могат да бъдат намалени. Насоките в различните стъпки за проектиране са насочени към този проблем.</a:t>
            </a: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2</a:t>
            </a:fld>
            <a:endParaRPr lang="bg-BG">
              <a:solidFill>
                <a:prstClr val="black"/>
              </a:solidFill>
            </a:endParaRPr>
          </a:p>
        </p:txBody>
      </p:sp>
    </p:spTree>
    <p:extLst>
      <p:ext uri="{BB962C8B-B14F-4D97-AF65-F5344CB8AC3E}">
        <p14:creationId xmlns:p14="http://schemas.microsoft.com/office/powerpoint/2010/main" val="22985734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11</a:t>
            </a:fld>
            <a:endParaRPr lang="bg-BG">
              <a:solidFill>
                <a:prstClr val="black"/>
              </a:solidFill>
            </a:endParaRPr>
          </a:p>
        </p:txBody>
      </p:sp>
    </p:spTree>
    <p:extLst>
      <p:ext uri="{BB962C8B-B14F-4D97-AF65-F5344CB8AC3E}">
        <p14:creationId xmlns:p14="http://schemas.microsoft.com/office/powerpoint/2010/main" val="40665453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12</a:t>
            </a:fld>
            <a:endParaRPr lang="bg-BG">
              <a:solidFill>
                <a:prstClr val="black"/>
              </a:solidFill>
            </a:endParaRPr>
          </a:p>
        </p:txBody>
      </p:sp>
    </p:spTree>
    <p:extLst>
      <p:ext uri="{BB962C8B-B14F-4D97-AF65-F5344CB8AC3E}">
        <p14:creationId xmlns:p14="http://schemas.microsoft.com/office/powerpoint/2010/main" val="10225199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13</a:t>
            </a:fld>
            <a:endParaRPr lang="bg-BG">
              <a:solidFill>
                <a:prstClr val="black"/>
              </a:solidFill>
            </a:endParaRPr>
          </a:p>
        </p:txBody>
      </p:sp>
    </p:spTree>
    <p:extLst>
      <p:ext uri="{BB962C8B-B14F-4D97-AF65-F5344CB8AC3E}">
        <p14:creationId xmlns:p14="http://schemas.microsoft.com/office/powerpoint/2010/main" val="450530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14</a:t>
            </a:fld>
            <a:endParaRPr lang="bg-BG">
              <a:solidFill>
                <a:prstClr val="black"/>
              </a:solidFill>
            </a:endParaRPr>
          </a:p>
        </p:txBody>
      </p:sp>
    </p:spTree>
    <p:extLst>
      <p:ext uri="{BB962C8B-B14F-4D97-AF65-F5344CB8AC3E}">
        <p14:creationId xmlns:p14="http://schemas.microsoft.com/office/powerpoint/2010/main" val="1982923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15</a:t>
            </a:fld>
            <a:endParaRPr lang="bg-BG">
              <a:solidFill>
                <a:prstClr val="black"/>
              </a:solidFill>
            </a:endParaRPr>
          </a:p>
        </p:txBody>
      </p:sp>
    </p:spTree>
    <p:extLst>
      <p:ext uri="{BB962C8B-B14F-4D97-AF65-F5344CB8AC3E}">
        <p14:creationId xmlns:p14="http://schemas.microsoft.com/office/powerpoint/2010/main" val="15600026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16</a:t>
            </a:fld>
            <a:endParaRPr lang="bg-BG">
              <a:solidFill>
                <a:prstClr val="black"/>
              </a:solidFill>
            </a:endParaRPr>
          </a:p>
        </p:txBody>
      </p:sp>
    </p:spTree>
    <p:extLst>
      <p:ext uri="{BB962C8B-B14F-4D97-AF65-F5344CB8AC3E}">
        <p14:creationId xmlns:p14="http://schemas.microsoft.com/office/powerpoint/2010/main" val="15701289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17</a:t>
            </a:fld>
            <a:endParaRPr lang="bg-BG">
              <a:solidFill>
                <a:prstClr val="black"/>
              </a:solidFill>
            </a:endParaRPr>
          </a:p>
        </p:txBody>
      </p:sp>
    </p:spTree>
    <p:extLst>
      <p:ext uri="{BB962C8B-B14F-4D97-AF65-F5344CB8AC3E}">
        <p14:creationId xmlns:p14="http://schemas.microsoft.com/office/powerpoint/2010/main" val="172773394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18</a:t>
            </a:fld>
            <a:endParaRPr lang="bg-BG">
              <a:solidFill>
                <a:prstClr val="black"/>
              </a:solidFill>
            </a:endParaRPr>
          </a:p>
        </p:txBody>
      </p:sp>
    </p:spTree>
    <p:extLst>
      <p:ext uri="{BB962C8B-B14F-4D97-AF65-F5344CB8AC3E}">
        <p14:creationId xmlns:p14="http://schemas.microsoft.com/office/powerpoint/2010/main" val="32340627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19</a:t>
            </a:fld>
            <a:endParaRPr lang="bg-BG">
              <a:solidFill>
                <a:prstClr val="black"/>
              </a:solidFill>
            </a:endParaRPr>
          </a:p>
        </p:txBody>
      </p:sp>
    </p:spTree>
    <p:extLst>
      <p:ext uri="{BB962C8B-B14F-4D97-AF65-F5344CB8AC3E}">
        <p14:creationId xmlns:p14="http://schemas.microsoft.com/office/powerpoint/2010/main" val="38694006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dirty="0" smtClean="0"/>
              <a:t>Едно проучване (Ceaparu et al., 2004) установява, че потребителите прекарват почти 40% от компютърното си време, опитвайки се да накарат нещата да работят или работят по-добре. Трудни инсталации, вируси и отстраняване на неизправности при свързване предизвикват хората. </a:t>
            </a:r>
            <a:r>
              <a:rPr lang="ru-RU" smtClean="0"/>
              <a:t>Системите, които най-много ги забавят, са проблемите с операционните системи, електронната поща и сърфирането в мрежата.</a:t>
            </a: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20</a:t>
            </a:fld>
            <a:endParaRPr lang="bg-BG">
              <a:solidFill>
                <a:prstClr val="black"/>
              </a:solidFill>
            </a:endParaRPr>
          </a:p>
        </p:txBody>
      </p:sp>
    </p:spTree>
    <p:extLst>
      <p:ext uri="{BB962C8B-B14F-4D97-AF65-F5344CB8AC3E}">
        <p14:creationId xmlns:p14="http://schemas.microsoft.com/office/powerpoint/2010/main" val="826163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3</a:t>
            </a:fld>
            <a:endParaRPr lang="bg-BG">
              <a:solidFill>
                <a:prstClr val="black"/>
              </a:solidFill>
            </a:endParaRPr>
          </a:p>
        </p:txBody>
      </p:sp>
    </p:spTree>
    <p:extLst>
      <p:ext uri="{BB962C8B-B14F-4D97-AF65-F5344CB8AC3E}">
        <p14:creationId xmlns:p14="http://schemas.microsoft.com/office/powerpoint/2010/main" val="36669872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21</a:t>
            </a:fld>
            <a:endParaRPr lang="bg-BG">
              <a:solidFill>
                <a:prstClr val="black"/>
              </a:solidFill>
            </a:endParaRPr>
          </a:p>
        </p:txBody>
      </p:sp>
    </p:spTree>
    <p:extLst>
      <p:ext uri="{BB962C8B-B14F-4D97-AF65-F5344CB8AC3E}">
        <p14:creationId xmlns:p14="http://schemas.microsoft.com/office/powerpoint/2010/main" val="27509276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22</a:t>
            </a:fld>
            <a:endParaRPr lang="bg-BG">
              <a:solidFill>
                <a:prstClr val="black"/>
              </a:solidFill>
            </a:endParaRPr>
          </a:p>
        </p:txBody>
      </p:sp>
    </p:spTree>
    <p:extLst>
      <p:ext uri="{BB962C8B-B14F-4D97-AF65-F5344CB8AC3E}">
        <p14:creationId xmlns:p14="http://schemas.microsoft.com/office/powerpoint/2010/main" val="8545010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23</a:t>
            </a:fld>
            <a:endParaRPr lang="bg-BG">
              <a:solidFill>
                <a:prstClr val="black"/>
              </a:solidFill>
            </a:endParaRPr>
          </a:p>
        </p:txBody>
      </p:sp>
    </p:spTree>
    <p:extLst>
      <p:ext uri="{BB962C8B-B14F-4D97-AF65-F5344CB8AC3E}">
        <p14:creationId xmlns:p14="http://schemas.microsoft.com/office/powerpoint/2010/main" val="315206053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24</a:t>
            </a:fld>
            <a:endParaRPr lang="bg-BG">
              <a:solidFill>
                <a:prstClr val="black"/>
              </a:solidFill>
            </a:endParaRPr>
          </a:p>
        </p:txBody>
      </p:sp>
    </p:spTree>
    <p:extLst>
      <p:ext uri="{BB962C8B-B14F-4D97-AF65-F5344CB8AC3E}">
        <p14:creationId xmlns:p14="http://schemas.microsoft.com/office/powerpoint/2010/main" val="36500579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25</a:t>
            </a:fld>
            <a:endParaRPr lang="bg-BG">
              <a:solidFill>
                <a:prstClr val="black"/>
              </a:solidFill>
            </a:endParaRPr>
          </a:p>
        </p:txBody>
      </p:sp>
    </p:spTree>
    <p:extLst>
      <p:ext uri="{BB962C8B-B14F-4D97-AF65-F5344CB8AC3E}">
        <p14:creationId xmlns:p14="http://schemas.microsoft.com/office/powerpoint/2010/main" val="20248839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26</a:t>
            </a:fld>
            <a:endParaRPr lang="bg-BG">
              <a:solidFill>
                <a:prstClr val="black"/>
              </a:solidFill>
            </a:endParaRPr>
          </a:p>
        </p:txBody>
      </p:sp>
    </p:spTree>
    <p:extLst>
      <p:ext uri="{BB962C8B-B14F-4D97-AF65-F5344CB8AC3E}">
        <p14:creationId xmlns:p14="http://schemas.microsoft.com/office/powerpoint/2010/main" val="34757778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27</a:t>
            </a:fld>
            <a:endParaRPr lang="bg-BG">
              <a:solidFill>
                <a:prstClr val="black"/>
              </a:solidFill>
            </a:endParaRPr>
          </a:p>
        </p:txBody>
      </p:sp>
    </p:spTree>
    <p:extLst>
      <p:ext uri="{BB962C8B-B14F-4D97-AF65-F5344CB8AC3E}">
        <p14:creationId xmlns:p14="http://schemas.microsoft.com/office/powerpoint/2010/main" val="4556043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28</a:t>
            </a:fld>
            <a:endParaRPr lang="bg-BG">
              <a:solidFill>
                <a:prstClr val="black"/>
              </a:solidFill>
            </a:endParaRPr>
          </a:p>
        </p:txBody>
      </p:sp>
    </p:spTree>
    <p:extLst>
      <p:ext uri="{BB962C8B-B14F-4D97-AF65-F5344CB8AC3E}">
        <p14:creationId xmlns:p14="http://schemas.microsoft.com/office/powerpoint/2010/main" val="3093537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29</a:t>
            </a:fld>
            <a:endParaRPr lang="bg-BG">
              <a:solidFill>
                <a:prstClr val="black"/>
              </a:solidFill>
            </a:endParaRPr>
          </a:p>
        </p:txBody>
      </p:sp>
    </p:spTree>
    <p:extLst>
      <p:ext uri="{BB962C8B-B14F-4D97-AF65-F5344CB8AC3E}">
        <p14:creationId xmlns:p14="http://schemas.microsoft.com/office/powerpoint/2010/main" val="13570300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30</a:t>
            </a:fld>
            <a:endParaRPr lang="bg-BG">
              <a:solidFill>
                <a:prstClr val="black"/>
              </a:solidFill>
            </a:endParaRPr>
          </a:p>
        </p:txBody>
      </p:sp>
    </p:spTree>
    <p:extLst>
      <p:ext uri="{BB962C8B-B14F-4D97-AF65-F5344CB8AC3E}">
        <p14:creationId xmlns:p14="http://schemas.microsoft.com/office/powerpoint/2010/main" val="3637160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dirty="0" smtClean="0"/>
              <a:t>Ефективният дизайн и развитие изисква прилагането на много разнообразни таланти. Никой човек не притежава всички умения за изпълнение на всички необходими задачи; най-доброто, на което може да се надяваме, е, че един човек може да притежава няколко умения. Трябва да се създаде балансиран дизайнерски екип с много различни таланти. Необходими са специалисти в разработването, за да дефинират изискванията и да напишат софтуера, специалисти по човешки фактори, които да определят поведенческите изисквания и да прилагат поведенчески съображения, и хора с добри умения за визуален дизайн. Също така са необходими хора, опитни в тестването и оценката на използваемостта, специалисти по документация и специалисти по обучение.</a:t>
            </a: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4</a:t>
            </a:fld>
            <a:endParaRPr lang="bg-BG">
              <a:solidFill>
                <a:prstClr val="black"/>
              </a:solidFill>
            </a:endParaRPr>
          </a:p>
        </p:txBody>
      </p:sp>
    </p:spTree>
    <p:extLst>
      <p:ext uri="{BB962C8B-B14F-4D97-AF65-F5344CB8AC3E}">
        <p14:creationId xmlns:p14="http://schemas.microsoft.com/office/powerpoint/2010/main" val="36179436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31</a:t>
            </a:fld>
            <a:endParaRPr lang="bg-BG">
              <a:solidFill>
                <a:prstClr val="black"/>
              </a:solidFill>
            </a:endParaRPr>
          </a:p>
        </p:txBody>
      </p:sp>
    </p:spTree>
    <p:extLst>
      <p:ext uri="{BB962C8B-B14F-4D97-AF65-F5344CB8AC3E}">
        <p14:creationId xmlns:p14="http://schemas.microsoft.com/office/powerpoint/2010/main" val="23927119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32</a:t>
            </a:fld>
            <a:endParaRPr lang="bg-BG">
              <a:solidFill>
                <a:prstClr val="black"/>
              </a:solidFill>
            </a:endParaRPr>
          </a:p>
        </p:txBody>
      </p:sp>
    </p:spTree>
    <p:extLst>
      <p:ext uri="{BB962C8B-B14F-4D97-AF65-F5344CB8AC3E}">
        <p14:creationId xmlns:p14="http://schemas.microsoft.com/office/powerpoint/2010/main" val="282154788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33</a:t>
            </a:fld>
            <a:endParaRPr lang="bg-BG">
              <a:solidFill>
                <a:prstClr val="black"/>
              </a:solidFill>
            </a:endParaRPr>
          </a:p>
        </p:txBody>
      </p:sp>
    </p:spTree>
    <p:extLst>
      <p:ext uri="{BB962C8B-B14F-4D97-AF65-F5344CB8AC3E}">
        <p14:creationId xmlns:p14="http://schemas.microsoft.com/office/powerpoint/2010/main" val="40291625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bg-BG" noProof="0" dirty="0" smtClean="0"/>
              <a:t>Например какви вреди може да донесе </a:t>
            </a:r>
            <a:r>
              <a:rPr lang="bg-BG" noProof="0" dirty="0" err="1" smtClean="0"/>
              <a:t>Google</a:t>
            </a:r>
            <a:r>
              <a:rPr lang="bg-BG" noProof="0" dirty="0" smtClean="0"/>
              <a:t>, проследявайки вашето местоположение, когато търсите? За мнозина няма вреда, но какво да кажем за хората, които не си осигуряват сметките и биха могли да бъдат преследвани от насилствен бивш или някой в защита на свидетели?</a:t>
            </a:r>
            <a:endParaRPr lang="bg-BG" noProof="0"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34</a:t>
            </a:fld>
            <a:endParaRPr lang="bg-BG">
              <a:solidFill>
                <a:prstClr val="black"/>
              </a:solidFill>
            </a:endParaRPr>
          </a:p>
        </p:txBody>
      </p:sp>
    </p:spTree>
    <p:extLst>
      <p:ext uri="{BB962C8B-B14F-4D97-AF65-F5344CB8AC3E}">
        <p14:creationId xmlns:p14="http://schemas.microsoft.com/office/powerpoint/2010/main" val="25609027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bg-BG" noProof="0" dirty="0" smtClean="0"/>
              <a:t>Например, когато списъкът с резултати от търсенето на </a:t>
            </a:r>
            <a:r>
              <a:rPr lang="bg-BG" noProof="0" dirty="0" err="1" smtClean="0"/>
              <a:t>Google</a:t>
            </a:r>
            <a:r>
              <a:rPr lang="bg-BG" noProof="0" dirty="0" smtClean="0"/>
              <a:t> е плосък, той лесно се </a:t>
            </a:r>
            <a:r>
              <a:rPr lang="bg-BG" noProof="0" dirty="0" err="1" smtClean="0"/>
              <a:t>навигира</a:t>
            </a:r>
            <a:r>
              <a:rPr lang="bg-BG" noProof="0" dirty="0" smtClean="0"/>
              <a:t> от екранен четец, който незрящи хора могат да използват за четене и избор на резултати от търсенето. Сега, когато резултатите на </a:t>
            </a:r>
            <a:r>
              <a:rPr lang="bg-BG" noProof="0" dirty="0" err="1" smtClean="0"/>
              <a:t>Google</a:t>
            </a:r>
            <a:r>
              <a:rPr lang="bg-BG" noProof="0" dirty="0" smtClean="0"/>
              <a:t> са по-йерархични - списък с рецепти, плаваща кутия в полето със знания за ябълков пай и списък с резултати, те са много по-трудни за навигация за потребителите с екранен четец, но не са много по-трудни за хората с добро зрение.</a:t>
            </a:r>
            <a:endParaRPr lang="bg-BG" noProof="0"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35</a:t>
            </a:fld>
            <a:endParaRPr lang="bg-BG">
              <a:solidFill>
                <a:prstClr val="black"/>
              </a:solidFill>
            </a:endParaRPr>
          </a:p>
        </p:txBody>
      </p:sp>
    </p:spTree>
    <p:extLst>
      <p:ext uri="{BB962C8B-B14F-4D97-AF65-F5344CB8AC3E}">
        <p14:creationId xmlns:p14="http://schemas.microsoft.com/office/powerpoint/2010/main" val="33666885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noProof="0"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36</a:t>
            </a:fld>
            <a:endParaRPr lang="bg-BG">
              <a:solidFill>
                <a:prstClr val="black"/>
              </a:solidFill>
            </a:endParaRPr>
          </a:p>
        </p:txBody>
      </p:sp>
    </p:spTree>
    <p:extLst>
      <p:ext uri="{BB962C8B-B14F-4D97-AF65-F5344CB8AC3E}">
        <p14:creationId xmlns:p14="http://schemas.microsoft.com/office/powerpoint/2010/main" val="65656523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noProof="0"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37</a:t>
            </a:fld>
            <a:endParaRPr lang="bg-BG">
              <a:solidFill>
                <a:prstClr val="black"/>
              </a:solidFill>
            </a:endParaRPr>
          </a:p>
        </p:txBody>
      </p:sp>
    </p:spTree>
    <p:extLst>
      <p:ext uri="{BB962C8B-B14F-4D97-AF65-F5344CB8AC3E}">
        <p14:creationId xmlns:p14="http://schemas.microsoft.com/office/powerpoint/2010/main" val="366073783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noProof="0"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38</a:t>
            </a:fld>
            <a:endParaRPr lang="bg-BG">
              <a:solidFill>
                <a:prstClr val="black"/>
              </a:solidFill>
            </a:endParaRPr>
          </a:p>
        </p:txBody>
      </p:sp>
    </p:spTree>
    <p:extLst>
      <p:ext uri="{BB962C8B-B14F-4D97-AF65-F5344CB8AC3E}">
        <p14:creationId xmlns:p14="http://schemas.microsoft.com/office/powerpoint/2010/main" val="178855277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noProof="0"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39</a:t>
            </a:fld>
            <a:endParaRPr lang="bg-BG">
              <a:solidFill>
                <a:prstClr val="black"/>
              </a:solidFill>
            </a:endParaRPr>
          </a:p>
        </p:txBody>
      </p:sp>
    </p:spTree>
    <p:extLst>
      <p:ext uri="{BB962C8B-B14F-4D97-AF65-F5344CB8AC3E}">
        <p14:creationId xmlns:p14="http://schemas.microsoft.com/office/powerpoint/2010/main" val="21223147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noProof="0"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40</a:t>
            </a:fld>
            <a:endParaRPr lang="bg-BG" dirty="0">
              <a:solidFill>
                <a:prstClr val="black"/>
              </a:solidFill>
            </a:endParaRPr>
          </a:p>
        </p:txBody>
      </p:sp>
    </p:spTree>
    <p:extLst>
      <p:ext uri="{BB962C8B-B14F-4D97-AF65-F5344CB8AC3E}">
        <p14:creationId xmlns:p14="http://schemas.microsoft.com/office/powerpoint/2010/main" val="8957537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5</a:t>
            </a:fld>
            <a:endParaRPr lang="bg-BG">
              <a:solidFill>
                <a:prstClr val="black"/>
              </a:solidFill>
            </a:endParaRPr>
          </a:p>
        </p:txBody>
      </p:sp>
    </p:spTree>
    <p:extLst>
      <p:ext uri="{BB962C8B-B14F-4D97-AF65-F5344CB8AC3E}">
        <p14:creationId xmlns:p14="http://schemas.microsoft.com/office/powerpoint/2010/main" val="24487236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noProof="0"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41</a:t>
            </a:fld>
            <a:endParaRPr lang="bg-BG" dirty="0">
              <a:solidFill>
                <a:prstClr val="black"/>
              </a:solidFill>
            </a:endParaRPr>
          </a:p>
        </p:txBody>
      </p:sp>
    </p:spTree>
    <p:extLst>
      <p:ext uri="{BB962C8B-B14F-4D97-AF65-F5344CB8AC3E}">
        <p14:creationId xmlns:p14="http://schemas.microsoft.com/office/powerpoint/2010/main" val="1583935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noProof="0"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42</a:t>
            </a:fld>
            <a:endParaRPr lang="bg-BG" dirty="0">
              <a:solidFill>
                <a:prstClr val="black"/>
              </a:solidFill>
            </a:endParaRPr>
          </a:p>
        </p:txBody>
      </p:sp>
    </p:spTree>
    <p:extLst>
      <p:ext uri="{BB962C8B-B14F-4D97-AF65-F5344CB8AC3E}">
        <p14:creationId xmlns:p14="http://schemas.microsoft.com/office/powerpoint/2010/main" val="20709915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noProof="0"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43</a:t>
            </a:fld>
            <a:endParaRPr lang="bg-BG" dirty="0">
              <a:solidFill>
                <a:prstClr val="black"/>
              </a:solidFill>
            </a:endParaRPr>
          </a:p>
        </p:txBody>
      </p:sp>
    </p:spTree>
    <p:extLst>
      <p:ext uri="{BB962C8B-B14F-4D97-AF65-F5344CB8AC3E}">
        <p14:creationId xmlns:p14="http://schemas.microsoft.com/office/powerpoint/2010/main" val="282735321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noProof="0"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44</a:t>
            </a:fld>
            <a:endParaRPr lang="bg-BG" dirty="0">
              <a:solidFill>
                <a:prstClr val="black"/>
              </a:solidFill>
            </a:endParaRPr>
          </a:p>
        </p:txBody>
      </p:sp>
    </p:spTree>
    <p:extLst>
      <p:ext uri="{BB962C8B-B14F-4D97-AF65-F5344CB8AC3E}">
        <p14:creationId xmlns:p14="http://schemas.microsoft.com/office/powerpoint/2010/main" val="32847740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noProof="0"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45</a:t>
            </a:fld>
            <a:endParaRPr lang="bg-BG" dirty="0">
              <a:solidFill>
                <a:prstClr val="black"/>
              </a:solidFill>
            </a:endParaRPr>
          </a:p>
        </p:txBody>
      </p:sp>
    </p:spTree>
    <p:extLst>
      <p:ext uri="{BB962C8B-B14F-4D97-AF65-F5344CB8AC3E}">
        <p14:creationId xmlns:p14="http://schemas.microsoft.com/office/powerpoint/2010/main" val="17892701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noProof="0"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46</a:t>
            </a:fld>
            <a:endParaRPr lang="bg-BG" dirty="0">
              <a:solidFill>
                <a:prstClr val="black"/>
              </a:solidFill>
            </a:endParaRPr>
          </a:p>
        </p:txBody>
      </p:sp>
    </p:spTree>
    <p:extLst>
      <p:ext uri="{BB962C8B-B14F-4D97-AF65-F5344CB8AC3E}">
        <p14:creationId xmlns:p14="http://schemas.microsoft.com/office/powerpoint/2010/main" val="235150544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noProof="0"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47</a:t>
            </a:fld>
            <a:endParaRPr lang="bg-BG" dirty="0">
              <a:solidFill>
                <a:prstClr val="black"/>
              </a:solidFill>
            </a:endParaRPr>
          </a:p>
        </p:txBody>
      </p:sp>
    </p:spTree>
    <p:extLst>
      <p:ext uri="{BB962C8B-B14F-4D97-AF65-F5344CB8AC3E}">
        <p14:creationId xmlns:p14="http://schemas.microsoft.com/office/powerpoint/2010/main" val="10009143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noProof="0"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48</a:t>
            </a:fld>
            <a:endParaRPr lang="bg-BG" dirty="0">
              <a:solidFill>
                <a:prstClr val="black"/>
              </a:solidFill>
            </a:endParaRPr>
          </a:p>
        </p:txBody>
      </p:sp>
    </p:spTree>
    <p:extLst>
      <p:ext uri="{BB962C8B-B14F-4D97-AF65-F5344CB8AC3E}">
        <p14:creationId xmlns:p14="http://schemas.microsoft.com/office/powerpoint/2010/main" val="31191977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6</a:t>
            </a:fld>
            <a:endParaRPr lang="bg-BG">
              <a:solidFill>
                <a:prstClr val="black"/>
              </a:solidFill>
            </a:endParaRPr>
          </a:p>
        </p:txBody>
      </p:sp>
    </p:spTree>
    <p:extLst>
      <p:ext uri="{BB962C8B-B14F-4D97-AF65-F5344CB8AC3E}">
        <p14:creationId xmlns:p14="http://schemas.microsoft.com/office/powerpoint/2010/main" val="41408535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7</a:t>
            </a:fld>
            <a:endParaRPr lang="bg-BG">
              <a:solidFill>
                <a:prstClr val="black"/>
              </a:solidFill>
            </a:endParaRPr>
          </a:p>
        </p:txBody>
      </p:sp>
    </p:spTree>
    <p:extLst>
      <p:ext uri="{BB962C8B-B14F-4D97-AF65-F5344CB8AC3E}">
        <p14:creationId xmlns:p14="http://schemas.microsoft.com/office/powerpoint/2010/main" val="3461605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8</a:t>
            </a:fld>
            <a:endParaRPr lang="bg-BG">
              <a:solidFill>
                <a:prstClr val="black"/>
              </a:solidFill>
            </a:endParaRPr>
          </a:p>
        </p:txBody>
      </p:sp>
    </p:spTree>
    <p:extLst>
      <p:ext uri="{BB962C8B-B14F-4D97-AF65-F5344CB8AC3E}">
        <p14:creationId xmlns:p14="http://schemas.microsoft.com/office/powerpoint/2010/main" val="27685843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9</a:t>
            </a:fld>
            <a:endParaRPr lang="bg-BG">
              <a:solidFill>
                <a:prstClr val="black"/>
              </a:solidFill>
            </a:endParaRPr>
          </a:p>
        </p:txBody>
      </p:sp>
    </p:spTree>
    <p:extLst>
      <p:ext uri="{BB962C8B-B14F-4D97-AF65-F5344CB8AC3E}">
        <p14:creationId xmlns:p14="http://schemas.microsoft.com/office/powerpoint/2010/main" val="37247553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bg-BG" dirty="0"/>
          </a:p>
        </p:txBody>
      </p:sp>
      <p:sp>
        <p:nvSpPr>
          <p:cNvPr id="4" name="Slide Number Placeholder 3"/>
          <p:cNvSpPr>
            <a:spLocks noGrp="1"/>
          </p:cNvSpPr>
          <p:nvPr>
            <p:ph type="sldNum" sz="quarter" idx="10"/>
          </p:nvPr>
        </p:nvSpPr>
        <p:spPr/>
        <p:txBody>
          <a:bodyPr/>
          <a:lstStyle/>
          <a:p>
            <a:fld id="{06177C09-CF02-4B40-9930-1A09805488E7}" type="slidenum">
              <a:rPr lang="bg-BG" smtClean="0">
                <a:solidFill>
                  <a:prstClr val="black"/>
                </a:solidFill>
              </a:rPr>
              <a:pPr/>
              <a:t>10</a:t>
            </a:fld>
            <a:endParaRPr lang="bg-BG">
              <a:solidFill>
                <a:prstClr val="black"/>
              </a:solidFill>
            </a:endParaRPr>
          </a:p>
        </p:txBody>
      </p:sp>
    </p:spTree>
    <p:extLst>
      <p:ext uri="{BB962C8B-B14F-4D97-AF65-F5344CB8AC3E}">
        <p14:creationId xmlns:p14="http://schemas.microsoft.com/office/powerpoint/2010/main" val="34476072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5" name="Footer Placeholder 4"/>
          <p:cNvSpPr>
            <a:spLocks noGrp="1"/>
          </p:cNvSpPr>
          <p:nvPr>
            <p:ph type="ftr" sz="quarter" idx="11"/>
          </p:nvPr>
        </p:nvSpPr>
        <p:spPr>
          <a:xfrm>
            <a:off x="1876424" y="5410201"/>
            <a:ext cx="5124886" cy="365125"/>
          </a:xfrm>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7066016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418827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633087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8000" dirty="0">
                <a:solidFill>
                  <a:prstClr val="white"/>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8000" dirty="0">
                <a:solidFill>
                  <a:prstClr val="white"/>
                </a:solidFill>
                <a:effectLst/>
              </a:rPr>
              <a:t>”</a:t>
            </a:r>
          </a:p>
        </p:txBody>
      </p:sp>
    </p:spTree>
    <p:extLst>
      <p:ext uri="{BB962C8B-B14F-4D97-AF65-F5344CB8AC3E}">
        <p14:creationId xmlns:p14="http://schemas.microsoft.com/office/powerpoint/2010/main" val="19309938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2413771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5070554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0141837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8603264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2165988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5" name="Footer Placeholder 4"/>
          <p:cNvSpPr>
            <a:spLocks noGrp="1"/>
          </p:cNvSpPr>
          <p:nvPr>
            <p:ph type="ftr" sz="quarter" idx="11"/>
          </p:nvPr>
        </p:nvSpPr>
        <p:spPr>
          <a:xfrm>
            <a:off x="1876424" y="5410201"/>
            <a:ext cx="5124886" cy="365125"/>
          </a:xfrm>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2779020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46001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1942961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7354376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1727902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8010766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2179527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0425730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730905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89010387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93472557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1101847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8000" dirty="0">
                <a:solidFill>
                  <a:prstClr val="white"/>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algn="r" defTabSz="457200"/>
            <a:r>
              <a:rPr lang="en-US" sz="8000" dirty="0">
                <a:solidFill>
                  <a:prstClr val="white"/>
                </a:solidFill>
                <a:effectLst/>
              </a:rPr>
              <a:t>”</a:t>
            </a:r>
          </a:p>
        </p:txBody>
      </p:sp>
    </p:spTree>
    <p:extLst>
      <p:ext uri="{BB962C8B-B14F-4D97-AF65-F5344CB8AC3E}">
        <p14:creationId xmlns:p14="http://schemas.microsoft.com/office/powerpoint/2010/main" val="1564443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7719323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0085089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9387114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1519944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75589020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5" name="Footer Placeholder 4"/>
          <p:cNvSpPr>
            <a:spLocks noGrp="1"/>
          </p:cNvSpPr>
          <p:nvPr>
            <p:ph type="ftr" sz="quarter" idx="11"/>
          </p:nvPr>
        </p:nvSpPr>
        <p:spPr/>
        <p:txBody>
          <a:bodyPr/>
          <a:lstStyle/>
          <a:p>
            <a:endParaRPr lang="en-US" dirty="0">
              <a:solidFill>
                <a:prstClr val="white">
                  <a:tint val="75000"/>
                </a:prstClr>
              </a:solidFill>
            </a:endParaRPr>
          </a:p>
        </p:txBody>
      </p:sp>
      <p:sp>
        <p:nvSpPr>
          <p:cNvPr id="6" name="Slide Number Placeholder 5"/>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524480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163498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8" name="Footer Placeholder 7"/>
          <p:cNvSpPr>
            <a:spLocks noGrp="1"/>
          </p:cNvSpPr>
          <p:nvPr>
            <p:ph type="ftr" sz="quarter" idx="11"/>
          </p:nvPr>
        </p:nvSpPr>
        <p:spPr/>
        <p:txBody>
          <a:bodyPr/>
          <a:lstStyle/>
          <a:p>
            <a:endParaRPr lang="en-US" dirty="0">
              <a:solidFill>
                <a:prstClr val="white">
                  <a:tint val="75000"/>
                </a:prstClr>
              </a:solidFill>
            </a:endParaRPr>
          </a:p>
        </p:txBody>
      </p:sp>
      <p:sp>
        <p:nvSpPr>
          <p:cNvPr id="9" name="Slide Number Placeholder 8"/>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3321832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4" name="Footer Placeholder 3"/>
          <p:cNvSpPr>
            <a:spLocks noGrp="1"/>
          </p:cNvSpPr>
          <p:nvPr>
            <p:ph type="ftr" sz="quarter" idx="11"/>
          </p:nvPr>
        </p:nvSpPr>
        <p:spPr/>
        <p:txBody>
          <a:bodyPr/>
          <a:lstStyle/>
          <a:p>
            <a:endParaRPr lang="en-US" dirty="0">
              <a:solidFill>
                <a:prstClr val="white">
                  <a:tint val="75000"/>
                </a:prstClr>
              </a:solidFill>
            </a:endParaRPr>
          </a:p>
        </p:txBody>
      </p:sp>
      <p:sp>
        <p:nvSpPr>
          <p:cNvPr id="5" name="Slide Number Placeholder 4"/>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1122437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3" name="Footer Placeholder 2"/>
          <p:cNvSpPr>
            <a:spLocks noGrp="1"/>
          </p:cNvSpPr>
          <p:nvPr>
            <p:ph type="ftr" sz="quarter" idx="11"/>
          </p:nvPr>
        </p:nvSpPr>
        <p:spPr/>
        <p:txBody>
          <a:bodyPr/>
          <a:lstStyle/>
          <a:p>
            <a:endParaRPr lang="en-US" dirty="0">
              <a:solidFill>
                <a:prstClr val="white">
                  <a:tint val="75000"/>
                </a:prstClr>
              </a:solidFill>
            </a:endParaRPr>
          </a:p>
        </p:txBody>
      </p:sp>
      <p:sp>
        <p:nvSpPr>
          <p:cNvPr id="4" name="Slide Number Placeholder 3"/>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4240190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736467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solidFill>
                  <a:prstClr val="white">
                    <a:tint val="75000"/>
                  </a:prstClr>
                </a:solidFill>
              </a:rPr>
              <a:pPr/>
              <a:t>6/10/2021</a:t>
            </a:fld>
            <a:endParaRPr lang="en-US" dirty="0">
              <a:solidFill>
                <a:prstClr val="white">
                  <a:tint val="75000"/>
                </a:prstClr>
              </a:solidFill>
            </a:endParaRPr>
          </a:p>
        </p:txBody>
      </p:sp>
      <p:sp>
        <p:nvSpPr>
          <p:cNvPr id="6" name="Footer Placeholder 5"/>
          <p:cNvSpPr>
            <a:spLocks noGrp="1"/>
          </p:cNvSpPr>
          <p:nvPr>
            <p:ph type="ftr" sz="quarter" idx="11"/>
          </p:nvPr>
        </p:nvSpPr>
        <p:spPr/>
        <p:txBody>
          <a:bodyPr/>
          <a:lstStyle/>
          <a:p>
            <a:endParaRPr lang="en-US" dirty="0">
              <a:solidFill>
                <a:prstClr val="white">
                  <a:tint val="75000"/>
                </a:prstClr>
              </a:solidFill>
            </a:endParaRPr>
          </a:p>
        </p:txBody>
      </p:sp>
      <p:sp>
        <p:nvSpPr>
          <p:cNvPr id="7" name="Slide Number Placeholder 6"/>
          <p:cNvSpPr>
            <a:spLocks noGrp="1"/>
          </p:cNvSpPr>
          <p:nvPr>
            <p:ph type="sldNum" sz="quarter" idx="12"/>
          </p:nvPr>
        </p:nvSpPr>
        <p:spPr/>
        <p:txBody>
          <a:bodyPr/>
          <a:lstStyle/>
          <a:p>
            <a:fld id="{6D22F896-40B5-4ADD-8801-0D06FADFA095}" type="slidenum">
              <a:rPr lang="en-US" dirty="0">
                <a:solidFill>
                  <a:prstClr val="white">
                    <a:tint val="75000"/>
                  </a:prstClr>
                </a:solidFill>
              </a:rPr>
              <a:pPr/>
              <a:t>‹#›</a:t>
            </a:fld>
            <a:endParaRPr lang="en-US" dirty="0">
              <a:solidFill>
                <a:prstClr val="white">
                  <a:tint val="75000"/>
                </a:prstClr>
              </a:solidFill>
            </a:endParaRPr>
          </a:p>
        </p:txBody>
      </p:sp>
    </p:spTree>
    <p:extLst>
      <p:ext uri="{BB962C8B-B14F-4D97-AF65-F5344CB8AC3E}">
        <p14:creationId xmlns:p14="http://schemas.microsoft.com/office/powerpoint/2010/main" val="2625532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theme" Target="../theme/theme2.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19" Type="http://schemas.openxmlformats.org/officeDocument/2006/relationships/image" Target="../media/image2.png"/><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defTabSz="457200"/>
            <a:fld id="{48A87A34-81AB-432B-8DAE-1953F412C126}" type="datetimeFigureOut">
              <a:rPr lang="en-US" dirty="0">
                <a:solidFill>
                  <a:prstClr val="white">
                    <a:tint val="75000"/>
                  </a:prstClr>
                </a:solidFill>
              </a:rPr>
              <a:pPr defTabSz="457200"/>
              <a:t>6/10/2021</a:t>
            </a:fld>
            <a:endParaRPr lang="en-US" dirty="0">
              <a:solidFill>
                <a:prstClr val="white">
                  <a:tint val="75000"/>
                </a:prstClr>
              </a:solidFill>
            </a:endParaRP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defTabSz="457200"/>
            <a:endParaRPr lang="en-US" dirty="0">
              <a:solidFill>
                <a:prstClr val="white">
                  <a:tint val="75000"/>
                </a:prstClr>
              </a:solidFill>
            </a:endParaRP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defTabSz="457200"/>
            <a:fld id="{6D22F896-40B5-4ADD-8801-0D06FADFA095}" type="slidenum">
              <a:rPr lang="en-US" dirty="0">
                <a:solidFill>
                  <a:prstClr val="white">
                    <a:tint val="75000"/>
                  </a:prstClr>
                </a:solidFill>
              </a:rPr>
              <a:pPr defTabSz="457200"/>
              <a:t>‹#›</a:t>
            </a:fld>
            <a:endParaRPr lang="en-US" dirty="0">
              <a:solidFill>
                <a:prstClr val="white">
                  <a:tint val="75000"/>
                </a:prstClr>
              </a:solidFill>
            </a:endParaRPr>
          </a:p>
        </p:txBody>
      </p:sp>
    </p:spTree>
    <p:extLst>
      <p:ext uri="{BB962C8B-B14F-4D97-AF65-F5344CB8AC3E}">
        <p14:creationId xmlns:p14="http://schemas.microsoft.com/office/powerpoint/2010/main" val="2787097659"/>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defTabSz="457200"/>
            <a:fld id="{48A87A34-81AB-432B-8DAE-1953F412C126}" type="datetimeFigureOut">
              <a:rPr lang="en-US" dirty="0">
                <a:solidFill>
                  <a:prstClr val="white">
                    <a:tint val="75000"/>
                  </a:prstClr>
                </a:solidFill>
              </a:rPr>
              <a:pPr defTabSz="457200"/>
              <a:t>6/10/2021</a:t>
            </a:fld>
            <a:endParaRPr lang="en-US" dirty="0">
              <a:solidFill>
                <a:prstClr val="white">
                  <a:tint val="75000"/>
                </a:prstClr>
              </a:solidFill>
            </a:endParaRPr>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pPr defTabSz="457200"/>
            <a:endParaRPr lang="en-US" dirty="0">
              <a:solidFill>
                <a:prstClr val="white">
                  <a:tint val="75000"/>
                </a:prstClr>
              </a:solidFill>
            </a:endParaRPr>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pPr defTabSz="457200"/>
            <a:fld id="{6D22F896-40B5-4ADD-8801-0D06FADFA095}" type="slidenum">
              <a:rPr lang="en-US" dirty="0">
                <a:solidFill>
                  <a:prstClr val="white">
                    <a:tint val="75000"/>
                  </a:prstClr>
                </a:solidFill>
              </a:rPr>
              <a:pPr defTabSz="457200"/>
              <a:t>‹#›</a:t>
            </a:fld>
            <a:endParaRPr lang="en-US" dirty="0">
              <a:solidFill>
                <a:prstClr val="white">
                  <a:tint val="75000"/>
                </a:prstClr>
              </a:solidFill>
            </a:endParaRPr>
          </a:p>
        </p:txBody>
      </p:sp>
    </p:spTree>
    <p:extLst>
      <p:ext uri="{BB962C8B-B14F-4D97-AF65-F5344CB8AC3E}">
        <p14:creationId xmlns:p14="http://schemas.microsoft.com/office/powerpoint/2010/main" val="3495988244"/>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bg-BG" dirty="0"/>
              <a:t>Проектиране на програмни интерфейси</a:t>
            </a:r>
          </a:p>
        </p:txBody>
      </p:sp>
      <p:sp>
        <p:nvSpPr>
          <p:cNvPr id="3" name="Subtitle 2"/>
          <p:cNvSpPr>
            <a:spLocks noGrp="1"/>
          </p:cNvSpPr>
          <p:nvPr>
            <p:ph type="subTitle" idx="1"/>
          </p:nvPr>
        </p:nvSpPr>
        <p:spPr/>
        <p:txBody>
          <a:bodyPr>
            <a:normAutofit/>
          </a:bodyPr>
          <a:lstStyle/>
          <a:p>
            <a:r>
              <a:rPr lang="bg-BG" sz="3600" b="1" dirty="0" smtClean="0">
                <a:effectLst/>
              </a:rPr>
              <a:t>Процес на проектиране</a:t>
            </a:r>
            <a:endParaRPr lang="bg-BG" sz="3600" b="1" dirty="0"/>
          </a:p>
        </p:txBody>
      </p:sp>
    </p:spTree>
    <p:extLst>
      <p:ext uri="{BB962C8B-B14F-4D97-AF65-F5344CB8AC3E}">
        <p14:creationId xmlns:p14="http://schemas.microsoft.com/office/powerpoint/2010/main" val="1559068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5826"/>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41413" y="1147086"/>
            <a:ext cx="10525070" cy="5709255"/>
          </a:xfrm>
          <a:prstGeom prst="rect">
            <a:avLst/>
          </a:prstGeom>
        </p:spPr>
        <p:txBody>
          <a:bodyPr wrap="square">
            <a:spAutoFit/>
          </a:bodyPr>
          <a:lstStyle/>
          <a:p>
            <a:pPr algn="just" defTabSz="457200"/>
            <a:r>
              <a:rPr lang="bg-BG" sz="2300" b="1" u="sng" dirty="0">
                <a:solidFill>
                  <a:prstClr val="white"/>
                </a:solidFill>
              </a:rPr>
              <a:t>Дизайн за хората: седемте заповеди</a:t>
            </a:r>
          </a:p>
          <a:p>
            <a:pPr algn="just" defTabSz="457200">
              <a:spcBef>
                <a:spcPts val="1200"/>
              </a:spcBef>
            </a:pPr>
            <a:r>
              <a:rPr lang="bg-BG" sz="2300" dirty="0" smtClean="0">
                <a:solidFill>
                  <a:prstClr val="white"/>
                </a:solidFill>
              </a:rPr>
              <a:t>5.</a:t>
            </a:r>
            <a:r>
              <a:rPr lang="en-US" sz="2300" dirty="0" smtClean="0">
                <a:solidFill>
                  <a:prstClr val="white"/>
                </a:solidFill>
              </a:rPr>
              <a:t> </a:t>
            </a:r>
            <a:r>
              <a:rPr lang="bg-BG" sz="2300" b="1" dirty="0" smtClean="0">
                <a:solidFill>
                  <a:prstClr val="white"/>
                </a:solidFill>
              </a:rPr>
              <a:t>Извършете бърза разработка на прототип и тестване.</a:t>
            </a:r>
            <a:r>
              <a:rPr lang="bg-BG" sz="2300" dirty="0" smtClean="0">
                <a:solidFill>
                  <a:prstClr val="white"/>
                </a:solidFill>
              </a:rPr>
              <a:t> Разработването на прототип и тестването ще установят бързо проблеми и ще позволят да се разработят решения. Процеса на проектиране е сложен и докато насоките, които се използват преминават дълъг път преди да бъдат лесни за използване, възможните проблеми не могат да се предвидят. Изработването на прототип и тестването трябва да се изпълняват непрекъснато на всеки етап от проектирането, за да се открият потенциални дефекти.</a:t>
            </a:r>
          </a:p>
          <a:p>
            <a:pPr algn="just" defTabSz="457200"/>
            <a:r>
              <a:rPr lang="bg-BG" sz="2300" dirty="0" smtClean="0">
                <a:solidFill>
                  <a:prstClr val="white"/>
                </a:solidFill>
              </a:rPr>
              <a:t>Ако не се извърши цялостно тестване преди да се пусне продукта, то ще се случи в офиса на потребителя. Сблъскването със серия от проблеми рано в използването на системата ще създаде негативно впечатление и да се създадат нагласи, които са трудни за промяна. Освен това е по-скъпо да се правят корекции за продукт, които вече е пуснат на пазара, а и потребителите може да се адаптират или да стана зависими от дизайна, дори ако е неефективен. Това също прави бъдещи модификации по-трудни.</a:t>
            </a:r>
            <a:endParaRPr lang="bg-BG" sz="2300" dirty="0">
              <a:solidFill>
                <a:prstClr val="white"/>
              </a:solidFill>
            </a:endParaRPr>
          </a:p>
        </p:txBody>
      </p:sp>
    </p:spTree>
    <p:extLst>
      <p:ext uri="{BB962C8B-B14F-4D97-AF65-F5344CB8AC3E}">
        <p14:creationId xmlns:p14="http://schemas.microsoft.com/office/powerpoint/2010/main" val="1556520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83425"/>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41413" y="850741"/>
            <a:ext cx="10525070" cy="6001643"/>
          </a:xfrm>
          <a:prstGeom prst="rect">
            <a:avLst/>
          </a:prstGeom>
        </p:spPr>
        <p:txBody>
          <a:bodyPr wrap="square">
            <a:spAutoFit/>
          </a:bodyPr>
          <a:lstStyle/>
          <a:p>
            <a:pPr algn="just" defTabSz="457200"/>
            <a:r>
              <a:rPr lang="bg-BG" sz="2200" b="1" u="sng" dirty="0">
                <a:solidFill>
                  <a:prstClr val="white"/>
                </a:solidFill>
              </a:rPr>
              <a:t>Дизайн за хората: седемте заповеди</a:t>
            </a:r>
          </a:p>
          <a:p>
            <a:pPr algn="just" defTabSz="457200">
              <a:spcBef>
                <a:spcPts val="1200"/>
              </a:spcBef>
            </a:pPr>
            <a:r>
              <a:rPr lang="bg-BG" sz="2200" dirty="0" smtClean="0">
                <a:solidFill>
                  <a:prstClr val="white"/>
                </a:solidFill>
              </a:rPr>
              <a:t>6.</a:t>
            </a:r>
            <a:r>
              <a:rPr lang="en-US" sz="2200" dirty="0" smtClean="0">
                <a:solidFill>
                  <a:prstClr val="white"/>
                </a:solidFill>
              </a:rPr>
              <a:t> </a:t>
            </a:r>
            <a:r>
              <a:rPr lang="bg-BG" sz="2200" b="1" dirty="0" smtClean="0">
                <a:solidFill>
                  <a:prstClr val="white"/>
                </a:solidFill>
              </a:rPr>
              <a:t>Променяйте и повтаряйте дизайна, колкото е необходимо.</a:t>
            </a:r>
            <a:r>
              <a:rPr lang="bg-BG" sz="2200" dirty="0" smtClean="0">
                <a:solidFill>
                  <a:prstClr val="white"/>
                </a:solidFill>
              </a:rPr>
              <a:t> Проектирането е </a:t>
            </a:r>
            <a:r>
              <a:rPr lang="bg-BG" sz="2200" i="1" dirty="0" smtClean="0">
                <a:solidFill>
                  <a:prstClr val="white"/>
                </a:solidFill>
              </a:rPr>
              <a:t>повтарящ се</a:t>
            </a:r>
            <a:r>
              <a:rPr lang="bg-BG" sz="2200" dirty="0" smtClean="0">
                <a:solidFill>
                  <a:prstClr val="white"/>
                </a:solidFill>
              </a:rPr>
              <a:t> процес. Прототипи ще бъдат разработвани и тествани и ще се правят промени на базата на резултатите. Процесът ще се повтаря, ще се правят подобрения докато целите не бъдат постигнати. Реалните стойности на повтарящия се дизайн са били изследвани в няколко изследвания, като всяко от тях открива, че системни модификации, направени на базата на резултати от тест, водят </a:t>
            </a:r>
            <a:r>
              <a:rPr lang="bg-BG" sz="2200" dirty="0" err="1" smtClean="0">
                <a:solidFill>
                  <a:prstClr val="white"/>
                </a:solidFill>
              </a:rPr>
              <a:t>со</a:t>
            </a:r>
            <a:r>
              <a:rPr lang="bg-BG" sz="2200" dirty="0" smtClean="0">
                <a:solidFill>
                  <a:prstClr val="white"/>
                </a:solidFill>
              </a:rPr>
              <a:t> подобрения в производителността при последващи тестове. Например:</a:t>
            </a:r>
          </a:p>
          <a:p>
            <a:pPr marL="914400" lvl="1" indent="-457200" algn="just" defTabSz="457200">
              <a:buFont typeface="+mj-lt"/>
              <a:buAutoNum type="arabicPeriod"/>
            </a:pPr>
            <a:r>
              <a:rPr lang="bg-BG" sz="2200" dirty="0" smtClean="0">
                <a:solidFill>
                  <a:prstClr val="white"/>
                </a:solidFill>
              </a:rPr>
              <a:t>28% по-бързо средно време за изпълнение на задачите (</a:t>
            </a:r>
            <a:r>
              <a:rPr lang="en-US" sz="2200" dirty="0"/>
              <a:t>Tan et al., </a:t>
            </a:r>
            <a:r>
              <a:rPr lang="en-US" sz="2200" dirty="0" smtClean="0"/>
              <a:t>2001</a:t>
            </a:r>
            <a:r>
              <a:rPr lang="bg-BG" sz="2200" dirty="0" smtClean="0"/>
              <a:t>)</a:t>
            </a:r>
            <a:r>
              <a:rPr lang="bg-BG" sz="2200" dirty="0" smtClean="0">
                <a:solidFill>
                  <a:prstClr val="white"/>
                </a:solidFill>
              </a:rPr>
              <a:t>.</a:t>
            </a:r>
          </a:p>
          <a:p>
            <a:pPr marL="914400" lvl="1" indent="-457200" algn="just" defTabSz="457200">
              <a:buFont typeface="+mj-lt"/>
              <a:buAutoNum type="arabicPeriod"/>
            </a:pPr>
            <a:r>
              <a:rPr lang="bg-BG" sz="2200" dirty="0" smtClean="0">
                <a:solidFill>
                  <a:prstClr val="white"/>
                </a:solidFill>
              </a:rPr>
              <a:t>37% </a:t>
            </a:r>
            <a:r>
              <a:rPr lang="bg-BG" sz="2200" dirty="0" smtClean="0">
                <a:solidFill>
                  <a:prstClr val="white"/>
                </a:solidFill>
              </a:rPr>
              <a:t>намаляване </a:t>
            </a:r>
            <a:r>
              <a:rPr lang="bg-BG" sz="2200" dirty="0" smtClean="0">
                <a:solidFill>
                  <a:prstClr val="white"/>
                </a:solidFill>
              </a:rPr>
              <a:t>на проблемите с използваемостта (</a:t>
            </a:r>
            <a:r>
              <a:rPr lang="en-US" sz="2200" dirty="0"/>
              <a:t>Tan et al., </a:t>
            </a:r>
            <a:r>
              <a:rPr lang="en-US" sz="2200" dirty="0" smtClean="0"/>
              <a:t>2001</a:t>
            </a:r>
            <a:r>
              <a:rPr lang="bg-BG" sz="2200" dirty="0" smtClean="0"/>
              <a:t>)</a:t>
            </a:r>
            <a:r>
              <a:rPr lang="bg-BG" sz="2200" dirty="0" smtClean="0">
                <a:solidFill>
                  <a:prstClr val="white"/>
                </a:solidFill>
              </a:rPr>
              <a:t>.</a:t>
            </a:r>
          </a:p>
          <a:p>
            <a:pPr marL="914400" lvl="1" indent="-457200" algn="just" defTabSz="457200">
              <a:buFont typeface="+mj-lt"/>
              <a:buAutoNum type="arabicPeriod"/>
            </a:pPr>
            <a:r>
              <a:rPr lang="bg-BG" sz="2200" dirty="0" smtClean="0">
                <a:solidFill>
                  <a:prstClr val="white"/>
                </a:solidFill>
              </a:rPr>
              <a:t>Девет от десет сценария отнемат по-малко време </a:t>
            </a:r>
            <a:r>
              <a:rPr lang="en-US" sz="2200" dirty="0"/>
              <a:t>(Bailey and Wolfson, 2005</a:t>
            </a:r>
            <a:r>
              <a:rPr lang="en-US" sz="2200" dirty="0" smtClean="0"/>
              <a:t>).</a:t>
            </a:r>
            <a:endParaRPr lang="bg-BG" sz="2200" dirty="0" smtClean="0"/>
          </a:p>
          <a:p>
            <a:pPr marL="914400" lvl="1" indent="-457200" algn="just" defTabSz="457200">
              <a:buFont typeface="+mj-lt"/>
              <a:buAutoNum type="arabicPeriod"/>
            </a:pPr>
            <a:r>
              <a:rPr lang="bg-BG" sz="2200" dirty="0" smtClean="0">
                <a:solidFill>
                  <a:prstClr val="white"/>
                </a:solidFill>
              </a:rPr>
              <a:t>Точките за удовлетвореност на потребителите се увеличават от 63 на 73 </a:t>
            </a:r>
            <a:r>
              <a:rPr lang="en-US" sz="2200" dirty="0" smtClean="0"/>
              <a:t>(</a:t>
            </a:r>
            <a:r>
              <a:rPr lang="en-US" sz="2200" dirty="0"/>
              <a:t>Bailey and Wolfson, 2005</a:t>
            </a:r>
            <a:r>
              <a:rPr lang="en-US" sz="2200" dirty="0" smtClean="0"/>
              <a:t>).</a:t>
            </a:r>
            <a:endParaRPr lang="bg-BG" sz="2200" dirty="0" smtClean="0"/>
          </a:p>
          <a:p>
            <a:pPr marL="914400" lvl="1" indent="-457200" algn="just" defTabSz="457200">
              <a:buFont typeface="+mj-lt"/>
              <a:buAutoNum type="arabicPeriod"/>
            </a:pPr>
            <a:r>
              <a:rPr lang="bg-BG" sz="2200" dirty="0" smtClean="0">
                <a:solidFill>
                  <a:prstClr val="white"/>
                </a:solidFill>
              </a:rPr>
              <a:t>Средното време за изпълнение на сценарии със задачи е намалено от 68 на 51 секунди (</a:t>
            </a:r>
            <a:r>
              <a:rPr lang="en-US" sz="2200" dirty="0" err="1"/>
              <a:t>LeDoux</a:t>
            </a:r>
            <a:r>
              <a:rPr lang="en-US" sz="2200" dirty="0"/>
              <a:t> et al., </a:t>
            </a:r>
            <a:r>
              <a:rPr lang="en-US" sz="2200" dirty="0" smtClean="0"/>
              <a:t>2005</a:t>
            </a:r>
            <a:r>
              <a:rPr lang="bg-BG" sz="2200" dirty="0" smtClean="0"/>
              <a:t>).</a:t>
            </a:r>
          </a:p>
          <a:p>
            <a:pPr marL="914400" lvl="1" indent="-457200" algn="just" defTabSz="457200">
              <a:buFont typeface="+mj-lt"/>
              <a:buAutoNum type="arabicPeriod"/>
            </a:pPr>
            <a:r>
              <a:rPr lang="bg-BG" sz="2200" dirty="0" smtClean="0">
                <a:solidFill>
                  <a:prstClr val="white"/>
                </a:solidFill>
              </a:rPr>
              <a:t>Оценката за удовлетвореност на потребителите се повишава от 49 на 82 (67% подобрение (</a:t>
            </a:r>
            <a:r>
              <a:rPr lang="en-US" sz="2200" dirty="0" err="1"/>
              <a:t>LeDoux</a:t>
            </a:r>
            <a:r>
              <a:rPr lang="en-US" sz="2200" dirty="0"/>
              <a:t> et al., </a:t>
            </a:r>
            <a:r>
              <a:rPr lang="en-US" sz="2200" dirty="0" smtClean="0"/>
              <a:t>2005</a:t>
            </a:r>
            <a:r>
              <a:rPr lang="bg-BG" sz="2200" dirty="0" smtClean="0"/>
              <a:t>).</a:t>
            </a:r>
            <a:endParaRPr lang="bg-BG" sz="2200" dirty="0">
              <a:solidFill>
                <a:prstClr val="white"/>
              </a:solidFill>
            </a:endParaRPr>
          </a:p>
        </p:txBody>
      </p:sp>
    </p:spTree>
    <p:extLst>
      <p:ext uri="{BB962C8B-B14F-4D97-AF65-F5344CB8AC3E}">
        <p14:creationId xmlns:p14="http://schemas.microsoft.com/office/powerpoint/2010/main" val="169501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5826"/>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41413" y="1324886"/>
            <a:ext cx="10525070" cy="3847207"/>
          </a:xfrm>
          <a:prstGeom prst="rect">
            <a:avLst/>
          </a:prstGeom>
        </p:spPr>
        <p:txBody>
          <a:bodyPr wrap="square">
            <a:spAutoFit/>
          </a:bodyPr>
          <a:lstStyle/>
          <a:p>
            <a:pPr algn="just" defTabSz="457200"/>
            <a:r>
              <a:rPr lang="bg-BG" sz="2600" b="1" u="sng" dirty="0">
                <a:solidFill>
                  <a:prstClr val="white"/>
                </a:solidFill>
              </a:rPr>
              <a:t>Дизайн за хората: седемте заповеди</a:t>
            </a:r>
          </a:p>
          <a:p>
            <a:pPr algn="just" defTabSz="457200">
              <a:spcBef>
                <a:spcPts val="1200"/>
              </a:spcBef>
            </a:pPr>
            <a:r>
              <a:rPr lang="bg-BG" sz="2600" dirty="0" smtClean="0">
                <a:solidFill>
                  <a:prstClr val="white"/>
                </a:solidFill>
              </a:rPr>
              <a:t>7.</a:t>
            </a:r>
            <a:r>
              <a:rPr lang="en-US" sz="2600" dirty="0" smtClean="0">
                <a:solidFill>
                  <a:prstClr val="white"/>
                </a:solidFill>
              </a:rPr>
              <a:t> </a:t>
            </a:r>
            <a:r>
              <a:rPr lang="bg-BG" sz="2600" b="1" dirty="0" smtClean="0">
                <a:solidFill>
                  <a:prstClr val="white"/>
                </a:solidFill>
              </a:rPr>
              <a:t>Интегрирайте дизайна във всички системни компоненти.</a:t>
            </a:r>
            <a:r>
              <a:rPr lang="bg-BG" sz="2600" dirty="0" smtClean="0">
                <a:solidFill>
                  <a:prstClr val="white"/>
                </a:solidFill>
              </a:rPr>
              <a:t> Софтуерът, документацията, помощните функции и нужното обучение са важни елементи на графичната система или уеб сайта и трябва да се разработват едновременно. Конструира се система, а не просто софтуер. Едновременната разработка на всички част ще посочи възможните проблеми много по-рано в процеса на проектиране, като това ще позволи по-ефективно справяне с тях. </a:t>
            </a:r>
            <a:r>
              <a:rPr lang="ru-RU" sz="2600" dirty="0">
                <a:solidFill>
                  <a:prstClr val="white"/>
                </a:solidFill>
              </a:rPr>
              <a:t>Ще има време и </a:t>
            </a:r>
            <a:r>
              <a:rPr lang="ru-RU" sz="2600" dirty="0" smtClean="0">
                <a:solidFill>
                  <a:prstClr val="white"/>
                </a:solidFill>
              </a:rPr>
              <a:t>компромисите </a:t>
            </a:r>
            <a:r>
              <a:rPr lang="ru-RU" sz="2600" dirty="0">
                <a:solidFill>
                  <a:prstClr val="white"/>
                </a:solidFill>
              </a:rPr>
              <a:t>с дизайна да бъдат обмислени по-внимателно.</a:t>
            </a:r>
            <a:endParaRPr lang="bg-BG" sz="2600" dirty="0">
              <a:solidFill>
                <a:prstClr val="white"/>
              </a:solidFill>
            </a:endParaRPr>
          </a:p>
        </p:txBody>
      </p:sp>
    </p:spTree>
    <p:extLst>
      <p:ext uri="{BB962C8B-B14F-4D97-AF65-F5344CB8AC3E}">
        <p14:creationId xmlns:p14="http://schemas.microsoft.com/office/powerpoint/2010/main" val="25710882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5826"/>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41413" y="1079354"/>
            <a:ext cx="10525070" cy="4493538"/>
          </a:xfrm>
          <a:prstGeom prst="rect">
            <a:avLst/>
          </a:prstGeom>
        </p:spPr>
        <p:txBody>
          <a:bodyPr wrap="square">
            <a:spAutoFit/>
          </a:bodyPr>
          <a:lstStyle/>
          <a:p>
            <a:pPr algn="just" defTabSz="457200"/>
            <a:r>
              <a:rPr lang="bg-BG" sz="2300" b="1" u="sng" dirty="0" smtClean="0">
                <a:solidFill>
                  <a:prstClr val="white"/>
                </a:solidFill>
              </a:rPr>
              <a:t>Използваемост</a:t>
            </a:r>
            <a:endParaRPr lang="bg-BG" sz="2300" b="1" u="sng" dirty="0">
              <a:solidFill>
                <a:prstClr val="white"/>
              </a:solidFill>
            </a:endParaRPr>
          </a:p>
          <a:p>
            <a:pPr algn="just" defTabSz="457200">
              <a:spcBef>
                <a:spcPts val="1200"/>
              </a:spcBef>
            </a:pPr>
            <a:r>
              <a:rPr lang="bg-BG" sz="2300" dirty="0" smtClean="0">
                <a:solidFill>
                  <a:prstClr val="white"/>
                </a:solidFill>
              </a:rPr>
              <a:t>Голяма част от процеса на проектиране ще се фокусира върху концепцията за системната </a:t>
            </a:r>
            <a:r>
              <a:rPr lang="bg-BG" sz="2300" i="1" dirty="0" smtClean="0">
                <a:solidFill>
                  <a:prstClr val="white"/>
                </a:solidFill>
              </a:rPr>
              <a:t>използваемост</a:t>
            </a:r>
            <a:r>
              <a:rPr lang="bg-BG" sz="2300" dirty="0" smtClean="0">
                <a:solidFill>
                  <a:prstClr val="white"/>
                </a:solidFill>
              </a:rPr>
              <a:t>. Използваемостта е качествено свойство, което описва колко лесно е да се използва потребителския интерфейс. Терминът </a:t>
            </a:r>
            <a:r>
              <a:rPr lang="bg-BG" sz="2300" i="1" dirty="0" smtClean="0">
                <a:solidFill>
                  <a:prstClr val="white"/>
                </a:solidFill>
              </a:rPr>
              <a:t>използваемост</a:t>
            </a:r>
            <a:r>
              <a:rPr lang="bg-BG" sz="2300" dirty="0" smtClean="0">
                <a:solidFill>
                  <a:prstClr val="white"/>
                </a:solidFill>
              </a:rPr>
              <a:t> се отнася и до методите за подобряване лекотата на използване по време на целия процес на проектиране.</a:t>
            </a:r>
          </a:p>
          <a:p>
            <a:pPr algn="just" defTabSz="457200"/>
            <a:r>
              <a:rPr lang="bg-BG" sz="2300" dirty="0" smtClean="0">
                <a:solidFill>
                  <a:prstClr val="white"/>
                </a:solidFill>
              </a:rPr>
              <a:t>За първи път терминът използваемост се използва за да се опише ефективността на човешката производителност</a:t>
            </a:r>
            <a:r>
              <a:rPr lang="en-US" sz="2300" baseline="30000" dirty="0" smtClean="0">
                <a:solidFill>
                  <a:prstClr val="white"/>
                </a:solidFill>
              </a:rPr>
              <a:t>[1]</a:t>
            </a:r>
            <a:r>
              <a:rPr lang="bg-BG" sz="2300" dirty="0" smtClean="0">
                <a:solidFill>
                  <a:prstClr val="white"/>
                </a:solidFill>
              </a:rPr>
              <a:t>.</a:t>
            </a:r>
            <a:r>
              <a:rPr lang="bg-BG" sz="2300" dirty="0">
                <a:solidFill>
                  <a:prstClr val="white"/>
                </a:solidFill>
              </a:rPr>
              <a:t> </a:t>
            </a:r>
            <a:r>
              <a:rPr lang="bg-BG" sz="2300" dirty="0" smtClean="0">
                <a:solidFill>
                  <a:prstClr val="white"/>
                </a:solidFill>
              </a:rPr>
              <a:t>През следващите години са предложени</a:t>
            </a:r>
            <a:r>
              <a:rPr lang="en-US" sz="2300" baseline="30000" dirty="0" smtClean="0">
                <a:solidFill>
                  <a:prstClr val="white"/>
                </a:solidFill>
              </a:rPr>
              <a:t>[3]</a:t>
            </a:r>
            <a:r>
              <a:rPr lang="bg-BG" sz="2300" dirty="0" smtClean="0">
                <a:solidFill>
                  <a:prstClr val="white"/>
                </a:solidFill>
              </a:rPr>
              <a:t> и модифицирани</a:t>
            </a:r>
            <a:r>
              <a:rPr lang="en-US" sz="2300" baseline="30000" dirty="0" smtClean="0">
                <a:solidFill>
                  <a:prstClr val="white"/>
                </a:solidFill>
              </a:rPr>
              <a:t>[2]</a:t>
            </a:r>
            <a:r>
              <a:rPr lang="en-US" sz="2300" dirty="0">
                <a:solidFill>
                  <a:prstClr val="white"/>
                </a:solidFill>
              </a:rPr>
              <a:t> </a:t>
            </a:r>
            <a:r>
              <a:rPr lang="bg-BG" sz="2300" dirty="0" smtClean="0">
                <a:solidFill>
                  <a:prstClr val="white"/>
                </a:solidFill>
              </a:rPr>
              <a:t>по-формални определения.</a:t>
            </a:r>
            <a:r>
              <a:rPr lang="bg-BG" sz="2300" i="1" dirty="0" smtClean="0">
                <a:solidFill>
                  <a:prstClr val="white"/>
                </a:solidFill>
              </a:rPr>
              <a:t> </a:t>
            </a:r>
            <a:r>
              <a:rPr lang="bg-BG" sz="2300" dirty="0" smtClean="0">
                <a:solidFill>
                  <a:prstClr val="white"/>
                </a:solidFill>
              </a:rPr>
              <a:t>Използваемостта е дефинирана като „способността да се използва от хората лесно и ефективно, където</a:t>
            </a:r>
          </a:p>
          <a:p>
            <a:pPr algn="just" defTabSz="457200"/>
            <a:r>
              <a:rPr lang="bg-BG" sz="2300" dirty="0" smtClean="0">
                <a:solidFill>
                  <a:prstClr val="white"/>
                </a:solidFill>
              </a:rPr>
              <a:t>лесно = определено ниво на субективна оценка,</a:t>
            </a:r>
          </a:p>
          <a:p>
            <a:pPr algn="just" defTabSz="457200"/>
            <a:r>
              <a:rPr lang="bg-BG" sz="2300" dirty="0" smtClean="0">
                <a:solidFill>
                  <a:prstClr val="white"/>
                </a:solidFill>
              </a:rPr>
              <a:t>ефективност = определено ниво на човешко постижение.“</a:t>
            </a:r>
            <a:r>
              <a:rPr lang="en-US" sz="2300" baseline="30000" dirty="0" smtClean="0">
                <a:solidFill>
                  <a:prstClr val="white"/>
                </a:solidFill>
              </a:rPr>
              <a:t>[3]</a:t>
            </a:r>
            <a:endParaRPr lang="bg-BG" sz="2300" baseline="30000" dirty="0">
              <a:solidFill>
                <a:prstClr val="white"/>
              </a:solidFill>
            </a:endParaRPr>
          </a:p>
        </p:txBody>
      </p:sp>
      <p:sp>
        <p:nvSpPr>
          <p:cNvPr id="3" name="Footer Placeholder 2"/>
          <p:cNvSpPr>
            <a:spLocks noGrp="1"/>
          </p:cNvSpPr>
          <p:nvPr>
            <p:ph type="ftr" sz="quarter" idx="11"/>
          </p:nvPr>
        </p:nvSpPr>
        <p:spPr>
          <a:xfrm>
            <a:off x="1380067" y="5815538"/>
            <a:ext cx="9931400" cy="974725"/>
          </a:xfrm>
        </p:spPr>
        <p:txBody>
          <a:bodyPr/>
          <a:lstStyle/>
          <a:p>
            <a:r>
              <a:rPr lang="en-US" dirty="0" smtClean="0">
                <a:solidFill>
                  <a:prstClr val="white">
                    <a:tint val="75000"/>
                  </a:prstClr>
                </a:solidFill>
              </a:rPr>
              <a:t>[1] Bennett, J.L. (1979). “The commercial impact of usability in interactive systems.” Man-Computer Communication, Infotech State-of-the-Art, Vol. 2. B. </a:t>
            </a:r>
            <a:r>
              <a:rPr lang="en-US" dirty="0" err="1" smtClean="0">
                <a:solidFill>
                  <a:prstClr val="white">
                    <a:tint val="75000"/>
                  </a:prstClr>
                </a:solidFill>
              </a:rPr>
              <a:t>Schackel</a:t>
            </a:r>
            <a:r>
              <a:rPr lang="en-US" dirty="0" smtClean="0">
                <a:solidFill>
                  <a:prstClr val="white">
                    <a:tint val="75000"/>
                  </a:prstClr>
                </a:solidFill>
              </a:rPr>
              <a:t>, ed. Maidenhead: Infotech International.</a:t>
            </a:r>
            <a:endParaRPr lang="bg-BG" dirty="0" smtClean="0">
              <a:solidFill>
                <a:prstClr val="white">
                  <a:tint val="75000"/>
                </a:prstClr>
              </a:solidFill>
            </a:endParaRPr>
          </a:p>
          <a:p>
            <a:r>
              <a:rPr lang="en-US" dirty="0" smtClean="0">
                <a:solidFill>
                  <a:prstClr val="white">
                    <a:tint val="75000"/>
                  </a:prstClr>
                </a:solidFill>
              </a:rPr>
              <a:t>[2] Bennett</a:t>
            </a:r>
            <a:r>
              <a:rPr lang="en-US" dirty="0">
                <a:solidFill>
                  <a:prstClr val="white">
                    <a:tint val="75000"/>
                  </a:prstClr>
                </a:solidFill>
              </a:rPr>
              <a:t>, J.L. (1984). “Managing to meet usability requirements.” In Visual Display Terminals: Usability Issues and Health Concerns. J.L. Bennett, D. Case, J. </a:t>
            </a:r>
            <a:r>
              <a:rPr lang="en-US" dirty="0" err="1">
                <a:solidFill>
                  <a:prstClr val="white">
                    <a:tint val="75000"/>
                  </a:prstClr>
                </a:solidFill>
              </a:rPr>
              <a:t>Sandelin</a:t>
            </a:r>
            <a:r>
              <a:rPr lang="en-US" dirty="0">
                <a:solidFill>
                  <a:prstClr val="white">
                    <a:tint val="75000"/>
                  </a:prstClr>
                </a:solidFill>
              </a:rPr>
              <a:t>, and M. Smith, eds. Englewood Cliffs, NJ: Prentice Hall</a:t>
            </a:r>
            <a:r>
              <a:rPr lang="en-US" dirty="0" smtClean="0">
                <a:solidFill>
                  <a:prstClr val="white">
                    <a:tint val="75000"/>
                  </a:prstClr>
                </a:solidFill>
              </a:rPr>
              <a:t>.</a:t>
            </a:r>
            <a:endParaRPr lang="bg-BG" dirty="0" smtClean="0">
              <a:solidFill>
                <a:prstClr val="white">
                  <a:tint val="75000"/>
                </a:prstClr>
              </a:solidFill>
            </a:endParaRPr>
          </a:p>
          <a:p>
            <a:r>
              <a:rPr lang="en-US" dirty="0" smtClean="0">
                <a:solidFill>
                  <a:prstClr val="white">
                    <a:tint val="75000"/>
                  </a:prstClr>
                </a:solidFill>
              </a:rPr>
              <a:t>[3] </a:t>
            </a:r>
            <a:r>
              <a:rPr lang="en-US" dirty="0" err="1" smtClean="0">
                <a:solidFill>
                  <a:prstClr val="white">
                    <a:tint val="75000"/>
                  </a:prstClr>
                </a:solidFill>
              </a:rPr>
              <a:t>Shackel</a:t>
            </a:r>
            <a:r>
              <a:rPr lang="en-US" dirty="0">
                <a:solidFill>
                  <a:prstClr val="white">
                    <a:tint val="75000"/>
                  </a:prstClr>
                </a:solidFill>
              </a:rPr>
              <a:t>, B. (1991). “Usability — context, framework, definition, design and evaluation.” In Human Factors for Informatics Usability, B. </a:t>
            </a:r>
            <a:r>
              <a:rPr lang="en-US" dirty="0" err="1">
                <a:solidFill>
                  <a:prstClr val="white">
                    <a:tint val="75000"/>
                  </a:prstClr>
                </a:solidFill>
              </a:rPr>
              <a:t>Schackel</a:t>
            </a:r>
            <a:r>
              <a:rPr lang="en-US" dirty="0">
                <a:solidFill>
                  <a:prstClr val="white">
                    <a:tint val="75000"/>
                  </a:prstClr>
                </a:solidFill>
              </a:rPr>
              <a:t> and S.J. Richardson (eds.). Cambridge, U.K.: Cambridge University Press.</a:t>
            </a:r>
          </a:p>
        </p:txBody>
      </p:sp>
    </p:spTree>
    <p:extLst>
      <p:ext uri="{BB962C8B-B14F-4D97-AF65-F5344CB8AC3E}">
        <p14:creationId xmlns:p14="http://schemas.microsoft.com/office/powerpoint/2010/main" val="6823181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5826"/>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41413" y="1172490"/>
            <a:ext cx="10525070" cy="4847481"/>
          </a:xfrm>
          <a:prstGeom prst="rect">
            <a:avLst/>
          </a:prstGeom>
        </p:spPr>
        <p:txBody>
          <a:bodyPr wrap="square">
            <a:spAutoFit/>
          </a:bodyPr>
          <a:lstStyle/>
          <a:p>
            <a:pPr algn="just" defTabSz="457200"/>
            <a:r>
              <a:rPr lang="bg-BG" sz="2300" b="1" u="sng" dirty="0" smtClean="0">
                <a:solidFill>
                  <a:prstClr val="white"/>
                </a:solidFill>
              </a:rPr>
              <a:t>Използваемост</a:t>
            </a:r>
            <a:endParaRPr lang="bg-BG" sz="2300" b="1" u="sng" dirty="0">
              <a:solidFill>
                <a:prstClr val="white"/>
              </a:solidFill>
            </a:endParaRPr>
          </a:p>
          <a:p>
            <a:pPr algn="just" defTabSz="457200">
              <a:spcBef>
                <a:spcPts val="1200"/>
              </a:spcBef>
            </a:pPr>
            <a:r>
              <a:rPr lang="bg-BG" sz="2300" dirty="0" smtClean="0">
                <a:solidFill>
                  <a:prstClr val="white"/>
                </a:solidFill>
              </a:rPr>
              <a:t>През последните години са представени по-специфични описания. Предложени са следните пет качествени компонента</a:t>
            </a:r>
            <a:r>
              <a:rPr lang="en-US" sz="2300" baseline="30000" dirty="0" smtClean="0">
                <a:solidFill>
                  <a:prstClr val="white"/>
                </a:solidFill>
              </a:rPr>
              <a:t>[1]</a:t>
            </a:r>
            <a:r>
              <a:rPr lang="bg-BG" sz="2300" dirty="0" smtClean="0">
                <a:solidFill>
                  <a:prstClr val="white"/>
                </a:solidFill>
              </a:rPr>
              <a:t>:</a:t>
            </a:r>
          </a:p>
          <a:p>
            <a:pPr marL="800100" lvl="1" indent="-342900" algn="just" defTabSz="457200">
              <a:buFont typeface="Arial" panose="020B0604020202020204" pitchFamily="34" charset="0"/>
              <a:buChar char="•"/>
            </a:pPr>
            <a:r>
              <a:rPr lang="bg-BG" sz="2300" b="1" dirty="0" smtClean="0">
                <a:solidFill>
                  <a:prstClr val="white"/>
                </a:solidFill>
              </a:rPr>
              <a:t>Възможност за учене (</a:t>
            </a:r>
            <a:r>
              <a:rPr lang="en-US" sz="2300" b="1" dirty="0" smtClean="0">
                <a:solidFill>
                  <a:prstClr val="white"/>
                </a:solidFill>
              </a:rPr>
              <a:t>Learnability):</a:t>
            </a:r>
            <a:r>
              <a:rPr lang="en-US" sz="2300" dirty="0" smtClean="0">
                <a:solidFill>
                  <a:prstClr val="white"/>
                </a:solidFill>
              </a:rPr>
              <a:t> </a:t>
            </a:r>
            <a:r>
              <a:rPr lang="bg-BG" sz="2300" dirty="0" smtClean="0">
                <a:solidFill>
                  <a:prstClr val="white"/>
                </a:solidFill>
              </a:rPr>
              <a:t>колко лесно е за потребителите да приключат основни задачи първия път когато се срещнат с дизайна?</a:t>
            </a:r>
          </a:p>
          <a:p>
            <a:pPr marL="800100" lvl="1" indent="-342900" algn="just" defTabSz="457200">
              <a:buFont typeface="Arial" panose="020B0604020202020204" pitchFamily="34" charset="0"/>
              <a:buChar char="•"/>
            </a:pPr>
            <a:r>
              <a:rPr lang="bg-BG" sz="2300" b="1" dirty="0" smtClean="0">
                <a:solidFill>
                  <a:prstClr val="white"/>
                </a:solidFill>
              </a:rPr>
              <a:t>Ефективност (</a:t>
            </a:r>
            <a:r>
              <a:rPr lang="en-US" sz="2300" b="1" dirty="0" smtClean="0">
                <a:solidFill>
                  <a:prstClr val="white"/>
                </a:solidFill>
              </a:rPr>
              <a:t>Efficiency):</a:t>
            </a:r>
            <a:r>
              <a:rPr lang="en-US" sz="2300" dirty="0" smtClean="0">
                <a:solidFill>
                  <a:prstClr val="white"/>
                </a:solidFill>
              </a:rPr>
              <a:t> </a:t>
            </a:r>
            <a:r>
              <a:rPr lang="bg-BG" sz="2300" dirty="0" smtClean="0">
                <a:solidFill>
                  <a:prstClr val="white"/>
                </a:solidFill>
              </a:rPr>
              <a:t>след като потребителите са научили дизайна колко бързо могат да изпълняват задачи?</a:t>
            </a:r>
          </a:p>
          <a:p>
            <a:pPr marL="800100" lvl="1" indent="-342900" algn="just" defTabSz="457200">
              <a:buFont typeface="Arial" panose="020B0604020202020204" pitchFamily="34" charset="0"/>
              <a:buChar char="•"/>
            </a:pPr>
            <a:r>
              <a:rPr lang="bg-BG" sz="2300" b="1" dirty="0" smtClean="0">
                <a:solidFill>
                  <a:prstClr val="white"/>
                </a:solidFill>
              </a:rPr>
              <a:t>Възможност за запомняне (</a:t>
            </a:r>
            <a:r>
              <a:rPr lang="en-US" sz="2300" b="1" dirty="0" smtClean="0">
                <a:solidFill>
                  <a:prstClr val="white"/>
                </a:solidFill>
              </a:rPr>
              <a:t>Memorability):</a:t>
            </a:r>
            <a:r>
              <a:rPr lang="en-US" sz="2300" dirty="0" smtClean="0">
                <a:solidFill>
                  <a:prstClr val="white"/>
                </a:solidFill>
              </a:rPr>
              <a:t> </a:t>
            </a:r>
            <a:r>
              <a:rPr lang="bg-BG" sz="2300" dirty="0" smtClean="0">
                <a:solidFill>
                  <a:prstClr val="white"/>
                </a:solidFill>
              </a:rPr>
              <a:t>когато потребителите се върнат към дизайна след като не са го използвали определено време, колко лесно ще възстановят уменията си?</a:t>
            </a:r>
          </a:p>
          <a:p>
            <a:pPr marL="800100" lvl="1" indent="-342900" algn="just" defTabSz="457200">
              <a:buFont typeface="Arial" panose="020B0604020202020204" pitchFamily="34" charset="0"/>
              <a:buChar char="•"/>
            </a:pPr>
            <a:r>
              <a:rPr lang="bg-BG" sz="2300" b="1" dirty="0" smtClean="0">
                <a:solidFill>
                  <a:prstClr val="white"/>
                </a:solidFill>
              </a:rPr>
              <a:t>Грешки (</a:t>
            </a:r>
            <a:r>
              <a:rPr lang="en-US" sz="2300" b="1" dirty="0" smtClean="0">
                <a:solidFill>
                  <a:prstClr val="white"/>
                </a:solidFill>
              </a:rPr>
              <a:t>Errors)</a:t>
            </a:r>
            <a:r>
              <a:rPr lang="bg-BG" sz="2300" b="1" dirty="0" smtClean="0">
                <a:solidFill>
                  <a:prstClr val="white"/>
                </a:solidFill>
              </a:rPr>
              <a:t>:</a:t>
            </a:r>
            <a:r>
              <a:rPr lang="bg-BG" sz="2300" dirty="0" smtClean="0">
                <a:solidFill>
                  <a:prstClr val="white"/>
                </a:solidFill>
              </a:rPr>
              <a:t> колко грешки правят потребителите, колко сериозни са тези грешки и колко лесно могат да се възстановят от грешките?</a:t>
            </a:r>
          </a:p>
          <a:p>
            <a:pPr marL="800100" lvl="1" indent="-342900" algn="just" defTabSz="457200">
              <a:buFont typeface="Arial" panose="020B0604020202020204" pitchFamily="34" charset="0"/>
              <a:buChar char="•"/>
            </a:pPr>
            <a:r>
              <a:rPr lang="bg-BG" sz="2300" b="1" dirty="0" smtClean="0">
                <a:solidFill>
                  <a:prstClr val="white"/>
                </a:solidFill>
              </a:rPr>
              <a:t>Удовлетвореност (</a:t>
            </a:r>
            <a:r>
              <a:rPr lang="en-US" sz="2300" b="1" dirty="0" smtClean="0">
                <a:solidFill>
                  <a:prstClr val="white"/>
                </a:solidFill>
              </a:rPr>
              <a:t>Satisfaction):</a:t>
            </a:r>
            <a:r>
              <a:rPr lang="en-US" sz="2300" dirty="0" smtClean="0">
                <a:solidFill>
                  <a:prstClr val="white"/>
                </a:solidFill>
              </a:rPr>
              <a:t> </a:t>
            </a:r>
            <a:r>
              <a:rPr lang="bg-BG" sz="2300" dirty="0" smtClean="0">
                <a:solidFill>
                  <a:prstClr val="white"/>
                </a:solidFill>
              </a:rPr>
              <a:t>колко приятно е да се използва дизайна?</a:t>
            </a:r>
            <a:endParaRPr lang="bg-BG" sz="2300" dirty="0">
              <a:solidFill>
                <a:prstClr val="white"/>
              </a:solidFill>
            </a:endParaRPr>
          </a:p>
        </p:txBody>
      </p:sp>
      <p:sp>
        <p:nvSpPr>
          <p:cNvPr id="3" name="Footer Placeholder 2"/>
          <p:cNvSpPr>
            <a:spLocks noGrp="1"/>
          </p:cNvSpPr>
          <p:nvPr>
            <p:ph type="ftr" sz="quarter" idx="11"/>
          </p:nvPr>
        </p:nvSpPr>
        <p:spPr>
          <a:xfrm>
            <a:off x="1380067" y="6417731"/>
            <a:ext cx="9931400" cy="296330"/>
          </a:xfrm>
        </p:spPr>
        <p:txBody>
          <a:bodyPr/>
          <a:lstStyle/>
          <a:p>
            <a:r>
              <a:rPr lang="en-US" dirty="0" smtClean="0">
                <a:solidFill>
                  <a:prstClr val="white">
                    <a:tint val="75000"/>
                  </a:prstClr>
                </a:solidFill>
              </a:rPr>
              <a:t>[1] </a:t>
            </a:r>
            <a:r>
              <a:rPr lang="en-US" dirty="0"/>
              <a:t>Nielsen, J. (2003). “Usability 101: Introduction to Usability” </a:t>
            </a:r>
            <a:r>
              <a:rPr lang="en-US" dirty="0" smtClean="0"/>
              <a:t>www.useit.com/Alertbox,</a:t>
            </a:r>
            <a:r>
              <a:rPr lang="bg-BG" dirty="0" smtClean="0"/>
              <a:t> </a:t>
            </a:r>
            <a:r>
              <a:rPr lang="en-US" dirty="0" smtClean="0"/>
              <a:t>August </a:t>
            </a:r>
            <a:r>
              <a:rPr lang="en-US" dirty="0"/>
              <a:t>25</a:t>
            </a:r>
            <a:r>
              <a:rPr lang="en-US" dirty="0" smtClean="0"/>
              <a:t>.</a:t>
            </a:r>
            <a:endParaRPr lang="bg-BG" dirty="0" smtClean="0">
              <a:solidFill>
                <a:prstClr val="white">
                  <a:tint val="75000"/>
                </a:prstClr>
              </a:solidFill>
            </a:endParaRPr>
          </a:p>
        </p:txBody>
      </p:sp>
    </p:spTree>
    <p:extLst>
      <p:ext uri="{BB962C8B-B14F-4D97-AF65-F5344CB8AC3E}">
        <p14:creationId xmlns:p14="http://schemas.microsoft.com/office/powerpoint/2010/main" val="282235673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5826"/>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939800" y="1096289"/>
            <a:ext cx="10371667" cy="5201424"/>
          </a:xfrm>
          <a:prstGeom prst="rect">
            <a:avLst/>
          </a:prstGeom>
        </p:spPr>
        <p:txBody>
          <a:bodyPr wrap="square">
            <a:spAutoFit/>
          </a:bodyPr>
          <a:lstStyle/>
          <a:p>
            <a:pPr algn="just" defTabSz="457200"/>
            <a:r>
              <a:rPr lang="bg-BG" sz="2300" b="1" u="sng" dirty="0" smtClean="0">
                <a:solidFill>
                  <a:prstClr val="white"/>
                </a:solidFill>
              </a:rPr>
              <a:t>Използваемост</a:t>
            </a:r>
            <a:endParaRPr lang="bg-BG" sz="2300" b="1" u="sng" dirty="0">
              <a:solidFill>
                <a:prstClr val="white"/>
              </a:solidFill>
            </a:endParaRPr>
          </a:p>
          <a:p>
            <a:pPr algn="just" defTabSz="457200">
              <a:spcBef>
                <a:spcPts val="1200"/>
              </a:spcBef>
            </a:pPr>
            <a:r>
              <a:rPr lang="bg-BG" sz="2300" dirty="0" smtClean="0">
                <a:solidFill>
                  <a:prstClr val="white"/>
                </a:solidFill>
              </a:rPr>
              <a:t>Описани са </a:t>
            </a:r>
            <a:r>
              <a:rPr lang="bg-BG" sz="2300" smtClean="0">
                <a:solidFill>
                  <a:prstClr val="white"/>
                </a:solidFill>
              </a:rPr>
              <a:t>следните </a:t>
            </a:r>
            <a:r>
              <a:rPr lang="bg-BG" sz="2300" smtClean="0">
                <a:solidFill>
                  <a:prstClr val="white"/>
                </a:solidFill>
              </a:rPr>
              <a:t>аспекти </a:t>
            </a:r>
            <a:r>
              <a:rPr lang="bg-BG" sz="2300" smtClean="0">
                <a:solidFill>
                  <a:prstClr val="white"/>
                </a:solidFill>
              </a:rPr>
              <a:t>на </a:t>
            </a:r>
            <a:r>
              <a:rPr lang="bg-BG" sz="2300" dirty="0" smtClean="0">
                <a:solidFill>
                  <a:prstClr val="white"/>
                </a:solidFill>
              </a:rPr>
              <a:t>използваемостта</a:t>
            </a:r>
            <a:r>
              <a:rPr lang="en-US" sz="2300" baseline="30000" dirty="0" smtClean="0">
                <a:solidFill>
                  <a:prstClr val="white"/>
                </a:solidFill>
              </a:rPr>
              <a:t>[1]</a:t>
            </a:r>
            <a:r>
              <a:rPr lang="bg-BG" sz="2300" dirty="0" smtClean="0">
                <a:solidFill>
                  <a:prstClr val="white"/>
                </a:solidFill>
              </a:rPr>
              <a:t>:</a:t>
            </a:r>
          </a:p>
          <a:p>
            <a:pPr marL="800100" lvl="1" indent="-342900" algn="just" defTabSz="457200">
              <a:buFont typeface="Arial" panose="020B0604020202020204" pitchFamily="34" charset="0"/>
              <a:buChar char="•"/>
            </a:pPr>
            <a:r>
              <a:rPr lang="bg-BG" sz="2300" b="1" dirty="0" smtClean="0">
                <a:solidFill>
                  <a:prstClr val="white"/>
                </a:solidFill>
              </a:rPr>
              <a:t>Ефективност (</a:t>
            </a:r>
            <a:r>
              <a:rPr lang="en-US" sz="2300" b="1" dirty="0" smtClean="0">
                <a:solidFill>
                  <a:prstClr val="white"/>
                </a:solidFill>
              </a:rPr>
              <a:t>Effective)</a:t>
            </a:r>
            <a:r>
              <a:rPr lang="bg-BG" sz="2300" b="1" dirty="0" smtClean="0">
                <a:solidFill>
                  <a:prstClr val="white"/>
                </a:solidFill>
              </a:rPr>
              <a:t>.</a:t>
            </a:r>
            <a:r>
              <a:rPr lang="en-US" sz="2300" dirty="0" smtClean="0">
                <a:solidFill>
                  <a:prstClr val="white"/>
                </a:solidFill>
              </a:rPr>
              <a:t> </a:t>
            </a:r>
            <a:r>
              <a:rPr lang="bg-BG" sz="2300" dirty="0" smtClean="0">
                <a:solidFill>
                  <a:prstClr val="white"/>
                </a:solidFill>
              </a:rPr>
              <a:t>Сложността и точността, с която потребителите постигат целите си.</a:t>
            </a:r>
          </a:p>
          <a:p>
            <a:pPr marL="800100" lvl="1" indent="-342900" algn="just" defTabSz="457200">
              <a:buFont typeface="Arial" panose="020B0604020202020204" pitchFamily="34" charset="0"/>
              <a:buChar char="•"/>
            </a:pPr>
            <a:r>
              <a:rPr lang="bg-BG" sz="2300" b="1" dirty="0" smtClean="0">
                <a:solidFill>
                  <a:prstClr val="white"/>
                </a:solidFill>
              </a:rPr>
              <a:t>Ефикасност (</a:t>
            </a:r>
            <a:r>
              <a:rPr lang="en-US" sz="2300" b="1" dirty="0" smtClean="0">
                <a:solidFill>
                  <a:prstClr val="white"/>
                </a:solidFill>
              </a:rPr>
              <a:t>Efficien</a:t>
            </a:r>
            <a:r>
              <a:rPr lang="en-US" sz="2300" b="1" dirty="0">
                <a:solidFill>
                  <a:prstClr val="white"/>
                </a:solidFill>
              </a:rPr>
              <a:t>t</a:t>
            </a:r>
            <a:r>
              <a:rPr lang="en-US" sz="2300" b="1" dirty="0" smtClean="0">
                <a:solidFill>
                  <a:prstClr val="white"/>
                </a:solidFill>
              </a:rPr>
              <a:t>)</a:t>
            </a:r>
            <a:r>
              <a:rPr lang="bg-BG" sz="2300" b="1" dirty="0">
                <a:solidFill>
                  <a:prstClr val="white"/>
                </a:solidFill>
              </a:rPr>
              <a:t>.</a:t>
            </a:r>
            <a:r>
              <a:rPr lang="en-US" sz="2300" dirty="0" smtClean="0">
                <a:solidFill>
                  <a:prstClr val="white"/>
                </a:solidFill>
              </a:rPr>
              <a:t> </a:t>
            </a:r>
            <a:r>
              <a:rPr lang="bg-BG" sz="2300" dirty="0" smtClean="0">
                <a:solidFill>
                  <a:prstClr val="white"/>
                </a:solidFill>
              </a:rPr>
              <a:t>Скоростта (с точност), с която потребителите изпълняват задачите си.</a:t>
            </a:r>
          </a:p>
          <a:p>
            <a:pPr marL="800100" lvl="1" indent="-342900" algn="just" defTabSz="457200">
              <a:buFont typeface="Arial" panose="020B0604020202020204" pitchFamily="34" charset="0"/>
              <a:buChar char="•"/>
            </a:pPr>
            <a:r>
              <a:rPr lang="bg-BG" sz="2300" b="1" dirty="0" smtClean="0">
                <a:solidFill>
                  <a:prstClr val="white"/>
                </a:solidFill>
              </a:rPr>
              <a:t>Привлекателност (</a:t>
            </a:r>
            <a:r>
              <a:rPr lang="en-US" sz="2300" b="1" dirty="0" smtClean="0">
                <a:solidFill>
                  <a:prstClr val="white"/>
                </a:solidFill>
              </a:rPr>
              <a:t>Engaging).</a:t>
            </a:r>
            <a:r>
              <a:rPr lang="en-US" sz="2300" dirty="0" smtClean="0">
                <a:solidFill>
                  <a:prstClr val="white"/>
                </a:solidFill>
              </a:rPr>
              <a:t> </a:t>
            </a:r>
            <a:r>
              <a:rPr lang="bg-BG" sz="2300" dirty="0" smtClean="0">
                <a:solidFill>
                  <a:prstClr val="white"/>
                </a:solidFill>
              </a:rPr>
              <a:t>Степента, с която тона и стила на интерфейса правят продукта приятен или удовлетворяващ за използване.</a:t>
            </a:r>
          </a:p>
          <a:p>
            <a:pPr marL="800100" lvl="1" indent="-342900" algn="just" defTabSz="457200">
              <a:buFont typeface="Arial" panose="020B0604020202020204" pitchFamily="34" charset="0"/>
              <a:buChar char="•"/>
            </a:pPr>
            <a:r>
              <a:rPr lang="bg-BG" sz="2300" b="1" dirty="0" smtClean="0">
                <a:solidFill>
                  <a:prstClr val="white"/>
                </a:solidFill>
              </a:rPr>
              <a:t>Толерантност към </a:t>
            </a:r>
            <a:r>
              <a:rPr lang="bg-BG" sz="2300" b="1" dirty="0">
                <a:solidFill>
                  <a:prstClr val="white"/>
                </a:solidFill>
              </a:rPr>
              <a:t>г</a:t>
            </a:r>
            <a:r>
              <a:rPr lang="bg-BG" sz="2300" b="1" dirty="0" smtClean="0">
                <a:solidFill>
                  <a:prstClr val="white"/>
                </a:solidFill>
              </a:rPr>
              <a:t>решки (</a:t>
            </a:r>
            <a:r>
              <a:rPr lang="en-US" sz="2300" b="1" dirty="0" smtClean="0">
                <a:solidFill>
                  <a:prstClr val="white"/>
                </a:solidFill>
              </a:rPr>
              <a:t>Errors tolerant).</a:t>
            </a:r>
            <a:r>
              <a:rPr lang="bg-BG" sz="2300" dirty="0" smtClean="0">
                <a:solidFill>
                  <a:prstClr val="white"/>
                </a:solidFill>
              </a:rPr>
              <a:t> Колко добре дизайна предотвратява грешки и помага при възстановяването от възникнали такива.</a:t>
            </a:r>
          </a:p>
          <a:p>
            <a:pPr marL="800100" lvl="1" indent="-342900" algn="just" defTabSz="457200">
              <a:buFont typeface="Arial" panose="020B0604020202020204" pitchFamily="34" charset="0"/>
              <a:buChar char="•"/>
            </a:pPr>
            <a:r>
              <a:rPr lang="bg-BG" sz="2300" b="1" dirty="0" smtClean="0">
                <a:solidFill>
                  <a:prstClr val="white"/>
                </a:solidFill>
              </a:rPr>
              <a:t>Лесен за научаване (</a:t>
            </a:r>
            <a:r>
              <a:rPr lang="en-US" sz="2300" b="1" dirty="0" smtClean="0">
                <a:solidFill>
                  <a:prstClr val="white"/>
                </a:solidFill>
              </a:rPr>
              <a:t>Easy to learn).</a:t>
            </a:r>
            <a:r>
              <a:rPr lang="en-US" sz="2300" dirty="0" smtClean="0">
                <a:solidFill>
                  <a:prstClr val="white"/>
                </a:solidFill>
              </a:rPr>
              <a:t> </a:t>
            </a:r>
            <a:r>
              <a:rPr lang="bg-BG" sz="2300" dirty="0" smtClean="0">
                <a:solidFill>
                  <a:prstClr val="white"/>
                </a:solidFill>
              </a:rPr>
              <a:t>Колко добре продукта поддържа както началната ориентация, така и задълбоченото разбиране на възможностите му.</a:t>
            </a:r>
            <a:endParaRPr lang="bg-BG" sz="2300" dirty="0">
              <a:solidFill>
                <a:prstClr val="white"/>
              </a:solidFill>
            </a:endParaRPr>
          </a:p>
        </p:txBody>
      </p:sp>
      <p:sp>
        <p:nvSpPr>
          <p:cNvPr id="3" name="Footer Placeholder 2"/>
          <p:cNvSpPr>
            <a:spLocks noGrp="1"/>
          </p:cNvSpPr>
          <p:nvPr>
            <p:ph type="ftr" sz="quarter" idx="11"/>
          </p:nvPr>
        </p:nvSpPr>
        <p:spPr>
          <a:xfrm>
            <a:off x="1380067" y="6417731"/>
            <a:ext cx="9931400" cy="296330"/>
          </a:xfrm>
        </p:spPr>
        <p:txBody>
          <a:bodyPr/>
          <a:lstStyle/>
          <a:p>
            <a:r>
              <a:rPr lang="en-US" dirty="0" smtClean="0">
                <a:solidFill>
                  <a:prstClr val="white">
                    <a:tint val="75000"/>
                  </a:prstClr>
                </a:solidFill>
              </a:rPr>
              <a:t>[1] </a:t>
            </a:r>
            <a:r>
              <a:rPr lang="en-US" dirty="0" err="1"/>
              <a:t>Quesenbury</a:t>
            </a:r>
            <a:r>
              <a:rPr lang="en-US" dirty="0"/>
              <a:t>, W. (2003). “The Five Dimensions of Usability.” In Albers, M. J. and Mazur, B. (Eds.), Content and Complexity: Information Design in Technical Communication. Mahwah, NJ, Lawrence Erlbaum Associates.</a:t>
            </a:r>
            <a:endParaRPr lang="bg-BG" dirty="0" smtClean="0">
              <a:solidFill>
                <a:prstClr val="white">
                  <a:tint val="75000"/>
                </a:prstClr>
              </a:solidFill>
            </a:endParaRPr>
          </a:p>
        </p:txBody>
      </p:sp>
    </p:spTree>
    <p:extLst>
      <p:ext uri="{BB962C8B-B14F-4D97-AF65-F5344CB8AC3E}">
        <p14:creationId xmlns:p14="http://schemas.microsoft.com/office/powerpoint/2010/main" val="4809537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5826"/>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397000" y="1316425"/>
            <a:ext cx="9906000" cy="5201424"/>
          </a:xfrm>
          <a:prstGeom prst="rect">
            <a:avLst/>
          </a:prstGeom>
        </p:spPr>
        <p:txBody>
          <a:bodyPr wrap="square">
            <a:spAutoFit/>
          </a:bodyPr>
          <a:lstStyle/>
          <a:p>
            <a:pPr algn="just" defTabSz="457200"/>
            <a:r>
              <a:rPr lang="bg-BG" sz="2300" b="1" u="sng" dirty="0" smtClean="0">
                <a:solidFill>
                  <a:prstClr val="white"/>
                </a:solidFill>
              </a:rPr>
              <a:t>Използваемост</a:t>
            </a:r>
            <a:endParaRPr lang="bg-BG" sz="2300" b="1" u="sng" dirty="0">
              <a:solidFill>
                <a:prstClr val="white"/>
              </a:solidFill>
            </a:endParaRPr>
          </a:p>
          <a:p>
            <a:pPr algn="just" defTabSz="457200">
              <a:spcBef>
                <a:spcPts val="1200"/>
              </a:spcBef>
            </a:pPr>
            <a:r>
              <a:rPr lang="ru-RU" sz="2300" dirty="0">
                <a:solidFill>
                  <a:prstClr val="white"/>
                </a:solidFill>
              </a:rPr>
              <a:t>Използваемостта е едно от най-важните качества на интерфейса. За системи или продукти, чиято употреба </a:t>
            </a:r>
            <a:r>
              <a:rPr lang="ru-RU" sz="2300" dirty="0" smtClean="0">
                <a:solidFill>
                  <a:prstClr val="white"/>
                </a:solidFill>
              </a:rPr>
              <a:t>е по преценка (разбиране), </a:t>
            </a:r>
            <a:r>
              <a:rPr lang="ru-RU" sz="2300" dirty="0">
                <a:solidFill>
                  <a:prstClr val="white"/>
                </a:solidFill>
              </a:rPr>
              <a:t>като уеб сайтове, трудно използваемият интерфейс може да накара хората да спрат да го използват. За бизнес приложения, чието използване обикновено е задължително, резултатът е намалена производителност на работниците. Използваемостта обаче не може да се разглежда независимо от друго качество на системата, </a:t>
            </a:r>
            <a:r>
              <a:rPr lang="ru-RU" sz="2300" i="1" dirty="0">
                <a:solidFill>
                  <a:prstClr val="white"/>
                </a:solidFill>
              </a:rPr>
              <a:t>полезност</a:t>
            </a:r>
            <a:r>
              <a:rPr lang="ru-RU" sz="2300" dirty="0">
                <a:solidFill>
                  <a:prstClr val="white"/>
                </a:solidFill>
              </a:rPr>
              <a:t>. </a:t>
            </a:r>
            <a:r>
              <a:rPr lang="ru-RU" sz="2300" dirty="0" smtClean="0">
                <a:solidFill>
                  <a:prstClr val="white"/>
                </a:solidFill>
              </a:rPr>
              <a:t>Полезността се </a:t>
            </a:r>
            <a:r>
              <a:rPr lang="ru-RU" sz="2300" dirty="0">
                <a:solidFill>
                  <a:prstClr val="white"/>
                </a:solidFill>
              </a:rPr>
              <a:t>отнася до функционалността на системата или продукта. Прави ли това, което хората искат? Обектът може да има високо ниво на използваемост, </a:t>
            </a:r>
            <a:r>
              <a:rPr lang="ru-RU" sz="2300" dirty="0" smtClean="0">
                <a:solidFill>
                  <a:prstClr val="white"/>
                </a:solidFill>
              </a:rPr>
              <a:t>но да </a:t>
            </a:r>
            <a:r>
              <a:rPr lang="ru-RU" sz="2300" dirty="0">
                <a:solidFill>
                  <a:prstClr val="white"/>
                </a:solidFill>
              </a:rPr>
              <a:t>не постига нищо ценно за потребителя. Обратно, обектът може да изпълнява много ценни функции за своя потребител, но тъй като не е лесен за използване, функциите не могат да бъдат изпълнени. Използваемостта и полезността са еднакво важни в дизайна.</a:t>
            </a:r>
            <a:endParaRPr lang="bg-BG" sz="2300" dirty="0">
              <a:solidFill>
                <a:prstClr val="white"/>
              </a:solidFill>
            </a:endParaRPr>
          </a:p>
        </p:txBody>
      </p:sp>
    </p:spTree>
    <p:extLst>
      <p:ext uri="{BB962C8B-B14F-4D97-AF65-F5344CB8AC3E}">
        <p14:creationId xmlns:p14="http://schemas.microsoft.com/office/powerpoint/2010/main" val="38752159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5826"/>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397000" y="1316425"/>
            <a:ext cx="9906000" cy="5201424"/>
          </a:xfrm>
          <a:prstGeom prst="rect">
            <a:avLst/>
          </a:prstGeom>
        </p:spPr>
        <p:txBody>
          <a:bodyPr wrap="square">
            <a:spAutoFit/>
          </a:bodyPr>
          <a:lstStyle/>
          <a:p>
            <a:pPr algn="just" defTabSz="457200"/>
            <a:r>
              <a:rPr lang="bg-BG" sz="2300" b="1" u="sng" dirty="0" smtClean="0">
                <a:solidFill>
                  <a:prstClr val="white"/>
                </a:solidFill>
              </a:rPr>
              <a:t>Използваемост</a:t>
            </a:r>
            <a:endParaRPr lang="bg-BG" sz="2300" b="1" u="sng" dirty="0">
              <a:solidFill>
                <a:prstClr val="white"/>
              </a:solidFill>
            </a:endParaRPr>
          </a:p>
          <a:p>
            <a:pPr algn="just" defTabSz="457200">
              <a:spcBef>
                <a:spcPts val="1200"/>
              </a:spcBef>
            </a:pPr>
            <a:r>
              <a:rPr lang="ru-RU" sz="2300" dirty="0">
                <a:solidFill>
                  <a:prstClr val="white"/>
                </a:solidFill>
              </a:rPr>
              <a:t>Използваемостта също има връзка с гъвкавостта в дизайна. Като цяло, с увеличаване на гъвкавостта на даден дизайн, неговата използваемост намалява. Гъвкавите дизайни могат да изпълняват повече функции от специализираните проекти, но те ги изпълняват по-малко ефективно. </a:t>
            </a:r>
            <a:r>
              <a:rPr lang="ru-RU" sz="2300">
                <a:solidFill>
                  <a:prstClr val="white"/>
                </a:solidFill>
              </a:rPr>
              <a:t>Компромисът </a:t>
            </a:r>
            <a:r>
              <a:rPr lang="ru-RU" sz="2300" smtClean="0">
                <a:solidFill>
                  <a:prstClr val="white"/>
                </a:solidFill>
              </a:rPr>
              <a:t>между гъвкавост </a:t>
            </a:r>
            <a:r>
              <a:rPr lang="ru-RU" sz="2300" dirty="0">
                <a:solidFill>
                  <a:prstClr val="white"/>
                </a:solidFill>
              </a:rPr>
              <a:t>и използваемост съществува, тъй като приспособяването на гъвкавостта предполага задоволяване на по-голям брой изисквания за дизайн. Това води до повече компромиси в дизайна и по-голяма сложност в дизайна. Гъвкавостта обикновено плаща най-много дивиденти, когато потребителите не могат ясно да предвидят бъдещите си нужди. Тогава обикновено са необходими гъвкави дизайни, които дават възможност на хората да се справят с бъдещи непредвидени ситуации. Тази гъвкавост обикновено води до намаляване на използваемостта и винаги трябва да се има предвид.</a:t>
            </a:r>
            <a:endParaRPr lang="bg-BG" sz="2300" dirty="0">
              <a:solidFill>
                <a:prstClr val="white"/>
              </a:solidFill>
            </a:endParaRPr>
          </a:p>
        </p:txBody>
      </p:sp>
    </p:spTree>
    <p:extLst>
      <p:ext uri="{BB962C8B-B14F-4D97-AF65-F5344CB8AC3E}">
        <p14:creationId xmlns:p14="http://schemas.microsoft.com/office/powerpoint/2010/main" val="18183388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5826"/>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397000" y="1522165"/>
            <a:ext cx="9906000" cy="2523768"/>
          </a:xfrm>
          <a:prstGeom prst="rect">
            <a:avLst/>
          </a:prstGeom>
        </p:spPr>
        <p:txBody>
          <a:bodyPr wrap="square">
            <a:spAutoFit/>
          </a:bodyPr>
          <a:lstStyle/>
          <a:p>
            <a:pPr algn="just" defTabSz="457200"/>
            <a:r>
              <a:rPr lang="bg-BG" sz="2300" b="1" u="sng" dirty="0" smtClean="0">
                <a:solidFill>
                  <a:prstClr val="white"/>
                </a:solidFill>
              </a:rPr>
              <a:t>Използваемост</a:t>
            </a:r>
            <a:endParaRPr lang="bg-BG" sz="2300" b="1" u="sng" dirty="0">
              <a:solidFill>
                <a:prstClr val="white"/>
              </a:solidFill>
            </a:endParaRPr>
          </a:p>
          <a:p>
            <a:pPr algn="just" defTabSz="457200">
              <a:spcBef>
                <a:spcPts val="1200"/>
              </a:spcBef>
            </a:pPr>
            <a:r>
              <a:rPr lang="ru-RU" sz="2300" i="1" dirty="0">
                <a:solidFill>
                  <a:prstClr val="white"/>
                </a:solidFill>
              </a:rPr>
              <a:t>Оценка на използваемостта в процеса на проектиране</a:t>
            </a:r>
          </a:p>
          <a:p>
            <a:pPr algn="just" defTabSz="457200">
              <a:spcBef>
                <a:spcPts val="1200"/>
              </a:spcBef>
            </a:pPr>
            <a:r>
              <a:rPr lang="ru-RU" sz="2300" dirty="0">
                <a:solidFill>
                  <a:prstClr val="white"/>
                </a:solidFill>
              </a:rPr>
              <a:t>Оценката на използваемостта трябва да започне в ранните етапи на цикъла на разработване на продукта и трябва да се прилага непрекъснато през целия процес. Оценката трябва да включва целия опит на потребителя и всички важни компоненти на продукта.</a:t>
            </a:r>
            <a:endParaRPr lang="bg-BG" sz="2300" dirty="0">
              <a:solidFill>
                <a:prstClr val="white"/>
              </a:solidFill>
            </a:endParaRPr>
          </a:p>
        </p:txBody>
      </p:sp>
      <p:sp>
        <p:nvSpPr>
          <p:cNvPr id="4" name="Rectangle 3"/>
          <p:cNvSpPr/>
          <p:nvPr/>
        </p:nvSpPr>
        <p:spPr>
          <a:xfrm>
            <a:off x="1397000" y="4585405"/>
            <a:ext cx="9906000" cy="954107"/>
          </a:xfrm>
          <a:prstGeom prst="rect">
            <a:avLst/>
          </a:prstGeom>
        </p:spPr>
        <p:txBody>
          <a:bodyPr wrap="square">
            <a:spAutoFit/>
          </a:bodyPr>
          <a:lstStyle/>
          <a:p>
            <a:pPr algn="ctr" defTabSz="457200"/>
            <a:r>
              <a:rPr lang="ru-RU" sz="2800" b="1" i="1" u="sng" dirty="0" smtClean="0">
                <a:solidFill>
                  <a:prstClr val="white"/>
                </a:solidFill>
              </a:rPr>
              <a:t>МИТ:</a:t>
            </a:r>
            <a:endParaRPr lang="ru-RU" sz="2800" b="1" i="1" u="sng" dirty="0">
              <a:solidFill>
                <a:prstClr val="white"/>
              </a:solidFill>
            </a:endParaRPr>
          </a:p>
          <a:p>
            <a:pPr algn="ctr" defTabSz="457200"/>
            <a:r>
              <a:rPr lang="ru-RU" sz="2800" b="1" i="1" u="sng" dirty="0">
                <a:solidFill>
                  <a:prstClr val="white"/>
                </a:solidFill>
              </a:rPr>
              <a:t>Използваемостта не е нищо друго освен здрав разум.</a:t>
            </a:r>
            <a:endParaRPr lang="bg-BG" sz="2800" i="1" dirty="0">
              <a:solidFill>
                <a:prstClr val="white"/>
              </a:solidFill>
            </a:endParaRPr>
          </a:p>
        </p:txBody>
      </p:sp>
    </p:spTree>
    <p:extLst>
      <p:ext uri="{BB962C8B-B14F-4D97-AF65-F5344CB8AC3E}">
        <p14:creationId xmlns:p14="http://schemas.microsoft.com/office/powerpoint/2010/main" val="21438978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5826"/>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942109" y="1092673"/>
            <a:ext cx="10474036" cy="5201424"/>
          </a:xfrm>
          <a:prstGeom prst="rect">
            <a:avLst/>
          </a:prstGeom>
        </p:spPr>
        <p:txBody>
          <a:bodyPr wrap="square">
            <a:spAutoFit/>
          </a:bodyPr>
          <a:lstStyle/>
          <a:p>
            <a:pPr algn="just" defTabSz="457200"/>
            <a:r>
              <a:rPr lang="bg-BG" sz="2300" b="1" u="sng" dirty="0" smtClean="0">
                <a:solidFill>
                  <a:prstClr val="white"/>
                </a:solidFill>
              </a:rPr>
              <a:t>Общи проблеми свързани с използваемостта</a:t>
            </a:r>
            <a:endParaRPr lang="bg-BG" sz="2300" b="1" u="sng" dirty="0">
              <a:solidFill>
                <a:prstClr val="white"/>
              </a:solidFill>
            </a:endParaRPr>
          </a:p>
          <a:p>
            <a:pPr algn="just" defTabSz="457200">
              <a:spcBef>
                <a:spcPts val="1200"/>
              </a:spcBef>
            </a:pPr>
            <a:r>
              <a:rPr lang="ru-RU" sz="2300" dirty="0" smtClean="0">
                <a:solidFill>
                  <a:prstClr val="white"/>
                </a:solidFill>
              </a:rPr>
              <a:t>Описани са</a:t>
            </a:r>
            <a:r>
              <a:rPr lang="en-US" sz="2300" baseline="30000" dirty="0" smtClean="0">
                <a:solidFill>
                  <a:prstClr val="white"/>
                </a:solidFill>
              </a:rPr>
              <a:t>[1]</a:t>
            </a:r>
            <a:r>
              <a:rPr lang="en-US" sz="2300" dirty="0" smtClean="0">
                <a:solidFill>
                  <a:prstClr val="white"/>
                </a:solidFill>
              </a:rPr>
              <a:t> </a:t>
            </a:r>
            <a:r>
              <a:rPr lang="bg-BG" sz="2300" dirty="0" smtClean="0">
                <a:solidFill>
                  <a:prstClr val="white"/>
                </a:solidFill>
              </a:rPr>
              <a:t>10 общи проблема, свързани с използваемостта в графичните системи, така като са докладвани от специалистите по използваемост в </a:t>
            </a:r>
            <a:r>
              <a:rPr lang="en-US" sz="2300" dirty="0" smtClean="0">
                <a:solidFill>
                  <a:prstClr val="white"/>
                </a:solidFill>
              </a:rPr>
              <a:t>IBM:</a:t>
            </a:r>
          </a:p>
          <a:p>
            <a:pPr marL="914400" lvl="1" indent="-457200" algn="just" defTabSz="457200">
              <a:buFont typeface="+mj-lt"/>
              <a:buAutoNum type="arabicPeriod"/>
            </a:pPr>
            <a:r>
              <a:rPr lang="bg-BG" sz="2300" dirty="0" smtClean="0">
                <a:solidFill>
                  <a:prstClr val="white"/>
                </a:solidFill>
              </a:rPr>
              <a:t>Двусмислени менюта и икони.</a:t>
            </a:r>
          </a:p>
          <a:p>
            <a:pPr marL="914400" lvl="1" indent="-457200" algn="just" defTabSz="457200">
              <a:buFont typeface="+mj-lt"/>
              <a:buAutoNum type="arabicPeriod"/>
            </a:pPr>
            <a:r>
              <a:rPr lang="bg-BG" sz="2300" dirty="0" smtClean="0">
                <a:solidFill>
                  <a:prstClr val="white"/>
                </a:solidFill>
              </a:rPr>
              <a:t>Езици, които позволяват само еднопосочно движение през системата.</a:t>
            </a:r>
          </a:p>
          <a:p>
            <a:pPr marL="914400" lvl="1" indent="-457200" algn="just" defTabSz="457200">
              <a:buFont typeface="+mj-lt"/>
              <a:buAutoNum type="arabicPeriod"/>
            </a:pPr>
            <a:r>
              <a:rPr lang="bg-BG" sz="2300" dirty="0" smtClean="0">
                <a:solidFill>
                  <a:prstClr val="white"/>
                </a:solidFill>
              </a:rPr>
              <a:t>Ограничения във въвеждането и директната манипулация.</a:t>
            </a:r>
          </a:p>
          <a:p>
            <a:pPr marL="914400" lvl="1" indent="-457200" algn="just" defTabSz="457200">
              <a:buFont typeface="+mj-lt"/>
              <a:buAutoNum type="arabicPeriod"/>
            </a:pPr>
            <a:r>
              <a:rPr lang="bg-BG" sz="2300" dirty="0" smtClean="0">
                <a:solidFill>
                  <a:prstClr val="white"/>
                </a:solidFill>
              </a:rPr>
              <a:t>Ограничения в открояването и избора.</a:t>
            </a:r>
          </a:p>
          <a:p>
            <a:pPr marL="914400" lvl="1" indent="-457200" algn="just" defTabSz="457200">
              <a:buFont typeface="+mj-lt"/>
              <a:buAutoNum type="arabicPeriod"/>
            </a:pPr>
            <a:r>
              <a:rPr lang="bg-BG" sz="2300" dirty="0" smtClean="0">
                <a:solidFill>
                  <a:prstClr val="white"/>
                </a:solidFill>
              </a:rPr>
              <a:t>Неясни последователности от стъпки.</a:t>
            </a:r>
          </a:p>
          <a:p>
            <a:pPr marL="914400" lvl="1" indent="-457200" algn="just" defTabSz="457200">
              <a:buFont typeface="+mj-lt"/>
              <a:buAutoNum type="arabicPeriod"/>
            </a:pPr>
            <a:r>
              <a:rPr lang="bg-BG" sz="2300" dirty="0" smtClean="0">
                <a:solidFill>
                  <a:prstClr val="white"/>
                </a:solidFill>
              </a:rPr>
              <a:t>Повече стъпки за управление на интерфейса, отколкото за изпълнение на задачи.</a:t>
            </a:r>
          </a:p>
          <a:p>
            <a:pPr marL="914400" lvl="1" indent="-457200" algn="just" defTabSz="457200">
              <a:buFont typeface="+mj-lt"/>
              <a:buAutoNum type="arabicPeriod"/>
            </a:pPr>
            <a:r>
              <a:rPr lang="bg-BG" sz="2300" dirty="0" smtClean="0">
                <a:solidFill>
                  <a:prstClr val="white"/>
                </a:solidFill>
              </a:rPr>
              <a:t>Сложна свързаност между и вътре в приложенията.</a:t>
            </a:r>
          </a:p>
          <a:p>
            <a:pPr marL="914400" lvl="1" indent="-457200" algn="just" defTabSz="457200">
              <a:buFont typeface="+mj-lt"/>
              <a:buAutoNum type="arabicPeriod"/>
            </a:pPr>
            <a:r>
              <a:rPr lang="bg-BG" sz="2300" dirty="0" smtClean="0">
                <a:solidFill>
                  <a:prstClr val="white"/>
                </a:solidFill>
              </a:rPr>
              <a:t>Неадекватна обратна връзка и потвърждение.</a:t>
            </a:r>
          </a:p>
          <a:p>
            <a:pPr marL="914400" lvl="1" indent="-457200" algn="just" defTabSz="457200">
              <a:buFont typeface="+mj-lt"/>
              <a:buAutoNum type="arabicPeriod"/>
            </a:pPr>
            <a:r>
              <a:rPr lang="bg-BG" sz="2300" dirty="0" smtClean="0">
                <a:solidFill>
                  <a:prstClr val="white"/>
                </a:solidFill>
              </a:rPr>
              <a:t>Липса на предвидимост и интелигентност в системата.</a:t>
            </a:r>
          </a:p>
          <a:p>
            <a:pPr marL="914400" lvl="1" indent="-457200" algn="just" defTabSz="457200">
              <a:buFont typeface="+mj-lt"/>
              <a:buAutoNum type="arabicPeriod"/>
            </a:pPr>
            <a:r>
              <a:rPr lang="bg-BG" sz="2300" dirty="0" smtClean="0">
                <a:solidFill>
                  <a:prstClr val="white"/>
                </a:solidFill>
              </a:rPr>
              <a:t>Неадекватни съобщения за грешки, помощ, ръководства и документация.</a:t>
            </a:r>
            <a:endParaRPr lang="bg-BG" sz="2300" dirty="0">
              <a:solidFill>
                <a:prstClr val="white"/>
              </a:solidFill>
            </a:endParaRPr>
          </a:p>
        </p:txBody>
      </p:sp>
      <p:sp>
        <p:nvSpPr>
          <p:cNvPr id="3" name="Footer Placeholder 2"/>
          <p:cNvSpPr>
            <a:spLocks noGrp="1"/>
          </p:cNvSpPr>
          <p:nvPr>
            <p:ph type="ftr" sz="quarter" idx="11"/>
          </p:nvPr>
        </p:nvSpPr>
        <p:spPr>
          <a:xfrm>
            <a:off x="1141411" y="6340475"/>
            <a:ext cx="9906000" cy="365125"/>
          </a:xfrm>
        </p:spPr>
        <p:txBody>
          <a:bodyPr/>
          <a:lstStyle/>
          <a:p>
            <a:r>
              <a:rPr lang="en-US" dirty="0" smtClean="0">
                <a:solidFill>
                  <a:prstClr val="white">
                    <a:tint val="75000"/>
                  </a:prstClr>
                </a:solidFill>
              </a:rPr>
              <a:t>[1] Mandel, T. (1994). The GUI-OOUI War: Windows vs. OS/2, the Designer’s Guide to Human-Computer Interfaces. New York: Van </a:t>
            </a:r>
            <a:r>
              <a:rPr lang="en-US" dirty="0" err="1" smtClean="0">
                <a:solidFill>
                  <a:prstClr val="white">
                    <a:tint val="75000"/>
                  </a:prstClr>
                </a:solidFill>
              </a:rPr>
              <a:t>Nostrand</a:t>
            </a:r>
            <a:r>
              <a:rPr lang="en-US" dirty="0" smtClean="0">
                <a:solidFill>
                  <a:prstClr val="white">
                    <a:tint val="75000"/>
                  </a:prstClr>
                </a:solidFill>
              </a:rPr>
              <a:t> Reinhold.</a:t>
            </a:r>
            <a:endParaRPr lang="en-US" dirty="0">
              <a:solidFill>
                <a:prstClr val="white">
                  <a:tint val="75000"/>
                </a:prstClr>
              </a:solidFill>
            </a:endParaRPr>
          </a:p>
        </p:txBody>
      </p:sp>
    </p:spTree>
    <p:extLst>
      <p:ext uri="{BB962C8B-B14F-4D97-AF65-F5344CB8AC3E}">
        <p14:creationId xmlns:p14="http://schemas.microsoft.com/office/powerpoint/2010/main" val="37364303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43401"/>
            <a:ext cx="9905998" cy="865049"/>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41413" y="1251245"/>
            <a:ext cx="10525070" cy="4832092"/>
          </a:xfrm>
          <a:prstGeom prst="rect">
            <a:avLst/>
          </a:prstGeom>
        </p:spPr>
        <p:txBody>
          <a:bodyPr wrap="square">
            <a:spAutoFit/>
          </a:bodyPr>
          <a:lstStyle/>
          <a:p>
            <a:pPr algn="just" defTabSz="457200"/>
            <a:r>
              <a:rPr lang="bg-BG" sz="2200" b="1" u="sng" dirty="0">
                <a:solidFill>
                  <a:prstClr val="white"/>
                </a:solidFill>
              </a:rPr>
              <a:t>Препятствия и капани по пътя на разработване</a:t>
            </a:r>
          </a:p>
          <a:p>
            <a:pPr algn="just" defTabSz="457200"/>
            <a:r>
              <a:rPr lang="ru-RU" sz="2200" dirty="0">
                <a:solidFill>
                  <a:prstClr val="white"/>
                </a:solidFill>
              </a:rPr>
              <a:t>Разработката на компютърна система никога не е лесно. Пътят е покрит с препятствия и капани, много от които са свързани с човешката природа. Направени са следните общи няблюдения</a:t>
            </a:r>
            <a:r>
              <a:rPr lang="en-US" sz="2200" dirty="0">
                <a:solidFill>
                  <a:prstClr val="white"/>
                </a:solidFill>
              </a:rPr>
              <a:t> </a:t>
            </a:r>
            <a:r>
              <a:rPr lang="en-US" sz="2200" baseline="30000" dirty="0">
                <a:solidFill>
                  <a:prstClr val="white"/>
                </a:solidFill>
              </a:rPr>
              <a:t>[1]</a:t>
            </a:r>
            <a:r>
              <a:rPr lang="en-US" sz="2200" dirty="0">
                <a:solidFill>
                  <a:prstClr val="white"/>
                </a:solidFill>
              </a:rPr>
              <a:t>:</a:t>
            </a:r>
          </a:p>
          <a:p>
            <a:pPr marL="342900" indent="-342900" algn="just" defTabSz="457200">
              <a:buFont typeface="Arial" panose="020B0604020202020204" pitchFamily="34" charset="0"/>
              <a:buChar char="•"/>
            </a:pPr>
            <a:r>
              <a:rPr lang="bg-BG" sz="2200" dirty="0">
                <a:solidFill>
                  <a:prstClr val="white"/>
                </a:solidFill>
              </a:rPr>
              <a:t>Никой никога не го разбира от първия път.</a:t>
            </a:r>
          </a:p>
          <a:p>
            <a:pPr marL="342900" indent="-342900" algn="just" defTabSz="457200">
              <a:buFont typeface="Arial" panose="020B0604020202020204" pitchFamily="34" charset="0"/>
              <a:buChar char="•"/>
            </a:pPr>
            <a:r>
              <a:rPr lang="bg-BG" sz="2200" dirty="0">
                <a:solidFill>
                  <a:prstClr val="white"/>
                </a:solidFill>
              </a:rPr>
              <a:t>Разработката е претъпкана с изненади.</a:t>
            </a:r>
          </a:p>
          <a:p>
            <a:pPr marL="342900" indent="-342900" algn="just" defTabSz="457200">
              <a:buFont typeface="Arial" panose="020B0604020202020204" pitchFamily="34" charset="0"/>
              <a:buChar char="•"/>
            </a:pPr>
            <a:r>
              <a:rPr lang="bg-BG" sz="2200" dirty="0">
                <a:solidFill>
                  <a:prstClr val="white"/>
                </a:solidFill>
              </a:rPr>
              <a:t>Добрият дизайн изисква живот в море от промени.</a:t>
            </a:r>
          </a:p>
          <a:p>
            <a:pPr marL="342900" indent="-342900" algn="just" defTabSz="457200">
              <a:buFont typeface="Arial" panose="020B0604020202020204" pitchFamily="34" charset="0"/>
              <a:buChar char="•"/>
            </a:pPr>
            <a:r>
              <a:rPr lang="bg-BG" sz="2200" dirty="0">
                <a:solidFill>
                  <a:prstClr val="white"/>
                </a:solidFill>
              </a:rPr>
              <a:t>Създавайки договорки да се игнорират промените, не елиминира нуждата да се правят промени.</a:t>
            </a:r>
          </a:p>
          <a:p>
            <a:pPr marL="342900" indent="-342900" algn="just" defTabSz="457200">
              <a:buFont typeface="Arial" panose="020B0604020202020204" pitchFamily="34" charset="0"/>
              <a:buChar char="•"/>
            </a:pPr>
            <a:r>
              <a:rPr lang="bg-BG" sz="2200" dirty="0">
                <a:solidFill>
                  <a:prstClr val="white"/>
                </a:solidFill>
              </a:rPr>
              <a:t>Дори да бъде направена най-добрата система от гледна точка на хората, те пак ще правят грешки когато я използват.</a:t>
            </a:r>
          </a:p>
          <a:p>
            <a:pPr marL="342900" indent="-342900" algn="just" defTabSz="457200">
              <a:buFont typeface="Arial" panose="020B0604020202020204" pitchFamily="34" charset="0"/>
              <a:buChar char="•"/>
            </a:pPr>
            <a:r>
              <a:rPr lang="bg-BG" sz="2200" dirty="0">
                <a:solidFill>
                  <a:prstClr val="white"/>
                </a:solidFill>
              </a:rPr>
              <a:t>Дизайнерите се нуждаят от добри инструменти.</a:t>
            </a:r>
          </a:p>
          <a:p>
            <a:pPr marL="342900" indent="-342900" algn="just" defTabSz="457200">
              <a:buFont typeface="Arial" panose="020B0604020202020204" pitchFamily="34" charset="0"/>
              <a:buChar char="•"/>
            </a:pPr>
            <a:r>
              <a:rPr lang="bg-BG" sz="2200" dirty="0">
                <a:solidFill>
                  <a:prstClr val="white"/>
                </a:solidFill>
              </a:rPr>
              <a:t>Трябва да се имат цели за дизайн на поведението, както и цели за </a:t>
            </a:r>
            <a:r>
              <a:rPr lang="bg-BG" sz="2200" dirty="0" smtClean="0">
                <a:solidFill>
                  <a:prstClr val="white"/>
                </a:solidFill>
              </a:rPr>
              <a:t>дизайн </a:t>
            </a:r>
            <a:r>
              <a:rPr lang="bg-BG" sz="2200" dirty="0">
                <a:solidFill>
                  <a:prstClr val="white"/>
                </a:solidFill>
              </a:rPr>
              <a:t>на производителността.</a:t>
            </a:r>
            <a:endParaRPr lang="ru-RU" sz="2200" dirty="0">
              <a:solidFill>
                <a:prstClr val="white"/>
              </a:solidFill>
            </a:endParaRPr>
          </a:p>
        </p:txBody>
      </p:sp>
      <p:sp>
        <p:nvSpPr>
          <p:cNvPr id="3" name="Footer Placeholder 2"/>
          <p:cNvSpPr>
            <a:spLocks noGrp="1"/>
          </p:cNvSpPr>
          <p:nvPr>
            <p:ph type="ftr" sz="quarter" idx="11"/>
          </p:nvPr>
        </p:nvSpPr>
        <p:spPr>
          <a:xfrm>
            <a:off x="1141413" y="6492875"/>
            <a:ext cx="10525070" cy="365125"/>
          </a:xfrm>
        </p:spPr>
        <p:txBody>
          <a:bodyPr/>
          <a:lstStyle/>
          <a:p>
            <a:r>
              <a:rPr lang="en-US" b="1" dirty="0" smtClean="0">
                <a:solidFill>
                  <a:prstClr val="white">
                    <a:tint val="75000"/>
                  </a:prstClr>
                </a:solidFill>
              </a:rPr>
              <a:t>[1] Gould, J.D. (1988). “How to design usable systems.” Handbook of Human-Computer Interaction, M. </a:t>
            </a:r>
            <a:r>
              <a:rPr lang="en-US" b="1" dirty="0" err="1" smtClean="0">
                <a:solidFill>
                  <a:prstClr val="white">
                    <a:tint val="75000"/>
                  </a:prstClr>
                </a:solidFill>
              </a:rPr>
              <a:t>Helander</a:t>
            </a:r>
            <a:r>
              <a:rPr lang="en-US" b="1" dirty="0" smtClean="0">
                <a:solidFill>
                  <a:prstClr val="white">
                    <a:tint val="75000"/>
                  </a:prstClr>
                </a:solidFill>
              </a:rPr>
              <a:t> (ed.). Amsterdam: Elsevier Science Publishers.</a:t>
            </a:r>
            <a:endParaRPr lang="en-US" b="1" dirty="0">
              <a:solidFill>
                <a:prstClr val="white">
                  <a:tint val="75000"/>
                </a:prstClr>
              </a:solidFill>
            </a:endParaRPr>
          </a:p>
        </p:txBody>
      </p:sp>
    </p:spTree>
    <p:extLst>
      <p:ext uri="{BB962C8B-B14F-4D97-AF65-F5344CB8AC3E}">
        <p14:creationId xmlns:p14="http://schemas.microsoft.com/office/powerpoint/2010/main" val="26549964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8841"/>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942109" y="967978"/>
            <a:ext cx="10474036" cy="5909310"/>
          </a:xfrm>
          <a:prstGeom prst="rect">
            <a:avLst/>
          </a:prstGeom>
        </p:spPr>
        <p:txBody>
          <a:bodyPr wrap="square">
            <a:spAutoFit/>
          </a:bodyPr>
          <a:lstStyle/>
          <a:p>
            <a:pPr algn="just" defTabSz="457200"/>
            <a:r>
              <a:rPr lang="bg-BG" sz="2300" b="1" u="sng" dirty="0" smtClean="0">
                <a:solidFill>
                  <a:prstClr val="white"/>
                </a:solidFill>
              </a:rPr>
              <a:t>Общи проблеми свързани с използваемостта</a:t>
            </a:r>
            <a:endParaRPr lang="bg-BG" sz="2300" b="1" u="sng" dirty="0">
              <a:solidFill>
                <a:prstClr val="white"/>
              </a:solidFill>
            </a:endParaRPr>
          </a:p>
          <a:p>
            <a:pPr algn="just" defTabSz="457200">
              <a:spcBef>
                <a:spcPts val="1200"/>
              </a:spcBef>
            </a:pPr>
            <a:r>
              <a:rPr lang="ru-RU" sz="2300" dirty="0">
                <a:solidFill>
                  <a:prstClr val="white"/>
                </a:solidFill>
              </a:rPr>
              <a:t>Мрежата, с динамичните си възможности и </a:t>
            </a:r>
            <a:r>
              <a:rPr lang="ru-RU" sz="2300" dirty="0" smtClean="0">
                <a:solidFill>
                  <a:prstClr val="white"/>
                </a:solidFill>
              </a:rPr>
              <a:t>има свой собствен </a:t>
            </a:r>
            <a:r>
              <a:rPr lang="ru-RU" sz="2300" dirty="0">
                <a:solidFill>
                  <a:prstClr val="white"/>
                </a:solidFill>
              </a:rPr>
              <a:t>дял от </a:t>
            </a:r>
            <a:r>
              <a:rPr lang="ru-RU" sz="2300" dirty="0" smtClean="0">
                <a:solidFill>
                  <a:prstClr val="white"/>
                </a:solidFill>
              </a:rPr>
              <a:t>проблеми </a:t>
            </a:r>
            <a:r>
              <a:rPr lang="ru-RU" sz="2300" dirty="0">
                <a:solidFill>
                  <a:prstClr val="white"/>
                </a:solidFill>
              </a:rPr>
              <a:t>с използваемостта. Много от тях са подобни на тези, описани по-рано</a:t>
            </a:r>
            <a:r>
              <a:rPr lang="ru-RU" sz="2300" dirty="0" smtClean="0">
                <a:solidFill>
                  <a:prstClr val="white"/>
                </a:solidFill>
              </a:rPr>
              <a:t>.</a:t>
            </a:r>
          </a:p>
          <a:p>
            <a:pPr algn="just" defTabSz="457200"/>
            <a:r>
              <a:rPr lang="ru-RU" sz="2300" dirty="0">
                <a:solidFill>
                  <a:prstClr val="white"/>
                </a:solidFill>
              </a:rPr>
              <a:t>Характеристиките на уеб използваемостта, </a:t>
            </a:r>
            <a:r>
              <a:rPr lang="ru-RU" sz="2300" dirty="0" smtClean="0">
                <a:solidFill>
                  <a:prstClr val="white"/>
                </a:solidFill>
              </a:rPr>
              <a:t>губещи </a:t>
            </a:r>
            <a:r>
              <a:rPr lang="ru-RU" sz="2300" dirty="0">
                <a:solidFill>
                  <a:prstClr val="white"/>
                </a:solidFill>
              </a:rPr>
              <a:t>времето на хората и често </a:t>
            </a:r>
            <a:r>
              <a:rPr lang="ru-RU" sz="2300" dirty="0" smtClean="0">
                <a:solidFill>
                  <a:prstClr val="white"/>
                </a:solidFill>
              </a:rPr>
              <a:t>дразнещи</a:t>
            </a:r>
            <a:r>
              <a:rPr lang="ru-RU" sz="2300" dirty="0">
                <a:solidFill>
                  <a:prstClr val="white"/>
                </a:solidFill>
              </a:rPr>
              <a:t>, са</a:t>
            </a:r>
            <a:r>
              <a:rPr lang="ru-RU" sz="2300" dirty="0" smtClean="0">
                <a:solidFill>
                  <a:prstClr val="white"/>
                </a:solidFill>
              </a:rPr>
              <a:t>:</a:t>
            </a:r>
          </a:p>
          <a:p>
            <a:pPr marL="800100" lvl="1" indent="-342900" algn="just" defTabSz="457200">
              <a:buFont typeface="Arial" panose="020B0604020202020204" pitchFamily="34" charset="0"/>
              <a:buChar char="•"/>
            </a:pPr>
            <a:r>
              <a:rPr lang="bg-BG" sz="2300" b="1" dirty="0" smtClean="0">
                <a:solidFill>
                  <a:prstClr val="white"/>
                </a:solidFill>
              </a:rPr>
              <a:t>Визуален безпорядък.</a:t>
            </a:r>
            <a:r>
              <a:rPr lang="bg-BG" sz="2300" dirty="0" smtClean="0">
                <a:solidFill>
                  <a:prstClr val="white"/>
                </a:solidFill>
              </a:rPr>
              <a:t> Липсата на „бяло пространство“, безсмислени графики, ненужни и разточителни декорации обикновено превръщат страниците в джунгла от визуален шум. Смисленото съдържание лежи скрито , принуждавайки потребителя да губи време търсейки, това което му е необходимо.</a:t>
            </a:r>
          </a:p>
          <a:p>
            <a:pPr marL="800100" lvl="1" indent="-342900" algn="just" defTabSz="457200">
              <a:buFont typeface="Arial" panose="020B0604020202020204" pitchFamily="34" charset="0"/>
              <a:buChar char="•"/>
            </a:pPr>
            <a:r>
              <a:rPr lang="bg-BG" sz="2300" b="1" dirty="0" smtClean="0">
                <a:solidFill>
                  <a:prstClr val="white"/>
                </a:solidFill>
              </a:rPr>
              <a:t>Понижена възможност за четене на информацията. </a:t>
            </a:r>
            <a:r>
              <a:rPr lang="ru-RU" sz="2300" dirty="0">
                <a:solidFill>
                  <a:prstClr val="white"/>
                </a:solidFill>
              </a:rPr>
              <a:t>Четливостта на страницата е намалена поради лошия избор на </a:t>
            </a:r>
            <a:r>
              <a:rPr lang="ru-RU" sz="2300" dirty="0" smtClean="0">
                <a:solidFill>
                  <a:prstClr val="white"/>
                </a:solidFill>
              </a:rPr>
              <a:t>разработчиците на </a:t>
            </a:r>
            <a:r>
              <a:rPr lang="ru-RU" sz="2300" dirty="0">
                <a:solidFill>
                  <a:prstClr val="white"/>
                </a:solidFill>
              </a:rPr>
              <a:t>шрифтовете, цветовете и </a:t>
            </a:r>
            <a:r>
              <a:rPr lang="ru-RU" sz="2300" dirty="0" smtClean="0">
                <a:solidFill>
                  <a:prstClr val="white"/>
                </a:solidFill>
              </a:rPr>
              <a:t>графиките</a:t>
            </a:r>
            <a:r>
              <a:rPr lang="bg-BG" sz="2300" dirty="0" smtClean="0">
                <a:solidFill>
                  <a:prstClr val="white"/>
                </a:solidFill>
              </a:rPr>
              <a:t>. Вниманието на човека е отвлечено да се опита да разбере защо има разлики, вместо да се фокусира върху идентифициране и разбиране на съдържанието. Фон в ярки цветове или съдържащ снимки или шарки също значително намаляват четливостта.</a:t>
            </a:r>
            <a:endParaRPr lang="en-US" sz="2300" dirty="0" smtClean="0">
              <a:solidFill>
                <a:prstClr val="white"/>
              </a:solidFill>
            </a:endParaRPr>
          </a:p>
        </p:txBody>
      </p:sp>
    </p:spTree>
    <p:extLst>
      <p:ext uri="{BB962C8B-B14F-4D97-AF65-F5344CB8AC3E}">
        <p14:creationId xmlns:p14="http://schemas.microsoft.com/office/powerpoint/2010/main" val="237288538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8841"/>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942109" y="926413"/>
            <a:ext cx="10474036" cy="5940088"/>
          </a:xfrm>
          <a:prstGeom prst="rect">
            <a:avLst/>
          </a:prstGeom>
        </p:spPr>
        <p:txBody>
          <a:bodyPr wrap="square" lIns="36000" tIns="0" rIns="36000" bIns="0">
            <a:spAutoFit/>
          </a:bodyPr>
          <a:lstStyle/>
          <a:p>
            <a:pPr algn="just" defTabSz="457200"/>
            <a:r>
              <a:rPr lang="bg-BG" sz="2300" b="1" u="sng" dirty="0">
                <a:solidFill>
                  <a:prstClr val="white"/>
                </a:solidFill>
              </a:rPr>
              <a:t>Общи проблеми </a:t>
            </a:r>
            <a:r>
              <a:rPr lang="bg-BG" sz="2300" b="1" u="sng" dirty="0" smtClean="0">
                <a:solidFill>
                  <a:prstClr val="white"/>
                </a:solidFill>
              </a:rPr>
              <a:t>свързани </a:t>
            </a:r>
            <a:r>
              <a:rPr lang="bg-BG" sz="2300" b="1" u="sng" dirty="0">
                <a:solidFill>
                  <a:prstClr val="white"/>
                </a:solidFill>
              </a:rPr>
              <a:t>с използваемостта</a:t>
            </a:r>
          </a:p>
          <a:p>
            <a:pPr marL="800100" lvl="1" indent="-342900" algn="just" defTabSz="457200">
              <a:spcBef>
                <a:spcPts val="1200"/>
              </a:spcBef>
              <a:buFont typeface="Arial" panose="020B0604020202020204" pitchFamily="34" charset="0"/>
              <a:buChar char="•"/>
            </a:pPr>
            <a:r>
              <a:rPr lang="bg-BG" sz="2300" b="1" dirty="0">
                <a:solidFill>
                  <a:prstClr val="white"/>
                </a:solidFill>
              </a:rPr>
              <a:t>Неразбираеми компоненти.</a:t>
            </a:r>
            <a:r>
              <a:rPr lang="bg-BG" sz="2300" dirty="0">
                <a:solidFill>
                  <a:prstClr val="white"/>
                </a:solidFill>
              </a:rPr>
              <a:t> Някои елементи от дизайна не подсказват на потребителя каква е тяхната функция, като предназначението им не е толкова очевидно. Това може да накара потребителя да „претърсва“ екрана за да открие обекти, които да може да използва. Езика също може да бъде объркващ ако се използва терминологията на </a:t>
            </a:r>
            <a:r>
              <a:rPr lang="bg-BG" sz="2300" dirty="0" smtClean="0">
                <a:solidFill>
                  <a:prstClr val="white"/>
                </a:solidFill>
              </a:rPr>
              <a:t>разработчика вместо </a:t>
            </a:r>
            <a:r>
              <a:rPr lang="bg-BG" sz="2300" dirty="0">
                <a:solidFill>
                  <a:prstClr val="white"/>
                </a:solidFill>
              </a:rPr>
              <a:t>тази на потребителя.</a:t>
            </a:r>
          </a:p>
          <a:p>
            <a:pPr marL="800100" lvl="1" indent="-342900" algn="just" defTabSz="457200">
              <a:buFont typeface="Arial" panose="020B0604020202020204" pitchFamily="34" charset="0"/>
              <a:buChar char="•"/>
            </a:pPr>
            <a:r>
              <a:rPr lang="bg-BG" sz="2300" b="1" dirty="0">
                <a:solidFill>
                  <a:prstClr val="white"/>
                </a:solidFill>
              </a:rPr>
              <a:t>Дразнещи разсейвания.</a:t>
            </a:r>
            <a:r>
              <a:rPr lang="bg-BG" sz="2300" dirty="0">
                <a:solidFill>
                  <a:prstClr val="white"/>
                </a:solidFill>
              </a:rPr>
              <a:t> Елементи, непрекъснато в движение, използване на </a:t>
            </a:r>
            <a:r>
              <a:rPr lang="bg-BG" sz="2400" dirty="0"/>
              <a:t>превъртащи </a:t>
            </a:r>
            <a:r>
              <a:rPr lang="en-US" sz="2400" dirty="0"/>
              <a:t>marquee</a:t>
            </a:r>
            <a:r>
              <a:rPr lang="bg-BG" sz="2400" dirty="0"/>
              <a:t> тагове или текст, мигащ текст или зацикляне на непрекъснато изпълняващи се анимации, които се конкурират със смисленото съдържание за вниманието на потребителя и унищожават </a:t>
            </a:r>
            <a:r>
              <a:rPr lang="bg-BG" sz="2400" dirty="0" err="1"/>
              <a:t>читаемостта</a:t>
            </a:r>
            <a:r>
              <a:rPr lang="bg-BG" sz="2400" dirty="0"/>
              <a:t> на страницата. Автоматично стартираща музика или други звуци прекъсват концентрацията на потребителя, както и нежелани изскачащи прозорци, които трябва да бъдат премахнати. Сетивата на човек са под постоянна атака и ползите от периферното зрение са намалени</a:t>
            </a:r>
            <a:r>
              <a:rPr lang="bg-BG" sz="2400" dirty="0" smtClean="0"/>
              <a:t>.</a:t>
            </a:r>
            <a:endParaRPr lang="bg-BG" sz="2300" dirty="0">
              <a:solidFill>
                <a:prstClr val="white"/>
              </a:solidFill>
            </a:endParaRPr>
          </a:p>
        </p:txBody>
      </p:sp>
    </p:spTree>
    <p:extLst>
      <p:ext uri="{BB962C8B-B14F-4D97-AF65-F5344CB8AC3E}">
        <p14:creationId xmlns:p14="http://schemas.microsoft.com/office/powerpoint/2010/main" val="23000639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8841"/>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942109" y="926413"/>
            <a:ext cx="10474036" cy="5616922"/>
          </a:xfrm>
          <a:prstGeom prst="rect">
            <a:avLst/>
          </a:prstGeom>
        </p:spPr>
        <p:txBody>
          <a:bodyPr wrap="square" lIns="36000" tIns="0" rIns="36000" bIns="0">
            <a:spAutoFit/>
          </a:bodyPr>
          <a:lstStyle/>
          <a:p>
            <a:pPr algn="just" defTabSz="457200"/>
            <a:r>
              <a:rPr lang="bg-BG" sz="2300" b="1" u="sng" dirty="0">
                <a:solidFill>
                  <a:prstClr val="white"/>
                </a:solidFill>
              </a:rPr>
              <a:t>Общи проблеми </a:t>
            </a:r>
            <a:r>
              <a:rPr lang="bg-BG" sz="2300" b="1" u="sng" dirty="0" smtClean="0">
                <a:solidFill>
                  <a:prstClr val="white"/>
                </a:solidFill>
              </a:rPr>
              <a:t>свързани </a:t>
            </a:r>
            <a:r>
              <a:rPr lang="bg-BG" sz="2300" b="1" u="sng" dirty="0">
                <a:solidFill>
                  <a:prstClr val="white"/>
                </a:solidFill>
              </a:rPr>
              <a:t>с използваемостта</a:t>
            </a:r>
          </a:p>
          <a:p>
            <a:pPr marL="800100" lvl="1" indent="-342900" algn="just" defTabSz="457200">
              <a:spcBef>
                <a:spcPts val="1200"/>
              </a:spcBef>
              <a:buFont typeface="Arial" panose="020B0604020202020204" pitchFamily="34" charset="0"/>
              <a:buChar char="•"/>
            </a:pPr>
            <a:r>
              <a:rPr lang="bg-BG" sz="2300" b="1" dirty="0" smtClean="0">
                <a:solidFill>
                  <a:prstClr val="white"/>
                </a:solidFill>
              </a:rPr>
              <a:t>Объркваща навигация.</a:t>
            </a:r>
            <a:r>
              <a:rPr lang="bg-BG" sz="2300" dirty="0" smtClean="0">
                <a:solidFill>
                  <a:prstClr val="white"/>
                </a:solidFill>
              </a:rPr>
              <a:t> </a:t>
            </a:r>
            <a:r>
              <a:rPr lang="ru-RU" sz="2300" dirty="0">
                <a:solidFill>
                  <a:prstClr val="white"/>
                </a:solidFill>
              </a:rPr>
              <a:t>Структурата на даден сайт често наподобява лабиринт от </a:t>
            </a:r>
            <a:r>
              <a:rPr lang="ru-RU" sz="2300" dirty="0" smtClean="0">
                <a:solidFill>
                  <a:prstClr val="white"/>
                </a:solidFill>
              </a:rPr>
              <a:t>преплетени страници, </a:t>
            </a:r>
            <a:r>
              <a:rPr lang="ru-RU" sz="2300" dirty="0">
                <a:solidFill>
                  <a:prstClr val="white"/>
                </a:solidFill>
              </a:rPr>
              <a:t>в </a:t>
            </a:r>
            <a:r>
              <a:rPr lang="ru-RU" sz="2300" dirty="0" smtClean="0">
                <a:solidFill>
                  <a:prstClr val="white"/>
                </a:solidFill>
              </a:rPr>
              <a:t>които </a:t>
            </a:r>
            <a:r>
              <a:rPr lang="ru-RU" sz="2300" dirty="0">
                <a:solidFill>
                  <a:prstClr val="white"/>
                </a:solidFill>
              </a:rPr>
              <a:t>потребителят се скита и доста скоро се губи. Сред страниците съществува лоша, малка или никаква организация. Размерът и дълбочината на много уеб сайтове в крайна сметка могат да доведат до усещане за „загуба в пространството“, тъй като </a:t>
            </a:r>
            <a:r>
              <a:rPr lang="ru-RU" sz="2300" dirty="0" smtClean="0">
                <a:solidFill>
                  <a:prstClr val="white"/>
                </a:solidFill>
              </a:rPr>
              <a:t>структурата </a:t>
            </a:r>
            <a:r>
              <a:rPr lang="ru-RU" sz="2300" dirty="0">
                <a:solidFill>
                  <a:prstClr val="white"/>
                </a:solidFill>
              </a:rPr>
              <a:t>на сайта се изпарява при навигация. Объркващата навигация нарушава очакванията и води до обезпокоително неочаквано поведение</a:t>
            </a:r>
            <a:r>
              <a:rPr lang="ru-RU" sz="2300" dirty="0" smtClean="0">
                <a:solidFill>
                  <a:prstClr val="white"/>
                </a:solidFill>
              </a:rPr>
              <a:t>.</a:t>
            </a:r>
          </a:p>
          <a:p>
            <a:pPr marL="800100" lvl="1" indent="-342900" algn="just" defTabSz="457200">
              <a:buFont typeface="Arial" panose="020B0604020202020204" pitchFamily="34" charset="0"/>
              <a:buChar char="•"/>
            </a:pPr>
            <a:r>
              <a:rPr lang="bg-BG" sz="2300" b="1" dirty="0" smtClean="0">
                <a:solidFill>
                  <a:prstClr val="white"/>
                </a:solidFill>
              </a:rPr>
              <a:t>Безполезна навигация</a:t>
            </a:r>
            <a:r>
              <a:rPr lang="ru-RU" sz="2300" b="1" dirty="0" smtClean="0">
                <a:solidFill>
                  <a:prstClr val="white"/>
                </a:solidFill>
              </a:rPr>
              <a:t>. </a:t>
            </a:r>
            <a:r>
              <a:rPr lang="ru-RU" sz="2300" dirty="0">
                <a:solidFill>
                  <a:prstClr val="white"/>
                </a:solidFill>
              </a:rPr>
              <a:t>Човек трябва да </a:t>
            </a:r>
            <a:r>
              <a:rPr lang="ru-RU" sz="2300" dirty="0" smtClean="0">
                <a:solidFill>
                  <a:prstClr val="white"/>
                </a:solidFill>
              </a:rPr>
              <a:t>преминава страници </a:t>
            </a:r>
            <a:r>
              <a:rPr lang="ru-RU" sz="2300" dirty="0">
                <a:solidFill>
                  <a:prstClr val="white"/>
                </a:solidFill>
              </a:rPr>
              <a:t>без съдържание, за да намери смисленото. Един цял екран се използва за посочване на друг. Голяма графика губи място на екрана и добавя към броя на страниците. Пътят през навигационния лабиринт често е дълъг и досаден. Купища безполезни данни трябва да бъдат пресети преди да се достигне до необходимото. Масовото използване на кратки страници с малко съдържание често създава </a:t>
            </a:r>
            <a:r>
              <a:rPr lang="ru-RU" sz="2300" dirty="0" smtClean="0">
                <a:solidFill>
                  <a:prstClr val="white"/>
                </a:solidFill>
              </a:rPr>
              <a:t>неприятно усещане.</a:t>
            </a:r>
            <a:endParaRPr lang="bg-BG" sz="2300" dirty="0">
              <a:solidFill>
                <a:prstClr val="white"/>
              </a:solidFill>
            </a:endParaRPr>
          </a:p>
        </p:txBody>
      </p:sp>
    </p:spTree>
    <p:extLst>
      <p:ext uri="{BB962C8B-B14F-4D97-AF65-F5344CB8AC3E}">
        <p14:creationId xmlns:p14="http://schemas.microsoft.com/office/powerpoint/2010/main" val="335527900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8841"/>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942109" y="926413"/>
            <a:ext cx="10474036" cy="5463034"/>
          </a:xfrm>
          <a:prstGeom prst="rect">
            <a:avLst/>
          </a:prstGeom>
        </p:spPr>
        <p:txBody>
          <a:bodyPr wrap="square" lIns="36000" tIns="0" rIns="36000" bIns="0">
            <a:spAutoFit/>
          </a:bodyPr>
          <a:lstStyle/>
          <a:p>
            <a:pPr algn="just" defTabSz="457200"/>
            <a:r>
              <a:rPr lang="bg-BG" sz="2300" b="1" u="sng" dirty="0">
                <a:solidFill>
                  <a:prstClr val="white"/>
                </a:solidFill>
              </a:rPr>
              <a:t>Общи проблеми </a:t>
            </a:r>
            <a:r>
              <a:rPr lang="bg-BG" sz="2300" b="1" u="sng" dirty="0" smtClean="0">
                <a:solidFill>
                  <a:prstClr val="white"/>
                </a:solidFill>
              </a:rPr>
              <a:t>свързани </a:t>
            </a:r>
            <a:r>
              <a:rPr lang="bg-BG" sz="2300" b="1" u="sng" dirty="0">
                <a:solidFill>
                  <a:prstClr val="white"/>
                </a:solidFill>
              </a:rPr>
              <a:t>с използваемостта</a:t>
            </a:r>
          </a:p>
          <a:p>
            <a:pPr marL="800100" lvl="1" indent="-342900" algn="just" defTabSz="457200">
              <a:spcBef>
                <a:spcPts val="1200"/>
              </a:spcBef>
              <a:buFont typeface="Arial" panose="020B0604020202020204" pitchFamily="34" charset="0"/>
              <a:buChar char="•"/>
            </a:pPr>
            <a:r>
              <a:rPr lang="bg-BG" sz="2300" b="1" dirty="0" smtClean="0">
                <a:solidFill>
                  <a:prstClr val="white"/>
                </a:solidFill>
              </a:rPr>
              <a:t>Безполезни операции.</a:t>
            </a:r>
            <a:r>
              <a:rPr lang="bg-BG" sz="2300" dirty="0" smtClean="0">
                <a:solidFill>
                  <a:prstClr val="white"/>
                </a:solidFill>
              </a:rPr>
              <a:t> </a:t>
            </a:r>
            <a:r>
              <a:rPr lang="ru-RU" sz="2300" dirty="0" smtClean="0">
                <a:solidFill>
                  <a:prstClr val="white"/>
                </a:solidFill>
              </a:rPr>
              <a:t>Времето се губи за да се извършват много неща. Времето за сваляне на страницата може да бъде прекалено дълго. Прекалена фрагментация на информацията може да изисква навигация чрез дълги вериги от връзки за да се остигне до уместни материали, което също може да увеличи дезориентацията на потребителя.</a:t>
            </a:r>
          </a:p>
          <a:p>
            <a:pPr marL="800100" lvl="1" indent="-342900" algn="just" defTabSz="457200">
              <a:buFont typeface="Arial" panose="020B0604020202020204" pitchFamily="34" charset="0"/>
              <a:buChar char="•"/>
            </a:pPr>
            <a:r>
              <a:rPr lang="bg-BG" sz="2300" b="1" dirty="0" smtClean="0">
                <a:solidFill>
                  <a:prstClr val="white"/>
                </a:solidFill>
              </a:rPr>
              <a:t>Прекомерно или безполезно превъртане</a:t>
            </a:r>
            <a:r>
              <a:rPr lang="ru-RU" sz="2300" b="1" dirty="0" smtClean="0">
                <a:solidFill>
                  <a:prstClr val="white"/>
                </a:solidFill>
              </a:rPr>
              <a:t> (</a:t>
            </a:r>
            <a:r>
              <a:rPr lang="en-US" sz="2300" b="1" dirty="0" smtClean="0">
                <a:solidFill>
                  <a:prstClr val="white"/>
                </a:solidFill>
              </a:rPr>
              <a:t>scrolling)</a:t>
            </a:r>
            <a:r>
              <a:rPr lang="ru-RU" sz="2300" b="1" dirty="0" smtClean="0">
                <a:solidFill>
                  <a:prstClr val="white"/>
                </a:solidFill>
              </a:rPr>
              <a:t>. </a:t>
            </a:r>
            <a:r>
              <a:rPr lang="bg-BG" sz="2300" dirty="0" smtClean="0">
                <a:solidFill>
                  <a:prstClr val="white"/>
                </a:solidFill>
              </a:rPr>
              <a:t>Дългите страници изискват често превъртане, което води потребителя до загуба на контекст, тъй като пространствената близост на свързаната информация нараства и част от тази информация изчезва напълно от поглед и следователно не се запомня. Ако навигационните елементи и важно съдържание са скрити в горната част на страницата, те може да бъдат пропуснати изцяло. Ако трябва да се превърта, за да се направи нещо важно или за да се изпълни задача, може да бъде много дразнещо, особено ако превъртането е предизвикано от нещо, което потребителя смята за неуместно или шум.</a:t>
            </a:r>
            <a:endParaRPr lang="bg-BG" sz="2300" dirty="0">
              <a:solidFill>
                <a:prstClr val="white"/>
              </a:solidFill>
            </a:endParaRPr>
          </a:p>
        </p:txBody>
      </p:sp>
    </p:spTree>
    <p:extLst>
      <p:ext uri="{BB962C8B-B14F-4D97-AF65-F5344CB8AC3E}">
        <p14:creationId xmlns:p14="http://schemas.microsoft.com/office/powerpoint/2010/main" val="39969758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8841"/>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942109" y="926413"/>
            <a:ext cx="10474036" cy="5816977"/>
          </a:xfrm>
          <a:prstGeom prst="rect">
            <a:avLst/>
          </a:prstGeom>
        </p:spPr>
        <p:txBody>
          <a:bodyPr wrap="square" lIns="36000" tIns="0" rIns="36000" bIns="0">
            <a:spAutoFit/>
          </a:bodyPr>
          <a:lstStyle/>
          <a:p>
            <a:pPr algn="just" defTabSz="457200"/>
            <a:r>
              <a:rPr lang="bg-BG" sz="2300" b="1" u="sng" dirty="0">
                <a:solidFill>
                  <a:prstClr val="white"/>
                </a:solidFill>
              </a:rPr>
              <a:t>Общи проблеми </a:t>
            </a:r>
            <a:r>
              <a:rPr lang="bg-BG" sz="2300" b="1" u="sng" dirty="0" smtClean="0">
                <a:solidFill>
                  <a:prstClr val="white"/>
                </a:solidFill>
              </a:rPr>
              <a:t>свързани </a:t>
            </a:r>
            <a:r>
              <a:rPr lang="bg-BG" sz="2300" b="1" u="sng" dirty="0">
                <a:solidFill>
                  <a:prstClr val="white"/>
                </a:solidFill>
              </a:rPr>
              <a:t>с използваемостта</a:t>
            </a:r>
          </a:p>
          <a:p>
            <a:pPr marL="800100" lvl="1" indent="-342900" algn="just" defTabSz="457200">
              <a:spcBef>
                <a:spcPts val="1200"/>
              </a:spcBef>
              <a:buFont typeface="Arial" panose="020B0604020202020204" pitchFamily="34" charset="0"/>
              <a:buChar char="•"/>
            </a:pPr>
            <a:r>
              <a:rPr lang="bg-BG" sz="2300" b="1" dirty="0" smtClean="0">
                <a:solidFill>
                  <a:prstClr val="white"/>
                </a:solidFill>
              </a:rPr>
              <a:t>Претоварване с информация. </a:t>
            </a:r>
            <a:r>
              <a:rPr lang="bg-BG" sz="2300" dirty="0" smtClean="0">
                <a:solidFill>
                  <a:prstClr val="white"/>
                </a:solidFill>
              </a:rPr>
              <a:t>Слабо организирана или голямо количество информация изисква прекалено много за запомняне и може да бъде объркваща. Тежките умствени натоварвания може да са резултат от вземането на решения кои връзки да се последват и кои да се изоставят, тъй като има голям брой възможности за избор. Или от опитите да се определи коя информация е важна. </a:t>
            </a:r>
            <a:r>
              <a:rPr lang="ru-RU" sz="2300" dirty="0">
                <a:solidFill>
                  <a:prstClr val="white"/>
                </a:solidFill>
              </a:rPr>
              <a:t>Човек лесно </a:t>
            </a:r>
            <a:r>
              <a:rPr lang="ru-RU" sz="2300" dirty="0" smtClean="0">
                <a:solidFill>
                  <a:prstClr val="white"/>
                </a:solidFill>
              </a:rPr>
              <a:t>е затрупан от </a:t>
            </a:r>
            <a:r>
              <a:rPr lang="ru-RU" sz="2300" dirty="0">
                <a:solidFill>
                  <a:prstClr val="white"/>
                </a:solidFill>
              </a:rPr>
              <a:t>решения и информация. Изискването дори за </a:t>
            </a:r>
            <a:r>
              <a:rPr lang="ru-RU" sz="2300" dirty="0" smtClean="0">
                <a:solidFill>
                  <a:prstClr val="white"/>
                </a:solidFill>
              </a:rPr>
              <a:t>минимално обучение за да се използва </a:t>
            </a:r>
            <a:r>
              <a:rPr lang="ru-RU" sz="2300" dirty="0">
                <a:solidFill>
                  <a:prstClr val="white"/>
                </a:solidFill>
              </a:rPr>
              <a:t>уебсайт увеличава умственото натоварване</a:t>
            </a:r>
            <a:r>
              <a:rPr lang="ru-RU" sz="2300" dirty="0" smtClean="0">
                <a:solidFill>
                  <a:prstClr val="white"/>
                </a:solidFill>
              </a:rPr>
              <a:t>.</a:t>
            </a:r>
          </a:p>
          <a:p>
            <a:pPr marL="800100" lvl="1" indent="-342900" algn="just" defTabSz="457200">
              <a:buFont typeface="Arial" panose="020B0604020202020204" pitchFamily="34" charset="0"/>
              <a:buChar char="•"/>
            </a:pPr>
            <a:r>
              <a:rPr lang="ru-RU" sz="2300" b="1" dirty="0" smtClean="0">
                <a:solidFill>
                  <a:prstClr val="white"/>
                </a:solidFill>
              </a:rPr>
              <a:t>Остарял дизайн, причинен от емулация на печатен документ и отминали системи.</a:t>
            </a:r>
            <a:r>
              <a:rPr lang="ru-RU" sz="2300" dirty="0" smtClean="0">
                <a:solidFill>
                  <a:prstClr val="white"/>
                </a:solidFill>
              </a:rPr>
              <a:t> Мрежата е нова среда с разширени възможности за вззаимодействие и изобразяване на информацията. Можем да използваме всичко, което знаем от печатните документи и старите информационни системи, но не трябва да го прилагаме сляпо към Мрежата. </a:t>
            </a:r>
            <a:r>
              <a:rPr lang="ru-RU" sz="2300" smtClean="0">
                <a:solidFill>
                  <a:prstClr val="white"/>
                </a:solidFill>
              </a:rPr>
              <a:t>Сайтовете трябва </a:t>
            </a:r>
            <a:r>
              <a:rPr lang="ru-RU" sz="2300" dirty="0" smtClean="0">
                <a:solidFill>
                  <a:prstClr val="white"/>
                </a:solidFill>
              </a:rPr>
              <a:t>да бъдат преосмислени, преработени, като се използват най-подходящите и стабилни налични техники за дизайн.</a:t>
            </a:r>
            <a:endParaRPr lang="bg-BG" sz="2300" dirty="0">
              <a:solidFill>
                <a:prstClr val="white"/>
              </a:solidFill>
            </a:endParaRPr>
          </a:p>
        </p:txBody>
      </p:sp>
    </p:spTree>
    <p:extLst>
      <p:ext uri="{BB962C8B-B14F-4D97-AF65-F5344CB8AC3E}">
        <p14:creationId xmlns:p14="http://schemas.microsoft.com/office/powerpoint/2010/main" val="37623703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8841"/>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942109" y="926413"/>
            <a:ext cx="10474036" cy="5463034"/>
          </a:xfrm>
          <a:prstGeom prst="rect">
            <a:avLst/>
          </a:prstGeom>
        </p:spPr>
        <p:txBody>
          <a:bodyPr wrap="square" lIns="36000" tIns="0" rIns="36000" bIns="0">
            <a:spAutoFit/>
          </a:bodyPr>
          <a:lstStyle/>
          <a:p>
            <a:pPr algn="just" defTabSz="457200"/>
            <a:r>
              <a:rPr lang="bg-BG" sz="2300" b="1" u="sng" dirty="0">
                <a:solidFill>
                  <a:prstClr val="white"/>
                </a:solidFill>
              </a:rPr>
              <a:t>Общи проблеми </a:t>
            </a:r>
            <a:r>
              <a:rPr lang="bg-BG" sz="2300" b="1" u="sng" dirty="0" smtClean="0">
                <a:solidFill>
                  <a:prstClr val="white"/>
                </a:solidFill>
              </a:rPr>
              <a:t>свързани </a:t>
            </a:r>
            <a:r>
              <a:rPr lang="bg-BG" sz="2300" b="1" u="sng" dirty="0">
                <a:solidFill>
                  <a:prstClr val="white"/>
                </a:solidFill>
              </a:rPr>
              <a:t>с използваемостта</a:t>
            </a:r>
          </a:p>
          <a:p>
            <a:pPr marL="800100" lvl="1" indent="-342900" algn="just" defTabSz="457200">
              <a:spcBef>
                <a:spcPts val="1200"/>
              </a:spcBef>
              <a:buFont typeface="Arial" panose="020B0604020202020204" pitchFamily="34" charset="0"/>
              <a:buChar char="•"/>
            </a:pPr>
            <a:r>
              <a:rPr lang="bg-BG" sz="2300" b="1" dirty="0" smtClean="0">
                <a:solidFill>
                  <a:prstClr val="white"/>
                </a:solidFill>
              </a:rPr>
              <a:t>Непоследователност в дизайна. </a:t>
            </a:r>
            <a:r>
              <a:rPr lang="bg-BG" sz="2300" dirty="0" smtClean="0">
                <a:solidFill>
                  <a:prstClr val="white"/>
                </a:solidFill>
              </a:rPr>
              <a:t>Непоследователността в дизайна не изчезва с Мрежата, тя се засилва. Очакват се различия между сайтовете и дори такива трябва да има, тъй като всеки сайт се бори за своя идентичност. Но в полза на потребителя трябва да съществува известна последователност за да се осигури безпроблемен поток между сайтовете. Например, в разположението и изгледа на навигационните елементи, дори са разработени „общи практики“ в индустрията в тази посока. Въпреки това често тези препоръки се нарушават (също и в дизайна на графични интерфейси), което принуждава потребителя да запомня различията в различните сайтове, което води и до объркване.</a:t>
            </a:r>
            <a:endParaRPr lang="ru-RU" sz="2300" dirty="0" smtClean="0">
              <a:solidFill>
                <a:prstClr val="white"/>
              </a:solidFill>
            </a:endParaRPr>
          </a:p>
          <a:p>
            <a:pPr marL="800100" lvl="1" indent="-342900" algn="just" defTabSz="457200">
              <a:buFont typeface="Arial" panose="020B0604020202020204" pitchFamily="34" charset="0"/>
              <a:buChar char="•"/>
            </a:pPr>
            <a:r>
              <a:rPr lang="bg-BG" sz="2300" b="1" dirty="0" smtClean="0">
                <a:solidFill>
                  <a:prstClr val="white"/>
                </a:solidFill>
              </a:rPr>
              <a:t>Остаряла или </a:t>
            </a:r>
            <a:r>
              <a:rPr lang="bg-BG" sz="2300" b="1" dirty="0" err="1" smtClean="0">
                <a:solidFill>
                  <a:prstClr val="white"/>
                </a:solidFill>
              </a:rPr>
              <a:t>недатирана</a:t>
            </a:r>
            <a:r>
              <a:rPr lang="bg-BG" sz="2300" b="1" dirty="0" smtClean="0">
                <a:solidFill>
                  <a:prstClr val="white"/>
                </a:solidFill>
              </a:rPr>
              <a:t> информация</a:t>
            </a:r>
            <a:r>
              <a:rPr lang="ru-RU" sz="2300" b="1" dirty="0" smtClean="0">
                <a:solidFill>
                  <a:prstClr val="white"/>
                </a:solidFill>
              </a:rPr>
              <a:t>.</a:t>
            </a:r>
            <a:r>
              <a:rPr lang="ru-RU" sz="2300" dirty="0" smtClean="0">
                <a:solidFill>
                  <a:prstClr val="white"/>
                </a:solidFill>
              </a:rPr>
              <a:t> </a:t>
            </a:r>
            <a:r>
              <a:rPr lang="bg-BG" sz="2300" dirty="0" smtClean="0">
                <a:solidFill>
                  <a:prstClr val="white"/>
                </a:solidFill>
              </a:rPr>
              <a:t>Една основна ценност на Мрежата е нейната „актуалност“. Остаряла или </a:t>
            </a:r>
            <a:r>
              <a:rPr lang="bg-BG" sz="2300" dirty="0" err="1" smtClean="0">
                <a:solidFill>
                  <a:prstClr val="white"/>
                </a:solidFill>
              </a:rPr>
              <a:t>недатирана</a:t>
            </a:r>
            <a:r>
              <a:rPr lang="bg-BG" sz="2300" dirty="0" smtClean="0">
                <a:solidFill>
                  <a:prstClr val="white"/>
                </a:solidFill>
              </a:rPr>
              <a:t> информация унищожава правдоподобността на сайта в очите на потребителите, следователно и използваемостта му. Безполезен сайт не се използва често.</a:t>
            </a:r>
            <a:endParaRPr lang="bg-BG" sz="2300" dirty="0">
              <a:solidFill>
                <a:prstClr val="white"/>
              </a:solidFill>
            </a:endParaRPr>
          </a:p>
        </p:txBody>
      </p:sp>
    </p:spTree>
    <p:extLst>
      <p:ext uri="{BB962C8B-B14F-4D97-AF65-F5344CB8AC3E}">
        <p14:creationId xmlns:p14="http://schemas.microsoft.com/office/powerpoint/2010/main" val="35051686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38841"/>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942109" y="1335847"/>
            <a:ext cx="10474036" cy="4893647"/>
          </a:xfrm>
          <a:prstGeom prst="rect">
            <a:avLst/>
          </a:prstGeom>
        </p:spPr>
        <p:txBody>
          <a:bodyPr wrap="square" lIns="36000" tIns="0" rIns="36000" bIns="0">
            <a:spAutoFit/>
          </a:bodyPr>
          <a:lstStyle/>
          <a:p>
            <a:pPr algn="just" defTabSz="457200"/>
            <a:r>
              <a:rPr lang="bg-BG" sz="2800" b="1" u="sng" dirty="0" smtClean="0">
                <a:solidFill>
                  <a:prstClr val="white"/>
                </a:solidFill>
              </a:rPr>
              <a:t>Някои практически измервания на използваемостта</a:t>
            </a:r>
            <a:endParaRPr lang="bg-BG" sz="2800" b="1" u="sng" dirty="0">
              <a:solidFill>
                <a:prstClr val="white"/>
              </a:solidFill>
            </a:endParaRPr>
          </a:p>
          <a:p>
            <a:pPr algn="just" defTabSz="457200">
              <a:spcBef>
                <a:spcPts val="1200"/>
              </a:spcBef>
            </a:pPr>
            <a:r>
              <a:rPr lang="bg-BG" sz="2800" dirty="0" smtClean="0">
                <a:solidFill>
                  <a:prstClr val="white"/>
                </a:solidFill>
              </a:rPr>
              <a:t>Използваемостта или липсата на такава често може да се усети чрез просто наблюдение или разговор с хора, използващи интерфейс. Въпреки че тези мерки нямат научна строгост, те наистина показват, че може да има проблеми с използваемостта.</a:t>
            </a:r>
          </a:p>
          <a:p>
            <a:pPr marL="800100" lvl="1" indent="-342900" algn="just" defTabSz="457200">
              <a:buFont typeface="Arial" panose="020B0604020202020204" pitchFamily="34" charset="0"/>
              <a:buChar char="•"/>
            </a:pPr>
            <a:r>
              <a:rPr lang="bg-BG" sz="2800" dirty="0" smtClean="0">
                <a:solidFill>
                  <a:prstClr val="white"/>
                </a:solidFill>
              </a:rPr>
              <a:t>Задават ли хората много въпроси или често прибягват до ръководството?</a:t>
            </a:r>
          </a:p>
          <a:p>
            <a:pPr marL="800100" lvl="1" indent="-342900" algn="just" defTabSz="457200">
              <a:buFont typeface="Arial" panose="020B0604020202020204" pitchFamily="34" charset="0"/>
              <a:buChar char="•"/>
            </a:pPr>
            <a:r>
              <a:rPr lang="bg-BG" sz="2800" dirty="0" smtClean="0">
                <a:solidFill>
                  <a:prstClr val="white"/>
                </a:solidFill>
              </a:rPr>
              <a:t>Чуват ли се често реакции на раздразнение?</a:t>
            </a:r>
          </a:p>
          <a:p>
            <a:pPr marL="800100" lvl="1" indent="-342900" algn="just" defTabSz="457200">
              <a:buFont typeface="Arial" panose="020B0604020202020204" pitchFamily="34" charset="0"/>
              <a:buChar char="•"/>
            </a:pPr>
            <a:r>
              <a:rPr lang="bg-BG" sz="2800" dirty="0" smtClean="0">
                <a:solidFill>
                  <a:prstClr val="white"/>
                </a:solidFill>
              </a:rPr>
              <a:t>Има ли неуместни действия, който се изпълняват?</a:t>
            </a:r>
          </a:p>
          <a:p>
            <a:pPr marL="800100" lvl="1" indent="-342900" algn="just" defTabSz="457200">
              <a:buFont typeface="Arial" panose="020B0604020202020204" pitchFamily="34" charset="0"/>
              <a:buChar char="•"/>
            </a:pPr>
            <a:r>
              <a:rPr lang="bg-BG" sz="2800" dirty="0" smtClean="0">
                <a:solidFill>
                  <a:prstClr val="white"/>
                </a:solidFill>
              </a:rPr>
              <a:t>Има ли много неща, които се игнорират?</a:t>
            </a:r>
          </a:p>
          <a:p>
            <a:pPr marL="800100" lvl="1" indent="-342900" algn="just" defTabSz="457200">
              <a:buFont typeface="Arial" panose="020B0604020202020204" pitchFamily="34" charset="0"/>
              <a:buChar char="•"/>
            </a:pPr>
            <a:r>
              <a:rPr lang="bg-BG" sz="2800" dirty="0" smtClean="0">
                <a:solidFill>
                  <a:prstClr val="white"/>
                </a:solidFill>
              </a:rPr>
              <a:t>Искат ли голям брой хора да използват продукта?</a:t>
            </a:r>
            <a:endParaRPr lang="bg-BG" sz="2800" dirty="0">
              <a:solidFill>
                <a:prstClr val="white"/>
              </a:solidFill>
            </a:endParaRPr>
          </a:p>
        </p:txBody>
      </p:sp>
    </p:spTree>
    <p:extLst>
      <p:ext uri="{BB962C8B-B14F-4D97-AF65-F5344CB8AC3E}">
        <p14:creationId xmlns:p14="http://schemas.microsoft.com/office/powerpoint/2010/main" val="15278541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3305"/>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942109" y="762638"/>
            <a:ext cx="10474036" cy="5463034"/>
          </a:xfrm>
          <a:prstGeom prst="rect">
            <a:avLst/>
          </a:prstGeom>
        </p:spPr>
        <p:txBody>
          <a:bodyPr wrap="square" lIns="36000" tIns="0" rIns="36000" bIns="0">
            <a:spAutoFit/>
          </a:bodyPr>
          <a:lstStyle/>
          <a:p>
            <a:pPr algn="just" defTabSz="457200"/>
            <a:r>
              <a:rPr lang="bg-BG" sz="2300" b="1" u="sng" dirty="0" smtClean="0">
                <a:solidFill>
                  <a:prstClr val="white"/>
                </a:solidFill>
              </a:rPr>
              <a:t>Някои обективни измервания на използваемостта</a:t>
            </a:r>
            <a:endParaRPr lang="bg-BG" sz="2300" b="1" u="sng" dirty="0">
              <a:solidFill>
                <a:prstClr val="white"/>
              </a:solidFill>
            </a:endParaRPr>
          </a:p>
          <a:p>
            <a:pPr algn="just" defTabSz="457200">
              <a:spcBef>
                <a:spcPts val="1200"/>
              </a:spcBef>
            </a:pPr>
            <a:r>
              <a:rPr lang="bg-BG" sz="2300" dirty="0" smtClean="0">
                <a:solidFill>
                  <a:prstClr val="white"/>
                </a:solidFill>
              </a:rPr>
              <a:t>Представени са</a:t>
            </a:r>
            <a:r>
              <a:rPr lang="en-US" sz="2300" baseline="30000" dirty="0" smtClean="0">
                <a:solidFill>
                  <a:prstClr val="white"/>
                </a:solidFill>
              </a:rPr>
              <a:t>[1][2]</a:t>
            </a:r>
            <a:r>
              <a:rPr lang="en-US" sz="2300" dirty="0" smtClean="0">
                <a:solidFill>
                  <a:prstClr val="white"/>
                </a:solidFill>
              </a:rPr>
              <a:t> </a:t>
            </a:r>
            <a:r>
              <a:rPr lang="bg-BG" sz="2300" dirty="0" smtClean="0">
                <a:solidFill>
                  <a:prstClr val="white"/>
                </a:solidFill>
              </a:rPr>
              <a:t>възможни обективни критерии за измерване на използваемостта. Първите</a:t>
            </a:r>
            <a:r>
              <a:rPr lang="en-US" sz="2300" baseline="30000" dirty="0" smtClean="0">
                <a:solidFill>
                  <a:prstClr val="white"/>
                </a:solidFill>
              </a:rPr>
              <a:t>[2]</a:t>
            </a:r>
            <a:r>
              <a:rPr lang="bg-BG" sz="2300" dirty="0" smtClean="0">
                <a:solidFill>
                  <a:prstClr val="white"/>
                </a:solidFill>
              </a:rPr>
              <a:t> критерии са следните</a:t>
            </a:r>
            <a:r>
              <a:rPr lang="en-US" sz="2300" dirty="0" smtClean="0">
                <a:solidFill>
                  <a:prstClr val="white"/>
                </a:solidFill>
              </a:rPr>
              <a:t>:</a:t>
            </a:r>
            <a:endParaRPr lang="bg-BG" sz="2300" dirty="0" smtClean="0">
              <a:solidFill>
                <a:prstClr val="white"/>
              </a:solidFill>
            </a:endParaRPr>
          </a:p>
          <a:p>
            <a:pPr algn="just" defTabSz="457200"/>
            <a:r>
              <a:rPr lang="bg-BG" sz="2300" dirty="0" smtClean="0">
                <a:solidFill>
                  <a:prstClr val="white"/>
                </a:solidFill>
              </a:rPr>
              <a:t>Колко </a:t>
            </a:r>
            <a:r>
              <a:rPr lang="bg-BG" sz="2300" i="1" dirty="0" smtClean="0">
                <a:solidFill>
                  <a:prstClr val="white"/>
                </a:solidFill>
              </a:rPr>
              <a:t>ефективен</a:t>
            </a:r>
            <a:r>
              <a:rPr lang="bg-BG" sz="2300" dirty="0" smtClean="0">
                <a:solidFill>
                  <a:prstClr val="white"/>
                </a:solidFill>
              </a:rPr>
              <a:t> е интерфейса? Може ли да се</a:t>
            </a:r>
            <a:r>
              <a:rPr lang="ru-RU" sz="2300" dirty="0" smtClean="0">
                <a:solidFill>
                  <a:prstClr val="white"/>
                </a:solidFill>
              </a:rPr>
              <a:t> </a:t>
            </a:r>
            <a:r>
              <a:rPr lang="bg-BG" sz="2300" dirty="0" smtClean="0">
                <a:solidFill>
                  <a:prstClr val="white"/>
                </a:solidFill>
              </a:rPr>
              <a:t>изпълни необходимия набор от задачи:</a:t>
            </a:r>
          </a:p>
          <a:p>
            <a:pPr marL="800100" lvl="1" indent="-342900" algn="just" defTabSz="457200">
              <a:buFont typeface="Arial" panose="020B0604020202020204" pitchFamily="34" charset="0"/>
              <a:buChar char="•"/>
            </a:pPr>
            <a:r>
              <a:rPr lang="bg-BG" sz="2300" dirty="0" smtClean="0">
                <a:solidFill>
                  <a:prstClr val="white"/>
                </a:solidFill>
              </a:rPr>
              <a:t>По-добре на някои изисквани нива на производителност (напр. по отношение на скоростта и грешките)?</a:t>
            </a:r>
          </a:p>
          <a:p>
            <a:pPr marL="800100" lvl="1" indent="-342900" algn="just" defTabSz="457200">
              <a:buFont typeface="Arial" panose="020B0604020202020204" pitchFamily="34" charset="0"/>
              <a:buChar char="•"/>
            </a:pPr>
            <a:r>
              <a:rPr lang="bg-BG" sz="2300" dirty="0" smtClean="0">
                <a:solidFill>
                  <a:prstClr val="white"/>
                </a:solidFill>
              </a:rPr>
              <a:t>От някакъв изискван процент от определените целеви потребители?</a:t>
            </a:r>
          </a:p>
          <a:p>
            <a:pPr marL="800100" lvl="1" indent="-342900" algn="just" defTabSz="457200">
              <a:buFont typeface="Arial" panose="020B0604020202020204" pitchFamily="34" charset="0"/>
              <a:buChar char="•"/>
            </a:pPr>
            <a:r>
              <a:rPr lang="bg-BG" sz="2300" dirty="0" smtClean="0">
                <a:solidFill>
                  <a:prstClr val="white"/>
                </a:solidFill>
              </a:rPr>
              <a:t>В рамките на някаква част от обхвата на средите за използване?</a:t>
            </a:r>
          </a:p>
          <a:p>
            <a:pPr algn="just" defTabSz="457200"/>
            <a:r>
              <a:rPr lang="bg-BG" sz="2300" dirty="0" smtClean="0">
                <a:solidFill>
                  <a:prstClr val="white"/>
                </a:solidFill>
              </a:rPr>
              <a:t>Колко </a:t>
            </a:r>
            <a:r>
              <a:rPr lang="bg-BG" sz="2300" i="1" dirty="0" smtClean="0">
                <a:solidFill>
                  <a:prstClr val="white"/>
                </a:solidFill>
              </a:rPr>
              <a:t>научим </a:t>
            </a:r>
            <a:r>
              <a:rPr lang="bg-BG" sz="2300" dirty="0" smtClean="0">
                <a:solidFill>
                  <a:prstClr val="white"/>
                </a:solidFill>
              </a:rPr>
              <a:t>е интерфейса? Може ли интерфейса да се научи:</a:t>
            </a:r>
          </a:p>
          <a:p>
            <a:pPr marL="800100" lvl="1" indent="-342900" algn="just" defTabSz="457200">
              <a:buFont typeface="Arial" panose="020B0604020202020204" pitchFamily="34" charset="0"/>
              <a:buChar char="•"/>
            </a:pPr>
            <a:r>
              <a:rPr lang="bg-BG" sz="2300" dirty="0" smtClean="0">
                <a:solidFill>
                  <a:prstClr val="white"/>
                </a:solidFill>
              </a:rPr>
              <a:t>В рамките на определено време от възлагането и стартирането на обучението на потребителите?</a:t>
            </a:r>
          </a:p>
          <a:p>
            <a:pPr marL="800100" lvl="1" indent="-342900" algn="just" defTabSz="457200">
              <a:buFont typeface="Arial" panose="020B0604020202020204" pitchFamily="34" charset="0"/>
              <a:buChar char="•"/>
            </a:pPr>
            <a:r>
              <a:rPr lang="bg-BG" sz="2300" dirty="0" smtClean="0">
                <a:solidFill>
                  <a:prstClr val="white"/>
                </a:solidFill>
              </a:rPr>
              <a:t>На базата на някакво определено количество обучение и поддръжка?</a:t>
            </a:r>
          </a:p>
          <a:p>
            <a:pPr marL="800100" lvl="1" indent="-342900" algn="just" defTabSz="457200">
              <a:buFont typeface="Arial" panose="020B0604020202020204" pitchFamily="34" charset="0"/>
              <a:buChar char="•"/>
            </a:pPr>
            <a:r>
              <a:rPr lang="bg-BG" sz="2300" dirty="0" smtClean="0">
                <a:solidFill>
                  <a:prstClr val="white"/>
                </a:solidFill>
              </a:rPr>
              <a:t>В рамките на някакво време за повторно научаване за потребители с прекъсване?</a:t>
            </a:r>
            <a:endParaRPr lang="bg-BG" sz="2300" dirty="0">
              <a:solidFill>
                <a:prstClr val="white"/>
              </a:solidFill>
            </a:endParaRPr>
          </a:p>
        </p:txBody>
      </p:sp>
      <p:sp>
        <p:nvSpPr>
          <p:cNvPr id="3" name="Footer Placeholder 2"/>
          <p:cNvSpPr>
            <a:spLocks noGrp="1"/>
          </p:cNvSpPr>
          <p:nvPr>
            <p:ph type="ftr" sz="quarter" idx="11"/>
          </p:nvPr>
        </p:nvSpPr>
        <p:spPr>
          <a:xfrm>
            <a:off x="1141411" y="6264322"/>
            <a:ext cx="10049753" cy="552734"/>
          </a:xfrm>
        </p:spPr>
        <p:txBody>
          <a:bodyPr bIns="0"/>
          <a:lstStyle/>
          <a:p>
            <a:r>
              <a:rPr lang="en-US" b="1" dirty="0" smtClean="0">
                <a:solidFill>
                  <a:prstClr val="white">
                    <a:tint val="75000"/>
                  </a:prstClr>
                </a:solidFill>
              </a:rPr>
              <a:t>[1] </a:t>
            </a:r>
            <a:r>
              <a:rPr lang="en-US" b="1" dirty="0" err="1" smtClean="0">
                <a:solidFill>
                  <a:prstClr val="white">
                    <a:tint val="75000"/>
                  </a:prstClr>
                </a:solidFill>
              </a:rPr>
              <a:t>Tyldesley</a:t>
            </a:r>
            <a:r>
              <a:rPr lang="en-US" b="1" dirty="0" smtClean="0">
                <a:solidFill>
                  <a:prstClr val="white">
                    <a:tint val="75000"/>
                  </a:prstClr>
                </a:solidFill>
              </a:rPr>
              <a:t>, D. A.(1988). “Employing usability engineering in the development of office projects.” Computer Journal, 31 (5), 431-436.</a:t>
            </a:r>
          </a:p>
          <a:p>
            <a:r>
              <a:rPr lang="en-US" b="1" dirty="0">
                <a:solidFill>
                  <a:prstClr val="white">
                    <a:tint val="75000"/>
                  </a:prstClr>
                </a:solidFill>
              </a:rPr>
              <a:t>[2] </a:t>
            </a:r>
            <a:r>
              <a:rPr lang="en-US" b="1" dirty="0" err="1">
                <a:solidFill>
                  <a:prstClr val="white">
                    <a:tint val="75000"/>
                  </a:prstClr>
                </a:solidFill>
              </a:rPr>
              <a:t>Shackel</a:t>
            </a:r>
            <a:r>
              <a:rPr lang="en-US" b="1" dirty="0">
                <a:solidFill>
                  <a:prstClr val="white">
                    <a:tint val="75000"/>
                  </a:prstClr>
                </a:solidFill>
              </a:rPr>
              <a:t>, B. (1991). “Usability — context, framework, definition, design and evaluation.” In Human Factors for Informatics Usability, B. </a:t>
            </a:r>
            <a:r>
              <a:rPr lang="en-US" b="1" dirty="0" err="1">
                <a:solidFill>
                  <a:prstClr val="white">
                    <a:tint val="75000"/>
                  </a:prstClr>
                </a:solidFill>
              </a:rPr>
              <a:t>Schackel</a:t>
            </a:r>
            <a:r>
              <a:rPr lang="en-US" b="1" dirty="0">
                <a:solidFill>
                  <a:prstClr val="white">
                    <a:tint val="75000"/>
                  </a:prstClr>
                </a:solidFill>
              </a:rPr>
              <a:t> and S.J. Richardson (eds.). Cambridge, U.K.: Cambridge University Press</a:t>
            </a:r>
            <a:r>
              <a:rPr lang="en-US" b="1" dirty="0" smtClean="0">
                <a:solidFill>
                  <a:prstClr val="white">
                    <a:tint val="75000"/>
                  </a:prstClr>
                </a:solidFill>
              </a:rPr>
              <a:t>.</a:t>
            </a:r>
            <a:endParaRPr lang="en-US" b="1" dirty="0">
              <a:solidFill>
                <a:prstClr val="white">
                  <a:tint val="75000"/>
                </a:prstClr>
              </a:solidFill>
            </a:endParaRPr>
          </a:p>
        </p:txBody>
      </p:sp>
    </p:spTree>
    <p:extLst>
      <p:ext uri="{BB962C8B-B14F-4D97-AF65-F5344CB8AC3E}">
        <p14:creationId xmlns:p14="http://schemas.microsoft.com/office/powerpoint/2010/main" val="5531739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3305"/>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929269" y="811668"/>
            <a:ext cx="10474036" cy="5970865"/>
          </a:xfrm>
          <a:prstGeom prst="rect">
            <a:avLst/>
          </a:prstGeom>
        </p:spPr>
        <p:txBody>
          <a:bodyPr wrap="square" lIns="36000" tIns="0" rIns="36000" bIns="0">
            <a:spAutoFit/>
          </a:bodyPr>
          <a:lstStyle/>
          <a:p>
            <a:pPr algn="just" defTabSz="457200"/>
            <a:r>
              <a:rPr lang="bg-BG" sz="2300" b="1" u="sng" dirty="0" smtClean="0">
                <a:solidFill>
                  <a:prstClr val="white"/>
                </a:solidFill>
              </a:rPr>
              <a:t>Някои обективни измервания на използваемостта</a:t>
            </a:r>
            <a:endParaRPr lang="bg-BG" sz="2300" b="1" u="sng" dirty="0">
              <a:solidFill>
                <a:prstClr val="white"/>
              </a:solidFill>
            </a:endParaRPr>
          </a:p>
          <a:p>
            <a:pPr algn="just" defTabSz="457200">
              <a:spcBef>
                <a:spcPts val="1200"/>
              </a:spcBef>
            </a:pPr>
            <a:r>
              <a:rPr lang="bg-BG" sz="2300" dirty="0" smtClean="0">
                <a:solidFill>
                  <a:prstClr val="white"/>
                </a:solidFill>
              </a:rPr>
              <a:t>Колко </a:t>
            </a:r>
            <a:r>
              <a:rPr lang="bg-BG" sz="2300" i="1" dirty="0" smtClean="0">
                <a:solidFill>
                  <a:prstClr val="white"/>
                </a:solidFill>
              </a:rPr>
              <a:t>гъвкав </a:t>
            </a:r>
            <a:r>
              <a:rPr lang="bg-BG" sz="2300" dirty="0" smtClean="0">
                <a:solidFill>
                  <a:prstClr val="white"/>
                </a:solidFill>
              </a:rPr>
              <a:t>е интерфейса? Достатъчно гъвкав ли е за да:</a:t>
            </a:r>
          </a:p>
          <a:p>
            <a:pPr marL="800100" lvl="1" indent="-342900" algn="just" defTabSz="457200">
              <a:buFont typeface="Arial" panose="020B0604020202020204" pitchFamily="34" charset="0"/>
              <a:buChar char="•"/>
            </a:pPr>
            <a:r>
              <a:rPr lang="bg-BG" sz="2300" dirty="0" smtClean="0">
                <a:solidFill>
                  <a:prstClr val="white"/>
                </a:solidFill>
              </a:rPr>
              <a:t>Позволи определен процент промяна в задачите и/или средите отвъд тези, определени първоначално?</a:t>
            </a:r>
          </a:p>
          <a:p>
            <a:pPr algn="just" defTabSz="457200"/>
            <a:r>
              <a:rPr lang="bg-BG" sz="2300" dirty="0" smtClean="0">
                <a:solidFill>
                  <a:prstClr val="white"/>
                </a:solidFill>
              </a:rPr>
              <a:t>Какви са </a:t>
            </a:r>
            <a:r>
              <a:rPr lang="bg-BG" sz="2300" i="1" dirty="0" smtClean="0">
                <a:solidFill>
                  <a:prstClr val="white"/>
                </a:solidFill>
              </a:rPr>
              <a:t>становищата</a:t>
            </a:r>
            <a:r>
              <a:rPr lang="bg-BG" sz="2300" dirty="0" smtClean="0">
                <a:solidFill>
                  <a:prstClr val="white"/>
                </a:solidFill>
              </a:rPr>
              <a:t> на потребителите? Дали те са:</a:t>
            </a:r>
          </a:p>
          <a:p>
            <a:pPr marL="800100" lvl="1" indent="-342900" algn="just" defTabSz="457200">
              <a:buFont typeface="Arial" panose="020B0604020202020204" pitchFamily="34" charset="0"/>
              <a:buChar char="•"/>
            </a:pPr>
            <a:r>
              <a:rPr lang="bg-BG" sz="2300" dirty="0" smtClean="0">
                <a:solidFill>
                  <a:prstClr val="white"/>
                </a:solidFill>
              </a:rPr>
              <a:t>В рамките на приемливи нива на човешки разходи по отношение на умора, дискомфорт, разочарование и лични усилия?</a:t>
            </a:r>
          </a:p>
          <a:p>
            <a:pPr marL="800100" lvl="1" indent="-342900" algn="just" defTabSz="457200">
              <a:buFont typeface="Arial" panose="020B0604020202020204" pitchFamily="34" charset="0"/>
              <a:buChar char="•"/>
            </a:pPr>
            <a:r>
              <a:rPr lang="bg-BG" sz="2300" dirty="0" smtClean="0">
                <a:solidFill>
                  <a:prstClr val="white"/>
                </a:solidFill>
              </a:rPr>
              <a:t>Такива, че задоволството да предизвика продължаващо и разрастващо се използва на системата?</a:t>
            </a:r>
          </a:p>
          <a:p>
            <a:pPr algn="just" defTabSz="457200"/>
            <a:r>
              <a:rPr lang="bg-BG" sz="2300" dirty="0" smtClean="0">
                <a:solidFill>
                  <a:prstClr val="white"/>
                </a:solidFill>
              </a:rPr>
              <a:t>Изборът на най-подходящо измерване ще зависи от типа на системата и/или приложението, което се тества. За уеб сайтовете някои термини може да бъдат модифицирани за да отразят елементите на страницата. Целите на човешкото представяне при използване на системата, както всяка друга цел на проектирането, трябва да бъдат посочени по количествен и измерим начин.</a:t>
            </a:r>
          </a:p>
          <a:p>
            <a:pPr algn="just" defTabSz="457200">
              <a:spcBef>
                <a:spcPts val="1200"/>
              </a:spcBef>
            </a:pPr>
            <a:r>
              <a:rPr lang="bg-BG" sz="2300" b="1" i="1" dirty="0" smtClean="0">
                <a:solidFill>
                  <a:prstClr val="white"/>
                </a:solidFill>
              </a:rPr>
              <a:t>Пример:</a:t>
            </a:r>
            <a:r>
              <a:rPr lang="bg-BG" sz="2300" i="1" dirty="0" smtClean="0">
                <a:solidFill>
                  <a:prstClr val="white"/>
                </a:solidFill>
              </a:rPr>
              <a:t> „Задача А трябва да бъде изпълнена от потребител за първи път за 12 минути, без грешки при 30 мин. обучение и без използване на ръководство.“</a:t>
            </a:r>
          </a:p>
        </p:txBody>
      </p:sp>
    </p:spTree>
    <p:extLst>
      <p:ext uri="{BB962C8B-B14F-4D97-AF65-F5344CB8AC3E}">
        <p14:creationId xmlns:p14="http://schemas.microsoft.com/office/powerpoint/2010/main" val="25455944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3305"/>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929269" y="811668"/>
            <a:ext cx="10474036" cy="861774"/>
          </a:xfrm>
          <a:prstGeom prst="rect">
            <a:avLst/>
          </a:prstGeom>
        </p:spPr>
        <p:txBody>
          <a:bodyPr wrap="square" lIns="36000" tIns="0" rIns="36000" bIns="0">
            <a:spAutoFit/>
          </a:bodyPr>
          <a:lstStyle/>
          <a:p>
            <a:pPr algn="just" defTabSz="457200"/>
            <a:r>
              <a:rPr lang="bg-BG" sz="2300" b="1" u="sng" dirty="0" smtClean="0">
                <a:solidFill>
                  <a:prstClr val="white"/>
                </a:solidFill>
              </a:rPr>
              <a:t>Някои обективни измервания на използваемостта</a:t>
            </a:r>
            <a:endParaRPr lang="bg-BG" sz="2300" b="1" u="sng" dirty="0">
              <a:solidFill>
                <a:prstClr val="white"/>
              </a:solidFill>
            </a:endParaRPr>
          </a:p>
          <a:p>
            <a:pPr algn="ctr" defTabSz="457200">
              <a:spcBef>
                <a:spcPts val="1200"/>
              </a:spcBef>
            </a:pPr>
            <a:r>
              <a:rPr lang="bg-BG" sz="2300" dirty="0" smtClean="0">
                <a:solidFill>
                  <a:prstClr val="white"/>
                </a:solidFill>
              </a:rPr>
              <a:t>Възможни критерии за измерване на използваемостта</a:t>
            </a:r>
            <a:r>
              <a:rPr lang="en-US" sz="2300" baseline="30000" dirty="0" smtClean="0">
                <a:solidFill>
                  <a:prstClr val="white"/>
                </a:solidFill>
              </a:rPr>
              <a:t>[1]</a:t>
            </a:r>
            <a:endParaRPr lang="bg-BG" sz="2300" baseline="30000" dirty="0" smtClean="0">
              <a:solidFill>
                <a:prstClr val="white"/>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962115834"/>
              </p:ext>
            </p:extLst>
          </p:nvPr>
        </p:nvGraphicFramePr>
        <p:xfrm>
          <a:off x="2906038" y="1832987"/>
          <a:ext cx="6814159" cy="4257040"/>
        </p:xfrm>
        <a:graphic>
          <a:graphicData uri="http://schemas.openxmlformats.org/drawingml/2006/table">
            <a:tbl>
              <a:tblPr bandRow="1">
                <a:tableStyleId>{21E4AEA4-8DFA-4A89-87EB-49C32662AFE0}</a:tableStyleId>
              </a:tblPr>
              <a:tblGrid>
                <a:gridCol w="6814159"/>
              </a:tblGrid>
              <a:tr h="370840">
                <a:tc>
                  <a:txBody>
                    <a:bodyPr/>
                    <a:lstStyle/>
                    <a:p>
                      <a:r>
                        <a:rPr lang="bg-BG" sz="1500" dirty="0" smtClean="0"/>
                        <a:t>1. Време за</a:t>
                      </a:r>
                      <a:r>
                        <a:rPr lang="bg-BG" sz="1500" baseline="0" dirty="0" smtClean="0"/>
                        <a:t> да се завърши задача.</a:t>
                      </a:r>
                      <a:endParaRPr lang="bg-BG" sz="15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bg-BG" sz="1500" dirty="0" smtClean="0"/>
                        <a:t>2.</a:t>
                      </a:r>
                      <a:r>
                        <a:rPr lang="bg-BG" sz="1500" baseline="0" dirty="0" smtClean="0"/>
                        <a:t> Завършен процент от задачата.</a:t>
                      </a:r>
                      <a:endParaRPr lang="bg-BG" sz="15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bg-BG" sz="1500" dirty="0" smtClean="0"/>
                        <a:t>3. Завършен процент от задачата</a:t>
                      </a:r>
                      <a:r>
                        <a:rPr lang="bg-BG" sz="1500" baseline="0" dirty="0" smtClean="0"/>
                        <a:t> за единица време (метрика за скорост).</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bg-BG" sz="1500" dirty="0" smtClean="0"/>
                        <a:t>4. Отношение</a:t>
                      </a:r>
                      <a:r>
                        <a:rPr lang="bg-BG" sz="1500" baseline="0" dirty="0" smtClean="0"/>
                        <a:t> на успеха към провалите.</a:t>
                      </a:r>
                      <a:endParaRPr lang="bg-BG" sz="15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bg-BG" sz="1500" dirty="0" smtClean="0"/>
                        <a:t>5. Време</a:t>
                      </a:r>
                      <a:r>
                        <a:rPr lang="bg-BG" sz="1500" baseline="0" dirty="0" smtClean="0"/>
                        <a:t> прекарано в грешка.</a:t>
                      </a:r>
                      <a:endParaRPr lang="bg-BG" sz="15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bg-BG" sz="1500" dirty="0" smtClean="0"/>
                        <a:t>6. Процент</a:t>
                      </a:r>
                      <a:r>
                        <a:rPr lang="bg-BG" sz="1500" baseline="0" dirty="0" smtClean="0"/>
                        <a:t> на броя грешки.</a:t>
                      </a:r>
                      <a:endParaRPr lang="bg-BG" sz="15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bg-BG" sz="1500" dirty="0" smtClean="0"/>
                        <a:t>7. Процент на броя на участниците,</a:t>
                      </a:r>
                      <a:r>
                        <a:rPr lang="bg-BG" sz="1500" baseline="0" dirty="0" smtClean="0"/>
                        <a:t> които се справят по-добре от колкото с друг/настоящ продукт.</a:t>
                      </a:r>
                      <a:endParaRPr lang="bg-BG" sz="15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bg-BG" sz="1500" dirty="0" smtClean="0"/>
                        <a:t>8. Брой на използваните команди.</a:t>
                      </a:r>
                      <a:endParaRPr lang="bg-BG" sz="15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bg-BG" sz="1500" dirty="0" smtClean="0"/>
                        <a:t>9. Честота на използване на помощ или</a:t>
                      </a:r>
                      <a:r>
                        <a:rPr lang="bg-BG" sz="1500" baseline="0" dirty="0" smtClean="0"/>
                        <a:t> документация.</a:t>
                      </a:r>
                      <a:endParaRPr lang="bg-BG" sz="15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bg-BG" sz="1500" dirty="0" smtClean="0"/>
                        <a:t>10. Време,</a:t>
                      </a:r>
                      <a:r>
                        <a:rPr lang="bg-BG" sz="1500" baseline="0" dirty="0" smtClean="0"/>
                        <a:t> прекарано в използване на помощ или документация.</a:t>
                      </a:r>
                      <a:endParaRPr lang="bg-BG" sz="15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bg-BG" sz="1500" dirty="0" smtClean="0"/>
                        <a:t>11. Процент на благоприятни към неблагоприятни</a:t>
                      </a:r>
                      <a:r>
                        <a:rPr lang="bg-BG" sz="1500" baseline="0" dirty="0" smtClean="0"/>
                        <a:t> потребителски команди.</a:t>
                      </a:r>
                      <a:endParaRPr lang="bg-BG" sz="15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Footer Placeholder 2"/>
          <p:cNvSpPr>
            <a:spLocks noGrp="1"/>
          </p:cNvSpPr>
          <p:nvPr>
            <p:ph type="ftr" sz="quarter" idx="11"/>
          </p:nvPr>
        </p:nvSpPr>
        <p:spPr>
          <a:xfrm>
            <a:off x="1141411" y="6350696"/>
            <a:ext cx="10049753" cy="391204"/>
          </a:xfrm>
        </p:spPr>
        <p:txBody>
          <a:bodyPr bIns="0"/>
          <a:lstStyle/>
          <a:p>
            <a:r>
              <a:rPr lang="en-US" b="1" dirty="0" smtClean="0">
                <a:solidFill>
                  <a:prstClr val="white">
                    <a:tint val="75000"/>
                  </a:prstClr>
                </a:solidFill>
              </a:rPr>
              <a:t>[1] </a:t>
            </a:r>
            <a:r>
              <a:rPr lang="en-US" b="1" dirty="0" err="1" smtClean="0">
                <a:solidFill>
                  <a:prstClr val="white">
                    <a:tint val="75000"/>
                  </a:prstClr>
                </a:solidFill>
              </a:rPr>
              <a:t>Tyldesley</a:t>
            </a:r>
            <a:r>
              <a:rPr lang="en-US" b="1" dirty="0" smtClean="0">
                <a:solidFill>
                  <a:prstClr val="white">
                    <a:tint val="75000"/>
                  </a:prstClr>
                </a:solidFill>
              </a:rPr>
              <a:t>, D. A.(1988). “Employing usability engineering in the development of office projects.” Computer Journal, 31 (5), 431-436.</a:t>
            </a:r>
          </a:p>
        </p:txBody>
      </p:sp>
    </p:spTree>
    <p:extLst>
      <p:ext uri="{BB962C8B-B14F-4D97-AF65-F5344CB8AC3E}">
        <p14:creationId xmlns:p14="http://schemas.microsoft.com/office/powerpoint/2010/main" val="383936268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43401"/>
            <a:ext cx="9905998" cy="865049"/>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41413" y="1704448"/>
            <a:ext cx="10525070" cy="4524315"/>
          </a:xfrm>
          <a:prstGeom prst="rect">
            <a:avLst/>
          </a:prstGeom>
        </p:spPr>
        <p:txBody>
          <a:bodyPr wrap="square">
            <a:spAutoFit/>
          </a:bodyPr>
          <a:lstStyle/>
          <a:p>
            <a:pPr algn="just" defTabSz="457200"/>
            <a:r>
              <a:rPr lang="bg-BG" sz="2400" dirty="0">
                <a:solidFill>
                  <a:prstClr val="white"/>
                </a:solidFill>
              </a:rPr>
              <a:t>Капаните в процеса на дизайн съществуват поради дефекти в процеса на дизайн, включително неуспех със справянето с критични проблеми в дизайна, неподходящ фокус на вниманието или провал в организацията на разработващия екип. Най-честите капани са</a:t>
            </a:r>
            <a:r>
              <a:rPr lang="en-US" sz="2400" dirty="0">
                <a:solidFill>
                  <a:prstClr val="white"/>
                </a:solidFill>
              </a:rPr>
              <a:t>:</a:t>
            </a:r>
          </a:p>
          <a:p>
            <a:pPr marL="342900" indent="-342900" algn="just" defTabSz="457200">
              <a:buFont typeface="Arial" panose="020B0604020202020204" pitchFamily="34" charset="0"/>
              <a:buChar char="•"/>
            </a:pPr>
            <a:r>
              <a:rPr lang="bg-BG" sz="2400" dirty="0">
                <a:solidFill>
                  <a:prstClr val="white"/>
                </a:solidFill>
              </a:rPr>
              <a:t>Няма ранен анализ и разбиране на нуждите и очакванията на потребителя.</a:t>
            </a:r>
          </a:p>
          <a:p>
            <a:pPr marL="342900" indent="-342900" algn="just" defTabSz="457200">
              <a:buFont typeface="Arial" panose="020B0604020202020204" pitchFamily="34" charset="0"/>
              <a:buChar char="•"/>
            </a:pPr>
            <a:r>
              <a:rPr lang="bg-BG" sz="2400" dirty="0">
                <a:solidFill>
                  <a:prstClr val="white"/>
                </a:solidFill>
              </a:rPr>
              <a:t>Фокус върху използването на дизайнерски функции или компоненти, които са „спретнати“ или „лъскави“.</a:t>
            </a:r>
          </a:p>
          <a:p>
            <a:pPr marL="342900" indent="-342900" algn="just" defTabSz="457200">
              <a:buFont typeface="Arial" panose="020B0604020202020204" pitchFamily="34" charset="0"/>
              <a:buChar char="•"/>
            </a:pPr>
            <a:r>
              <a:rPr lang="bg-BG" sz="2400" dirty="0">
                <a:solidFill>
                  <a:prstClr val="white"/>
                </a:solidFill>
              </a:rPr>
              <a:t>Малко или никакви прототипи на проектираните елементи.</a:t>
            </a:r>
          </a:p>
          <a:p>
            <a:pPr marL="342900" indent="-342900" algn="just" defTabSz="457200">
              <a:buFont typeface="Arial" panose="020B0604020202020204" pitchFamily="34" charset="0"/>
              <a:buChar char="•"/>
            </a:pPr>
            <a:r>
              <a:rPr lang="bg-BG" sz="2400" dirty="0">
                <a:solidFill>
                  <a:prstClr val="white"/>
                </a:solidFill>
              </a:rPr>
              <a:t>Няма тестване на използваемостта.</a:t>
            </a:r>
          </a:p>
          <a:p>
            <a:pPr marL="342900" indent="-342900" algn="just" defTabSz="457200">
              <a:buFont typeface="Arial" panose="020B0604020202020204" pitchFamily="34" charset="0"/>
              <a:buChar char="•"/>
            </a:pPr>
            <a:r>
              <a:rPr lang="bg-BG" sz="2400" dirty="0">
                <a:solidFill>
                  <a:prstClr val="white"/>
                </a:solidFill>
              </a:rPr>
              <a:t>Няма обща визия на дизайнерския екип за целите на дизайна на потребителския интерфейс.</a:t>
            </a:r>
          </a:p>
          <a:p>
            <a:pPr marL="342900" indent="-342900" algn="just" defTabSz="457200">
              <a:buFont typeface="Arial" panose="020B0604020202020204" pitchFamily="34" charset="0"/>
              <a:buChar char="•"/>
            </a:pPr>
            <a:r>
              <a:rPr lang="bg-BG" sz="2400" dirty="0">
                <a:solidFill>
                  <a:prstClr val="white"/>
                </a:solidFill>
              </a:rPr>
              <a:t>Слаба комуникация между членовете на разработващия екип.</a:t>
            </a:r>
          </a:p>
        </p:txBody>
      </p:sp>
    </p:spTree>
    <p:extLst>
      <p:ext uri="{BB962C8B-B14F-4D97-AF65-F5344CB8AC3E}">
        <p14:creationId xmlns:p14="http://schemas.microsoft.com/office/powerpoint/2010/main" val="301616614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3305"/>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929269" y="811668"/>
            <a:ext cx="10474036" cy="861774"/>
          </a:xfrm>
          <a:prstGeom prst="rect">
            <a:avLst/>
          </a:prstGeom>
        </p:spPr>
        <p:txBody>
          <a:bodyPr wrap="square" lIns="36000" tIns="0" rIns="36000" bIns="0">
            <a:spAutoFit/>
          </a:bodyPr>
          <a:lstStyle/>
          <a:p>
            <a:pPr algn="just" defTabSz="457200"/>
            <a:r>
              <a:rPr lang="bg-BG" sz="2300" b="1" u="sng" dirty="0" smtClean="0">
                <a:solidFill>
                  <a:prstClr val="white"/>
                </a:solidFill>
              </a:rPr>
              <a:t>Някои обективни измервания на използваемостта</a:t>
            </a:r>
            <a:endParaRPr lang="bg-BG" sz="2300" b="1" u="sng" dirty="0">
              <a:solidFill>
                <a:prstClr val="white"/>
              </a:solidFill>
            </a:endParaRPr>
          </a:p>
          <a:p>
            <a:pPr algn="ctr" defTabSz="457200">
              <a:spcBef>
                <a:spcPts val="1200"/>
              </a:spcBef>
            </a:pPr>
            <a:r>
              <a:rPr lang="bg-BG" sz="2300" dirty="0">
                <a:solidFill>
                  <a:prstClr val="white"/>
                </a:solidFill>
              </a:rPr>
              <a:t>Възможни критерии за измерване на използваемостта</a:t>
            </a:r>
            <a:r>
              <a:rPr lang="en-US" sz="2300" baseline="30000" dirty="0">
                <a:solidFill>
                  <a:prstClr val="white"/>
                </a:solidFill>
              </a:rPr>
              <a:t>[1]</a:t>
            </a:r>
            <a:endParaRPr lang="bg-BG" sz="2300" baseline="30000" dirty="0">
              <a:solidFill>
                <a:prstClr val="white"/>
              </a:solidFill>
            </a:endParaRPr>
          </a:p>
        </p:txBody>
      </p:sp>
      <p:graphicFrame>
        <p:nvGraphicFramePr>
          <p:cNvPr id="3" name="Table 2"/>
          <p:cNvGraphicFramePr>
            <a:graphicFrameLocks noGrp="1"/>
          </p:cNvGraphicFramePr>
          <p:nvPr>
            <p:extLst>
              <p:ext uri="{D42A27DB-BD31-4B8C-83A1-F6EECF244321}">
                <p14:modId xmlns:p14="http://schemas.microsoft.com/office/powerpoint/2010/main" val="1211989390"/>
              </p:ext>
            </p:extLst>
          </p:nvPr>
        </p:nvGraphicFramePr>
        <p:xfrm>
          <a:off x="2906038" y="1832987"/>
          <a:ext cx="6814159" cy="4257040"/>
        </p:xfrm>
        <a:graphic>
          <a:graphicData uri="http://schemas.openxmlformats.org/drawingml/2006/table">
            <a:tbl>
              <a:tblPr bandRow="1">
                <a:tableStyleId>{21E4AEA4-8DFA-4A89-87EB-49C32662AFE0}</a:tableStyleId>
              </a:tblPr>
              <a:tblGrid>
                <a:gridCol w="6814159"/>
              </a:tblGrid>
              <a:tr h="370840">
                <a:tc>
                  <a:txBody>
                    <a:bodyPr/>
                    <a:lstStyle/>
                    <a:p>
                      <a:r>
                        <a:rPr lang="bg-BG" sz="1500" dirty="0" smtClean="0"/>
                        <a:t>12. Брой</a:t>
                      </a:r>
                      <a:r>
                        <a:rPr lang="bg-BG" sz="1500" baseline="0" dirty="0" smtClean="0"/>
                        <a:t> на повторенията на провалена команда.</a:t>
                      </a:r>
                      <a:endParaRPr lang="bg-BG" sz="15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bg-BG" sz="1500" dirty="0" smtClean="0"/>
                        <a:t>13. Брой на успешни</a:t>
                      </a:r>
                      <a:r>
                        <a:rPr lang="bg-BG" sz="1500" baseline="0" dirty="0" smtClean="0"/>
                        <a:t> и неуспешни стартирания.</a:t>
                      </a:r>
                      <a:endParaRPr lang="bg-BG" sz="15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bg-BG" sz="1500" dirty="0" smtClean="0"/>
                        <a:t>14. Брой пъти, в които</a:t>
                      </a:r>
                      <a:r>
                        <a:rPr lang="bg-BG" sz="1500" baseline="0" dirty="0" smtClean="0"/>
                        <a:t> интерфейса е подвел потребителя.</a:t>
                      </a:r>
                      <a:endParaRPr lang="bg-BG" sz="15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bg-BG" sz="1500" dirty="0" smtClean="0"/>
                        <a:t>15. Брой на добри и лоши</a:t>
                      </a:r>
                      <a:r>
                        <a:rPr lang="bg-BG" sz="1500" baseline="0" dirty="0" smtClean="0"/>
                        <a:t> особености, назовани от потребителите.</a:t>
                      </a:r>
                      <a:endParaRPr lang="bg-BG" sz="15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bg-BG" sz="1500" dirty="0" smtClean="0"/>
                        <a:t>16. Брой налични команди,</a:t>
                      </a:r>
                      <a:r>
                        <a:rPr lang="bg-BG" sz="1500" baseline="0" dirty="0" smtClean="0"/>
                        <a:t> които не са използвани.</a:t>
                      </a:r>
                      <a:endParaRPr lang="bg-BG" sz="15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bg-BG" sz="1500" dirty="0" smtClean="0"/>
                        <a:t>17.  Брой на регресивните поведения.</a:t>
                      </a:r>
                      <a:endParaRPr lang="bg-BG" sz="15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bg-BG" sz="1500" dirty="0" smtClean="0"/>
                        <a:t>18. Брой на потребителите, предпочитащи вашата система.</a:t>
                      </a:r>
                      <a:endParaRPr lang="bg-BG" sz="15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bg-BG" sz="1500" dirty="0" smtClean="0"/>
                        <a:t>19. Брой пъти, в който потребителя</a:t>
                      </a:r>
                      <a:r>
                        <a:rPr lang="bg-BG" sz="1500" baseline="0" dirty="0" smtClean="0"/>
                        <a:t> е трябвало да заобикалят даден проблем.</a:t>
                      </a:r>
                      <a:endParaRPr lang="bg-BG" sz="15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bg-BG" sz="1500" dirty="0" smtClean="0"/>
                        <a:t>20. Брой пъти, в които</a:t>
                      </a:r>
                      <a:r>
                        <a:rPr lang="bg-BG" sz="1500" baseline="0" dirty="0" smtClean="0"/>
                        <a:t> потребителя е бил разсеян от работата над задачата.</a:t>
                      </a:r>
                      <a:endParaRPr lang="bg-BG" sz="15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bg-BG" sz="1500" dirty="0" smtClean="0"/>
                        <a:t>21. Брой пъти, в които потребителят е загубил контрол</a:t>
                      </a:r>
                      <a:r>
                        <a:rPr lang="bg-BG" sz="1500" baseline="0" dirty="0" smtClean="0"/>
                        <a:t> над системата.</a:t>
                      </a:r>
                      <a:endParaRPr lang="bg-BG" sz="15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r h="370840">
                <a:tc>
                  <a:txBody>
                    <a:bodyPr/>
                    <a:lstStyle/>
                    <a:p>
                      <a:r>
                        <a:rPr lang="bg-BG" sz="1500" dirty="0" smtClean="0"/>
                        <a:t>22.</a:t>
                      </a:r>
                      <a:r>
                        <a:rPr lang="bg-BG" sz="1500" baseline="0" dirty="0" smtClean="0"/>
                        <a:t> Брой пъти, в които потребителят е изпитал неудовлетвореност или удовлетвореност.</a:t>
                      </a:r>
                      <a:endParaRPr lang="bg-BG" sz="1500" dirty="0"/>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5" name="Footer Placeholder 2"/>
          <p:cNvSpPr>
            <a:spLocks noGrp="1"/>
          </p:cNvSpPr>
          <p:nvPr>
            <p:ph type="ftr" sz="quarter" idx="11"/>
          </p:nvPr>
        </p:nvSpPr>
        <p:spPr>
          <a:xfrm>
            <a:off x="1141411" y="6364530"/>
            <a:ext cx="10049753" cy="374473"/>
          </a:xfrm>
        </p:spPr>
        <p:txBody>
          <a:bodyPr bIns="0"/>
          <a:lstStyle/>
          <a:p>
            <a:r>
              <a:rPr lang="en-US" b="1" dirty="0" smtClean="0">
                <a:solidFill>
                  <a:prstClr val="white">
                    <a:tint val="75000"/>
                  </a:prstClr>
                </a:solidFill>
              </a:rPr>
              <a:t>[1] </a:t>
            </a:r>
            <a:r>
              <a:rPr lang="en-US" b="1" dirty="0" err="1" smtClean="0">
                <a:solidFill>
                  <a:prstClr val="white">
                    <a:tint val="75000"/>
                  </a:prstClr>
                </a:solidFill>
              </a:rPr>
              <a:t>Tyldesley</a:t>
            </a:r>
            <a:r>
              <a:rPr lang="en-US" b="1" dirty="0" smtClean="0">
                <a:solidFill>
                  <a:prstClr val="white">
                    <a:tint val="75000"/>
                  </a:prstClr>
                </a:solidFill>
              </a:rPr>
              <a:t>, D. A.(1988). “Employing usability engineering in the development of office projects.” Computer Journal, 31 (5), 431-436.</a:t>
            </a:r>
          </a:p>
        </p:txBody>
      </p:sp>
    </p:spTree>
    <p:extLst>
      <p:ext uri="{BB962C8B-B14F-4D97-AF65-F5344CB8AC3E}">
        <p14:creationId xmlns:p14="http://schemas.microsoft.com/office/powerpoint/2010/main" val="102456381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1091"/>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41413" y="1412916"/>
            <a:ext cx="9905998" cy="4601260"/>
          </a:xfrm>
          <a:prstGeom prst="rect">
            <a:avLst/>
          </a:prstGeom>
        </p:spPr>
        <p:txBody>
          <a:bodyPr wrap="square" lIns="36000" tIns="0" rIns="36000" bIns="0">
            <a:spAutoFit/>
          </a:bodyPr>
          <a:lstStyle/>
          <a:p>
            <a:pPr algn="just" defTabSz="457200"/>
            <a:r>
              <a:rPr lang="bg-BG" sz="2300" dirty="0" smtClean="0">
                <a:solidFill>
                  <a:prstClr val="white"/>
                </a:solidFill>
              </a:rPr>
              <a:t>Методите и идеите, разгледани до тук могат да бъдат приложени при проектирането на всичко, както на четки за зъби, така и на таблети. Средата е различна. Всяка среда има свои собствени предизвикателства, ограничения и условности. Също така има определени познания за всяка среда, които дизайнера трябва да знае.</a:t>
            </a:r>
          </a:p>
          <a:p>
            <a:pPr algn="just" defTabSz="457200"/>
            <a:r>
              <a:rPr lang="bg-BG" sz="2300" dirty="0" smtClean="0">
                <a:solidFill>
                  <a:prstClr val="white"/>
                </a:solidFill>
              </a:rPr>
              <a:t>Тук ще обсъдим повсеместната среда на </a:t>
            </a:r>
            <a:r>
              <a:rPr lang="bg-BG" sz="2300" b="1" dirty="0" smtClean="0">
                <a:solidFill>
                  <a:prstClr val="white"/>
                </a:solidFill>
              </a:rPr>
              <a:t>базирания на екран дизайн на потребителски интерфейс</a:t>
            </a:r>
            <a:r>
              <a:rPr lang="bg-BG" sz="2300" dirty="0" smtClean="0">
                <a:solidFill>
                  <a:prstClr val="white"/>
                </a:solidFill>
              </a:rPr>
              <a:t> за компютри, тъй като това е доминантната среда в обществото (десктоп компютри, лаптопи, смартфони, но не добавена реалност, виртуална реалност или други взаимодействия без екран).</a:t>
            </a:r>
          </a:p>
          <a:p>
            <a:pPr algn="just" defTabSz="457200"/>
            <a:r>
              <a:rPr lang="bg-BG" sz="2300" dirty="0" smtClean="0">
                <a:solidFill>
                  <a:prstClr val="white"/>
                </a:solidFill>
              </a:rPr>
              <a:t>Компютрите са функционални машини и поради тази причина тяхното поведение се управлява от концепцията за </a:t>
            </a:r>
            <a:r>
              <a:rPr lang="bg-BG" sz="2300" b="1" dirty="0" smtClean="0">
                <a:solidFill>
                  <a:prstClr val="white"/>
                </a:solidFill>
              </a:rPr>
              <a:t>вход, изход </a:t>
            </a:r>
            <a:r>
              <a:rPr lang="bg-BG" sz="2300" dirty="0" smtClean="0">
                <a:solidFill>
                  <a:prstClr val="white"/>
                </a:solidFill>
              </a:rPr>
              <a:t>и</a:t>
            </a:r>
            <a:r>
              <a:rPr lang="bg-BG" sz="2300" b="1" dirty="0" smtClean="0">
                <a:solidFill>
                  <a:prstClr val="white"/>
                </a:solidFill>
              </a:rPr>
              <a:t> алгоритми</a:t>
            </a:r>
            <a:r>
              <a:rPr lang="bg-BG" sz="2300" dirty="0" smtClean="0">
                <a:solidFill>
                  <a:prstClr val="white"/>
                </a:solidFill>
              </a:rPr>
              <a:t>. Компютрите получават входни данни, обработват ги чрез алгоритми и произвеждат изходни данни.</a:t>
            </a:r>
            <a:endParaRPr lang="bg-BG" sz="2300" dirty="0">
              <a:solidFill>
                <a:prstClr val="white"/>
              </a:solidFill>
            </a:endParaRPr>
          </a:p>
        </p:txBody>
      </p:sp>
    </p:spTree>
    <p:extLst>
      <p:ext uri="{BB962C8B-B14F-4D97-AF65-F5344CB8AC3E}">
        <p14:creationId xmlns:p14="http://schemas.microsoft.com/office/powerpoint/2010/main" val="21362267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1091"/>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41413" y="1412916"/>
            <a:ext cx="9905998" cy="4739759"/>
          </a:xfrm>
          <a:prstGeom prst="rect">
            <a:avLst/>
          </a:prstGeom>
        </p:spPr>
        <p:txBody>
          <a:bodyPr wrap="square" lIns="36000" tIns="0" rIns="36000" bIns="0">
            <a:spAutoFit/>
          </a:bodyPr>
          <a:lstStyle/>
          <a:p>
            <a:pPr algn="just" defTabSz="457200"/>
            <a:r>
              <a:rPr lang="bg-BG" sz="2800" b="1" dirty="0" smtClean="0">
                <a:solidFill>
                  <a:prstClr val="white"/>
                </a:solidFill>
              </a:rPr>
              <a:t>Входа/входните данни </a:t>
            </a:r>
            <a:r>
              <a:rPr lang="bg-BG" sz="2800" dirty="0" smtClean="0">
                <a:solidFill>
                  <a:prstClr val="white"/>
                </a:solidFill>
              </a:rPr>
              <a:t>са всеки вид данни, които потребителя осигурява на компютъра. Най-често това са натискане на бутони, позициониране на курсора на мишката, натискане с мишката и други входове от ниско ниво. Тези входове от ниско ниво обикновено се обединяват във входове от високо ниво като натискания, потупвания, текстови низове и жестове, които потребителския интерфейс обработва. Всеки интерфейс има определен </a:t>
            </a:r>
            <a:r>
              <a:rPr lang="bg-BG" sz="2800" b="1" dirty="0" smtClean="0">
                <a:solidFill>
                  <a:prstClr val="white"/>
                </a:solidFill>
              </a:rPr>
              <a:t>набор</a:t>
            </a:r>
            <a:r>
              <a:rPr lang="bg-BG" sz="2800" dirty="0" smtClean="0">
                <a:solidFill>
                  <a:prstClr val="white"/>
                </a:solidFill>
              </a:rPr>
              <a:t> от входове и те имат определена </a:t>
            </a:r>
            <a:r>
              <a:rPr lang="bg-BG" sz="2800" b="1" dirty="0" smtClean="0">
                <a:solidFill>
                  <a:prstClr val="white"/>
                </a:solidFill>
              </a:rPr>
              <a:t>структура</a:t>
            </a:r>
            <a:r>
              <a:rPr lang="bg-BG" sz="2800" dirty="0" smtClean="0">
                <a:solidFill>
                  <a:prstClr val="white"/>
                </a:solidFill>
              </a:rPr>
              <a:t>. Част от потребителския интерфейс е да осигури средства, чрез които потребителите могат да изразят тези входни данни във валидна структура.</a:t>
            </a:r>
            <a:endParaRPr lang="bg-BG" sz="2800" dirty="0">
              <a:solidFill>
                <a:prstClr val="white"/>
              </a:solidFill>
            </a:endParaRPr>
          </a:p>
        </p:txBody>
      </p:sp>
    </p:spTree>
    <p:extLst>
      <p:ext uri="{BB962C8B-B14F-4D97-AF65-F5344CB8AC3E}">
        <p14:creationId xmlns:p14="http://schemas.microsoft.com/office/powerpoint/2010/main" val="14228021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1091"/>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465545" y="4444215"/>
            <a:ext cx="9581866" cy="1846659"/>
          </a:xfrm>
          <a:prstGeom prst="rect">
            <a:avLst/>
          </a:prstGeom>
        </p:spPr>
        <p:txBody>
          <a:bodyPr wrap="square" lIns="36000" tIns="0" rIns="36000" bIns="0">
            <a:spAutoFit/>
          </a:bodyPr>
          <a:lstStyle/>
          <a:p>
            <a:pPr algn="just" defTabSz="457200"/>
            <a:r>
              <a:rPr lang="bg-BG" sz="2400" dirty="0" smtClean="0">
                <a:solidFill>
                  <a:prstClr val="white"/>
                </a:solidFill>
              </a:rPr>
              <a:t>Входни данни, които може да получи Гугъл на неговата страница за търсене:</a:t>
            </a:r>
          </a:p>
          <a:p>
            <a:pPr marL="342900" indent="-342900" algn="just" defTabSz="457200">
              <a:buFontTx/>
              <a:buChar char="-"/>
            </a:pPr>
            <a:r>
              <a:rPr lang="bg-BG" sz="2400" dirty="0" smtClean="0">
                <a:solidFill>
                  <a:prstClr val="white"/>
                </a:solidFill>
              </a:rPr>
              <a:t>текстов низ в </a:t>
            </a:r>
            <a:r>
              <a:rPr lang="en-US" sz="2400" dirty="0" err="1" smtClean="0">
                <a:solidFill>
                  <a:prstClr val="white"/>
                </a:solidFill>
              </a:rPr>
              <a:t>unicode</a:t>
            </a:r>
            <a:r>
              <a:rPr lang="bg-BG" sz="2400" dirty="0" smtClean="0">
                <a:solidFill>
                  <a:prstClr val="white"/>
                </a:solidFill>
              </a:rPr>
              <a:t>, чрез текстовата кутия;</a:t>
            </a:r>
          </a:p>
          <a:p>
            <a:pPr marL="342900" indent="-342900" algn="just" defTabSz="457200">
              <a:buFontTx/>
              <a:buChar char="-"/>
            </a:pPr>
            <a:r>
              <a:rPr lang="bg-BG" sz="2400" dirty="0" smtClean="0">
                <a:solidFill>
                  <a:prstClr val="white"/>
                </a:solidFill>
              </a:rPr>
              <a:t>натискане с мишката чрез бутоните под текстовата кутия;</a:t>
            </a:r>
          </a:p>
          <a:p>
            <a:pPr marL="342900" indent="-342900" algn="just" defTabSz="457200">
              <a:buFontTx/>
              <a:buChar char="-"/>
            </a:pPr>
            <a:r>
              <a:rPr lang="bg-BG" sz="2400" dirty="0" smtClean="0">
                <a:solidFill>
                  <a:prstClr val="white"/>
                </a:solidFill>
              </a:rPr>
              <a:t>скрит (подразбиращ се) вход (</a:t>
            </a:r>
            <a:r>
              <a:rPr lang="en-US" sz="2400" dirty="0" smtClean="0">
                <a:solidFill>
                  <a:prstClr val="white"/>
                </a:solidFill>
              </a:rPr>
              <a:t>implicit input)</a:t>
            </a:r>
            <a:r>
              <a:rPr lang="bg-BG" sz="2400" dirty="0" smtClean="0">
                <a:solidFill>
                  <a:prstClr val="white"/>
                </a:solidFill>
              </a:rPr>
              <a:t>.</a:t>
            </a:r>
            <a:endParaRPr lang="bg-BG" sz="2400" dirty="0">
              <a:solidFill>
                <a:prstClr val="white"/>
              </a:solidFill>
            </a:endParaRPr>
          </a:p>
        </p:txBody>
      </p:sp>
      <p:pic>
        <p:nvPicPr>
          <p:cNvPr id="1028" name="Picture 4" descr="A screenshot of the Google search home p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55987" y="1180185"/>
            <a:ext cx="5276850" cy="286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37805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1091"/>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41413" y="1287655"/>
            <a:ext cx="10094434" cy="4801314"/>
          </a:xfrm>
          <a:prstGeom prst="rect">
            <a:avLst/>
          </a:prstGeom>
        </p:spPr>
        <p:txBody>
          <a:bodyPr wrap="square" lIns="36000" tIns="0" rIns="36000" bIns="0">
            <a:spAutoFit/>
          </a:bodyPr>
          <a:lstStyle/>
          <a:p>
            <a:pPr algn="just" defTabSz="457200"/>
            <a:r>
              <a:rPr lang="bg-BG" sz="2400" dirty="0" smtClean="0">
                <a:solidFill>
                  <a:prstClr val="white"/>
                </a:solidFill>
              </a:rPr>
              <a:t>Скрития (подразбиращ се) вход (</a:t>
            </a:r>
            <a:r>
              <a:rPr lang="en-US" sz="2400" dirty="0" smtClean="0">
                <a:solidFill>
                  <a:prstClr val="white"/>
                </a:solidFill>
              </a:rPr>
              <a:t>implicit input)</a:t>
            </a:r>
            <a:r>
              <a:rPr lang="bg-BG" sz="2400" dirty="0" smtClean="0">
                <a:solidFill>
                  <a:prstClr val="white"/>
                </a:solidFill>
              </a:rPr>
              <a:t> е разнообразия от персонални настройки, като например история на търсенията, предпочитания за търсене и сензорен вход (местоположението на потребителя). Потребителския интерфейс не предоставя изрични контроли за този вход, но въпреки това той е потребителски. Тези скрити входни данни съдържат спорни въпроси от гледна точка на  правосъдието.</a:t>
            </a:r>
          </a:p>
          <a:p>
            <a:pPr algn="just" defTabSz="457200"/>
            <a:r>
              <a:rPr lang="bg-BG" sz="2400" dirty="0" smtClean="0">
                <a:solidFill>
                  <a:prstClr val="white"/>
                </a:solidFill>
              </a:rPr>
              <a:t>Някои от тези скрити входни данни съдържат стойности </a:t>
            </a:r>
            <a:r>
              <a:rPr lang="bg-BG" sz="2400" b="1" dirty="0" smtClean="0">
                <a:solidFill>
                  <a:prstClr val="white"/>
                </a:solidFill>
              </a:rPr>
              <a:t>по подразбиране</a:t>
            </a:r>
            <a:r>
              <a:rPr lang="bg-BG" sz="2400" dirty="0" smtClean="0">
                <a:solidFill>
                  <a:prstClr val="white"/>
                </a:solidFill>
              </a:rPr>
              <a:t>. Това са стойности, които представят разбирането на дизайнера за най-вероятните очаквания, намерения и задачи на потребителя. Но тъй като не съществува „средностатистически потребител“, тези стойности по подразбиране ще са повече подходящи за някои хора, докато за други не толкова. Затова и дизайнерите трябва да ги обмислят и подбират  внимателно като взаимодействат с общностите.</a:t>
            </a:r>
            <a:endParaRPr lang="bg-BG" sz="2400" dirty="0">
              <a:solidFill>
                <a:prstClr val="white"/>
              </a:solidFill>
            </a:endParaRPr>
          </a:p>
        </p:txBody>
      </p:sp>
    </p:spTree>
    <p:extLst>
      <p:ext uri="{BB962C8B-B14F-4D97-AF65-F5344CB8AC3E}">
        <p14:creationId xmlns:p14="http://schemas.microsoft.com/office/powerpoint/2010/main" val="405013511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1091"/>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41413" y="1129144"/>
            <a:ext cx="4192587" cy="4247317"/>
          </a:xfrm>
          <a:prstGeom prst="rect">
            <a:avLst/>
          </a:prstGeom>
        </p:spPr>
        <p:txBody>
          <a:bodyPr wrap="square" lIns="36000" tIns="0" rIns="36000" bIns="0">
            <a:spAutoFit/>
          </a:bodyPr>
          <a:lstStyle/>
          <a:p>
            <a:pPr algn="just" defTabSz="457200"/>
            <a:r>
              <a:rPr lang="bg-BG" sz="2300" dirty="0" smtClean="0">
                <a:solidFill>
                  <a:prstClr val="white"/>
                </a:solidFill>
              </a:rPr>
              <a:t>Резултатите от Гугъл търсенето са </a:t>
            </a:r>
            <a:r>
              <a:rPr lang="bg-BG" sz="2300" b="1" dirty="0" smtClean="0">
                <a:solidFill>
                  <a:prstClr val="white"/>
                </a:solidFill>
              </a:rPr>
              <a:t>изходни данни</a:t>
            </a:r>
            <a:r>
              <a:rPr lang="bg-BG" sz="2300" dirty="0" smtClean="0">
                <a:solidFill>
                  <a:prstClr val="white"/>
                </a:solidFill>
              </a:rPr>
              <a:t> от търсачката (</a:t>
            </a:r>
            <a:r>
              <a:rPr lang="en-US" sz="2300" dirty="0" smtClean="0">
                <a:solidFill>
                  <a:prstClr val="white"/>
                </a:solidFill>
              </a:rPr>
              <a:t>search engine). </a:t>
            </a:r>
            <a:r>
              <a:rPr lang="bg-BG" sz="2300" dirty="0" smtClean="0">
                <a:solidFill>
                  <a:prstClr val="white"/>
                </a:solidFill>
              </a:rPr>
              <a:t>Те също могат да имат различни форми и структура. Разбира се също както входните данни, така и изходните също съдържат спорни въпроси по отношение на обхвата и справедливостта.</a:t>
            </a:r>
          </a:p>
          <a:p>
            <a:pPr algn="just" defTabSz="457200"/>
            <a:r>
              <a:rPr lang="bg-BG" sz="2300" dirty="0" smtClean="0">
                <a:solidFill>
                  <a:prstClr val="white"/>
                </a:solidFill>
              </a:rPr>
              <a:t>Нито един дизайнерски избор не е неутрален и служи еднакво добре на всички хора.</a:t>
            </a:r>
            <a:endParaRPr lang="bg-BG" sz="2300" dirty="0">
              <a:solidFill>
                <a:prstClr val="white"/>
              </a:solidFill>
            </a:endParaRPr>
          </a:p>
        </p:txBody>
      </p:sp>
      <p:pic>
        <p:nvPicPr>
          <p:cNvPr id="2050" name="Picture 2" descr="A screenshot of Google search results for apple pie, showing a list of results, and a Wikipedia summary in the margin, with nutrition fac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4809" y="1129144"/>
            <a:ext cx="5842491" cy="52843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07685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1091"/>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41413" y="1129144"/>
            <a:ext cx="10288587" cy="5309146"/>
          </a:xfrm>
          <a:prstGeom prst="rect">
            <a:avLst/>
          </a:prstGeom>
        </p:spPr>
        <p:txBody>
          <a:bodyPr wrap="square" lIns="36000" tIns="0" rIns="36000" bIns="0">
            <a:spAutoFit/>
          </a:bodyPr>
          <a:lstStyle/>
          <a:p>
            <a:pPr algn="just" defTabSz="457200"/>
            <a:r>
              <a:rPr lang="bg-BG" sz="2300" dirty="0" smtClean="0">
                <a:solidFill>
                  <a:prstClr val="white"/>
                </a:solidFill>
              </a:rPr>
              <a:t>Вътре в реализацията на потребителския интерфейс се намират няколко вида данни и алгоритми, определящи тяхното поведение. Един от най-главните видове данни е </a:t>
            </a:r>
            <a:r>
              <a:rPr lang="bg-BG" sz="2300" b="1" dirty="0" smtClean="0">
                <a:solidFill>
                  <a:prstClr val="white"/>
                </a:solidFill>
              </a:rPr>
              <a:t>състоянието </a:t>
            </a:r>
            <a:r>
              <a:rPr lang="en-US" sz="2300" b="1" dirty="0" smtClean="0">
                <a:solidFill>
                  <a:prstClr val="white"/>
                </a:solidFill>
              </a:rPr>
              <a:t>(state)</a:t>
            </a:r>
            <a:r>
              <a:rPr lang="en-US" sz="2300" dirty="0" smtClean="0">
                <a:solidFill>
                  <a:prstClr val="white"/>
                </a:solidFill>
              </a:rPr>
              <a:t>. </a:t>
            </a:r>
            <a:r>
              <a:rPr lang="bg-BG" sz="2300" dirty="0" smtClean="0">
                <a:solidFill>
                  <a:prstClr val="white"/>
                </a:solidFill>
              </a:rPr>
              <a:t>То представлява данни, съхранени в паметта, които представят информация за текущото състояние на приложението. Може да се разглежда като променлива в програмата, която се отразява по някакъв начин във външния вид или поведението на потребителския интерфейс. Например: будилник, неговите състояния като текущо време, време за включване на алармата, и булевото състояние включена/изключена аларма са възможните данни, който се съхраняват в състоянието му. Те могат да бъдат представени и манипулирани от потребителите по различни начини. Всички потребителски интерфейси реагират на входните данни чрез изпълнение на </a:t>
            </a:r>
            <a:r>
              <a:rPr lang="bg-BG" sz="2300" b="1" dirty="0" smtClean="0">
                <a:solidFill>
                  <a:prstClr val="white"/>
                </a:solidFill>
              </a:rPr>
              <a:t>манипулатори на събития (</a:t>
            </a:r>
            <a:r>
              <a:rPr lang="en-US" sz="2300" b="1" dirty="0" smtClean="0">
                <a:solidFill>
                  <a:prstClr val="white"/>
                </a:solidFill>
              </a:rPr>
              <a:t>event handlers)</a:t>
            </a:r>
            <a:r>
              <a:rPr lang="bg-BG" sz="2300" dirty="0" smtClean="0">
                <a:solidFill>
                  <a:prstClr val="white"/>
                </a:solidFill>
              </a:rPr>
              <a:t>, които приемат входните данни, извършват определени действия върху състоянието и осигуряват обратна връзка, чрез която обясняват резултата от операциите.</a:t>
            </a:r>
            <a:endParaRPr lang="bg-BG" sz="2300" dirty="0">
              <a:solidFill>
                <a:prstClr val="white"/>
              </a:solidFill>
            </a:endParaRPr>
          </a:p>
        </p:txBody>
      </p:sp>
    </p:spTree>
    <p:extLst>
      <p:ext uri="{BB962C8B-B14F-4D97-AF65-F5344CB8AC3E}">
        <p14:creationId xmlns:p14="http://schemas.microsoft.com/office/powerpoint/2010/main" val="270349107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1091"/>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41413" y="1183736"/>
            <a:ext cx="10288587" cy="5170646"/>
          </a:xfrm>
          <a:prstGeom prst="rect">
            <a:avLst/>
          </a:prstGeom>
        </p:spPr>
        <p:txBody>
          <a:bodyPr wrap="square" lIns="36000" tIns="0" rIns="36000" bIns="0">
            <a:spAutoFit/>
          </a:bodyPr>
          <a:lstStyle/>
          <a:p>
            <a:pPr algn="just" defTabSz="457200"/>
            <a:r>
              <a:rPr lang="bg-BG" sz="2400" b="1" dirty="0" smtClean="0">
                <a:solidFill>
                  <a:prstClr val="white"/>
                </a:solidFill>
              </a:rPr>
              <a:t>Режимът (</a:t>
            </a:r>
            <a:r>
              <a:rPr lang="en-US" sz="2400" b="1" dirty="0" smtClean="0">
                <a:solidFill>
                  <a:prstClr val="white"/>
                </a:solidFill>
              </a:rPr>
              <a:t>mode)</a:t>
            </a:r>
            <a:r>
              <a:rPr lang="bg-BG" sz="2400" b="1" dirty="0" smtClean="0">
                <a:solidFill>
                  <a:prstClr val="white"/>
                </a:solidFill>
              </a:rPr>
              <a:t> </a:t>
            </a:r>
            <a:r>
              <a:rPr lang="bg-BG" sz="2400" dirty="0" smtClean="0">
                <a:solidFill>
                  <a:prstClr val="white"/>
                </a:solidFill>
              </a:rPr>
              <a:t>е състояние, което предизвиква потребителския интерфейс, в зависимост от входните данни, да осигури различни изходни данни. Съществуват </a:t>
            </a:r>
            <a:r>
              <a:rPr lang="bg-BG" sz="2400" b="1" dirty="0" smtClean="0">
                <a:solidFill>
                  <a:prstClr val="white"/>
                </a:solidFill>
              </a:rPr>
              <a:t>пасивен режим</a:t>
            </a:r>
            <a:r>
              <a:rPr lang="bg-BG" sz="2400" dirty="0" smtClean="0">
                <a:solidFill>
                  <a:prstClr val="white"/>
                </a:solidFill>
              </a:rPr>
              <a:t>, който изисква от потребителя да осигури данни за всяко възможно изходно състояние и </a:t>
            </a:r>
            <a:r>
              <a:rPr lang="bg-BG" sz="2400" b="1" dirty="0" smtClean="0">
                <a:solidFill>
                  <a:prstClr val="white"/>
                </a:solidFill>
              </a:rPr>
              <a:t>активен режим</a:t>
            </a:r>
            <a:r>
              <a:rPr lang="bg-BG" sz="2400" dirty="0" smtClean="0">
                <a:solidFill>
                  <a:prstClr val="white"/>
                </a:solidFill>
              </a:rPr>
              <a:t>, при който потребителите не е необходимо да осигуряват данни за промяна на състоянието.</a:t>
            </a:r>
          </a:p>
          <a:p>
            <a:pPr algn="just" defTabSz="457200"/>
            <a:r>
              <a:rPr lang="bg-BG" sz="2400" u="sng" dirty="0" smtClean="0">
                <a:solidFill>
                  <a:prstClr val="white"/>
                </a:solidFill>
              </a:rPr>
              <a:t>Например</a:t>
            </a:r>
            <a:r>
              <a:rPr lang="bg-BG" sz="2400" dirty="0" smtClean="0">
                <a:solidFill>
                  <a:prstClr val="white"/>
                </a:solidFill>
              </a:rPr>
              <a:t>:</a:t>
            </a:r>
          </a:p>
          <a:p>
            <a:pPr algn="just" defTabSz="457200"/>
            <a:r>
              <a:rPr lang="bg-BG" sz="2400" dirty="0" smtClean="0">
                <a:solidFill>
                  <a:prstClr val="white"/>
                </a:solidFill>
              </a:rPr>
              <a:t>Часовниците могат да имат бутон за превключване между режим на настройка и режим на показване на часа, като потребителя трябва да превключва ръчно между тези режими (пасивен режим). Възможно е да има само един бутон при задържането на който да се дава възможност за настройка на часовника. Потребителят не е необходимо ръчно да излиза от режима на настройка, тъй като влизането в този режим изисква натискане на бутона, а отпускането ще доведе до излизане от режима (активен режим).</a:t>
            </a:r>
            <a:endParaRPr lang="bg-BG" sz="2400" dirty="0">
              <a:solidFill>
                <a:prstClr val="white"/>
              </a:solidFill>
            </a:endParaRPr>
          </a:p>
        </p:txBody>
      </p:sp>
    </p:spTree>
    <p:extLst>
      <p:ext uri="{BB962C8B-B14F-4D97-AF65-F5344CB8AC3E}">
        <p14:creationId xmlns:p14="http://schemas.microsoft.com/office/powerpoint/2010/main" val="28444391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1091"/>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41413" y="1538579"/>
            <a:ext cx="10288587" cy="4154984"/>
          </a:xfrm>
          <a:prstGeom prst="rect">
            <a:avLst/>
          </a:prstGeom>
        </p:spPr>
        <p:txBody>
          <a:bodyPr wrap="square" lIns="36000" tIns="0" rIns="36000" bIns="0">
            <a:spAutoFit/>
          </a:bodyPr>
          <a:lstStyle/>
          <a:p>
            <a:pPr algn="just" defTabSz="457200"/>
            <a:r>
              <a:rPr lang="bg-BG" sz="2400" u="sng" dirty="0" smtClean="0">
                <a:solidFill>
                  <a:prstClr val="white"/>
                </a:solidFill>
              </a:rPr>
              <a:t>Обобщение</a:t>
            </a:r>
            <a:r>
              <a:rPr lang="bg-BG" sz="2400" dirty="0" smtClean="0">
                <a:solidFill>
                  <a:prstClr val="white"/>
                </a:solidFill>
              </a:rPr>
              <a:t>:</a:t>
            </a:r>
          </a:p>
          <a:p>
            <a:pPr algn="just" defTabSz="457200">
              <a:spcBef>
                <a:spcPts val="1200"/>
              </a:spcBef>
              <a:spcAft>
                <a:spcPts val="1200"/>
              </a:spcAft>
            </a:pPr>
            <a:r>
              <a:rPr lang="bg-BG" sz="2400" b="1" i="1" dirty="0" smtClean="0">
                <a:solidFill>
                  <a:prstClr val="white"/>
                </a:solidFill>
              </a:rPr>
              <a:t>Основаната цел на дизайнерите на потребителски интерфейс е да дефинират входните данни, изходните данни </a:t>
            </a:r>
            <a:r>
              <a:rPr lang="bg-BG" sz="2400" b="1" i="1" smtClean="0">
                <a:solidFill>
                  <a:prstClr val="white"/>
                </a:solidFill>
              </a:rPr>
              <a:t>и манипулаторите </a:t>
            </a:r>
            <a:r>
              <a:rPr lang="bg-BG" sz="2400" b="1" i="1" dirty="0" smtClean="0">
                <a:solidFill>
                  <a:prstClr val="white"/>
                </a:solidFill>
              </a:rPr>
              <a:t>на събития, които ще модифицират състоянието.</a:t>
            </a:r>
            <a:r>
              <a:rPr lang="en-US" sz="2400" b="1" i="1" baseline="30000" dirty="0" smtClean="0">
                <a:solidFill>
                  <a:prstClr val="white"/>
                </a:solidFill>
              </a:rPr>
              <a:t>[1]</a:t>
            </a:r>
            <a:r>
              <a:rPr lang="en-US" sz="2400" b="1" i="1" dirty="0" smtClean="0">
                <a:solidFill>
                  <a:prstClr val="white"/>
                </a:solidFill>
              </a:rPr>
              <a:t> </a:t>
            </a:r>
          </a:p>
          <a:p>
            <a:pPr algn="just" defTabSz="457200">
              <a:spcBef>
                <a:spcPts val="1200"/>
              </a:spcBef>
              <a:spcAft>
                <a:spcPts val="1200"/>
              </a:spcAft>
            </a:pPr>
            <a:r>
              <a:rPr lang="bg-BG" sz="2400" dirty="0" smtClean="0">
                <a:solidFill>
                  <a:prstClr val="white"/>
                </a:solidFill>
              </a:rPr>
              <a:t>Това означава, че преди изобщо да направите потребителски интерфейс за нещо, първо трябва да решите какви входни данни, изходни данни и състояния съществуват във вашия дизайн, независимо от това как те се проявяват в потребителския интерфейс.</a:t>
            </a:r>
            <a:r>
              <a:rPr lang="en-US" sz="2400" dirty="0" smtClean="0">
                <a:solidFill>
                  <a:prstClr val="white"/>
                </a:solidFill>
              </a:rPr>
              <a:t> </a:t>
            </a:r>
            <a:r>
              <a:rPr lang="bg-BG" sz="2400" dirty="0" smtClean="0">
                <a:solidFill>
                  <a:prstClr val="white"/>
                </a:solidFill>
              </a:rPr>
              <a:t>Това са фундаментално големи въпроси за </a:t>
            </a:r>
            <a:r>
              <a:rPr lang="bg-BG" sz="2400" b="1" dirty="0" smtClean="0">
                <a:solidFill>
                  <a:prstClr val="white"/>
                </a:solidFill>
              </a:rPr>
              <a:t>информацията </a:t>
            </a:r>
            <a:r>
              <a:rPr lang="bg-BG" sz="2400" dirty="0" smtClean="0">
                <a:solidFill>
                  <a:prstClr val="white"/>
                </a:solidFill>
              </a:rPr>
              <a:t>и </a:t>
            </a:r>
            <a:r>
              <a:rPr lang="bg-BG" sz="2400" b="1" dirty="0" smtClean="0">
                <a:solidFill>
                  <a:prstClr val="white"/>
                </a:solidFill>
              </a:rPr>
              <a:t>поведението</a:t>
            </a:r>
            <a:r>
              <a:rPr lang="bg-BG" sz="2400" dirty="0" smtClean="0">
                <a:solidFill>
                  <a:prstClr val="white"/>
                </a:solidFill>
              </a:rPr>
              <a:t>, което ще има вашето приложение.</a:t>
            </a:r>
          </a:p>
        </p:txBody>
      </p:sp>
      <p:sp>
        <p:nvSpPr>
          <p:cNvPr id="3" name="Footer Placeholder 2"/>
          <p:cNvSpPr>
            <a:spLocks noGrp="1"/>
          </p:cNvSpPr>
          <p:nvPr>
            <p:ph type="ftr" sz="quarter" idx="11"/>
          </p:nvPr>
        </p:nvSpPr>
        <p:spPr>
          <a:xfrm>
            <a:off x="1141411" y="6333653"/>
            <a:ext cx="6938064" cy="365125"/>
          </a:xfrm>
        </p:spPr>
        <p:txBody>
          <a:bodyPr/>
          <a:lstStyle/>
          <a:p>
            <a:r>
              <a:rPr lang="ru-RU" dirty="0" smtClean="0">
                <a:solidFill>
                  <a:prstClr val="white">
                    <a:tint val="75000"/>
                  </a:prstClr>
                </a:solidFill>
              </a:rPr>
              <a:t>https://faculty.washington.edu/ajko/books/design-methods/#/interfaces </a:t>
            </a:r>
            <a:r>
              <a:rPr lang="en-US" dirty="0" smtClean="0">
                <a:solidFill>
                  <a:prstClr val="white">
                    <a:tint val="75000"/>
                  </a:prstClr>
                </a:solidFill>
              </a:rPr>
              <a:t>(</a:t>
            </a:r>
            <a:r>
              <a:rPr lang="ru-RU" dirty="0" smtClean="0">
                <a:solidFill>
                  <a:prstClr val="white">
                    <a:tint val="75000"/>
                  </a:prstClr>
                </a:solidFill>
              </a:rPr>
              <a:t>посетен 10.05.2021 г.</a:t>
            </a:r>
            <a:r>
              <a:rPr lang="en-US" dirty="0" smtClean="0">
                <a:solidFill>
                  <a:prstClr val="white">
                    <a:tint val="75000"/>
                  </a:prstClr>
                </a:solidFill>
              </a:rPr>
              <a:t>)</a:t>
            </a:r>
            <a:endParaRPr lang="en-US" dirty="0">
              <a:solidFill>
                <a:prstClr val="white">
                  <a:tint val="75000"/>
                </a:prstClr>
              </a:solidFill>
            </a:endParaRPr>
          </a:p>
        </p:txBody>
      </p:sp>
    </p:spTree>
    <p:extLst>
      <p:ext uri="{BB962C8B-B14F-4D97-AF65-F5344CB8AC3E}">
        <p14:creationId xmlns:p14="http://schemas.microsoft.com/office/powerpoint/2010/main" val="7641489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1091"/>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41413" y="1524932"/>
            <a:ext cx="10288587" cy="3693319"/>
          </a:xfrm>
          <a:prstGeom prst="rect">
            <a:avLst/>
          </a:prstGeom>
        </p:spPr>
        <p:txBody>
          <a:bodyPr wrap="square" lIns="36000" tIns="0" rIns="36000" bIns="0">
            <a:spAutoFit/>
          </a:bodyPr>
          <a:lstStyle/>
          <a:p>
            <a:pPr algn="just" defTabSz="457200"/>
            <a:r>
              <a:rPr lang="bg-BG" sz="2400" u="sng" dirty="0" smtClean="0">
                <a:solidFill>
                  <a:prstClr val="white"/>
                </a:solidFill>
              </a:rPr>
              <a:t>Пример</a:t>
            </a:r>
            <a:r>
              <a:rPr lang="bg-BG" sz="2400" dirty="0" smtClean="0">
                <a:solidFill>
                  <a:prstClr val="white"/>
                </a:solidFill>
              </a:rPr>
              <a:t>:</a:t>
            </a:r>
          </a:p>
          <a:p>
            <a:pPr algn="just" defTabSz="457200"/>
            <a:r>
              <a:rPr lang="bg-BG" sz="2400" dirty="0" smtClean="0">
                <a:solidFill>
                  <a:prstClr val="white"/>
                </a:solidFill>
              </a:rPr>
              <a:t>Нека да проектираме потребителски интерфейс за часовник за смартфон. Нека започнем със супер прост часовник, който просто показва часа. Има състояние „текущо време“ и режим „настройка на времето“. Той приема три вида входни данни: заявка за превключване между показване на времето и настройка на часа и заявки за увеличаване на часа и минутата. Тъй като приема три входа, той също има три манипулатора на събития - за превключване на режима към „настройка на времето“, за увеличаване на часовете и минутите. Имайте предвид, че все още не сме казали как ще изглежда която и да е част на часовника или как е разположена на екрана.</a:t>
            </a:r>
            <a:endParaRPr lang="bg-BG" sz="2400" dirty="0">
              <a:solidFill>
                <a:prstClr val="white"/>
              </a:solidFill>
            </a:endParaRPr>
          </a:p>
        </p:txBody>
      </p:sp>
    </p:spTree>
    <p:extLst>
      <p:ext uri="{BB962C8B-B14F-4D97-AF65-F5344CB8AC3E}">
        <p14:creationId xmlns:p14="http://schemas.microsoft.com/office/powerpoint/2010/main" val="114022668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43401"/>
            <a:ext cx="9905998" cy="865049"/>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41413" y="1308450"/>
            <a:ext cx="10525070" cy="5047536"/>
          </a:xfrm>
          <a:prstGeom prst="rect">
            <a:avLst/>
          </a:prstGeom>
        </p:spPr>
        <p:txBody>
          <a:bodyPr wrap="square">
            <a:spAutoFit/>
          </a:bodyPr>
          <a:lstStyle/>
          <a:p>
            <a:pPr algn="just" defTabSz="457200"/>
            <a:r>
              <a:rPr lang="bg-BG" sz="2400" b="1" u="sng" dirty="0">
                <a:solidFill>
                  <a:prstClr val="white"/>
                </a:solidFill>
              </a:rPr>
              <a:t>Дизайн за хората: седемте заповеди</a:t>
            </a:r>
          </a:p>
          <a:p>
            <a:pPr algn="just" defTabSz="457200">
              <a:spcBef>
                <a:spcPts val="1200"/>
              </a:spcBef>
            </a:pPr>
            <a:r>
              <a:rPr lang="bg-BG" sz="2400" dirty="0">
                <a:solidFill>
                  <a:prstClr val="white"/>
                </a:solidFill>
              </a:rPr>
              <a:t>1. </a:t>
            </a:r>
            <a:r>
              <a:rPr lang="bg-BG" sz="2400" b="1" dirty="0">
                <a:solidFill>
                  <a:prstClr val="white"/>
                </a:solidFill>
              </a:rPr>
              <a:t>Осигурете мултидисциплинарен екип за дизайн.</a:t>
            </a:r>
            <a:r>
              <a:rPr lang="bg-BG" sz="2400" dirty="0">
                <a:solidFill>
                  <a:prstClr val="white"/>
                </a:solidFill>
              </a:rPr>
              <a:t> Трябва да се осигури балансиран дизайнерски екип, който включва специалисти в:</a:t>
            </a:r>
          </a:p>
          <a:p>
            <a:pPr marL="800100" lvl="1" indent="-342900" algn="just" defTabSz="457200">
              <a:buFont typeface="Arial" panose="020B0604020202020204" pitchFamily="34" charset="0"/>
              <a:buChar char="•"/>
            </a:pPr>
            <a:r>
              <a:rPr lang="bg-BG" sz="2400" dirty="0">
                <a:solidFill>
                  <a:prstClr val="white"/>
                </a:solidFill>
              </a:rPr>
              <a:t>Разработка, включително системен анализ и софтуерен дизайн.</a:t>
            </a:r>
          </a:p>
          <a:p>
            <a:pPr marL="800100" lvl="1" indent="-342900" algn="just" defTabSz="457200">
              <a:buFont typeface="Arial" panose="020B0604020202020204" pitchFamily="34" charset="0"/>
              <a:buChar char="•"/>
            </a:pPr>
            <a:r>
              <a:rPr lang="bg-BG" sz="2400" dirty="0">
                <a:solidFill>
                  <a:prstClr val="white"/>
                </a:solidFill>
              </a:rPr>
              <a:t>Дизайн на интерфейс.</a:t>
            </a:r>
          </a:p>
          <a:p>
            <a:pPr marL="800100" lvl="1" indent="-342900" algn="just" defTabSz="457200">
              <a:buFont typeface="Arial" panose="020B0604020202020204" pitchFamily="34" charset="0"/>
              <a:buChar char="•"/>
            </a:pPr>
            <a:r>
              <a:rPr lang="bg-BG" sz="2400" dirty="0">
                <a:solidFill>
                  <a:prstClr val="white"/>
                </a:solidFill>
              </a:rPr>
              <a:t>Визуален дизайн.</a:t>
            </a:r>
          </a:p>
          <a:p>
            <a:pPr marL="800100" lvl="1" indent="-342900" algn="just" defTabSz="457200">
              <a:buFont typeface="Arial" panose="020B0604020202020204" pitchFamily="34" charset="0"/>
              <a:buChar char="•"/>
            </a:pPr>
            <a:r>
              <a:rPr lang="bg-BG" sz="2400" dirty="0">
                <a:solidFill>
                  <a:prstClr val="white"/>
                </a:solidFill>
              </a:rPr>
              <a:t>Оценка на използваемостта.</a:t>
            </a:r>
          </a:p>
          <a:p>
            <a:pPr marL="800100" lvl="1" indent="-342900" algn="just" defTabSz="457200">
              <a:buFont typeface="Arial" panose="020B0604020202020204" pitchFamily="34" charset="0"/>
              <a:buChar char="•"/>
            </a:pPr>
            <a:r>
              <a:rPr lang="bg-BG" sz="2400" dirty="0">
                <a:solidFill>
                  <a:prstClr val="white"/>
                </a:solidFill>
              </a:rPr>
              <a:t>Документация.</a:t>
            </a:r>
          </a:p>
          <a:p>
            <a:pPr marL="800100" lvl="1" indent="-342900" algn="just" defTabSz="457200">
              <a:buFont typeface="Arial" panose="020B0604020202020204" pitchFamily="34" charset="0"/>
              <a:buChar char="•"/>
            </a:pPr>
            <a:r>
              <a:rPr lang="bg-BG" sz="2400" dirty="0">
                <a:solidFill>
                  <a:prstClr val="white"/>
                </a:solidFill>
              </a:rPr>
              <a:t>Обучение.</a:t>
            </a:r>
          </a:p>
          <a:p>
            <a:pPr algn="just" defTabSz="457200"/>
            <a:r>
              <a:rPr lang="bg-BG" sz="2400" dirty="0">
                <a:solidFill>
                  <a:prstClr val="white"/>
                </a:solidFill>
              </a:rPr>
              <a:t>Всички дизайнери трябва да бъдат силно ориентирани към потребителя. Изследване показва</a:t>
            </a:r>
            <a:r>
              <a:rPr lang="en-US" sz="2400" baseline="30000" dirty="0">
                <a:solidFill>
                  <a:prstClr val="white"/>
                </a:solidFill>
              </a:rPr>
              <a:t>[1]</a:t>
            </a:r>
            <a:r>
              <a:rPr lang="bg-BG" sz="2400" dirty="0">
                <a:solidFill>
                  <a:prstClr val="white"/>
                </a:solidFill>
              </a:rPr>
              <a:t>, че ориентираните към потребителя дизайнери са по-добри при вземането на решения по отношение на създаването на потребителски интерфейс от компютърно ориентираните дизайнери.</a:t>
            </a:r>
          </a:p>
        </p:txBody>
      </p:sp>
      <p:sp>
        <p:nvSpPr>
          <p:cNvPr id="3" name="Footer Placeholder 2"/>
          <p:cNvSpPr>
            <a:spLocks noGrp="1"/>
          </p:cNvSpPr>
          <p:nvPr>
            <p:ph type="ftr" sz="quarter" idx="11"/>
          </p:nvPr>
        </p:nvSpPr>
        <p:spPr>
          <a:xfrm>
            <a:off x="1141413" y="6492875"/>
            <a:ext cx="10140669" cy="365125"/>
          </a:xfrm>
        </p:spPr>
        <p:txBody>
          <a:bodyPr/>
          <a:lstStyle/>
          <a:p>
            <a:r>
              <a:rPr lang="en-US" b="1" dirty="0" smtClean="0">
                <a:solidFill>
                  <a:prstClr val="white">
                    <a:tint val="75000"/>
                  </a:prstClr>
                </a:solidFill>
              </a:rPr>
              <a:t>[1] Bailey, G. D. (1993). “Iterative methodology and designer training in human computer interface design.” Proceedings of InterCHI’93, 198.</a:t>
            </a:r>
            <a:endParaRPr lang="en-US" b="1" dirty="0">
              <a:solidFill>
                <a:prstClr val="white">
                  <a:tint val="75000"/>
                </a:prstClr>
              </a:solidFill>
            </a:endParaRPr>
          </a:p>
        </p:txBody>
      </p:sp>
    </p:spTree>
    <p:extLst>
      <p:ext uri="{BB962C8B-B14F-4D97-AF65-F5344CB8AC3E}">
        <p14:creationId xmlns:p14="http://schemas.microsoft.com/office/powerpoint/2010/main" val="89074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1091"/>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41413" y="967243"/>
            <a:ext cx="10288587" cy="5539978"/>
          </a:xfrm>
          <a:prstGeom prst="rect">
            <a:avLst/>
          </a:prstGeom>
        </p:spPr>
        <p:txBody>
          <a:bodyPr wrap="square" lIns="36000" tIns="0" rIns="36000" bIns="0">
            <a:spAutoFit/>
          </a:bodyPr>
          <a:lstStyle/>
          <a:p>
            <a:pPr algn="just" defTabSz="457200"/>
            <a:r>
              <a:rPr lang="bg-BG" sz="2400" u="sng" dirty="0" smtClean="0">
                <a:solidFill>
                  <a:prstClr val="white"/>
                </a:solidFill>
              </a:rPr>
              <a:t>Пример /продължение/</a:t>
            </a:r>
            <a:r>
              <a:rPr lang="bg-BG" sz="2400" dirty="0" smtClean="0">
                <a:solidFill>
                  <a:prstClr val="white"/>
                </a:solidFill>
              </a:rPr>
              <a:t>:</a:t>
            </a:r>
          </a:p>
          <a:p>
            <a:pPr algn="just" defTabSz="457200"/>
            <a:r>
              <a:rPr lang="bg-BG" sz="2400" dirty="0" smtClean="0">
                <a:solidFill>
                  <a:prstClr val="white"/>
                </a:solidFill>
              </a:rPr>
              <a:t>Ако възприемем естетика на дизайна, която е невидима, добрият дизайн би направил входните данни, състоянието и резултатите видими, ясни и ефективни за използване. Това означава, че трябва да отговорим на един голям дизайнерски въпрос: как можем да направим ясно, че за да зададат времето, потребителите трябва 1) да преминат в режим за настройка на времето, 2) да увеличат многократно часовете и минутите до достигане на текущото време и 3 ) да се върнете към режим на показване на времето?</a:t>
            </a:r>
          </a:p>
          <a:p>
            <a:pPr algn="just" defTabSz="457200"/>
            <a:r>
              <a:rPr lang="bg-BG" sz="2400" dirty="0" smtClean="0">
                <a:solidFill>
                  <a:prstClr val="white"/>
                </a:solidFill>
              </a:rPr>
              <a:t>За да си помогнем за това, можем да използваме концепциите за пропастите на изпълнение и оценка. </a:t>
            </a:r>
            <a:r>
              <a:rPr lang="bg-BG" sz="2400" b="1" dirty="0" smtClean="0">
                <a:solidFill>
                  <a:prstClr val="white"/>
                </a:solidFill>
              </a:rPr>
              <a:t>Пропастта на изпълнението (</a:t>
            </a:r>
            <a:r>
              <a:rPr lang="en-US" sz="2400" b="1" dirty="0" smtClean="0">
                <a:solidFill>
                  <a:prstClr val="white"/>
                </a:solidFill>
              </a:rPr>
              <a:t>gulf of execution</a:t>
            </a:r>
            <a:r>
              <a:rPr lang="bg-BG" sz="2400" b="1" dirty="0" smtClean="0">
                <a:solidFill>
                  <a:prstClr val="white"/>
                </a:solidFill>
              </a:rPr>
              <a:t>)</a:t>
            </a:r>
            <a:r>
              <a:rPr lang="bg-BG" sz="2400" dirty="0" smtClean="0">
                <a:solidFill>
                  <a:prstClr val="white"/>
                </a:solidFill>
              </a:rPr>
              <a:t> е разликата между това, което човек иска да направи с интерфейс, и това, което всъщност е възможно да се предостави. </a:t>
            </a:r>
            <a:r>
              <a:rPr lang="bg-BG" sz="2400" b="1" dirty="0" smtClean="0">
                <a:solidFill>
                  <a:prstClr val="white"/>
                </a:solidFill>
              </a:rPr>
              <a:t>Пропастта на оценката (</a:t>
            </a:r>
            <a:r>
              <a:rPr lang="en-US" sz="2400" b="1" dirty="0" smtClean="0">
                <a:solidFill>
                  <a:prstClr val="white"/>
                </a:solidFill>
              </a:rPr>
              <a:t>gulf of evaluation)</a:t>
            </a:r>
            <a:r>
              <a:rPr lang="bg-BG" sz="2400" dirty="0" smtClean="0">
                <a:solidFill>
                  <a:prstClr val="white"/>
                </a:solidFill>
              </a:rPr>
              <a:t> е разликата между изхода и обратната връзка, които интерфейсът предоставя, и способността на човек да свърже този изход с целта си.</a:t>
            </a:r>
            <a:endParaRPr lang="bg-BG" sz="2400" dirty="0">
              <a:solidFill>
                <a:prstClr val="white"/>
              </a:solidFill>
            </a:endParaRPr>
          </a:p>
        </p:txBody>
      </p:sp>
    </p:spTree>
    <p:extLst>
      <p:ext uri="{BB962C8B-B14F-4D97-AF65-F5344CB8AC3E}">
        <p14:creationId xmlns:p14="http://schemas.microsoft.com/office/powerpoint/2010/main" val="242226607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1091"/>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41413" y="1199257"/>
            <a:ext cx="10288587" cy="4431983"/>
          </a:xfrm>
          <a:prstGeom prst="rect">
            <a:avLst/>
          </a:prstGeom>
        </p:spPr>
        <p:txBody>
          <a:bodyPr wrap="square" lIns="36000" tIns="0" rIns="36000" bIns="0">
            <a:spAutoFit/>
          </a:bodyPr>
          <a:lstStyle/>
          <a:p>
            <a:pPr algn="just" defTabSz="457200"/>
            <a:r>
              <a:rPr lang="bg-BG" sz="2400" u="sng" dirty="0" smtClean="0">
                <a:solidFill>
                  <a:prstClr val="white"/>
                </a:solidFill>
              </a:rPr>
              <a:t>Пример /продължение/</a:t>
            </a:r>
            <a:r>
              <a:rPr lang="bg-BG" sz="2400" dirty="0" smtClean="0">
                <a:solidFill>
                  <a:prstClr val="white"/>
                </a:solidFill>
              </a:rPr>
              <a:t>:</a:t>
            </a:r>
          </a:p>
          <a:p>
            <a:pPr algn="just" defTabSz="457200"/>
            <a:r>
              <a:rPr lang="bg-BG" sz="2400" dirty="0" smtClean="0">
                <a:solidFill>
                  <a:prstClr val="white"/>
                </a:solidFill>
              </a:rPr>
              <a:t>Когато проектирате потребителски интерфейс, търсите дизайн, който прави тези пропасти възможно най-лесни за преодоляване. В повечето проекти на потребителски интерфейс, базиран на екран, преодоляването на тези пропасти изисква няколко стратегии.</a:t>
            </a:r>
          </a:p>
          <a:p>
            <a:pPr algn="just" defTabSz="457200"/>
            <a:r>
              <a:rPr lang="bg-BG" sz="2400" dirty="0" smtClean="0">
                <a:solidFill>
                  <a:prstClr val="white"/>
                </a:solidFill>
              </a:rPr>
              <a:t>Първата стратегия за преодоляване на пропастите на изпълнение е да се определят ясни </a:t>
            </a:r>
            <a:r>
              <a:rPr lang="bg-BG" sz="2400" b="1" dirty="0" smtClean="0">
                <a:solidFill>
                  <a:prstClr val="white"/>
                </a:solidFill>
              </a:rPr>
              <a:t>позволения (</a:t>
            </a:r>
            <a:r>
              <a:rPr lang="en-US" sz="2400" b="1" dirty="0" smtClean="0">
                <a:solidFill>
                  <a:prstClr val="white"/>
                </a:solidFill>
              </a:rPr>
              <a:t>affordance)</a:t>
            </a:r>
            <a:r>
              <a:rPr lang="bg-BG" sz="2400" dirty="0" smtClean="0">
                <a:solidFill>
                  <a:prstClr val="white"/>
                </a:solidFill>
              </a:rPr>
              <a:t>. Позволението е връзка между човека и това, което може да се направи с интерфейса, за да се постигне някакъв ефект.</a:t>
            </a:r>
          </a:p>
          <a:p>
            <a:pPr algn="just" defTabSz="457200"/>
            <a:r>
              <a:rPr lang="bg-BG" sz="2400" dirty="0" smtClean="0">
                <a:solidFill>
                  <a:prstClr val="white"/>
                </a:solidFill>
              </a:rPr>
              <a:t>За да се знае, че потребителският интерфейс има позволение, той предоставят </a:t>
            </a:r>
            <a:r>
              <a:rPr lang="bg-BG" sz="2400" b="1" dirty="0" err="1" smtClean="0">
                <a:solidFill>
                  <a:prstClr val="white"/>
                </a:solidFill>
              </a:rPr>
              <a:t>обозначители</a:t>
            </a:r>
            <a:r>
              <a:rPr lang="bg-BG" sz="2400" b="1" dirty="0" smtClean="0">
                <a:solidFill>
                  <a:prstClr val="white"/>
                </a:solidFill>
              </a:rPr>
              <a:t> (</a:t>
            </a:r>
            <a:r>
              <a:rPr lang="en-US" sz="2400" b="1" dirty="0" smtClean="0">
                <a:solidFill>
                  <a:prstClr val="white"/>
                </a:solidFill>
              </a:rPr>
              <a:t>signifiers)</a:t>
            </a:r>
            <a:r>
              <a:rPr lang="bg-BG" sz="2400" dirty="0" smtClean="0">
                <a:solidFill>
                  <a:prstClr val="white"/>
                </a:solidFill>
              </a:rPr>
              <a:t>, които са всеки сензорен или когнитивен индикатор за наличието на позволение.</a:t>
            </a:r>
            <a:endParaRPr lang="bg-BG" sz="2400" dirty="0">
              <a:solidFill>
                <a:prstClr val="white"/>
              </a:solidFill>
            </a:endParaRPr>
          </a:p>
        </p:txBody>
      </p:sp>
    </p:spTree>
    <p:extLst>
      <p:ext uri="{BB962C8B-B14F-4D97-AF65-F5344CB8AC3E}">
        <p14:creationId xmlns:p14="http://schemas.microsoft.com/office/powerpoint/2010/main" val="373146147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1091"/>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41413" y="967243"/>
            <a:ext cx="5723411" cy="5170646"/>
          </a:xfrm>
          <a:prstGeom prst="rect">
            <a:avLst/>
          </a:prstGeom>
        </p:spPr>
        <p:txBody>
          <a:bodyPr wrap="square" lIns="36000" tIns="0" rIns="36000" bIns="0">
            <a:spAutoFit/>
          </a:bodyPr>
          <a:lstStyle/>
          <a:p>
            <a:pPr algn="just" defTabSz="457200"/>
            <a:r>
              <a:rPr lang="bg-BG" sz="2400" u="sng" dirty="0" smtClean="0">
                <a:solidFill>
                  <a:prstClr val="white"/>
                </a:solidFill>
              </a:rPr>
              <a:t>Пример /продължение/</a:t>
            </a:r>
            <a:r>
              <a:rPr lang="bg-BG" sz="2400" dirty="0" smtClean="0">
                <a:solidFill>
                  <a:prstClr val="white"/>
                </a:solidFill>
              </a:rPr>
              <a:t>:</a:t>
            </a:r>
          </a:p>
          <a:p>
            <a:pPr algn="just" defTabSz="457200"/>
            <a:r>
              <a:rPr lang="bg-BG" sz="2400" dirty="0" smtClean="0">
                <a:solidFill>
                  <a:prstClr val="white"/>
                </a:solidFill>
              </a:rPr>
              <a:t>Нека да приложим тази стратегия по отношение на дизайна на часовника, което означава, че трябва да предоставим някакъв </a:t>
            </a:r>
            <a:r>
              <a:rPr lang="bg-BG" sz="2400" dirty="0" err="1" smtClean="0">
                <a:solidFill>
                  <a:prstClr val="white"/>
                </a:solidFill>
              </a:rPr>
              <a:t>обозначител</a:t>
            </a:r>
            <a:r>
              <a:rPr lang="bg-BG" sz="2400" dirty="0" smtClean="0">
                <a:solidFill>
                  <a:prstClr val="white"/>
                </a:solidFill>
              </a:rPr>
              <a:t>, който да показва, че има режим за настройка.</a:t>
            </a:r>
          </a:p>
          <a:p>
            <a:pPr algn="just" defTabSz="457200"/>
            <a:r>
              <a:rPr lang="bg-BG" sz="2400" dirty="0" smtClean="0">
                <a:solidFill>
                  <a:prstClr val="white"/>
                </a:solidFill>
              </a:rPr>
              <a:t>Работи ли? Зависи дали потребителите ще са запознати с </a:t>
            </a:r>
            <a:r>
              <a:rPr lang="bg-BG" sz="2400" b="1" dirty="0" smtClean="0">
                <a:solidFill>
                  <a:prstClr val="white"/>
                </a:solidFill>
              </a:rPr>
              <a:t>конвенцията</a:t>
            </a:r>
            <a:r>
              <a:rPr lang="bg-BG" sz="2400" dirty="0" smtClean="0">
                <a:solidFill>
                  <a:prstClr val="white"/>
                </a:solidFill>
              </a:rPr>
              <a:t> за превключвател, приличащ на малък движещ се в линия кръг. Конвенциите са дизайнерски модели (комбинации от дизайнерски решения), които хората вече са научили. Използвайки ги, не е нужно да преподавате нещо ново на човек.</a:t>
            </a:r>
            <a:endParaRPr lang="bg-BG" sz="2400" dirty="0">
              <a:solidFill>
                <a:prstClr val="white"/>
              </a:solidFill>
            </a:endParaRPr>
          </a:p>
        </p:txBody>
      </p:sp>
      <p:pic>
        <p:nvPicPr>
          <p:cNvPr id="1026" name="Picture 2" descr="A wireframe of a alarm interface showing a time and an on/off swtich"/>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5375" y="1201004"/>
            <a:ext cx="4627395" cy="47513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435985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1091"/>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41413" y="1458565"/>
            <a:ext cx="5723411" cy="4431983"/>
          </a:xfrm>
          <a:prstGeom prst="rect">
            <a:avLst/>
          </a:prstGeom>
        </p:spPr>
        <p:txBody>
          <a:bodyPr wrap="square" lIns="36000" tIns="0" rIns="36000" bIns="0">
            <a:spAutoFit/>
          </a:bodyPr>
          <a:lstStyle/>
          <a:p>
            <a:pPr algn="just" defTabSz="457200"/>
            <a:r>
              <a:rPr lang="bg-BG" sz="2400" u="sng" dirty="0" smtClean="0">
                <a:solidFill>
                  <a:prstClr val="white"/>
                </a:solidFill>
              </a:rPr>
              <a:t>Пример /продължение/</a:t>
            </a:r>
            <a:r>
              <a:rPr lang="bg-BG" sz="2400" dirty="0" smtClean="0">
                <a:solidFill>
                  <a:prstClr val="white"/>
                </a:solidFill>
              </a:rPr>
              <a:t>:</a:t>
            </a:r>
          </a:p>
          <a:p>
            <a:pPr algn="just" defTabSz="457200"/>
            <a:r>
              <a:rPr lang="bg-BG" sz="2400" dirty="0" smtClean="0">
                <a:solidFill>
                  <a:prstClr val="white"/>
                </a:solidFill>
              </a:rPr>
              <a:t>За да се справим с потребители, които може да не знаят тази конвенция, бихме могли да добавим някои етикети, за да им помогнем да се научи конвенцията.</a:t>
            </a:r>
          </a:p>
          <a:p>
            <a:pPr algn="just" defTabSz="457200"/>
            <a:r>
              <a:rPr lang="bg-BG" sz="2400" dirty="0" smtClean="0">
                <a:solidFill>
                  <a:prstClr val="white"/>
                </a:solidFill>
              </a:rPr>
              <a:t>Ще познаят ли потребителите, които не са запознати с конвенцията, че могат да докоснат превключвателя, за да го превключат? Може би. Струва си да се тества използваемостта. Вероятно ще се опитат да докоснат етикетите и нищо няма да се случи и ще се объркат.</a:t>
            </a:r>
            <a:endParaRPr lang="bg-BG" sz="2400" dirty="0">
              <a:solidFill>
                <a:prstClr val="white"/>
              </a:solidFill>
            </a:endParaRPr>
          </a:p>
        </p:txBody>
      </p:sp>
      <p:pic>
        <p:nvPicPr>
          <p:cNvPr id="2052" name="Picture 4" descr="A wireframe of a alarm interface showing a time and an on/off swtich with labels show time and set ti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4684" y="1378423"/>
            <a:ext cx="4627996" cy="475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775207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1091"/>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41413" y="1458565"/>
            <a:ext cx="5723411" cy="4431983"/>
          </a:xfrm>
          <a:prstGeom prst="rect">
            <a:avLst/>
          </a:prstGeom>
        </p:spPr>
        <p:txBody>
          <a:bodyPr wrap="square" lIns="36000" tIns="0" rIns="36000" bIns="0">
            <a:spAutoFit/>
          </a:bodyPr>
          <a:lstStyle/>
          <a:p>
            <a:pPr algn="just" defTabSz="457200"/>
            <a:r>
              <a:rPr lang="bg-BG" sz="2400" u="sng" dirty="0" smtClean="0">
                <a:solidFill>
                  <a:prstClr val="white"/>
                </a:solidFill>
              </a:rPr>
              <a:t>Пример /продължение/</a:t>
            </a:r>
            <a:r>
              <a:rPr lang="bg-BG" sz="2400" dirty="0" smtClean="0">
                <a:solidFill>
                  <a:prstClr val="white"/>
                </a:solidFill>
              </a:rPr>
              <a:t>:</a:t>
            </a:r>
          </a:p>
          <a:p>
            <a:pPr algn="just" defTabSz="457200"/>
            <a:r>
              <a:rPr lang="bg-BG" sz="2400" dirty="0" smtClean="0">
                <a:solidFill>
                  <a:prstClr val="white"/>
                </a:solidFill>
              </a:rPr>
              <a:t>За да се преодолее пропастта на оценката, трябва да се предостави незабавна </a:t>
            </a:r>
            <a:r>
              <a:rPr lang="bg-BG" sz="2400" b="1" dirty="0" smtClean="0">
                <a:solidFill>
                  <a:prstClr val="white"/>
                </a:solidFill>
              </a:rPr>
              <a:t>обратна връзка </a:t>
            </a:r>
            <a:r>
              <a:rPr lang="bg-BG" sz="2400" dirty="0" smtClean="0">
                <a:solidFill>
                  <a:prstClr val="white"/>
                </a:solidFill>
              </a:rPr>
              <a:t>и да се обясни на човека, който го вижда, какво е направил компютърът с техния вход. Това е моментът на обучение. След като някой влезе в режим за настройка на времето, как ще го научим какво да прави по-нататък? Трябва да им дадем обратна връзки. Това е доста директно и не много елегантно, но е ясно.</a:t>
            </a:r>
            <a:endParaRPr lang="bg-BG" sz="2400" dirty="0">
              <a:solidFill>
                <a:prstClr val="white"/>
              </a:solidFill>
            </a:endParaRPr>
          </a:p>
        </p:txBody>
      </p:sp>
      <p:pic>
        <p:nvPicPr>
          <p:cNvPr id="3074" name="Picture 2" descr="A wireframe of a alarm interface showing a time and an on/off swtich with labels show time and set time and a header that says ‘tap the digi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3803" y="1281141"/>
            <a:ext cx="4627993" cy="475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732697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1091"/>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41413" y="1171957"/>
            <a:ext cx="10077047" cy="5170646"/>
          </a:xfrm>
          <a:prstGeom prst="rect">
            <a:avLst/>
          </a:prstGeom>
        </p:spPr>
        <p:txBody>
          <a:bodyPr wrap="square" lIns="36000" tIns="0" rIns="36000" bIns="0">
            <a:spAutoFit/>
          </a:bodyPr>
          <a:lstStyle/>
          <a:p>
            <a:pPr algn="just" defTabSz="457200"/>
            <a:r>
              <a:rPr lang="bg-BG" sz="2400" u="sng" dirty="0" smtClean="0">
                <a:solidFill>
                  <a:prstClr val="white"/>
                </a:solidFill>
              </a:rPr>
              <a:t>Пример /продължение/</a:t>
            </a:r>
            <a:r>
              <a:rPr lang="bg-BG" sz="2400" dirty="0" smtClean="0">
                <a:solidFill>
                  <a:prstClr val="white"/>
                </a:solidFill>
              </a:rPr>
              <a:t>:</a:t>
            </a:r>
          </a:p>
          <a:p>
            <a:pPr algn="just" defTabSz="457200"/>
            <a:r>
              <a:rPr lang="bg-BG" sz="2400" dirty="0" smtClean="0">
                <a:solidFill>
                  <a:prstClr val="white"/>
                </a:solidFill>
              </a:rPr>
              <a:t>Как ще помогнем на потребителите да не забравят да се върнат в режим на показване на времето? Стигнахме до труден проблем с дизайна. Можем да продължим да добавяме още текст, за да им напомним да го направят, но това става доста претрупано. Бихме могли също така да преосмислим изцяло режима на настройка на времето и вместо него просто да накараме потребителите да докосват часовете и минутите, когато искат да ги променят. Но това може да е склонно към грешки и хората случайно да променят часа. Режимът помага за предотвратяване на тези грешки. Може би можем да връщаме превключвателя автоматично след известно време? Или да се върнете обратно, когато потребителят превключи на друго приложение? Това са радостите от дизайна на потребителския интерфейс: опитите да се намери начин да се балансират простотата, яснотата и конвенцията.</a:t>
            </a:r>
            <a:endParaRPr lang="bg-BG" sz="2400" dirty="0">
              <a:solidFill>
                <a:prstClr val="white"/>
              </a:solidFill>
            </a:endParaRPr>
          </a:p>
        </p:txBody>
      </p:sp>
    </p:spTree>
    <p:extLst>
      <p:ext uri="{BB962C8B-B14F-4D97-AF65-F5344CB8AC3E}">
        <p14:creationId xmlns:p14="http://schemas.microsoft.com/office/powerpoint/2010/main" val="255054198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1091"/>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055888" y="1977175"/>
            <a:ext cx="10077047" cy="2585323"/>
          </a:xfrm>
          <a:prstGeom prst="rect">
            <a:avLst/>
          </a:prstGeom>
        </p:spPr>
        <p:txBody>
          <a:bodyPr wrap="square" lIns="36000" tIns="0" rIns="36000" bIns="0">
            <a:spAutoFit/>
          </a:bodyPr>
          <a:lstStyle/>
          <a:p>
            <a:pPr algn="just" defTabSz="457200"/>
            <a:r>
              <a:rPr lang="bg-BG" sz="2400" u="sng" dirty="0" smtClean="0">
                <a:solidFill>
                  <a:prstClr val="white"/>
                </a:solidFill>
              </a:rPr>
              <a:t>Пример /продължение/</a:t>
            </a:r>
            <a:r>
              <a:rPr lang="bg-BG" sz="2400" dirty="0" smtClean="0">
                <a:solidFill>
                  <a:prstClr val="white"/>
                </a:solidFill>
              </a:rPr>
              <a:t>:</a:t>
            </a:r>
          </a:p>
          <a:p>
            <a:pPr algn="just" defTabSz="457200"/>
            <a:r>
              <a:rPr lang="ru-RU" sz="2400" dirty="0" smtClean="0">
                <a:solidFill>
                  <a:prstClr val="white"/>
                </a:solidFill>
              </a:rPr>
              <a:t>Има централен </a:t>
            </a:r>
            <a:r>
              <a:rPr lang="ru-RU" sz="2400" dirty="0">
                <a:solidFill>
                  <a:prstClr val="white"/>
                </a:solidFill>
              </a:rPr>
              <a:t>аспект на потребителския интерфейс, който той все още не </a:t>
            </a:r>
            <a:r>
              <a:rPr lang="ru-RU" sz="2400" dirty="0" smtClean="0">
                <a:solidFill>
                  <a:prstClr val="white"/>
                </a:solidFill>
              </a:rPr>
              <a:t>сме обсъждали </a:t>
            </a:r>
            <a:r>
              <a:rPr lang="ru-RU" sz="2400" dirty="0">
                <a:solidFill>
                  <a:prstClr val="white"/>
                </a:solidFill>
              </a:rPr>
              <a:t>и въпреки това е вероятно един от най-важните аспекти при проектирането на ясни потребителски интерфейси: </a:t>
            </a:r>
            <a:r>
              <a:rPr lang="ru-RU" sz="2400" b="1" dirty="0" smtClean="0">
                <a:solidFill>
                  <a:prstClr val="white"/>
                </a:solidFill>
              </a:rPr>
              <a:t>оформлението (</a:t>
            </a:r>
            <a:r>
              <a:rPr lang="en-US" sz="2400" b="1" dirty="0" smtClean="0">
                <a:solidFill>
                  <a:prstClr val="white"/>
                </a:solidFill>
              </a:rPr>
              <a:t>typography)</a:t>
            </a:r>
            <a:r>
              <a:rPr lang="ru-RU" sz="2400" dirty="0" smtClean="0">
                <a:solidFill>
                  <a:prstClr val="white"/>
                </a:solidFill>
              </a:rPr>
              <a:t>. Защо беше избрано да се центрира времето? </a:t>
            </a:r>
            <a:r>
              <a:rPr lang="ru-RU" sz="2400" dirty="0">
                <a:solidFill>
                  <a:prstClr val="white"/>
                </a:solidFill>
              </a:rPr>
              <a:t>А контролите? Защо </a:t>
            </a:r>
            <a:r>
              <a:rPr lang="ru-RU" sz="2400" dirty="0" smtClean="0">
                <a:solidFill>
                  <a:prstClr val="white"/>
                </a:solidFill>
              </a:rPr>
              <a:t>беше избран шрифта</a:t>
            </a:r>
            <a:r>
              <a:rPr lang="ru-RU" sz="2400" dirty="0">
                <a:solidFill>
                  <a:prstClr val="white"/>
                </a:solidFill>
              </a:rPr>
              <a:t>, който </a:t>
            </a:r>
            <a:r>
              <a:rPr lang="ru-RU" sz="2400" dirty="0" smtClean="0">
                <a:solidFill>
                  <a:prstClr val="white"/>
                </a:solidFill>
              </a:rPr>
              <a:t>се изпозлва? </a:t>
            </a:r>
            <a:r>
              <a:rPr lang="ru-RU" sz="2400" dirty="0">
                <a:solidFill>
                  <a:prstClr val="white"/>
                </a:solidFill>
              </a:rPr>
              <a:t>Нека да видим какво ще стане, ако </a:t>
            </a:r>
            <a:r>
              <a:rPr lang="ru-RU" sz="2400" dirty="0" smtClean="0">
                <a:solidFill>
                  <a:prstClr val="white"/>
                </a:solidFill>
              </a:rPr>
              <a:t>се променят </a:t>
            </a:r>
            <a:r>
              <a:rPr lang="ru-RU" sz="2400" dirty="0">
                <a:solidFill>
                  <a:prstClr val="white"/>
                </a:solidFill>
              </a:rPr>
              <a:t>тези избори по възможно най-лошия начин.</a:t>
            </a:r>
            <a:endParaRPr lang="bg-BG" sz="2400" dirty="0">
              <a:solidFill>
                <a:prstClr val="white"/>
              </a:solidFill>
            </a:endParaRPr>
          </a:p>
        </p:txBody>
      </p:sp>
    </p:spTree>
    <p:extLst>
      <p:ext uri="{BB962C8B-B14F-4D97-AF65-F5344CB8AC3E}">
        <p14:creationId xmlns:p14="http://schemas.microsoft.com/office/powerpoint/2010/main" val="12061539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1091"/>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055888" y="939943"/>
            <a:ext cx="10077047" cy="369332"/>
          </a:xfrm>
          <a:prstGeom prst="rect">
            <a:avLst/>
          </a:prstGeom>
        </p:spPr>
        <p:txBody>
          <a:bodyPr wrap="square" lIns="36000" tIns="0" rIns="36000" bIns="0">
            <a:spAutoFit/>
          </a:bodyPr>
          <a:lstStyle/>
          <a:p>
            <a:pPr algn="just" defTabSz="457200"/>
            <a:r>
              <a:rPr lang="bg-BG" sz="2400" u="sng" dirty="0" smtClean="0">
                <a:solidFill>
                  <a:prstClr val="white"/>
                </a:solidFill>
              </a:rPr>
              <a:t>Пример /продължение/</a:t>
            </a:r>
            <a:r>
              <a:rPr lang="bg-BG" sz="2400" dirty="0" smtClean="0">
                <a:solidFill>
                  <a:prstClr val="white"/>
                </a:solidFill>
              </a:rPr>
              <a:t>:</a:t>
            </a:r>
          </a:p>
        </p:txBody>
      </p:sp>
      <p:pic>
        <p:nvPicPr>
          <p:cNvPr id="4098" name="Picture 2" descr="A wireframe of a alarm interface showing a time and an on/off swtich with labels show time and set time and a footer that says ‘tap the digits, but all in comic sa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3701" y="1486698"/>
            <a:ext cx="5109428" cy="50883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5025618"/>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81091"/>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92368" y="1049131"/>
            <a:ext cx="10077047" cy="5663089"/>
          </a:xfrm>
          <a:prstGeom prst="rect">
            <a:avLst/>
          </a:prstGeom>
        </p:spPr>
        <p:txBody>
          <a:bodyPr wrap="square" lIns="36000" tIns="0" rIns="36000" bIns="0">
            <a:spAutoFit/>
          </a:bodyPr>
          <a:lstStyle/>
          <a:p>
            <a:pPr algn="just" defTabSz="457200"/>
            <a:r>
              <a:rPr lang="bg-BG" sz="2300" u="sng" dirty="0" smtClean="0">
                <a:solidFill>
                  <a:prstClr val="white"/>
                </a:solidFill>
              </a:rPr>
              <a:t>Пример /продължение/</a:t>
            </a:r>
            <a:r>
              <a:rPr lang="bg-BG" sz="2300" dirty="0" smtClean="0">
                <a:solidFill>
                  <a:prstClr val="white"/>
                </a:solidFill>
              </a:rPr>
              <a:t>:</a:t>
            </a:r>
          </a:p>
          <a:p>
            <a:pPr algn="just" defTabSz="457200"/>
            <a:r>
              <a:rPr lang="bg-BG" sz="2300" dirty="0" smtClean="0">
                <a:solidFill>
                  <a:prstClr val="white"/>
                </a:solidFill>
              </a:rPr>
              <a:t>Какво прави този нов дизайн толкова по-лош? </a:t>
            </a:r>
            <a:r>
              <a:rPr lang="bg-BG" sz="2300" dirty="0">
                <a:solidFill>
                  <a:prstClr val="white"/>
                </a:solidFill>
              </a:rPr>
              <a:t>П</a:t>
            </a:r>
            <a:r>
              <a:rPr lang="bg-BG" sz="2300" dirty="0" smtClean="0">
                <a:solidFill>
                  <a:prstClr val="white"/>
                </a:solidFill>
              </a:rPr>
              <a:t>ърво, оформлението отляво надясно на етикетите и превключвателят всъщност съдържаше основна информация: когато превключвателят е вляво, това е режимът на показване на времето, а когато е вдясно - режим на задаване на време. Новият дизайн е двусмислен. Дори не е ясно дали етикетите имат нещо общо с превключвателя поради празното пространство помежду им. И подканата за задаване на времето се появява толкова далеч от самите цифри, че думата „докосване“ вече не е ясна, тъй като близостта на етикета изяснява, че „докосване“ означава „докосване на цифрите точно под този текст“. Както можете да видите, мястото на поставяне на думи, използваните шрифтовете, пространството между тях и подравняването между тях, съдържат решаваща информация за разбиране на значението на текста (и могат лесно да предадат фалшиви значения). Ако се пренебрегне оформлението, не само се игнорират съществените възможности за преодоляване на пропастите на изпълнението и оценката, но и се рискува те значително да се увеличат.</a:t>
            </a:r>
            <a:endParaRPr lang="bg-BG" sz="2300" dirty="0">
              <a:solidFill>
                <a:prstClr val="white"/>
              </a:solidFill>
            </a:endParaRPr>
          </a:p>
        </p:txBody>
      </p:sp>
    </p:spTree>
    <p:extLst>
      <p:ext uri="{BB962C8B-B14F-4D97-AF65-F5344CB8AC3E}">
        <p14:creationId xmlns:p14="http://schemas.microsoft.com/office/powerpoint/2010/main" val="15488398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5826"/>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41413" y="1147086"/>
            <a:ext cx="10525070" cy="5663089"/>
          </a:xfrm>
          <a:prstGeom prst="rect">
            <a:avLst/>
          </a:prstGeom>
        </p:spPr>
        <p:txBody>
          <a:bodyPr wrap="square">
            <a:spAutoFit/>
          </a:bodyPr>
          <a:lstStyle/>
          <a:p>
            <a:pPr algn="just" defTabSz="457200"/>
            <a:r>
              <a:rPr lang="bg-BG" sz="2200" b="1" u="sng" dirty="0">
                <a:solidFill>
                  <a:prstClr val="white"/>
                </a:solidFill>
              </a:rPr>
              <a:t>Дизайн за хората: седемте заповеди</a:t>
            </a:r>
          </a:p>
          <a:p>
            <a:pPr algn="just" defTabSz="457200">
              <a:spcBef>
                <a:spcPts val="1200"/>
              </a:spcBef>
            </a:pPr>
            <a:r>
              <a:rPr lang="en-US" sz="2200" dirty="0">
                <a:solidFill>
                  <a:prstClr val="white"/>
                </a:solidFill>
              </a:rPr>
              <a:t>2</a:t>
            </a:r>
            <a:r>
              <a:rPr lang="bg-BG" sz="2200" dirty="0">
                <a:solidFill>
                  <a:prstClr val="white"/>
                </a:solidFill>
              </a:rPr>
              <a:t>. </a:t>
            </a:r>
            <a:r>
              <a:rPr lang="bg-BG" sz="2200" b="1" dirty="0">
                <a:solidFill>
                  <a:prstClr val="white"/>
                </a:solidFill>
              </a:rPr>
              <a:t>Потърсете ранно и продължително участие на потребителите.</a:t>
            </a:r>
            <a:r>
              <a:rPr lang="bg-BG" sz="2200" dirty="0">
                <a:solidFill>
                  <a:prstClr val="white"/>
                </a:solidFill>
              </a:rPr>
              <a:t> Включването на потребителите в определянето на изискванията и/или тестването от самото начало осигурява пряк път до знанията, които те </a:t>
            </a:r>
            <a:r>
              <a:rPr lang="bg-BG" sz="2200" dirty="0" smtClean="0">
                <a:solidFill>
                  <a:prstClr val="white"/>
                </a:solidFill>
              </a:rPr>
              <a:t>притежават </a:t>
            </a:r>
            <a:r>
              <a:rPr lang="bg-BG" sz="2200" dirty="0">
                <a:solidFill>
                  <a:prstClr val="white"/>
                </a:solidFill>
              </a:rPr>
              <a:t>по отношение на задълженията, задачите, системните цели и нужди. Могат да съществуват следните типове потребители:</a:t>
            </a:r>
          </a:p>
          <a:p>
            <a:pPr marL="800100" lvl="1" indent="-342900" algn="just" defTabSz="457200">
              <a:buFont typeface="Arial" panose="020B0604020202020204" pitchFamily="34" charset="0"/>
              <a:buChar char="•"/>
            </a:pPr>
            <a:r>
              <a:rPr lang="bg-BG" sz="2200" dirty="0">
                <a:solidFill>
                  <a:prstClr val="white"/>
                </a:solidFill>
              </a:rPr>
              <a:t>Крайни потребители – понякога наричани просто потребители, това са хората, които в действителност ще използват системата за да реализират своите задачи и отговорности. Едно предупреждение, обаче: включването на потребители от този тип трябва да бъде базирано на познанията им за отговорностите и задачите, а не на статута и позициите им. Шефовете рядко знаят какво наистина се случва в офиса.</a:t>
            </a:r>
          </a:p>
          <a:p>
            <a:pPr marL="800100" lvl="1" indent="-342900" algn="just" defTabSz="457200">
              <a:buFont typeface="Arial" panose="020B0604020202020204" pitchFamily="34" charset="0"/>
              <a:buChar char="•"/>
            </a:pPr>
            <a:r>
              <a:rPr lang="bg-BG" sz="2200" dirty="0">
                <a:solidFill>
                  <a:prstClr val="white"/>
                </a:solidFill>
              </a:rPr>
              <a:t>Клиенти – това са хората в потребителската организация, които плащат и обикновено специфицират общите изисквания и цели на системата.</a:t>
            </a:r>
          </a:p>
          <a:p>
            <a:pPr marL="800100" lvl="1" indent="-342900" algn="just" defTabSz="457200">
              <a:buFont typeface="Arial" panose="020B0604020202020204" pitchFamily="34" charset="0"/>
              <a:buChar char="•"/>
            </a:pPr>
            <a:r>
              <a:rPr lang="bg-BG" sz="2200" dirty="0">
                <a:solidFill>
                  <a:prstClr val="white"/>
                </a:solidFill>
              </a:rPr>
              <a:t>Други заинтересовани страни – това са хора в потребителската организация, които също имат интерес в разработката и развитието на системата.</a:t>
            </a:r>
          </a:p>
        </p:txBody>
      </p:sp>
    </p:spTree>
    <p:extLst>
      <p:ext uri="{BB962C8B-B14F-4D97-AF65-F5344CB8AC3E}">
        <p14:creationId xmlns:p14="http://schemas.microsoft.com/office/powerpoint/2010/main" val="16718756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5826"/>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41413" y="1147086"/>
            <a:ext cx="10525070" cy="4308872"/>
          </a:xfrm>
          <a:prstGeom prst="rect">
            <a:avLst/>
          </a:prstGeom>
        </p:spPr>
        <p:txBody>
          <a:bodyPr wrap="square">
            <a:spAutoFit/>
          </a:bodyPr>
          <a:lstStyle/>
          <a:p>
            <a:pPr algn="just" defTabSz="457200"/>
            <a:r>
              <a:rPr lang="bg-BG" sz="2200" b="1" u="sng" dirty="0">
                <a:solidFill>
                  <a:prstClr val="white"/>
                </a:solidFill>
              </a:rPr>
              <a:t>Дизайн за хората: седемте заповеди</a:t>
            </a:r>
          </a:p>
          <a:p>
            <a:pPr algn="just" defTabSz="457200">
              <a:spcBef>
                <a:spcPts val="1200"/>
              </a:spcBef>
            </a:pPr>
            <a:r>
              <a:rPr lang="bg-BG" sz="2200" dirty="0">
                <a:solidFill>
                  <a:prstClr val="white"/>
                </a:solidFill>
              </a:rPr>
              <a:t>След направено проучване</a:t>
            </a:r>
            <a:r>
              <a:rPr lang="en-US" sz="2200" baseline="30000" dirty="0">
                <a:solidFill>
                  <a:prstClr val="white"/>
                </a:solidFill>
              </a:rPr>
              <a:t>[1]</a:t>
            </a:r>
            <a:r>
              <a:rPr lang="en-US" sz="2200" dirty="0">
                <a:solidFill>
                  <a:prstClr val="white"/>
                </a:solidFill>
              </a:rPr>
              <a:t> </a:t>
            </a:r>
            <a:r>
              <a:rPr lang="bg-BG" sz="2200" dirty="0">
                <a:solidFill>
                  <a:prstClr val="white"/>
                </a:solidFill>
              </a:rPr>
              <a:t>и обобщаване на резултатите от него</a:t>
            </a:r>
            <a:r>
              <a:rPr lang="en-US" sz="2200" baseline="30000" dirty="0">
                <a:solidFill>
                  <a:prstClr val="white"/>
                </a:solidFill>
              </a:rPr>
              <a:t>[2]</a:t>
            </a:r>
            <a:r>
              <a:rPr lang="en-US" sz="2200" dirty="0">
                <a:solidFill>
                  <a:prstClr val="white"/>
                </a:solidFill>
              </a:rPr>
              <a:t> </a:t>
            </a:r>
            <a:r>
              <a:rPr lang="bg-BG" sz="2200" dirty="0">
                <a:solidFill>
                  <a:prstClr val="white"/>
                </a:solidFill>
              </a:rPr>
              <a:t>се стига до следните заключение по отношение на участието на потребителите:</a:t>
            </a:r>
            <a:endParaRPr lang="en-US" sz="2200" dirty="0">
              <a:solidFill>
                <a:prstClr val="white"/>
              </a:solidFill>
            </a:endParaRPr>
          </a:p>
          <a:p>
            <a:pPr marL="800100" lvl="1" indent="-342900" algn="just" defTabSz="457200">
              <a:buFont typeface="Arial" panose="020B0604020202020204" pitchFamily="34" charset="0"/>
              <a:buChar char="•"/>
            </a:pPr>
            <a:r>
              <a:rPr lang="bg-BG" sz="2200" dirty="0">
                <a:solidFill>
                  <a:prstClr val="white"/>
                </a:solidFill>
              </a:rPr>
              <a:t>Ще бъдат получени по-точен набор от изисквания.</a:t>
            </a:r>
          </a:p>
          <a:p>
            <a:pPr marL="800100" lvl="1" indent="-342900" algn="just" defTabSz="457200">
              <a:buFont typeface="Arial" panose="020B0604020202020204" pitchFamily="34" charset="0"/>
              <a:buChar char="•"/>
            </a:pPr>
            <a:r>
              <a:rPr lang="bg-BG" sz="2200" dirty="0">
                <a:solidFill>
                  <a:prstClr val="white"/>
                </a:solidFill>
              </a:rPr>
              <a:t>В някои случаи може да има подобрено приемане на системата от потребителите.</a:t>
            </a:r>
          </a:p>
          <a:p>
            <a:pPr marL="800100" lvl="1" indent="-342900" algn="just" defTabSz="457200">
              <a:buFont typeface="Arial" panose="020B0604020202020204" pitchFamily="34" charset="0"/>
              <a:buChar char="•"/>
            </a:pPr>
            <a:r>
              <a:rPr lang="bg-BG" sz="2200" dirty="0">
                <a:solidFill>
                  <a:prstClr val="white"/>
                </a:solidFill>
              </a:rPr>
              <a:t>Има малко доказателства, че системите са или по-ефективни или по-производителни когато потребителите са тясно ангажиране при вземането на решения за дизайна.</a:t>
            </a:r>
          </a:p>
          <a:p>
            <a:pPr marL="800100" lvl="1" indent="-342900" algn="just" defTabSz="457200">
              <a:buFont typeface="Arial" panose="020B0604020202020204" pitchFamily="34" charset="0"/>
              <a:buChar char="•"/>
            </a:pPr>
            <a:r>
              <a:rPr lang="bg-BG" sz="2200" dirty="0">
                <a:solidFill>
                  <a:prstClr val="white"/>
                </a:solidFill>
              </a:rPr>
              <a:t>По време на тестовете, потребителите могат бъдат ефективно използвани като </a:t>
            </a:r>
            <a:r>
              <a:rPr lang="bg-BG" sz="2200" dirty="0" smtClean="0">
                <a:solidFill>
                  <a:prstClr val="white"/>
                </a:solidFill>
              </a:rPr>
              <a:t>участници</a:t>
            </a:r>
            <a:r>
              <a:rPr lang="bg-BG" sz="2200" dirty="0">
                <a:solidFill>
                  <a:prstClr val="white"/>
                </a:solidFill>
              </a:rPr>
              <a:t>. </a:t>
            </a:r>
            <a:r>
              <a:rPr lang="ru-RU" sz="2200" dirty="0">
                <a:solidFill>
                  <a:prstClr val="white"/>
                </a:solidFill>
              </a:rPr>
              <a:t>Акцентът трябва да бъде върху получаването на количествени данни.</a:t>
            </a:r>
            <a:endParaRPr lang="bg-BG" sz="2200" dirty="0">
              <a:solidFill>
                <a:prstClr val="white"/>
              </a:solidFill>
            </a:endParaRPr>
          </a:p>
        </p:txBody>
      </p:sp>
      <p:sp>
        <p:nvSpPr>
          <p:cNvPr id="3" name="Footer Placeholder 2"/>
          <p:cNvSpPr>
            <a:spLocks noGrp="1"/>
          </p:cNvSpPr>
          <p:nvPr>
            <p:ph type="ftr" sz="quarter" idx="11"/>
          </p:nvPr>
        </p:nvSpPr>
        <p:spPr>
          <a:xfrm>
            <a:off x="1141411" y="6165662"/>
            <a:ext cx="9723813" cy="365125"/>
          </a:xfrm>
        </p:spPr>
        <p:txBody>
          <a:bodyPr/>
          <a:lstStyle/>
          <a:p>
            <a:r>
              <a:rPr lang="en-US" b="1" dirty="0">
                <a:solidFill>
                  <a:prstClr val="white">
                    <a:tint val="75000"/>
                  </a:prstClr>
                </a:solidFill>
              </a:rPr>
              <a:t>[1] </a:t>
            </a:r>
            <a:r>
              <a:rPr lang="en-US" b="1" dirty="0" err="1">
                <a:solidFill>
                  <a:prstClr val="white">
                    <a:tint val="75000"/>
                  </a:prstClr>
                </a:solidFill>
              </a:rPr>
              <a:t>Kujala</a:t>
            </a:r>
            <a:r>
              <a:rPr lang="en-US" b="1" dirty="0">
                <a:solidFill>
                  <a:prstClr val="white">
                    <a:tint val="75000"/>
                  </a:prstClr>
                </a:solidFill>
              </a:rPr>
              <a:t>, S. (2003). “User involvement: A review of the benefits and challenges.” </a:t>
            </a:r>
            <a:r>
              <a:rPr lang="en-US" b="1" dirty="0" err="1">
                <a:solidFill>
                  <a:prstClr val="white">
                    <a:tint val="75000"/>
                  </a:prstClr>
                </a:solidFill>
              </a:rPr>
              <a:t>Behaviour</a:t>
            </a:r>
            <a:r>
              <a:rPr lang="en-US" b="1" dirty="0">
                <a:solidFill>
                  <a:prstClr val="white">
                    <a:tint val="75000"/>
                  </a:prstClr>
                </a:solidFill>
              </a:rPr>
              <a:t> &amp; Information Technology, 22 (1), 1-16.</a:t>
            </a:r>
            <a:endParaRPr lang="bg-BG" b="1" dirty="0" smtClean="0">
              <a:solidFill>
                <a:prstClr val="white">
                  <a:tint val="75000"/>
                </a:prstClr>
              </a:solidFill>
            </a:endParaRPr>
          </a:p>
          <a:p>
            <a:r>
              <a:rPr lang="en-US" b="1" dirty="0" smtClean="0">
                <a:solidFill>
                  <a:prstClr val="white">
                    <a:tint val="75000"/>
                  </a:prstClr>
                </a:solidFill>
              </a:rPr>
              <a:t>[2] Bailey, R. W. (2005a). “Users Are Not Good Designers.” Webusability.com, March.</a:t>
            </a:r>
            <a:endParaRPr lang="en-US" b="1" dirty="0">
              <a:solidFill>
                <a:prstClr val="white">
                  <a:tint val="75000"/>
                </a:prstClr>
              </a:solidFill>
            </a:endParaRPr>
          </a:p>
        </p:txBody>
      </p:sp>
    </p:spTree>
    <p:extLst>
      <p:ext uri="{BB962C8B-B14F-4D97-AF65-F5344CB8AC3E}">
        <p14:creationId xmlns:p14="http://schemas.microsoft.com/office/powerpoint/2010/main" val="40386058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141413" y="1147086"/>
            <a:ext cx="10525070" cy="5663089"/>
          </a:xfrm>
          <a:prstGeom prst="rect">
            <a:avLst/>
          </a:prstGeom>
        </p:spPr>
        <p:txBody>
          <a:bodyPr wrap="square">
            <a:spAutoFit/>
          </a:bodyPr>
          <a:lstStyle/>
          <a:p>
            <a:pPr algn="just" defTabSz="457200"/>
            <a:r>
              <a:rPr lang="bg-BG" sz="2200" b="1" u="sng" dirty="0">
                <a:solidFill>
                  <a:prstClr val="white"/>
                </a:solidFill>
              </a:rPr>
              <a:t>Дизайн за хората: седемте заповеди</a:t>
            </a:r>
          </a:p>
          <a:p>
            <a:pPr algn="just" defTabSz="457200">
              <a:spcBef>
                <a:spcPts val="1200"/>
              </a:spcBef>
            </a:pPr>
            <a:r>
              <a:rPr lang="ru-RU" sz="2200" dirty="0">
                <a:solidFill>
                  <a:prstClr val="white"/>
                </a:solidFill>
              </a:rPr>
              <a:t>Тогава е полезно потребителите да участват на всеки етап от цикъла на дизайн, разработване и внедряване на интерфейса:</a:t>
            </a:r>
          </a:p>
          <a:p>
            <a:pPr marL="800100" lvl="1" indent="-342900" algn="just" defTabSz="457200">
              <a:buFont typeface="Arial" panose="020B0604020202020204" pitchFamily="34" charset="0"/>
              <a:buChar char="•"/>
            </a:pPr>
            <a:r>
              <a:rPr lang="ru-RU" sz="2200" dirty="0">
                <a:solidFill>
                  <a:prstClr val="white"/>
                </a:solidFill>
              </a:rPr>
              <a:t>В началото на процеса на проектиране, когато се определят изискванията -  потребителите могат да помогнат, като предоставят изисквания и спецификации към дизайна, тестват ранни прототипи на дизайна и като позволят да бъдат наблюдавани при изпълнение на задачите си. Потребителите могат и да предоставят обратна информация относно текущата си система и прототипите, които се тестват.</a:t>
            </a:r>
          </a:p>
          <a:p>
            <a:pPr marL="800100" lvl="1" indent="-342900" algn="just" defTabSz="457200">
              <a:buFont typeface="Arial" panose="020B0604020202020204" pitchFamily="34" charset="0"/>
              <a:buChar char="•"/>
            </a:pPr>
            <a:r>
              <a:rPr lang="ru-RU" sz="2200" dirty="0">
                <a:solidFill>
                  <a:prstClr val="white"/>
                </a:solidFill>
              </a:rPr>
              <a:t>По време на прототипиране за да тестват дизайна и опциите – отзиви и предложения могат да бъдат правени за всеки прототип, тестван в процеса на разработка.</a:t>
            </a:r>
          </a:p>
          <a:p>
            <a:pPr marL="800100" lvl="1" indent="-342900" algn="just" defTabSz="457200">
              <a:buFont typeface="Arial" panose="020B0604020202020204" pitchFamily="34" charset="0"/>
              <a:buChar char="•"/>
            </a:pPr>
            <a:r>
              <a:rPr lang="ru-RU" sz="2200" dirty="0">
                <a:solidFill>
                  <a:prstClr val="white"/>
                </a:solidFill>
              </a:rPr>
              <a:t>По време на обучение – могат да съберат мнения и описание на допълнителни проблеми.</a:t>
            </a:r>
          </a:p>
          <a:p>
            <a:pPr marL="800100" lvl="1" indent="-342900" algn="just" defTabSz="457200">
              <a:buFont typeface="Arial" panose="020B0604020202020204" pitchFamily="34" charset="0"/>
              <a:buChar char="•"/>
            </a:pPr>
            <a:r>
              <a:rPr lang="ru-RU" sz="2200" dirty="0">
                <a:solidFill>
                  <a:prstClr val="white"/>
                </a:solidFill>
              </a:rPr>
              <a:t>След доставка на системата – могат да събират мнения и отзиви за допълнителни проблеми, възникнали по време на реалното използване.</a:t>
            </a:r>
            <a:endParaRPr lang="bg-BG" sz="2200" dirty="0">
              <a:solidFill>
                <a:prstClr val="white"/>
              </a:solidFill>
            </a:endParaRPr>
          </a:p>
        </p:txBody>
      </p:sp>
      <p:sp>
        <p:nvSpPr>
          <p:cNvPr id="2" name="Title 1"/>
          <p:cNvSpPr>
            <a:spLocks noGrp="1"/>
          </p:cNvSpPr>
          <p:nvPr>
            <p:ph type="title"/>
          </p:nvPr>
        </p:nvSpPr>
        <p:spPr>
          <a:xfrm>
            <a:off x="1141413" y="335826"/>
            <a:ext cx="9905998" cy="686152"/>
          </a:xfrm>
        </p:spPr>
        <p:txBody>
          <a:bodyPr>
            <a:normAutofit fontScale="90000"/>
          </a:bodyPr>
          <a:lstStyle/>
          <a:p>
            <a:r>
              <a:rPr lang="bg-BG" dirty="0" smtClean="0"/>
              <a:t>Процес на дизайн на потребителски интерфейс</a:t>
            </a:r>
            <a:endParaRPr lang="bg-BG" dirty="0"/>
          </a:p>
        </p:txBody>
      </p:sp>
    </p:spTree>
    <p:extLst>
      <p:ext uri="{BB962C8B-B14F-4D97-AF65-F5344CB8AC3E}">
        <p14:creationId xmlns:p14="http://schemas.microsoft.com/office/powerpoint/2010/main" val="2045095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5826"/>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41413" y="1147086"/>
            <a:ext cx="10525070" cy="5555367"/>
          </a:xfrm>
          <a:prstGeom prst="rect">
            <a:avLst/>
          </a:prstGeom>
        </p:spPr>
        <p:txBody>
          <a:bodyPr wrap="square">
            <a:spAutoFit/>
          </a:bodyPr>
          <a:lstStyle/>
          <a:p>
            <a:pPr algn="just" defTabSz="457200"/>
            <a:r>
              <a:rPr lang="bg-BG" sz="2300" b="1" u="sng" dirty="0">
                <a:solidFill>
                  <a:prstClr val="white"/>
                </a:solidFill>
              </a:rPr>
              <a:t>Дизайн за хората: седемте заповеди</a:t>
            </a:r>
          </a:p>
          <a:p>
            <a:pPr algn="just" defTabSz="457200">
              <a:spcBef>
                <a:spcPts val="1200"/>
              </a:spcBef>
            </a:pPr>
            <a:r>
              <a:rPr lang="en-US" sz="2300" dirty="0">
                <a:solidFill>
                  <a:prstClr val="white"/>
                </a:solidFill>
              </a:rPr>
              <a:t>3</a:t>
            </a:r>
            <a:r>
              <a:rPr lang="bg-BG" sz="2300" dirty="0">
                <a:solidFill>
                  <a:prstClr val="white"/>
                </a:solidFill>
              </a:rPr>
              <a:t>. </a:t>
            </a:r>
            <a:r>
              <a:rPr lang="bg-BG" sz="2300" b="1" dirty="0">
                <a:solidFill>
                  <a:prstClr val="white"/>
                </a:solidFill>
              </a:rPr>
              <a:t>Придобийте пълно разбиране за потребителите и техните задачи.</a:t>
            </a:r>
            <a:r>
              <a:rPr lang="bg-BG" sz="2300" dirty="0">
                <a:solidFill>
                  <a:prstClr val="white"/>
                </a:solidFill>
              </a:rPr>
              <a:t> Всички потребители, включително клиенти и други заинтересовани страни, днес очакват ниво на сложност на дизайна за всички потребителски интерфейси и уеб страници. Продуктът, системата или уеб сайта трябва да бъдат екипирани за нуждите на хората и целите на системата, но не и за разработчика. Много често съществува голямо различие в техническите  възможности, цели и отношение между потребителите и разработчиците. Невъзможността на разработчиците да разберат тези различия ще доведе до провал на продукта и системата.</a:t>
            </a:r>
          </a:p>
          <a:p>
            <a:pPr algn="just" defTabSz="457200"/>
            <a:r>
              <a:rPr lang="bg-BG" sz="2300" dirty="0">
                <a:solidFill>
                  <a:prstClr val="white"/>
                </a:solidFill>
              </a:rPr>
              <a:t>Целите за използваемост, като форма на измерими обекти трябва също да бъдат установени. Поставете цели за производителност, като например процент успешно завършени и време необходим да се завърши задача. Задайте цели за предпочитания, който да се отнасят към задоволеността и приемането от потребителите. Успешният дизайн не може да бъде определен без количествени стойности, чрез които да се сравни производителността на системата.</a:t>
            </a:r>
          </a:p>
        </p:txBody>
      </p:sp>
    </p:spTree>
    <p:extLst>
      <p:ext uri="{BB962C8B-B14F-4D97-AF65-F5344CB8AC3E}">
        <p14:creationId xmlns:p14="http://schemas.microsoft.com/office/powerpoint/2010/main" val="1254134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35826"/>
            <a:ext cx="9905998" cy="686152"/>
          </a:xfrm>
        </p:spPr>
        <p:txBody>
          <a:bodyPr>
            <a:normAutofit fontScale="90000"/>
          </a:bodyPr>
          <a:lstStyle/>
          <a:p>
            <a:r>
              <a:rPr lang="bg-BG" dirty="0" smtClean="0"/>
              <a:t>Процес на дизайн на потребителски интерфейс</a:t>
            </a:r>
            <a:endParaRPr lang="bg-BG" dirty="0"/>
          </a:p>
        </p:txBody>
      </p:sp>
      <p:sp>
        <p:nvSpPr>
          <p:cNvPr id="6" name="Rectangle 5"/>
          <p:cNvSpPr/>
          <p:nvPr/>
        </p:nvSpPr>
        <p:spPr>
          <a:xfrm>
            <a:off x="1141413" y="1147086"/>
            <a:ext cx="10525070" cy="5555367"/>
          </a:xfrm>
          <a:prstGeom prst="rect">
            <a:avLst/>
          </a:prstGeom>
        </p:spPr>
        <p:txBody>
          <a:bodyPr wrap="square">
            <a:spAutoFit/>
          </a:bodyPr>
          <a:lstStyle/>
          <a:p>
            <a:pPr algn="just" defTabSz="457200"/>
            <a:r>
              <a:rPr lang="bg-BG" sz="2300" b="1" u="sng" dirty="0">
                <a:solidFill>
                  <a:prstClr val="white"/>
                </a:solidFill>
              </a:rPr>
              <a:t>Дизайн за хората: седемте заповеди</a:t>
            </a:r>
          </a:p>
          <a:p>
            <a:pPr algn="just" defTabSz="457200">
              <a:spcBef>
                <a:spcPts val="1200"/>
              </a:spcBef>
            </a:pPr>
            <a:r>
              <a:rPr lang="en-US" sz="2300" dirty="0" smtClean="0">
                <a:solidFill>
                  <a:prstClr val="white"/>
                </a:solidFill>
              </a:rPr>
              <a:t>4</a:t>
            </a:r>
            <a:r>
              <a:rPr lang="bg-BG" sz="2300" dirty="0" smtClean="0">
                <a:solidFill>
                  <a:prstClr val="white"/>
                </a:solidFill>
              </a:rPr>
              <a:t>.</a:t>
            </a:r>
            <a:r>
              <a:rPr lang="en-US" sz="2300" dirty="0" smtClean="0">
                <a:solidFill>
                  <a:prstClr val="white"/>
                </a:solidFill>
              </a:rPr>
              <a:t> </a:t>
            </a:r>
            <a:r>
              <a:rPr lang="bg-BG" sz="2300" b="1" dirty="0" smtClean="0">
                <a:solidFill>
                  <a:prstClr val="white"/>
                </a:solidFill>
              </a:rPr>
              <a:t>Създайте подходящ дизайн.</a:t>
            </a:r>
            <a:r>
              <a:rPr lang="bg-BG" sz="2300" dirty="0" smtClean="0">
                <a:solidFill>
                  <a:prstClr val="white"/>
                </a:solidFill>
              </a:rPr>
              <a:t> Трябва да се създаде общо потребителско изживяване, включително правилно разпределение на функцията между потребителя и системата. Трябва да се предвидят колкото се може повече проблеми по време на процеса на проектиране. Методология за проектиране, която се смята за успешна се нарича </a:t>
            </a:r>
            <a:r>
              <a:rPr lang="bg-BG" sz="2300" i="1" dirty="0" smtClean="0">
                <a:solidFill>
                  <a:prstClr val="white"/>
                </a:solidFill>
              </a:rPr>
              <a:t>„паралелен дизайн“</a:t>
            </a:r>
            <a:r>
              <a:rPr lang="bg-BG" sz="2300" dirty="0" smtClean="0">
                <a:solidFill>
                  <a:prstClr val="white"/>
                </a:solidFill>
              </a:rPr>
              <a:t>. При този метод множество разработчици независимо един от друг оценяват изискванията към проекта и проблемите, като предлагат решения. След това за да се открият най-добрите идеи индивидуалните решения се представят и обсъждат от всички разработчици. Добрите идеи се приемат без значение кой ги е предложил.</a:t>
            </a:r>
          </a:p>
          <a:p>
            <a:pPr algn="just" defTabSz="457200"/>
            <a:r>
              <a:rPr lang="ru-RU" sz="2300" dirty="0" smtClean="0">
                <a:solidFill>
                  <a:prstClr val="white"/>
                </a:solidFill>
              </a:rPr>
              <a:t>Започнете да използвате стандартите и насоките за проектиране още в началото на процеса. Всички решения за дизайн на интерфейса трябва да се вземат по време на проектирането, а не след завършването. Това помага да се гарантира, че се вземат възможно най-добрите решения и се постига последователност в дизайна. Също така се избягват проблеми по-късно, в процеса на разработване.</a:t>
            </a:r>
            <a:endParaRPr lang="bg-BG" sz="2300" dirty="0">
              <a:solidFill>
                <a:prstClr val="white"/>
              </a:solidFill>
            </a:endParaRPr>
          </a:p>
        </p:txBody>
      </p:sp>
    </p:spTree>
    <p:extLst>
      <p:ext uri="{BB962C8B-B14F-4D97-AF65-F5344CB8AC3E}">
        <p14:creationId xmlns:p14="http://schemas.microsoft.com/office/powerpoint/2010/main" val="36668210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1_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34468</TotalTime>
  <Words>7118</Words>
  <Application>Microsoft Office PowerPoint</Application>
  <PresentationFormat>Widescreen</PresentationFormat>
  <Paragraphs>331</Paragraphs>
  <Slides>48</Slides>
  <Notes>47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48</vt:i4>
      </vt:variant>
    </vt:vector>
  </HeadingPairs>
  <TitlesOfParts>
    <vt:vector size="54" baseType="lpstr">
      <vt:lpstr>Arial</vt:lpstr>
      <vt:lpstr>Calibri</vt:lpstr>
      <vt:lpstr>Trebuchet MS</vt:lpstr>
      <vt:lpstr>Tw Cen MT</vt:lpstr>
      <vt:lpstr>Circuit</vt:lpstr>
      <vt:lpstr>1_Circuit</vt:lpstr>
      <vt:lpstr>Проектиране на програмни интерфейси</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lpstr>Процес на дизайн на потребителски интерфейс</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Проектиране на програмни интерфейси</dc:title>
  <dc:creator>MSlavov</dc:creator>
  <cp:lastModifiedBy>MSlavov</cp:lastModifiedBy>
  <cp:revision>99</cp:revision>
  <dcterms:created xsi:type="dcterms:W3CDTF">2021-03-15T10:13:03Z</dcterms:created>
  <dcterms:modified xsi:type="dcterms:W3CDTF">2021-06-11T09:14:22Z</dcterms:modified>
</cp:coreProperties>
</file>