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8A3F0-B028-4DD6-AEDA-91E37325077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56272263-9649-48C5-92A2-27C1FC941F7F}">
      <dgm:prSet phldrT="[Text]"/>
      <dgm:spPr/>
      <dgm:t>
        <a:bodyPr/>
        <a:lstStyle/>
        <a:p>
          <a:r>
            <a:rPr lang="en-US" dirty="0"/>
            <a:t>DATASET</a:t>
          </a:r>
          <a:endParaRPr lang="en-IN" dirty="0"/>
        </a:p>
      </dgm:t>
    </dgm:pt>
    <dgm:pt modelId="{B6BE2BC6-FA2F-4600-9206-D19642810EEA}" type="parTrans" cxnId="{C7504713-818A-4133-B78D-27481296FFEF}">
      <dgm:prSet/>
      <dgm:spPr/>
      <dgm:t>
        <a:bodyPr/>
        <a:lstStyle/>
        <a:p>
          <a:endParaRPr lang="en-IN"/>
        </a:p>
      </dgm:t>
    </dgm:pt>
    <dgm:pt modelId="{B5FB84E7-4F75-466C-919D-473772AD7771}" type="sibTrans" cxnId="{C7504713-818A-4133-B78D-27481296FFEF}">
      <dgm:prSet/>
      <dgm:spPr/>
      <dgm:t>
        <a:bodyPr/>
        <a:lstStyle/>
        <a:p>
          <a:endParaRPr lang="en-IN"/>
        </a:p>
      </dgm:t>
    </dgm:pt>
    <dgm:pt modelId="{38E2789E-52E3-4026-BD60-0AB6AC08DA9C}">
      <dgm:prSet phldrT="[Text]"/>
      <dgm:spPr/>
      <dgm:t>
        <a:bodyPr/>
        <a:lstStyle/>
        <a:p>
          <a:r>
            <a:rPr lang="en-US" dirty="0"/>
            <a:t>PREPROCESSING</a:t>
          </a:r>
          <a:endParaRPr lang="en-IN" dirty="0"/>
        </a:p>
      </dgm:t>
    </dgm:pt>
    <dgm:pt modelId="{279195BE-37C5-4D66-8362-43E68C38C7BD}" type="parTrans" cxnId="{67BDB0F0-9498-4526-BA23-265F6373A390}">
      <dgm:prSet/>
      <dgm:spPr/>
      <dgm:t>
        <a:bodyPr/>
        <a:lstStyle/>
        <a:p>
          <a:endParaRPr lang="en-IN"/>
        </a:p>
      </dgm:t>
    </dgm:pt>
    <dgm:pt modelId="{5ADF83A2-4E09-46B1-904F-CD3D6C042ADD}" type="sibTrans" cxnId="{67BDB0F0-9498-4526-BA23-265F6373A390}">
      <dgm:prSet/>
      <dgm:spPr/>
      <dgm:t>
        <a:bodyPr/>
        <a:lstStyle/>
        <a:p>
          <a:endParaRPr lang="en-IN"/>
        </a:p>
      </dgm:t>
    </dgm:pt>
    <dgm:pt modelId="{47AC1BB6-4567-468A-AFC0-1B047EC7636B}">
      <dgm:prSet phldrT="[Text]"/>
      <dgm:spPr/>
      <dgm:t>
        <a:bodyPr/>
        <a:lstStyle/>
        <a:p>
          <a:r>
            <a:rPr lang="en-US" dirty="0"/>
            <a:t>DATA ENCODING</a:t>
          </a:r>
          <a:endParaRPr lang="en-IN" dirty="0"/>
        </a:p>
      </dgm:t>
    </dgm:pt>
    <dgm:pt modelId="{DD80AC09-2207-4F7C-A1A1-6FB4AD3EDB18}" type="parTrans" cxnId="{80E32C37-B525-42E3-94D4-D8684B2201B4}">
      <dgm:prSet/>
      <dgm:spPr/>
      <dgm:t>
        <a:bodyPr/>
        <a:lstStyle/>
        <a:p>
          <a:endParaRPr lang="en-IN"/>
        </a:p>
      </dgm:t>
    </dgm:pt>
    <dgm:pt modelId="{AC35F20B-72A6-4860-8FCE-70045A79C092}" type="sibTrans" cxnId="{80E32C37-B525-42E3-94D4-D8684B2201B4}">
      <dgm:prSet/>
      <dgm:spPr/>
      <dgm:t>
        <a:bodyPr/>
        <a:lstStyle/>
        <a:p>
          <a:endParaRPr lang="en-IN"/>
        </a:p>
      </dgm:t>
    </dgm:pt>
    <dgm:pt modelId="{5797DA7A-D499-4A15-8111-8BE5B3DCCD11}">
      <dgm:prSet phldrT="[Text]"/>
      <dgm:spPr/>
      <dgm:t>
        <a:bodyPr/>
        <a:lstStyle/>
        <a:p>
          <a:r>
            <a:rPr lang="en-US" dirty="0"/>
            <a:t>DL CLASSIFIER/KERAS MODEL</a:t>
          </a:r>
          <a:endParaRPr lang="en-IN" dirty="0"/>
        </a:p>
      </dgm:t>
    </dgm:pt>
    <dgm:pt modelId="{CCE2EBC6-C4F5-443E-A723-95D7C8DC2A7F}" type="parTrans" cxnId="{F83E9EBE-0588-41E7-B40B-0CCDBE68E952}">
      <dgm:prSet/>
      <dgm:spPr/>
      <dgm:t>
        <a:bodyPr/>
        <a:lstStyle/>
        <a:p>
          <a:endParaRPr lang="en-IN"/>
        </a:p>
      </dgm:t>
    </dgm:pt>
    <dgm:pt modelId="{387DDBB9-3BA4-4B9B-A8A0-9AE49AAF4557}" type="sibTrans" cxnId="{F83E9EBE-0588-41E7-B40B-0CCDBE68E952}">
      <dgm:prSet/>
      <dgm:spPr/>
      <dgm:t>
        <a:bodyPr/>
        <a:lstStyle/>
        <a:p>
          <a:endParaRPr lang="en-IN"/>
        </a:p>
      </dgm:t>
    </dgm:pt>
    <dgm:pt modelId="{9CE383DB-1CDD-4143-8337-15F68E458719}">
      <dgm:prSet phldrT="[Text]"/>
      <dgm:spPr/>
      <dgm:t>
        <a:bodyPr/>
        <a:lstStyle/>
        <a:p>
          <a:r>
            <a:rPr lang="en-US" dirty="0"/>
            <a:t>OUTPUT</a:t>
          </a:r>
          <a:endParaRPr lang="en-IN" dirty="0"/>
        </a:p>
      </dgm:t>
    </dgm:pt>
    <dgm:pt modelId="{432050DC-9212-4857-8846-A232734F5C4D}" type="parTrans" cxnId="{4E3C98D1-A3AF-4F05-971F-EDA360FA1D68}">
      <dgm:prSet/>
      <dgm:spPr/>
      <dgm:t>
        <a:bodyPr/>
        <a:lstStyle/>
        <a:p>
          <a:endParaRPr lang="en-IN"/>
        </a:p>
      </dgm:t>
    </dgm:pt>
    <dgm:pt modelId="{35E108A9-15CA-47D6-AA6D-0CDD6A53CC4F}" type="sibTrans" cxnId="{4E3C98D1-A3AF-4F05-971F-EDA360FA1D68}">
      <dgm:prSet/>
      <dgm:spPr/>
      <dgm:t>
        <a:bodyPr/>
        <a:lstStyle/>
        <a:p>
          <a:endParaRPr lang="en-IN"/>
        </a:p>
      </dgm:t>
    </dgm:pt>
    <dgm:pt modelId="{192D125F-BBC8-4198-A563-A7AF33416DC5}" type="pres">
      <dgm:prSet presAssocID="{37F8A3F0-B028-4DD6-AEDA-91E37325077C}" presName="diagram" presStyleCnt="0">
        <dgm:presLayoutVars>
          <dgm:dir/>
          <dgm:resizeHandles val="exact"/>
        </dgm:presLayoutVars>
      </dgm:prSet>
      <dgm:spPr/>
    </dgm:pt>
    <dgm:pt modelId="{A52B58B0-2458-4554-80FD-59C887CDB445}" type="pres">
      <dgm:prSet presAssocID="{56272263-9649-48C5-92A2-27C1FC941F7F}" presName="node" presStyleLbl="node1" presStyleIdx="0" presStyleCnt="5">
        <dgm:presLayoutVars>
          <dgm:bulletEnabled val="1"/>
        </dgm:presLayoutVars>
      </dgm:prSet>
      <dgm:spPr/>
    </dgm:pt>
    <dgm:pt modelId="{C7EA6B3E-418D-4DBC-AAF1-25A0874BEAEE}" type="pres">
      <dgm:prSet presAssocID="{B5FB84E7-4F75-466C-919D-473772AD7771}" presName="sibTrans" presStyleLbl="sibTrans2D1" presStyleIdx="0" presStyleCnt="4"/>
      <dgm:spPr/>
    </dgm:pt>
    <dgm:pt modelId="{8DA3CF9F-DDD3-4DE2-A97F-ECDB984347D1}" type="pres">
      <dgm:prSet presAssocID="{B5FB84E7-4F75-466C-919D-473772AD7771}" presName="connectorText" presStyleLbl="sibTrans2D1" presStyleIdx="0" presStyleCnt="4"/>
      <dgm:spPr/>
    </dgm:pt>
    <dgm:pt modelId="{64442587-14B9-4ADC-B865-265E588FA3E2}" type="pres">
      <dgm:prSet presAssocID="{38E2789E-52E3-4026-BD60-0AB6AC08DA9C}" presName="node" presStyleLbl="node1" presStyleIdx="1" presStyleCnt="5" custLinFactNeighborX="-1949" custLinFactNeighborY="1083">
        <dgm:presLayoutVars>
          <dgm:bulletEnabled val="1"/>
        </dgm:presLayoutVars>
      </dgm:prSet>
      <dgm:spPr/>
    </dgm:pt>
    <dgm:pt modelId="{8FB9A733-1C3E-4073-BDBB-020A3D2C5E4D}" type="pres">
      <dgm:prSet presAssocID="{5ADF83A2-4E09-46B1-904F-CD3D6C042ADD}" presName="sibTrans" presStyleLbl="sibTrans2D1" presStyleIdx="1" presStyleCnt="4"/>
      <dgm:spPr/>
    </dgm:pt>
    <dgm:pt modelId="{99481126-DD30-49B8-B2C2-AA6D0AEC48B6}" type="pres">
      <dgm:prSet presAssocID="{5ADF83A2-4E09-46B1-904F-CD3D6C042ADD}" presName="connectorText" presStyleLbl="sibTrans2D1" presStyleIdx="1" presStyleCnt="4"/>
      <dgm:spPr/>
    </dgm:pt>
    <dgm:pt modelId="{65D3F859-8F81-412D-976E-315FE4A694CD}" type="pres">
      <dgm:prSet presAssocID="{47AC1BB6-4567-468A-AFC0-1B047EC7636B}" presName="node" presStyleLbl="node1" presStyleIdx="2" presStyleCnt="5">
        <dgm:presLayoutVars>
          <dgm:bulletEnabled val="1"/>
        </dgm:presLayoutVars>
      </dgm:prSet>
      <dgm:spPr/>
    </dgm:pt>
    <dgm:pt modelId="{62BF02B3-575B-4270-B16C-C59229D5A96C}" type="pres">
      <dgm:prSet presAssocID="{AC35F20B-72A6-4860-8FCE-70045A79C092}" presName="sibTrans" presStyleLbl="sibTrans2D1" presStyleIdx="2" presStyleCnt="4"/>
      <dgm:spPr/>
    </dgm:pt>
    <dgm:pt modelId="{5F646641-40A0-47E8-98C8-5EB6EBEED2DF}" type="pres">
      <dgm:prSet presAssocID="{AC35F20B-72A6-4860-8FCE-70045A79C092}" presName="connectorText" presStyleLbl="sibTrans2D1" presStyleIdx="2" presStyleCnt="4"/>
      <dgm:spPr/>
    </dgm:pt>
    <dgm:pt modelId="{8997343B-8BC0-4BF1-8C6E-49F56CDF1F22}" type="pres">
      <dgm:prSet presAssocID="{5797DA7A-D499-4A15-8111-8BE5B3DCCD11}" presName="node" presStyleLbl="node1" presStyleIdx="3" presStyleCnt="5">
        <dgm:presLayoutVars>
          <dgm:bulletEnabled val="1"/>
        </dgm:presLayoutVars>
      </dgm:prSet>
      <dgm:spPr/>
    </dgm:pt>
    <dgm:pt modelId="{78AA1F19-99E5-4F9D-870D-AB68E36735E9}" type="pres">
      <dgm:prSet presAssocID="{387DDBB9-3BA4-4B9B-A8A0-9AE49AAF4557}" presName="sibTrans" presStyleLbl="sibTrans2D1" presStyleIdx="3" presStyleCnt="4"/>
      <dgm:spPr/>
    </dgm:pt>
    <dgm:pt modelId="{01293FBF-F79A-4393-84A9-FC84D939072F}" type="pres">
      <dgm:prSet presAssocID="{387DDBB9-3BA4-4B9B-A8A0-9AE49AAF4557}" presName="connectorText" presStyleLbl="sibTrans2D1" presStyleIdx="3" presStyleCnt="4"/>
      <dgm:spPr/>
    </dgm:pt>
    <dgm:pt modelId="{BAF97CDF-2C8B-4B8F-8A03-5D5847A770E6}" type="pres">
      <dgm:prSet presAssocID="{9CE383DB-1CDD-4143-8337-15F68E458719}" presName="node" presStyleLbl="node1" presStyleIdx="4" presStyleCnt="5">
        <dgm:presLayoutVars>
          <dgm:bulletEnabled val="1"/>
        </dgm:presLayoutVars>
      </dgm:prSet>
      <dgm:spPr/>
    </dgm:pt>
  </dgm:ptLst>
  <dgm:cxnLst>
    <dgm:cxn modelId="{DDA42B05-98D5-46F3-805F-FFBBEC312CB0}" type="presOf" srcId="{AC35F20B-72A6-4860-8FCE-70045A79C092}" destId="{62BF02B3-575B-4270-B16C-C59229D5A96C}" srcOrd="0" destOrd="0" presId="urn:microsoft.com/office/officeart/2005/8/layout/process5"/>
    <dgm:cxn modelId="{C7504713-818A-4133-B78D-27481296FFEF}" srcId="{37F8A3F0-B028-4DD6-AEDA-91E37325077C}" destId="{56272263-9649-48C5-92A2-27C1FC941F7F}" srcOrd="0" destOrd="0" parTransId="{B6BE2BC6-FA2F-4600-9206-D19642810EEA}" sibTransId="{B5FB84E7-4F75-466C-919D-473772AD7771}"/>
    <dgm:cxn modelId="{621F0015-4832-43CF-A667-C57CE2615167}" type="presOf" srcId="{387DDBB9-3BA4-4B9B-A8A0-9AE49AAF4557}" destId="{78AA1F19-99E5-4F9D-870D-AB68E36735E9}" srcOrd="0" destOrd="0" presId="urn:microsoft.com/office/officeart/2005/8/layout/process5"/>
    <dgm:cxn modelId="{2EB9ED19-DE83-4EA1-9298-962B454E760E}" type="presOf" srcId="{5ADF83A2-4E09-46B1-904F-CD3D6C042ADD}" destId="{99481126-DD30-49B8-B2C2-AA6D0AEC48B6}" srcOrd="1" destOrd="0" presId="urn:microsoft.com/office/officeart/2005/8/layout/process5"/>
    <dgm:cxn modelId="{D2B0991C-7DBC-4AD5-8978-D4761BB9922E}" type="presOf" srcId="{5ADF83A2-4E09-46B1-904F-CD3D6C042ADD}" destId="{8FB9A733-1C3E-4073-BDBB-020A3D2C5E4D}" srcOrd="0" destOrd="0" presId="urn:microsoft.com/office/officeart/2005/8/layout/process5"/>
    <dgm:cxn modelId="{FEF38B26-B566-41A9-95F9-EEAE675413F3}" type="presOf" srcId="{5797DA7A-D499-4A15-8111-8BE5B3DCCD11}" destId="{8997343B-8BC0-4BF1-8C6E-49F56CDF1F22}" srcOrd="0" destOrd="0" presId="urn:microsoft.com/office/officeart/2005/8/layout/process5"/>
    <dgm:cxn modelId="{80E32C37-B525-42E3-94D4-D8684B2201B4}" srcId="{37F8A3F0-B028-4DD6-AEDA-91E37325077C}" destId="{47AC1BB6-4567-468A-AFC0-1B047EC7636B}" srcOrd="2" destOrd="0" parTransId="{DD80AC09-2207-4F7C-A1A1-6FB4AD3EDB18}" sibTransId="{AC35F20B-72A6-4860-8FCE-70045A79C092}"/>
    <dgm:cxn modelId="{46388A78-A7AB-4ED8-9480-53644821AB57}" type="presOf" srcId="{B5FB84E7-4F75-466C-919D-473772AD7771}" destId="{C7EA6B3E-418D-4DBC-AAF1-25A0874BEAEE}" srcOrd="0" destOrd="0" presId="urn:microsoft.com/office/officeart/2005/8/layout/process5"/>
    <dgm:cxn modelId="{CB4C138A-E2FE-4220-AB47-A24FC0ABC148}" type="presOf" srcId="{9CE383DB-1CDD-4143-8337-15F68E458719}" destId="{BAF97CDF-2C8B-4B8F-8A03-5D5847A770E6}" srcOrd="0" destOrd="0" presId="urn:microsoft.com/office/officeart/2005/8/layout/process5"/>
    <dgm:cxn modelId="{B137FDA5-F47A-49E8-ABC5-A87DAEC67D6D}" type="presOf" srcId="{AC35F20B-72A6-4860-8FCE-70045A79C092}" destId="{5F646641-40A0-47E8-98C8-5EB6EBEED2DF}" srcOrd="1" destOrd="0" presId="urn:microsoft.com/office/officeart/2005/8/layout/process5"/>
    <dgm:cxn modelId="{429B19B3-91F6-477D-972D-39F7105DA8BE}" type="presOf" srcId="{38E2789E-52E3-4026-BD60-0AB6AC08DA9C}" destId="{64442587-14B9-4ADC-B865-265E588FA3E2}" srcOrd="0" destOrd="0" presId="urn:microsoft.com/office/officeart/2005/8/layout/process5"/>
    <dgm:cxn modelId="{F83E9EBE-0588-41E7-B40B-0CCDBE68E952}" srcId="{37F8A3F0-B028-4DD6-AEDA-91E37325077C}" destId="{5797DA7A-D499-4A15-8111-8BE5B3DCCD11}" srcOrd="3" destOrd="0" parTransId="{CCE2EBC6-C4F5-443E-A723-95D7C8DC2A7F}" sibTransId="{387DDBB9-3BA4-4B9B-A8A0-9AE49AAF4557}"/>
    <dgm:cxn modelId="{871D80C2-CA2A-4D16-B367-33E705835FEF}" type="presOf" srcId="{47AC1BB6-4567-468A-AFC0-1B047EC7636B}" destId="{65D3F859-8F81-412D-976E-315FE4A694CD}" srcOrd="0" destOrd="0" presId="urn:microsoft.com/office/officeart/2005/8/layout/process5"/>
    <dgm:cxn modelId="{782DDFCE-8316-4085-B872-58F1FC1C7AB0}" type="presOf" srcId="{387DDBB9-3BA4-4B9B-A8A0-9AE49AAF4557}" destId="{01293FBF-F79A-4393-84A9-FC84D939072F}" srcOrd="1" destOrd="0" presId="urn:microsoft.com/office/officeart/2005/8/layout/process5"/>
    <dgm:cxn modelId="{4E3C98D1-A3AF-4F05-971F-EDA360FA1D68}" srcId="{37F8A3F0-B028-4DD6-AEDA-91E37325077C}" destId="{9CE383DB-1CDD-4143-8337-15F68E458719}" srcOrd="4" destOrd="0" parTransId="{432050DC-9212-4857-8846-A232734F5C4D}" sibTransId="{35E108A9-15CA-47D6-AA6D-0CDD6A53CC4F}"/>
    <dgm:cxn modelId="{CAF999D5-3CE8-4B38-936D-290CD63972A5}" type="presOf" srcId="{37F8A3F0-B028-4DD6-AEDA-91E37325077C}" destId="{192D125F-BBC8-4198-A563-A7AF33416DC5}" srcOrd="0" destOrd="0" presId="urn:microsoft.com/office/officeart/2005/8/layout/process5"/>
    <dgm:cxn modelId="{311580DF-8F14-46FD-8E74-698515E62266}" type="presOf" srcId="{B5FB84E7-4F75-466C-919D-473772AD7771}" destId="{8DA3CF9F-DDD3-4DE2-A97F-ECDB984347D1}" srcOrd="1" destOrd="0" presId="urn:microsoft.com/office/officeart/2005/8/layout/process5"/>
    <dgm:cxn modelId="{5CFC36E8-3457-47F2-B4DB-16DC92A9925F}" type="presOf" srcId="{56272263-9649-48C5-92A2-27C1FC941F7F}" destId="{A52B58B0-2458-4554-80FD-59C887CDB445}" srcOrd="0" destOrd="0" presId="urn:microsoft.com/office/officeart/2005/8/layout/process5"/>
    <dgm:cxn modelId="{67BDB0F0-9498-4526-BA23-265F6373A390}" srcId="{37F8A3F0-B028-4DD6-AEDA-91E37325077C}" destId="{38E2789E-52E3-4026-BD60-0AB6AC08DA9C}" srcOrd="1" destOrd="0" parTransId="{279195BE-37C5-4D66-8362-43E68C38C7BD}" sibTransId="{5ADF83A2-4E09-46B1-904F-CD3D6C042ADD}"/>
    <dgm:cxn modelId="{2573B568-79CD-4D29-B361-9C9DFF3C4A10}" type="presParOf" srcId="{192D125F-BBC8-4198-A563-A7AF33416DC5}" destId="{A52B58B0-2458-4554-80FD-59C887CDB445}" srcOrd="0" destOrd="0" presId="urn:microsoft.com/office/officeart/2005/8/layout/process5"/>
    <dgm:cxn modelId="{16797C17-A964-4F68-B62F-A3D62CA876DA}" type="presParOf" srcId="{192D125F-BBC8-4198-A563-A7AF33416DC5}" destId="{C7EA6B3E-418D-4DBC-AAF1-25A0874BEAEE}" srcOrd="1" destOrd="0" presId="urn:microsoft.com/office/officeart/2005/8/layout/process5"/>
    <dgm:cxn modelId="{2A754532-BB8D-4B81-95BF-E4555D86E0B7}" type="presParOf" srcId="{C7EA6B3E-418D-4DBC-AAF1-25A0874BEAEE}" destId="{8DA3CF9F-DDD3-4DE2-A97F-ECDB984347D1}" srcOrd="0" destOrd="0" presId="urn:microsoft.com/office/officeart/2005/8/layout/process5"/>
    <dgm:cxn modelId="{9D07FF22-35AC-4083-A410-72DEAB928E8C}" type="presParOf" srcId="{192D125F-BBC8-4198-A563-A7AF33416DC5}" destId="{64442587-14B9-4ADC-B865-265E588FA3E2}" srcOrd="2" destOrd="0" presId="urn:microsoft.com/office/officeart/2005/8/layout/process5"/>
    <dgm:cxn modelId="{CD281C39-0C95-4E88-AAA8-D26CB03D6779}" type="presParOf" srcId="{192D125F-BBC8-4198-A563-A7AF33416DC5}" destId="{8FB9A733-1C3E-4073-BDBB-020A3D2C5E4D}" srcOrd="3" destOrd="0" presId="urn:microsoft.com/office/officeart/2005/8/layout/process5"/>
    <dgm:cxn modelId="{263C700E-6350-4FA3-98C9-CF2A17712B5A}" type="presParOf" srcId="{8FB9A733-1C3E-4073-BDBB-020A3D2C5E4D}" destId="{99481126-DD30-49B8-B2C2-AA6D0AEC48B6}" srcOrd="0" destOrd="0" presId="urn:microsoft.com/office/officeart/2005/8/layout/process5"/>
    <dgm:cxn modelId="{40DE5D03-175C-4636-A7A7-D9079C68718B}" type="presParOf" srcId="{192D125F-BBC8-4198-A563-A7AF33416DC5}" destId="{65D3F859-8F81-412D-976E-315FE4A694CD}" srcOrd="4" destOrd="0" presId="urn:microsoft.com/office/officeart/2005/8/layout/process5"/>
    <dgm:cxn modelId="{108B2DFE-0BFB-4441-9733-B758DFD99982}" type="presParOf" srcId="{192D125F-BBC8-4198-A563-A7AF33416DC5}" destId="{62BF02B3-575B-4270-B16C-C59229D5A96C}" srcOrd="5" destOrd="0" presId="urn:microsoft.com/office/officeart/2005/8/layout/process5"/>
    <dgm:cxn modelId="{6D2A65CB-75A8-42A2-9A46-831DF167BF05}" type="presParOf" srcId="{62BF02B3-575B-4270-B16C-C59229D5A96C}" destId="{5F646641-40A0-47E8-98C8-5EB6EBEED2DF}" srcOrd="0" destOrd="0" presId="urn:microsoft.com/office/officeart/2005/8/layout/process5"/>
    <dgm:cxn modelId="{8E66D1BA-5643-437E-9F19-0B71B2C4D8F8}" type="presParOf" srcId="{192D125F-BBC8-4198-A563-A7AF33416DC5}" destId="{8997343B-8BC0-4BF1-8C6E-49F56CDF1F22}" srcOrd="6" destOrd="0" presId="urn:microsoft.com/office/officeart/2005/8/layout/process5"/>
    <dgm:cxn modelId="{2F13F08E-7A42-4FE5-B956-6C838FED14B5}" type="presParOf" srcId="{192D125F-BBC8-4198-A563-A7AF33416DC5}" destId="{78AA1F19-99E5-4F9D-870D-AB68E36735E9}" srcOrd="7" destOrd="0" presId="urn:microsoft.com/office/officeart/2005/8/layout/process5"/>
    <dgm:cxn modelId="{025BD85D-4154-4293-A4A0-0C6148132D17}" type="presParOf" srcId="{78AA1F19-99E5-4F9D-870D-AB68E36735E9}" destId="{01293FBF-F79A-4393-84A9-FC84D939072F}" srcOrd="0" destOrd="0" presId="urn:microsoft.com/office/officeart/2005/8/layout/process5"/>
    <dgm:cxn modelId="{A879E130-3B88-4945-AB39-1B6AD62ABBD1}" type="presParOf" srcId="{192D125F-BBC8-4198-A563-A7AF33416DC5}" destId="{BAF97CDF-2C8B-4B8F-8A03-5D5847A770E6}"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B58B0-2458-4554-80FD-59C887CDB445}">
      <dsp:nvSpPr>
        <dsp:cNvPr id="0" name=""/>
        <dsp:cNvSpPr/>
      </dsp:nvSpPr>
      <dsp:spPr>
        <a:xfrm>
          <a:off x="4904" y="261529"/>
          <a:ext cx="1465772" cy="87946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DATASET</a:t>
          </a:r>
          <a:endParaRPr lang="en-IN" sz="1300" kern="1200" dirty="0"/>
        </a:p>
      </dsp:txBody>
      <dsp:txXfrm>
        <a:off x="30663" y="287288"/>
        <a:ext cx="1414254" cy="827945"/>
      </dsp:txXfrm>
    </dsp:sp>
    <dsp:sp modelId="{C7EA6B3E-418D-4DBC-AAF1-25A0874BEAEE}">
      <dsp:nvSpPr>
        <dsp:cNvPr id="0" name=""/>
        <dsp:cNvSpPr/>
      </dsp:nvSpPr>
      <dsp:spPr>
        <a:xfrm rot="16181">
          <a:off x="1593378" y="524228"/>
          <a:ext cx="295606" cy="363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593378" y="596721"/>
        <a:ext cx="206924" cy="218107"/>
      </dsp:txXfrm>
    </dsp:sp>
    <dsp:sp modelId="{64442587-14B9-4ADC-B865-265E588FA3E2}">
      <dsp:nvSpPr>
        <dsp:cNvPr id="0" name=""/>
        <dsp:cNvSpPr/>
      </dsp:nvSpPr>
      <dsp:spPr>
        <a:xfrm>
          <a:off x="2028418" y="271053"/>
          <a:ext cx="1465772" cy="87946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PREPROCESSING</a:t>
          </a:r>
          <a:endParaRPr lang="en-IN" sz="1300" kern="1200" dirty="0"/>
        </a:p>
      </dsp:txBody>
      <dsp:txXfrm>
        <a:off x="2054177" y="296812"/>
        <a:ext cx="1414254" cy="827945"/>
      </dsp:txXfrm>
    </dsp:sp>
    <dsp:sp modelId="{8FB9A733-1C3E-4073-BDBB-020A3D2C5E4D}">
      <dsp:nvSpPr>
        <dsp:cNvPr id="0" name=""/>
        <dsp:cNvSpPr/>
      </dsp:nvSpPr>
      <dsp:spPr>
        <a:xfrm rot="21584263">
          <a:off x="3629462" y="524309"/>
          <a:ext cx="325888" cy="363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629463" y="597235"/>
        <a:ext cx="228122" cy="218107"/>
      </dsp:txXfrm>
    </dsp:sp>
    <dsp:sp modelId="{65D3F859-8F81-412D-976E-315FE4A694CD}">
      <dsp:nvSpPr>
        <dsp:cNvPr id="0" name=""/>
        <dsp:cNvSpPr/>
      </dsp:nvSpPr>
      <dsp:spPr>
        <a:xfrm>
          <a:off x="4109068" y="261529"/>
          <a:ext cx="1465772" cy="87946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DATA ENCODING</a:t>
          </a:r>
          <a:endParaRPr lang="en-IN" sz="1300" kern="1200" dirty="0"/>
        </a:p>
      </dsp:txBody>
      <dsp:txXfrm>
        <a:off x="4134827" y="287288"/>
        <a:ext cx="1414254" cy="827945"/>
      </dsp:txXfrm>
    </dsp:sp>
    <dsp:sp modelId="{62BF02B3-575B-4270-B16C-C59229D5A96C}">
      <dsp:nvSpPr>
        <dsp:cNvPr id="0" name=""/>
        <dsp:cNvSpPr/>
      </dsp:nvSpPr>
      <dsp:spPr>
        <a:xfrm rot="5400000">
          <a:off x="4686582" y="1243597"/>
          <a:ext cx="310743" cy="363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4732901" y="1269981"/>
        <a:ext cx="218107" cy="217520"/>
      </dsp:txXfrm>
    </dsp:sp>
    <dsp:sp modelId="{8997343B-8BC0-4BF1-8C6E-49F56CDF1F22}">
      <dsp:nvSpPr>
        <dsp:cNvPr id="0" name=""/>
        <dsp:cNvSpPr/>
      </dsp:nvSpPr>
      <dsp:spPr>
        <a:xfrm>
          <a:off x="4109068" y="1727302"/>
          <a:ext cx="1465772" cy="87946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DL CLASSIFIER/KERAS MODEL</a:t>
          </a:r>
          <a:endParaRPr lang="en-IN" sz="1300" kern="1200" dirty="0"/>
        </a:p>
      </dsp:txBody>
      <dsp:txXfrm>
        <a:off x="4134827" y="1753061"/>
        <a:ext cx="1414254" cy="827945"/>
      </dsp:txXfrm>
    </dsp:sp>
    <dsp:sp modelId="{78AA1F19-99E5-4F9D-870D-AB68E36735E9}">
      <dsp:nvSpPr>
        <dsp:cNvPr id="0" name=""/>
        <dsp:cNvSpPr/>
      </dsp:nvSpPr>
      <dsp:spPr>
        <a:xfrm rot="10800000">
          <a:off x="3669336" y="1985278"/>
          <a:ext cx="310743" cy="363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10800000">
        <a:off x="3762559" y="2057980"/>
        <a:ext cx="217520" cy="218107"/>
      </dsp:txXfrm>
    </dsp:sp>
    <dsp:sp modelId="{BAF97CDF-2C8B-4B8F-8A03-5D5847A770E6}">
      <dsp:nvSpPr>
        <dsp:cNvPr id="0" name=""/>
        <dsp:cNvSpPr/>
      </dsp:nvSpPr>
      <dsp:spPr>
        <a:xfrm>
          <a:off x="2056986" y="1727302"/>
          <a:ext cx="1465772" cy="87946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OUTPUT</a:t>
          </a:r>
          <a:endParaRPr lang="en-IN" sz="1300" kern="1200" dirty="0"/>
        </a:p>
      </dsp:txBody>
      <dsp:txXfrm>
        <a:off x="2082745" y="1753061"/>
        <a:ext cx="1414254" cy="8279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4FC24-CFFE-430A-B8E1-8B236528891B}"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115F4-D7C0-41AD-8226-9199F2196936}" type="slidenum">
              <a:rPr lang="en-IN" smtClean="0"/>
              <a:t>‹#›</a:t>
            </a:fld>
            <a:endParaRPr lang="en-IN"/>
          </a:p>
        </p:txBody>
      </p:sp>
    </p:spTree>
    <p:extLst>
      <p:ext uri="{BB962C8B-B14F-4D97-AF65-F5344CB8AC3E}">
        <p14:creationId xmlns:p14="http://schemas.microsoft.com/office/powerpoint/2010/main" val="3265451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6F36BB-EFB5-4942-AC31-423AB2FE520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76320-4037-46FA-A6BF-602BA8A864F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89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F36BB-EFB5-4942-AC31-423AB2FE520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76320-4037-46FA-A6BF-602BA8A864F7}" type="slidenum">
              <a:rPr lang="en-IN" smtClean="0"/>
              <a:t>‹#›</a:t>
            </a:fld>
            <a:endParaRPr lang="en-IN"/>
          </a:p>
        </p:txBody>
      </p:sp>
    </p:spTree>
    <p:extLst>
      <p:ext uri="{BB962C8B-B14F-4D97-AF65-F5344CB8AC3E}">
        <p14:creationId xmlns:p14="http://schemas.microsoft.com/office/powerpoint/2010/main" val="411092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F36BB-EFB5-4942-AC31-423AB2FE520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76320-4037-46FA-A6BF-602BA8A864F7}" type="slidenum">
              <a:rPr lang="en-IN" smtClean="0"/>
              <a:t>‹#›</a:t>
            </a:fld>
            <a:endParaRPr lang="en-IN"/>
          </a:p>
        </p:txBody>
      </p:sp>
    </p:spTree>
    <p:extLst>
      <p:ext uri="{BB962C8B-B14F-4D97-AF65-F5344CB8AC3E}">
        <p14:creationId xmlns:p14="http://schemas.microsoft.com/office/powerpoint/2010/main" val="255024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F36BB-EFB5-4942-AC31-423AB2FE520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76320-4037-46FA-A6BF-602BA8A864F7}" type="slidenum">
              <a:rPr lang="en-IN" smtClean="0"/>
              <a:t>‹#›</a:t>
            </a:fld>
            <a:endParaRPr lang="en-IN"/>
          </a:p>
        </p:txBody>
      </p:sp>
    </p:spTree>
    <p:extLst>
      <p:ext uri="{BB962C8B-B14F-4D97-AF65-F5344CB8AC3E}">
        <p14:creationId xmlns:p14="http://schemas.microsoft.com/office/powerpoint/2010/main" val="91197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F36BB-EFB5-4942-AC31-423AB2FE520E}"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76320-4037-46FA-A6BF-602BA8A864F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11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6F36BB-EFB5-4942-AC31-423AB2FE520E}"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76320-4037-46FA-A6BF-602BA8A864F7}" type="slidenum">
              <a:rPr lang="en-IN" smtClean="0"/>
              <a:t>‹#›</a:t>
            </a:fld>
            <a:endParaRPr lang="en-IN"/>
          </a:p>
        </p:txBody>
      </p:sp>
    </p:spTree>
    <p:extLst>
      <p:ext uri="{BB962C8B-B14F-4D97-AF65-F5344CB8AC3E}">
        <p14:creationId xmlns:p14="http://schemas.microsoft.com/office/powerpoint/2010/main" val="16063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F36BB-EFB5-4942-AC31-423AB2FE520E}" type="datetimeFigureOut">
              <a:rPr lang="en-IN" smtClean="0"/>
              <a:t>28-06-2024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876320-4037-46FA-A6BF-602BA8A864F7}" type="slidenum">
              <a:rPr lang="en-IN" smtClean="0"/>
              <a:t>‹#›</a:t>
            </a:fld>
            <a:endParaRPr lang="en-IN"/>
          </a:p>
        </p:txBody>
      </p:sp>
    </p:spTree>
    <p:extLst>
      <p:ext uri="{BB962C8B-B14F-4D97-AF65-F5344CB8AC3E}">
        <p14:creationId xmlns:p14="http://schemas.microsoft.com/office/powerpoint/2010/main" val="86227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6F36BB-EFB5-4942-AC31-423AB2FE520E}" type="datetimeFigureOut">
              <a:rPr lang="en-IN" smtClean="0"/>
              <a:t>28-06-2024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876320-4037-46FA-A6BF-602BA8A864F7}" type="slidenum">
              <a:rPr lang="en-IN" smtClean="0"/>
              <a:t>‹#›</a:t>
            </a:fld>
            <a:endParaRPr lang="en-IN"/>
          </a:p>
        </p:txBody>
      </p:sp>
    </p:spTree>
    <p:extLst>
      <p:ext uri="{BB962C8B-B14F-4D97-AF65-F5344CB8AC3E}">
        <p14:creationId xmlns:p14="http://schemas.microsoft.com/office/powerpoint/2010/main" val="256735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6F36BB-EFB5-4942-AC31-423AB2FE520E}" type="datetimeFigureOut">
              <a:rPr lang="en-IN" smtClean="0"/>
              <a:t>28-06-2024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F876320-4037-46FA-A6BF-602BA8A864F7}" type="slidenum">
              <a:rPr lang="en-IN" smtClean="0"/>
              <a:t>‹#›</a:t>
            </a:fld>
            <a:endParaRPr lang="en-IN"/>
          </a:p>
        </p:txBody>
      </p:sp>
    </p:spTree>
    <p:extLst>
      <p:ext uri="{BB962C8B-B14F-4D97-AF65-F5344CB8AC3E}">
        <p14:creationId xmlns:p14="http://schemas.microsoft.com/office/powerpoint/2010/main" val="3320428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6F36BB-EFB5-4942-AC31-423AB2FE520E}" type="datetimeFigureOut">
              <a:rPr lang="en-IN" smtClean="0"/>
              <a:t>28-06-2024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876320-4037-46FA-A6BF-602BA8A864F7}" type="slidenum">
              <a:rPr lang="en-IN" smtClean="0"/>
              <a:t>‹#›</a:t>
            </a:fld>
            <a:endParaRPr lang="en-IN"/>
          </a:p>
        </p:txBody>
      </p:sp>
    </p:spTree>
    <p:extLst>
      <p:ext uri="{BB962C8B-B14F-4D97-AF65-F5344CB8AC3E}">
        <p14:creationId xmlns:p14="http://schemas.microsoft.com/office/powerpoint/2010/main" val="323907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F36BB-EFB5-4942-AC31-423AB2FE520E}"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76320-4037-46FA-A6BF-602BA8A864F7}" type="slidenum">
              <a:rPr lang="en-IN" smtClean="0"/>
              <a:t>‹#›</a:t>
            </a:fld>
            <a:endParaRPr lang="en-IN"/>
          </a:p>
        </p:txBody>
      </p:sp>
    </p:spTree>
    <p:extLst>
      <p:ext uri="{BB962C8B-B14F-4D97-AF65-F5344CB8AC3E}">
        <p14:creationId xmlns:p14="http://schemas.microsoft.com/office/powerpoint/2010/main" val="238737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6F36BB-EFB5-4942-AC31-423AB2FE520E}" type="datetimeFigureOut">
              <a:rPr lang="en-IN" smtClean="0"/>
              <a:t>28-06-2024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876320-4037-46FA-A6BF-602BA8A864F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501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teneo.ai/documentation/7.5.0/reference/pre-built-knowledge/teneo-offensive-language" TargetMode="External"/><Relationship Id="rId2" Type="http://schemas.openxmlformats.org/officeDocument/2006/relationships/hyperlink" Target="https://link.springer.com/chapter/10.1007/978-3-642-13059-5_5" TargetMode="External"/><Relationship Id="rId1" Type="http://schemas.openxmlformats.org/officeDocument/2006/relationships/slideLayout" Target="../slideLayouts/slideLayout6.xml"/><Relationship Id="rId6" Type="http://schemas.openxmlformats.org/officeDocument/2006/relationships/hyperlink" Target="https://spj.science.org/doi/10.34133/research.0189" TargetMode="External"/><Relationship Id="rId5" Type="http://schemas.openxmlformats.org/officeDocument/2006/relationships/hyperlink" Target="https://dl.acm.org/doi/abs/10.1145/3463274.3463805" TargetMode="External"/><Relationship Id="rId4" Type="http://schemas.openxmlformats.org/officeDocument/2006/relationships/hyperlink" Target="https://www.researchgate.net/publication/221442147_Offensive_Language_Detection_Using_Multi-level_Classific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AA46-F640-4FA4-AEEE-CBDA3A6B0FA4}"/>
              </a:ext>
            </a:extLst>
          </p:cNvPr>
          <p:cNvSpPr>
            <a:spLocks noGrp="1"/>
          </p:cNvSpPr>
          <p:nvPr>
            <p:ph type="ctrTitle"/>
          </p:nvPr>
        </p:nvSpPr>
        <p:spPr>
          <a:xfrm>
            <a:off x="0" y="1518805"/>
            <a:ext cx="12192000" cy="2177431"/>
          </a:xfrm>
        </p:spPr>
        <p:txBody>
          <a:bodyPr>
            <a:normAutofit fontScale="90000"/>
          </a:bodyPr>
          <a:lstStyle/>
          <a:p>
            <a:pPr algn="ctr"/>
            <a:r>
              <a:rPr lang="en-US" b="1" dirty="0">
                <a:latin typeface="Arial Black" panose="020B0A04020102020204" pitchFamily="34" charset="0"/>
              </a:rPr>
              <a:t>OFFENSIVE LANGUAGE DETECTION</a:t>
            </a:r>
            <a:endParaRPr lang="en-IN" b="1" dirty="0">
              <a:latin typeface="Arial Black" panose="020B0A04020102020204" pitchFamily="34" charset="0"/>
            </a:endParaRPr>
          </a:p>
        </p:txBody>
      </p:sp>
      <p:sp>
        <p:nvSpPr>
          <p:cNvPr id="3" name="Subtitle 2">
            <a:extLst>
              <a:ext uri="{FF2B5EF4-FFF2-40B4-BE49-F238E27FC236}">
                <a16:creationId xmlns:a16="http://schemas.microsoft.com/office/drawing/2014/main" id="{956DC996-E2B8-4F26-A182-F305B823EF6B}"/>
              </a:ext>
            </a:extLst>
          </p:cNvPr>
          <p:cNvSpPr>
            <a:spLocks noGrp="1"/>
          </p:cNvSpPr>
          <p:nvPr>
            <p:ph type="subTitle" idx="1"/>
          </p:nvPr>
        </p:nvSpPr>
        <p:spPr/>
        <p:txBody>
          <a:bodyPr>
            <a:normAutofit fontScale="85000" lnSpcReduction="20000"/>
          </a:bodyPr>
          <a:lstStyle/>
          <a:p>
            <a:pPr algn="ctr"/>
            <a:r>
              <a:rPr lang="en-US" b="1" dirty="0"/>
              <a:t>BOBIN J RAJ (E5221017)</a:t>
            </a:r>
          </a:p>
          <a:p>
            <a:pPr algn="ctr"/>
            <a:r>
              <a:rPr lang="en-US" b="1" dirty="0"/>
              <a:t>INTERNAL GUIDE : BALAJI PRASATH,SRET</a:t>
            </a:r>
          </a:p>
          <a:p>
            <a:pPr algn="ctr"/>
            <a:r>
              <a:rPr lang="en-US" b="1" dirty="0"/>
              <a:t>EXTERNAL GUIDE : DR.BALASUBRAMANIAN P,IIIT KOTTAYAM</a:t>
            </a:r>
            <a:endParaRPr lang="en-IN" b="1" dirty="0"/>
          </a:p>
        </p:txBody>
      </p:sp>
      <p:sp>
        <p:nvSpPr>
          <p:cNvPr id="4" name="Rectangles 3">
            <a:extLst>
              <a:ext uri="{FF2B5EF4-FFF2-40B4-BE49-F238E27FC236}">
                <a16:creationId xmlns:a16="http://schemas.microsoft.com/office/drawing/2014/main" id="{DA624957-1B4D-4928-AFE6-AD66EBE03FA9}"/>
              </a:ext>
            </a:extLst>
          </p:cNvPr>
          <p:cNvSpPr/>
          <p:nvPr/>
        </p:nvSpPr>
        <p:spPr>
          <a:xfrm>
            <a:off x="141667" y="268883"/>
            <a:ext cx="11822805" cy="981075"/>
          </a:xfrm>
          <a:prstGeom prst="rect">
            <a:avLst/>
          </a:prstGeom>
          <a:blipFill rotWithShape="1">
            <a:blip r:embed="rId2"/>
            <a:stretch>
              <a:fillRect/>
            </a:stretch>
          </a:blipFill>
          <a:ln>
            <a:noFill/>
          </a:ln>
        </p:spPr>
        <p:txBody>
          <a:bodyPr spcFirstLastPara="1" wrap="square" lIns="91425" tIns="91425" rIns="91425" bIns="91425" anchor="ctr" anchorCtr="0">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Latha" panose="020B0604020202020204" pitchFamily="34" charset="0"/>
              </a:rPr>
              <a:t> </a:t>
            </a:r>
          </a:p>
        </p:txBody>
      </p:sp>
      <p:sp>
        <p:nvSpPr>
          <p:cNvPr id="5" name="TextBox 4">
            <a:extLst>
              <a:ext uri="{FF2B5EF4-FFF2-40B4-BE49-F238E27FC236}">
                <a16:creationId xmlns:a16="http://schemas.microsoft.com/office/drawing/2014/main" id="{42DB48C5-0C77-4F6B-8ABC-81E039DAFC8E}"/>
              </a:ext>
            </a:extLst>
          </p:cNvPr>
          <p:cNvSpPr txBox="1"/>
          <p:nvPr/>
        </p:nvSpPr>
        <p:spPr>
          <a:xfrm>
            <a:off x="4244454" y="3696236"/>
            <a:ext cx="3616656" cy="646331"/>
          </a:xfrm>
          <a:prstGeom prst="rect">
            <a:avLst/>
          </a:prstGeom>
          <a:noFill/>
        </p:spPr>
        <p:txBody>
          <a:bodyPr wrap="square" rtlCol="0">
            <a:spAutoFit/>
          </a:bodyPr>
          <a:lstStyle/>
          <a:p>
            <a:pPr algn="ctr"/>
            <a:r>
              <a:rPr lang="en-US" b="1" dirty="0">
                <a:latin typeface="+mj-lt"/>
                <a:cs typeface="Times New Roman" panose="02020603050405020304" pitchFamily="18" charset="0"/>
              </a:rPr>
              <a:t>INT 391-INTERNSHIP 3</a:t>
            </a:r>
          </a:p>
          <a:p>
            <a:pPr algn="ctr"/>
            <a:r>
              <a:rPr lang="en-US" b="1" dirty="0">
                <a:latin typeface="+mj-lt"/>
                <a:cs typeface="Times New Roman" panose="02020603050405020304" pitchFamily="18" charset="0"/>
              </a:rPr>
              <a:t>FINAL REVIEW</a:t>
            </a:r>
            <a:endParaRPr lang="en-IN" b="1"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093ABDCE-E56E-4997-A2EF-E22B7F614E5A}"/>
              </a:ext>
            </a:extLst>
          </p:cNvPr>
          <p:cNvSpPr txBox="1"/>
          <p:nvPr/>
        </p:nvSpPr>
        <p:spPr>
          <a:xfrm>
            <a:off x="11158451" y="6482687"/>
            <a:ext cx="551328"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176638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0703-F3F1-4CA7-AE0C-4325C303B713}"/>
              </a:ext>
            </a:extLst>
          </p:cNvPr>
          <p:cNvSpPr>
            <a:spLocks noGrp="1"/>
          </p:cNvSpPr>
          <p:nvPr>
            <p:ph type="title"/>
          </p:nvPr>
        </p:nvSpPr>
        <p:spPr/>
        <p:txBody>
          <a:bodyPr/>
          <a:lstStyle/>
          <a:p>
            <a:r>
              <a:rPr lang="en-US" dirty="0">
                <a:latin typeface="Arial Black" panose="020B0A04020102020204" pitchFamily="34" charset="0"/>
              </a:rPr>
              <a:t>RESULTS</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A0F9B27E-1BAF-45B4-82E8-51C2E3DEA179}"/>
              </a:ext>
            </a:extLst>
          </p:cNvPr>
          <p:cNvSpPr txBox="1"/>
          <p:nvPr/>
        </p:nvSpPr>
        <p:spPr>
          <a:xfrm>
            <a:off x="1210614" y="2086377"/>
            <a:ext cx="2472744" cy="369332"/>
          </a:xfrm>
          <a:prstGeom prst="rect">
            <a:avLst/>
          </a:prstGeom>
          <a:noFill/>
        </p:spPr>
        <p:txBody>
          <a:bodyPr wrap="square" rtlCol="0">
            <a:spAutoFit/>
          </a:bodyPr>
          <a:lstStyle/>
          <a:p>
            <a:r>
              <a:rPr lang="en-US" dirty="0"/>
              <a:t>MODEL 2</a:t>
            </a:r>
            <a:endParaRPr lang="en-IN" dirty="0"/>
          </a:p>
        </p:txBody>
      </p:sp>
      <p:pic>
        <p:nvPicPr>
          <p:cNvPr id="5" name="Picture 4">
            <a:extLst>
              <a:ext uri="{FF2B5EF4-FFF2-40B4-BE49-F238E27FC236}">
                <a16:creationId xmlns:a16="http://schemas.microsoft.com/office/drawing/2014/main" id="{EECFF839-F6F3-4137-96A7-29F63533A19A}"/>
              </a:ext>
            </a:extLst>
          </p:cNvPr>
          <p:cNvPicPr>
            <a:picLocks noChangeAspect="1"/>
          </p:cNvPicPr>
          <p:nvPr/>
        </p:nvPicPr>
        <p:blipFill>
          <a:blip r:embed="rId2"/>
          <a:stretch>
            <a:fillRect/>
          </a:stretch>
        </p:blipFill>
        <p:spPr>
          <a:xfrm>
            <a:off x="1679767" y="2469817"/>
            <a:ext cx="4785176" cy="3864950"/>
          </a:xfrm>
          <a:prstGeom prst="rect">
            <a:avLst/>
          </a:prstGeom>
        </p:spPr>
      </p:pic>
      <p:pic>
        <p:nvPicPr>
          <p:cNvPr id="7" name="Picture 6">
            <a:extLst>
              <a:ext uri="{FF2B5EF4-FFF2-40B4-BE49-F238E27FC236}">
                <a16:creationId xmlns:a16="http://schemas.microsoft.com/office/drawing/2014/main" id="{A8AD2449-10AC-4406-8BA2-25A21FBD146E}"/>
              </a:ext>
            </a:extLst>
          </p:cNvPr>
          <p:cNvPicPr>
            <a:picLocks noChangeAspect="1"/>
          </p:cNvPicPr>
          <p:nvPr/>
        </p:nvPicPr>
        <p:blipFill>
          <a:blip r:embed="rId3"/>
          <a:stretch>
            <a:fillRect/>
          </a:stretch>
        </p:blipFill>
        <p:spPr>
          <a:xfrm>
            <a:off x="6413427" y="2271043"/>
            <a:ext cx="5196343" cy="3973149"/>
          </a:xfrm>
          <a:prstGeom prst="rect">
            <a:avLst/>
          </a:prstGeom>
        </p:spPr>
      </p:pic>
      <p:sp>
        <p:nvSpPr>
          <p:cNvPr id="4" name="TextBox 3">
            <a:extLst>
              <a:ext uri="{FF2B5EF4-FFF2-40B4-BE49-F238E27FC236}">
                <a16:creationId xmlns:a16="http://schemas.microsoft.com/office/drawing/2014/main" id="{05DA6C13-88FC-44E4-B584-D98443EDF959}"/>
              </a:ext>
            </a:extLst>
          </p:cNvPr>
          <p:cNvSpPr txBox="1"/>
          <p:nvPr/>
        </p:nvSpPr>
        <p:spPr>
          <a:xfrm>
            <a:off x="11155680" y="6496334"/>
            <a:ext cx="554099" cy="369332"/>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235349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13DBE-79E1-454C-9808-9267B0EFBD00}"/>
              </a:ext>
            </a:extLst>
          </p:cNvPr>
          <p:cNvSpPr>
            <a:spLocks noGrp="1"/>
          </p:cNvSpPr>
          <p:nvPr>
            <p:ph type="title"/>
          </p:nvPr>
        </p:nvSpPr>
        <p:spPr/>
        <p:txBody>
          <a:bodyPr/>
          <a:lstStyle/>
          <a:p>
            <a:r>
              <a:rPr lang="en-US" dirty="0">
                <a:latin typeface="Arial Black" panose="020B0A04020102020204" pitchFamily="34" charset="0"/>
              </a:rPr>
              <a:t>RESULTS</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2DD013BA-998F-41D3-ADB2-B71CC8A7F4B3}"/>
              </a:ext>
            </a:extLst>
          </p:cNvPr>
          <p:cNvSpPr txBox="1"/>
          <p:nvPr/>
        </p:nvSpPr>
        <p:spPr>
          <a:xfrm>
            <a:off x="1275008" y="2125014"/>
            <a:ext cx="8564451"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MODEL 1 THE ACCURACY IS 82%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MODEL 2 THE ACCURACY IS 85%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WE TAKE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MODEL FOR TESTING AND SAVE THIS MODEL</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4BE050-17BE-49FC-975C-BBBAC3AECEC4}"/>
              </a:ext>
            </a:extLst>
          </p:cNvPr>
          <p:cNvSpPr txBox="1"/>
          <p:nvPr/>
        </p:nvSpPr>
        <p:spPr>
          <a:xfrm>
            <a:off x="11054687" y="6469039"/>
            <a:ext cx="614149"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351663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2D51-FBA3-45BC-8622-E3BA00D0C1EA}"/>
              </a:ext>
            </a:extLst>
          </p:cNvPr>
          <p:cNvSpPr>
            <a:spLocks noGrp="1"/>
          </p:cNvSpPr>
          <p:nvPr>
            <p:ph type="title"/>
          </p:nvPr>
        </p:nvSpPr>
        <p:spPr/>
        <p:txBody>
          <a:bodyPr/>
          <a:lstStyle/>
          <a:p>
            <a:r>
              <a:rPr lang="en-US" dirty="0">
                <a:latin typeface="Arial Black" panose="020B0A04020102020204" pitchFamily="34" charset="0"/>
              </a:rPr>
              <a:t>TESTING</a:t>
            </a:r>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97E57444-F389-4772-9570-97B1DACFDE42}"/>
              </a:ext>
            </a:extLst>
          </p:cNvPr>
          <p:cNvPicPr>
            <a:picLocks noChangeAspect="1"/>
          </p:cNvPicPr>
          <p:nvPr/>
        </p:nvPicPr>
        <p:blipFill>
          <a:blip r:embed="rId2"/>
          <a:stretch>
            <a:fillRect/>
          </a:stretch>
        </p:blipFill>
        <p:spPr>
          <a:xfrm>
            <a:off x="1097280" y="1923840"/>
            <a:ext cx="9199831" cy="4154988"/>
          </a:xfrm>
          <a:prstGeom prst="rect">
            <a:avLst/>
          </a:prstGeom>
        </p:spPr>
      </p:pic>
      <p:sp>
        <p:nvSpPr>
          <p:cNvPr id="3" name="TextBox 2">
            <a:extLst>
              <a:ext uri="{FF2B5EF4-FFF2-40B4-BE49-F238E27FC236}">
                <a16:creationId xmlns:a16="http://schemas.microsoft.com/office/drawing/2014/main" id="{B3B2ECAD-76A9-4467-B1F9-2F73C609A605}"/>
              </a:ext>
            </a:extLst>
          </p:cNvPr>
          <p:cNvSpPr txBox="1"/>
          <p:nvPr/>
        </p:nvSpPr>
        <p:spPr>
          <a:xfrm>
            <a:off x="11155680" y="6469039"/>
            <a:ext cx="554099" cy="369332"/>
          </a:xfrm>
          <a:prstGeom prst="rect">
            <a:avLst/>
          </a:prstGeom>
          <a:noFill/>
        </p:spPr>
        <p:txBody>
          <a:bodyPr wrap="square" rtlCol="0">
            <a:spAutoFit/>
          </a:bodyPr>
          <a:lstStyle/>
          <a:p>
            <a:r>
              <a:rPr lang="en-US" dirty="0"/>
              <a:t>12</a:t>
            </a:r>
            <a:endParaRPr lang="en-IN" dirty="0"/>
          </a:p>
        </p:txBody>
      </p:sp>
    </p:spTree>
    <p:extLst>
      <p:ext uri="{BB962C8B-B14F-4D97-AF65-F5344CB8AC3E}">
        <p14:creationId xmlns:p14="http://schemas.microsoft.com/office/powerpoint/2010/main" val="131162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F500-8862-4F2F-BC34-CBB49ABE1313}"/>
              </a:ext>
            </a:extLst>
          </p:cNvPr>
          <p:cNvSpPr>
            <a:spLocks noGrp="1"/>
          </p:cNvSpPr>
          <p:nvPr>
            <p:ph type="title"/>
          </p:nvPr>
        </p:nvSpPr>
        <p:spPr/>
        <p:txBody>
          <a:bodyPr/>
          <a:lstStyle/>
          <a:p>
            <a:r>
              <a:rPr lang="en-US" dirty="0">
                <a:latin typeface="Arial Black" panose="020B0A04020102020204" pitchFamily="34" charset="0"/>
              </a:rPr>
              <a:t>REAL TIME PREDICTION</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D291C871-D7D9-428A-AAE0-D1C928914B0B}"/>
              </a:ext>
            </a:extLst>
          </p:cNvPr>
          <p:cNvSpPr txBox="1"/>
          <p:nvPr/>
        </p:nvSpPr>
        <p:spPr>
          <a:xfrm>
            <a:off x="1236372" y="2099256"/>
            <a:ext cx="670989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 </a:t>
            </a:r>
            <a:r>
              <a:rPr lang="en-US" b="0" dirty="0">
                <a:solidFill>
                  <a:srgbClr val="A31515"/>
                </a:solidFill>
                <a:effectLst/>
                <a:latin typeface="Times New Roman" panose="02020603050405020304" pitchFamily="18" charset="0"/>
                <a:cs typeface="Times New Roman" panose="02020603050405020304" pitchFamily="18" charset="0"/>
              </a:rPr>
              <a:t>I don't agree with you. I think your ideas dumb</a:t>
            </a:r>
          </a:p>
          <a:p>
            <a:endParaRPr lang="en-US" dirty="0">
              <a:solidFill>
                <a:srgbClr val="A31515"/>
              </a:solidFill>
              <a:latin typeface="Times New Roman" panose="02020603050405020304" pitchFamily="18" charset="0"/>
              <a:cs typeface="Times New Roman" panose="02020603050405020304" pitchFamily="18" charset="0"/>
            </a:endParaRPr>
          </a:p>
          <a:p>
            <a:r>
              <a:rPr lang="en-US" b="0" dirty="0">
                <a:effectLst/>
                <a:latin typeface="Times New Roman" panose="02020603050405020304" pitchFamily="18" charset="0"/>
                <a:cs typeface="Times New Roman" panose="02020603050405020304" pitchFamily="18" charset="0"/>
              </a:rPr>
              <a:t>OUTPUT:</a:t>
            </a:r>
          </a:p>
          <a:p>
            <a:endParaRPr lang="en-IN" dirty="0"/>
          </a:p>
        </p:txBody>
      </p:sp>
      <p:pic>
        <p:nvPicPr>
          <p:cNvPr id="5" name="Picture 4">
            <a:extLst>
              <a:ext uri="{FF2B5EF4-FFF2-40B4-BE49-F238E27FC236}">
                <a16:creationId xmlns:a16="http://schemas.microsoft.com/office/drawing/2014/main" id="{89423330-8EC5-4585-90CA-55FE81C97E49}"/>
              </a:ext>
            </a:extLst>
          </p:cNvPr>
          <p:cNvPicPr>
            <a:picLocks noChangeAspect="1"/>
          </p:cNvPicPr>
          <p:nvPr/>
        </p:nvPicPr>
        <p:blipFill>
          <a:blip r:embed="rId2"/>
          <a:stretch>
            <a:fillRect/>
          </a:stretch>
        </p:blipFill>
        <p:spPr>
          <a:xfrm>
            <a:off x="3130966" y="3100340"/>
            <a:ext cx="3972479" cy="657317"/>
          </a:xfrm>
          <a:prstGeom prst="rect">
            <a:avLst/>
          </a:prstGeom>
        </p:spPr>
      </p:pic>
      <p:sp>
        <p:nvSpPr>
          <p:cNvPr id="6" name="TextBox 5">
            <a:extLst>
              <a:ext uri="{FF2B5EF4-FFF2-40B4-BE49-F238E27FC236}">
                <a16:creationId xmlns:a16="http://schemas.microsoft.com/office/drawing/2014/main" id="{F19074B9-C6A2-484D-843C-584EACFE25A9}"/>
              </a:ext>
            </a:extLst>
          </p:cNvPr>
          <p:cNvSpPr txBox="1"/>
          <p:nvPr/>
        </p:nvSpPr>
        <p:spPr>
          <a:xfrm>
            <a:off x="1352282" y="4018208"/>
            <a:ext cx="575116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 </a:t>
            </a:r>
            <a:r>
              <a:rPr lang="en-US" b="0" dirty="0">
                <a:solidFill>
                  <a:srgbClr val="A31515"/>
                </a:solidFill>
                <a:effectLst/>
                <a:latin typeface="Times New Roman" panose="02020603050405020304" pitchFamily="18" charset="0"/>
                <a:cs typeface="Times New Roman" panose="02020603050405020304" pitchFamily="18" charset="0"/>
              </a:rPr>
              <a:t>I LOVE you. I WANNA LOVE YOU</a:t>
            </a:r>
            <a:endParaRPr lang="en-US" b="0" dirty="0">
              <a:solidFill>
                <a:srgbClr val="000000"/>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a:t>
            </a:r>
          </a:p>
          <a:p>
            <a:endParaRPr lang="en-IN" dirty="0"/>
          </a:p>
        </p:txBody>
      </p:sp>
      <p:pic>
        <p:nvPicPr>
          <p:cNvPr id="8" name="Picture 7">
            <a:extLst>
              <a:ext uri="{FF2B5EF4-FFF2-40B4-BE49-F238E27FC236}">
                <a16:creationId xmlns:a16="http://schemas.microsoft.com/office/drawing/2014/main" id="{F9B2678D-C959-405E-B081-02876DFC5820}"/>
              </a:ext>
            </a:extLst>
          </p:cNvPr>
          <p:cNvPicPr>
            <a:picLocks noChangeAspect="1"/>
          </p:cNvPicPr>
          <p:nvPr/>
        </p:nvPicPr>
        <p:blipFill>
          <a:blip r:embed="rId3"/>
          <a:stretch>
            <a:fillRect/>
          </a:stretch>
        </p:blipFill>
        <p:spPr>
          <a:xfrm>
            <a:off x="3130966" y="5157362"/>
            <a:ext cx="4210638" cy="590632"/>
          </a:xfrm>
          <a:prstGeom prst="rect">
            <a:avLst/>
          </a:prstGeom>
        </p:spPr>
      </p:pic>
      <p:sp>
        <p:nvSpPr>
          <p:cNvPr id="4" name="TextBox 3">
            <a:extLst>
              <a:ext uri="{FF2B5EF4-FFF2-40B4-BE49-F238E27FC236}">
                <a16:creationId xmlns:a16="http://schemas.microsoft.com/office/drawing/2014/main" id="{1B25887F-85FB-4D62-8DF1-2A5F539A18E7}"/>
              </a:ext>
            </a:extLst>
          </p:cNvPr>
          <p:cNvSpPr txBox="1"/>
          <p:nvPr/>
        </p:nvSpPr>
        <p:spPr>
          <a:xfrm>
            <a:off x="10986448" y="6482687"/>
            <a:ext cx="491319" cy="369332"/>
          </a:xfrm>
          <a:prstGeom prst="rect">
            <a:avLst/>
          </a:prstGeom>
          <a:noFill/>
        </p:spPr>
        <p:txBody>
          <a:bodyPr wrap="square" rtlCol="0">
            <a:spAutoFit/>
          </a:bodyPr>
          <a:lstStyle/>
          <a:p>
            <a:r>
              <a:rPr lang="en-US" dirty="0"/>
              <a:t>13</a:t>
            </a:r>
            <a:endParaRPr lang="en-IN" dirty="0"/>
          </a:p>
        </p:txBody>
      </p:sp>
    </p:spTree>
    <p:extLst>
      <p:ext uri="{BB962C8B-B14F-4D97-AF65-F5344CB8AC3E}">
        <p14:creationId xmlns:p14="http://schemas.microsoft.com/office/powerpoint/2010/main" val="1298453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EC5F-E3CB-4337-B337-BDAE975496A0}"/>
              </a:ext>
            </a:extLst>
          </p:cNvPr>
          <p:cNvSpPr>
            <a:spLocks noGrp="1"/>
          </p:cNvSpPr>
          <p:nvPr>
            <p:ph type="title"/>
          </p:nvPr>
        </p:nvSpPr>
        <p:spPr/>
        <p:txBody>
          <a:bodyPr/>
          <a:lstStyle/>
          <a:p>
            <a:r>
              <a:rPr lang="en-US" dirty="0">
                <a:latin typeface="Arial Black" panose="020B0A04020102020204" pitchFamily="34" charset="0"/>
              </a:rPr>
              <a:t>REFERENCE</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387EFE44-D4ED-4F98-9641-FB7AB2E2DEB6}"/>
              </a:ext>
            </a:extLst>
          </p:cNvPr>
          <p:cNvSpPr txBox="1"/>
          <p:nvPr/>
        </p:nvSpPr>
        <p:spPr>
          <a:xfrm>
            <a:off x="1241946" y="2047164"/>
            <a:ext cx="9812741" cy="4524315"/>
          </a:xfrm>
          <a:prstGeom prst="rect">
            <a:avLst/>
          </a:prstGeom>
          <a:noFill/>
        </p:spPr>
        <p:txBody>
          <a:bodyPr wrap="square" rtlCol="0">
            <a:spAutoFit/>
          </a:bodyPr>
          <a:lstStyle/>
          <a:p>
            <a:r>
              <a:rPr lang="en-US" dirty="0"/>
              <a:t>1. </a:t>
            </a:r>
            <a:r>
              <a:rPr lang="en-US" b="1" i="0" dirty="0">
                <a:solidFill>
                  <a:srgbClr val="000000"/>
                </a:solidFill>
                <a:effectLst/>
                <a:latin typeface="Times New Roman" panose="02020603050405020304" pitchFamily="18" charset="0"/>
                <a:cs typeface="Times New Roman" panose="02020603050405020304" pitchFamily="18" charset="0"/>
              </a:rPr>
              <a:t>Offensive Language Detection Using Multi-level Classification</a:t>
            </a:r>
          </a:p>
          <a:p>
            <a:r>
              <a:rPr lang="en-IN" dirty="0"/>
              <a:t>       </a:t>
            </a:r>
            <a:r>
              <a:rPr lang="en-IN" dirty="0">
                <a:hlinkClick r:id="rId2"/>
              </a:rPr>
              <a:t>https://link.springer.com/chapter/10.1007/978-3-642-13059-5_5</a:t>
            </a:r>
            <a:endParaRPr lang="en-IN" dirty="0"/>
          </a:p>
          <a:p>
            <a:r>
              <a:rPr lang="en-IN" dirty="0"/>
              <a:t>2. </a:t>
            </a:r>
            <a:r>
              <a:rPr lang="en-IN" b="1" i="0" dirty="0" err="1">
                <a:effectLst/>
                <a:latin typeface="Times New Roman" panose="02020603050405020304" pitchFamily="18" charset="0"/>
                <a:cs typeface="Times New Roman" panose="02020603050405020304" pitchFamily="18" charset="0"/>
              </a:rPr>
              <a:t>Teneo</a:t>
            </a:r>
            <a:r>
              <a:rPr lang="en-IN" b="1" i="0" dirty="0">
                <a:effectLst/>
                <a:latin typeface="Times New Roman" panose="02020603050405020304" pitchFamily="18" charset="0"/>
                <a:cs typeface="Times New Roman" panose="02020603050405020304" pitchFamily="18" charset="0"/>
              </a:rPr>
              <a:t> Offensive Language Detector NL Analyzer</a:t>
            </a:r>
          </a:p>
          <a:p>
            <a:r>
              <a:rPr lang="en-IN" dirty="0"/>
              <a:t>       </a:t>
            </a:r>
            <a:r>
              <a:rPr lang="en-IN" dirty="0">
                <a:hlinkClick r:id="rId3"/>
              </a:rPr>
              <a:t>https://developers.teneo.ai/documentation/7.5.0/reference/pre-built-knowledge/teneo-offensive-language</a:t>
            </a:r>
            <a:endParaRPr lang="en-IN" dirty="0"/>
          </a:p>
          <a:p>
            <a:r>
              <a:rPr lang="en-IN" dirty="0"/>
              <a:t>3. </a:t>
            </a:r>
            <a:r>
              <a:rPr lang="en-US" b="1" i="0" dirty="0">
                <a:solidFill>
                  <a:srgbClr val="111111"/>
                </a:solidFill>
                <a:effectLst/>
                <a:latin typeface="Times New Roman" panose="02020603050405020304" pitchFamily="18" charset="0"/>
                <a:cs typeface="Times New Roman" panose="02020603050405020304" pitchFamily="18" charset="0"/>
              </a:rPr>
              <a:t>Offensive Language Detection Using Multi-level Classification</a:t>
            </a:r>
          </a:p>
          <a:p>
            <a:r>
              <a:rPr lang="en-US" b="1" dirty="0">
                <a:solidFill>
                  <a:srgbClr val="111111"/>
                </a:solidFill>
                <a:latin typeface="Times New Roman" panose="02020603050405020304" pitchFamily="18" charset="0"/>
                <a:cs typeface="Times New Roman" panose="02020603050405020304" pitchFamily="18" charset="0"/>
              </a:rPr>
              <a:t>       </a:t>
            </a:r>
            <a:r>
              <a:rPr lang="en-US" dirty="0">
                <a:solidFill>
                  <a:srgbClr val="111111"/>
                </a:solidFill>
                <a:latin typeface="Times New Roman" panose="02020603050405020304" pitchFamily="18" charset="0"/>
                <a:cs typeface="Times New Roman" panose="02020603050405020304" pitchFamily="18" charset="0"/>
                <a:hlinkClick r:id="rId4"/>
              </a:rPr>
              <a:t>https://www.researchgate.net/publication/221442147_Offensive_Language_Detection_Using_Multi-level_Classification</a:t>
            </a:r>
            <a:endParaRPr lang="en-US" dirty="0">
              <a:solidFill>
                <a:srgbClr val="111111"/>
              </a:solidFill>
              <a:latin typeface="Times New Roman" panose="02020603050405020304" pitchFamily="18" charset="0"/>
              <a:cs typeface="Times New Roman" panose="02020603050405020304" pitchFamily="18" charset="0"/>
            </a:endParaRPr>
          </a:p>
          <a:p>
            <a:r>
              <a:rPr lang="en-US" i="0" dirty="0">
                <a:solidFill>
                  <a:srgbClr val="111111"/>
                </a:solidFill>
                <a:effectLst/>
                <a:latin typeface="Times New Roman" panose="02020603050405020304" pitchFamily="18" charset="0"/>
                <a:cs typeface="Times New Roman" panose="02020603050405020304" pitchFamily="18" charset="0"/>
              </a:rPr>
              <a:t>4. </a:t>
            </a:r>
            <a:r>
              <a:rPr lang="en-US" b="1" i="0" dirty="0">
                <a:solidFill>
                  <a:srgbClr val="000000"/>
                </a:solidFill>
                <a:effectLst/>
                <a:latin typeface="Times New Roman" panose="02020603050405020304" pitchFamily="18" charset="0"/>
                <a:cs typeface="Times New Roman" panose="02020603050405020304" pitchFamily="18" charset="0"/>
              </a:rPr>
              <a:t>Towards offensive language detection and reduction</a:t>
            </a:r>
          </a:p>
          <a:p>
            <a:r>
              <a:rPr lang="en-US" b="1"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hlinkClick r:id="rId5"/>
              </a:rPr>
              <a:t>https://dl.acm.org/doi/abs/10.1145/3463274.3463805</a:t>
            </a:r>
            <a:endParaRPr lang="en-US" dirty="0">
              <a:solidFill>
                <a:srgbClr val="000000"/>
              </a:solidFill>
              <a:latin typeface="Times New Roman" panose="02020603050405020304" pitchFamily="18" charset="0"/>
              <a:cs typeface="Times New Roman" panose="02020603050405020304" pitchFamily="18" charset="0"/>
            </a:endParaRPr>
          </a:p>
          <a:p>
            <a:r>
              <a:rPr lang="en-US" i="0" dirty="0">
                <a:solidFill>
                  <a:srgbClr val="000000"/>
                </a:solidFill>
                <a:effectLst/>
                <a:latin typeface="Times New Roman" panose="02020603050405020304" pitchFamily="18" charset="0"/>
                <a:cs typeface="Times New Roman" panose="02020603050405020304" pitchFamily="18" charset="0"/>
              </a:rPr>
              <a:t>5. </a:t>
            </a:r>
            <a:r>
              <a:rPr lang="en-IN" b="1" i="0" dirty="0">
                <a:solidFill>
                  <a:srgbClr val="1A1A1A"/>
                </a:solidFill>
                <a:effectLst/>
                <a:latin typeface="Times New Roman" panose="02020603050405020304" pitchFamily="18" charset="0"/>
                <a:cs typeface="Times New Roman" panose="02020603050405020304" pitchFamily="18" charset="0"/>
              </a:rPr>
              <a:t>Enhancing Offensive Language Detection</a:t>
            </a:r>
          </a:p>
          <a:p>
            <a:r>
              <a:rPr lang="en-IN" b="1" dirty="0">
                <a:solidFill>
                  <a:srgbClr val="1A1A1A"/>
                </a:solidFill>
                <a:latin typeface="Times New Roman" panose="02020603050405020304" pitchFamily="18" charset="0"/>
                <a:cs typeface="Times New Roman" panose="02020603050405020304" pitchFamily="18" charset="0"/>
              </a:rPr>
              <a:t>       </a:t>
            </a:r>
            <a:r>
              <a:rPr lang="en-IN" dirty="0">
                <a:solidFill>
                  <a:srgbClr val="1A1A1A"/>
                </a:solidFill>
                <a:latin typeface="Times New Roman" panose="02020603050405020304" pitchFamily="18" charset="0"/>
                <a:cs typeface="Times New Roman" panose="02020603050405020304" pitchFamily="18" charset="0"/>
                <a:hlinkClick r:id="rId6"/>
              </a:rPr>
              <a:t>https://spj.science.org/doi/10.34133/research.0189</a:t>
            </a:r>
            <a:endParaRPr lang="en-IN" dirty="0">
              <a:solidFill>
                <a:srgbClr val="1A1A1A"/>
              </a:solidFill>
              <a:latin typeface="Times New Roman" panose="02020603050405020304" pitchFamily="18" charset="0"/>
              <a:cs typeface="Times New Roman" panose="02020603050405020304" pitchFamily="18" charset="0"/>
            </a:endParaRPr>
          </a:p>
          <a:p>
            <a:endParaRPr lang="en-IN" i="0" dirty="0">
              <a:solidFill>
                <a:srgbClr val="1A1A1A"/>
              </a:solidFill>
              <a:effectLst/>
              <a:latin typeface="Times New Roman" panose="02020603050405020304" pitchFamily="18" charset="0"/>
              <a:cs typeface="Times New Roman" panose="02020603050405020304" pitchFamily="18" charset="0"/>
            </a:endParaRPr>
          </a:p>
          <a:p>
            <a:endParaRPr lang="en-US" i="0" dirty="0">
              <a:solidFill>
                <a:srgbClr val="000000"/>
              </a:solidFill>
              <a:effectLst/>
              <a:latin typeface="Times New Roman" panose="02020603050405020304" pitchFamily="18" charset="0"/>
              <a:cs typeface="Times New Roman" panose="02020603050405020304" pitchFamily="18" charset="0"/>
            </a:endParaRPr>
          </a:p>
          <a:p>
            <a:endParaRPr lang="en-US" i="0" dirty="0">
              <a:solidFill>
                <a:srgbClr val="111111"/>
              </a:solidFill>
              <a:effectLst/>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5982E6E-25F2-4E1C-BCB0-89C0A91E76E8}"/>
              </a:ext>
            </a:extLst>
          </p:cNvPr>
          <p:cNvSpPr txBox="1"/>
          <p:nvPr/>
        </p:nvSpPr>
        <p:spPr>
          <a:xfrm>
            <a:off x="11054687" y="6488668"/>
            <a:ext cx="682388" cy="369332"/>
          </a:xfrm>
          <a:prstGeom prst="rect">
            <a:avLst/>
          </a:prstGeom>
          <a:noFill/>
        </p:spPr>
        <p:txBody>
          <a:bodyPr wrap="square" rtlCol="0">
            <a:spAutoFit/>
          </a:bodyPr>
          <a:lstStyle/>
          <a:p>
            <a:r>
              <a:rPr lang="en-US" dirty="0"/>
              <a:t>14</a:t>
            </a:r>
            <a:endParaRPr lang="en-IN" dirty="0"/>
          </a:p>
        </p:txBody>
      </p:sp>
    </p:spTree>
    <p:extLst>
      <p:ext uri="{BB962C8B-B14F-4D97-AF65-F5344CB8AC3E}">
        <p14:creationId xmlns:p14="http://schemas.microsoft.com/office/powerpoint/2010/main" val="21297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3CF4-784A-4976-8E49-35E397B52528}"/>
              </a:ext>
            </a:extLst>
          </p:cNvPr>
          <p:cNvSpPr>
            <a:spLocks noGrp="1"/>
          </p:cNvSpPr>
          <p:nvPr>
            <p:ph type="title"/>
          </p:nvPr>
        </p:nvSpPr>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9473BF93-FF16-400C-8F1C-258D4A7E9958}"/>
              </a:ext>
            </a:extLst>
          </p:cNvPr>
          <p:cNvSpPr txBox="1"/>
          <p:nvPr/>
        </p:nvSpPr>
        <p:spPr>
          <a:xfrm>
            <a:off x="1097280" y="2356091"/>
            <a:ext cx="10058400" cy="206107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Offensive language detection is a critical task in various applications, including social media moderation, chatbots, and content filtering. </a:t>
            </a: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By leveraging an RNN (Recurrent Neural Network) model, you’ve achieved promising results in real-time scenarios. </a:t>
            </a:r>
          </a:p>
          <a:p>
            <a:pPr marL="285750" indent="-285750" algn="just">
              <a:lnSpc>
                <a:spcPct val="107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The bidirectional nature of the RNN allows it to capture context effectively, making it suitable for sequential data like text.</a:t>
            </a:r>
            <a:endParaRPr lang="en-IN" sz="1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3" name="TextBox 2">
            <a:extLst>
              <a:ext uri="{FF2B5EF4-FFF2-40B4-BE49-F238E27FC236}">
                <a16:creationId xmlns:a16="http://schemas.microsoft.com/office/drawing/2014/main" id="{D91C2264-D2B7-4962-B856-31B47A170594}"/>
              </a:ext>
            </a:extLst>
          </p:cNvPr>
          <p:cNvSpPr txBox="1"/>
          <p:nvPr/>
        </p:nvSpPr>
        <p:spPr>
          <a:xfrm>
            <a:off x="11155680" y="6469039"/>
            <a:ext cx="485860" cy="369332"/>
          </a:xfrm>
          <a:prstGeom prst="rect">
            <a:avLst/>
          </a:prstGeom>
          <a:noFill/>
        </p:spPr>
        <p:txBody>
          <a:bodyPr wrap="square" rtlCol="0">
            <a:spAutoFit/>
          </a:bodyPr>
          <a:lstStyle/>
          <a:p>
            <a:r>
              <a:rPr lang="en-US" dirty="0"/>
              <a:t>15</a:t>
            </a:r>
            <a:endParaRPr lang="en-IN" dirty="0"/>
          </a:p>
        </p:txBody>
      </p:sp>
    </p:spTree>
    <p:extLst>
      <p:ext uri="{BB962C8B-B14F-4D97-AF65-F5344CB8AC3E}">
        <p14:creationId xmlns:p14="http://schemas.microsoft.com/office/powerpoint/2010/main" val="2028434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PPT Slides">
            <a:extLst>
              <a:ext uri="{FF2B5EF4-FFF2-40B4-BE49-F238E27FC236}">
                <a16:creationId xmlns:a16="http://schemas.microsoft.com/office/drawing/2014/main" id="{F7674A3C-CECB-4434-81EE-B8FA1DFA1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7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80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A158-B60E-422E-9D6D-581E5376FABF}"/>
              </a:ext>
            </a:extLst>
          </p:cNvPr>
          <p:cNvSpPr>
            <a:spLocks noGrp="1"/>
          </p:cNvSpPr>
          <p:nvPr>
            <p:ph type="title"/>
          </p:nvPr>
        </p:nvSpPr>
        <p:spPr/>
        <p:txBody>
          <a:bodyPr/>
          <a:lstStyle/>
          <a:p>
            <a:r>
              <a:rPr lang="en-US" b="1" dirty="0">
                <a:latin typeface="Arial Black" panose="020B0A04020102020204" pitchFamily="34" charset="0"/>
              </a:rPr>
              <a:t>INTRODUCTION</a:t>
            </a:r>
            <a:endParaRPr lang="en-IN" b="1" dirty="0">
              <a:latin typeface="Arial Black" panose="020B0A04020102020204" pitchFamily="34" charset="0"/>
            </a:endParaRPr>
          </a:p>
        </p:txBody>
      </p:sp>
      <p:sp>
        <p:nvSpPr>
          <p:cNvPr id="4" name="TextBox 3">
            <a:extLst>
              <a:ext uri="{FF2B5EF4-FFF2-40B4-BE49-F238E27FC236}">
                <a16:creationId xmlns:a16="http://schemas.microsoft.com/office/drawing/2014/main" id="{917F7A2B-94AF-4F5F-A2D0-F7D5D8F47EE6}"/>
              </a:ext>
            </a:extLst>
          </p:cNvPr>
          <p:cNvSpPr txBox="1"/>
          <p:nvPr/>
        </p:nvSpPr>
        <p:spPr>
          <a:xfrm>
            <a:off x="1097280" y="2139558"/>
            <a:ext cx="8471723"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Nowadays we are well aware of the fact that if social media platforms are not handled carefully then they can create chaos in the world.</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One of the problems faced on these platforms are usage of Hate Speech and Offensive Language. Usage of such Language often results in fights, crimes or sometimes riots at worst.</a:t>
            </a:r>
          </a:p>
          <a:p>
            <a:pPr marL="285750" indent="-285750">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So, Detection of such language is essential and as humans cannot monitor such large volumes of data, we can take help of AI and detect the use of such language and prevent users from using such languages.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3FE2D7-18FC-4242-BC0C-A404A762483C}"/>
              </a:ext>
            </a:extLst>
          </p:cNvPr>
          <p:cNvSpPr txBox="1"/>
          <p:nvPr/>
        </p:nvSpPr>
        <p:spPr>
          <a:xfrm>
            <a:off x="11155680" y="6488668"/>
            <a:ext cx="649633"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143250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F5EA-A4FA-472D-B3C8-EECD93650A2B}"/>
              </a:ext>
            </a:extLst>
          </p:cNvPr>
          <p:cNvSpPr>
            <a:spLocks noGrp="1"/>
          </p:cNvSpPr>
          <p:nvPr>
            <p:ph type="title"/>
          </p:nvPr>
        </p:nvSpPr>
        <p:spPr/>
        <p:txBody>
          <a:bodyPr/>
          <a:lstStyle/>
          <a:p>
            <a:r>
              <a:rPr lang="en-US" b="1" dirty="0">
                <a:latin typeface="Arial Black" panose="020B0A04020102020204" pitchFamily="34" charset="0"/>
              </a:rPr>
              <a:t>METHODOLOGY</a:t>
            </a:r>
            <a:endParaRPr lang="en-IN" b="1" dirty="0">
              <a:latin typeface="Arial Black" panose="020B0A04020102020204" pitchFamily="34" charset="0"/>
            </a:endParaRPr>
          </a:p>
        </p:txBody>
      </p:sp>
      <p:graphicFrame>
        <p:nvGraphicFramePr>
          <p:cNvPr id="3" name="Diagram 2">
            <a:extLst>
              <a:ext uri="{FF2B5EF4-FFF2-40B4-BE49-F238E27FC236}">
                <a16:creationId xmlns:a16="http://schemas.microsoft.com/office/drawing/2014/main" id="{E45E637E-4289-4148-9B9F-AFC9024E6640}"/>
              </a:ext>
            </a:extLst>
          </p:cNvPr>
          <p:cNvGraphicFramePr/>
          <p:nvPr>
            <p:extLst>
              <p:ext uri="{D42A27DB-BD31-4B8C-83A1-F6EECF244321}">
                <p14:modId xmlns:p14="http://schemas.microsoft.com/office/powerpoint/2010/main" val="48865175"/>
              </p:ext>
            </p:extLst>
          </p:nvPr>
        </p:nvGraphicFramePr>
        <p:xfrm>
          <a:off x="2926080" y="2394014"/>
          <a:ext cx="5579745" cy="2868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34CADAA-D245-4746-9DC9-E59849DFE340}"/>
              </a:ext>
            </a:extLst>
          </p:cNvPr>
          <p:cNvSpPr txBox="1"/>
          <p:nvPr/>
        </p:nvSpPr>
        <p:spPr>
          <a:xfrm>
            <a:off x="11278510" y="6488668"/>
            <a:ext cx="736979"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96017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1839-D066-4482-B709-7AE4EE0063D7}"/>
              </a:ext>
            </a:extLst>
          </p:cNvPr>
          <p:cNvSpPr>
            <a:spLocks noGrp="1"/>
          </p:cNvSpPr>
          <p:nvPr>
            <p:ph type="title"/>
          </p:nvPr>
        </p:nvSpPr>
        <p:spPr/>
        <p:txBody>
          <a:bodyPr/>
          <a:lstStyle/>
          <a:p>
            <a:r>
              <a:rPr lang="en-US" dirty="0">
                <a:latin typeface="Arial Black" panose="020B0A04020102020204" pitchFamily="34" charset="0"/>
              </a:rPr>
              <a:t>DATASET</a:t>
            </a:r>
            <a:endParaRPr lang="en-IN" dirty="0">
              <a:latin typeface="Arial Black" panose="020B0A04020102020204" pitchFamily="34" charset="0"/>
            </a:endParaRPr>
          </a:p>
        </p:txBody>
      </p:sp>
      <p:pic>
        <p:nvPicPr>
          <p:cNvPr id="4" name="Picture 3">
            <a:extLst>
              <a:ext uri="{FF2B5EF4-FFF2-40B4-BE49-F238E27FC236}">
                <a16:creationId xmlns:a16="http://schemas.microsoft.com/office/drawing/2014/main" id="{95BCC9E4-A37B-4634-A0DF-58D6C8D4E8D6}"/>
              </a:ext>
            </a:extLst>
          </p:cNvPr>
          <p:cNvPicPr>
            <a:picLocks noChangeAspect="1"/>
          </p:cNvPicPr>
          <p:nvPr/>
        </p:nvPicPr>
        <p:blipFill>
          <a:blip r:embed="rId2"/>
          <a:stretch>
            <a:fillRect/>
          </a:stretch>
        </p:blipFill>
        <p:spPr>
          <a:xfrm>
            <a:off x="1612346" y="2756880"/>
            <a:ext cx="9543334" cy="2201486"/>
          </a:xfrm>
          <a:prstGeom prst="rect">
            <a:avLst/>
          </a:prstGeom>
        </p:spPr>
      </p:pic>
      <p:sp>
        <p:nvSpPr>
          <p:cNvPr id="5" name="TextBox 4">
            <a:extLst>
              <a:ext uri="{FF2B5EF4-FFF2-40B4-BE49-F238E27FC236}">
                <a16:creationId xmlns:a16="http://schemas.microsoft.com/office/drawing/2014/main" id="{9FEB3E31-3AC1-4CB2-9009-6558E45DD673}"/>
              </a:ext>
            </a:extLst>
          </p:cNvPr>
          <p:cNvSpPr txBox="1"/>
          <p:nvPr/>
        </p:nvSpPr>
        <p:spPr>
          <a:xfrm>
            <a:off x="1249251" y="2125014"/>
            <a:ext cx="2524259" cy="373487"/>
          </a:xfrm>
          <a:prstGeom prst="rect">
            <a:avLst/>
          </a:prstGeom>
          <a:noFill/>
        </p:spPr>
        <p:txBody>
          <a:bodyPr wrap="square" rtlCol="0">
            <a:spAutoFit/>
          </a:bodyPr>
          <a:lstStyle/>
          <a:p>
            <a:r>
              <a:rPr lang="en-US" dirty="0"/>
              <a:t>TWITTER.CSV</a:t>
            </a:r>
            <a:endParaRPr lang="en-IN" dirty="0"/>
          </a:p>
        </p:txBody>
      </p:sp>
      <p:pic>
        <p:nvPicPr>
          <p:cNvPr id="7" name="Picture 6">
            <a:extLst>
              <a:ext uri="{FF2B5EF4-FFF2-40B4-BE49-F238E27FC236}">
                <a16:creationId xmlns:a16="http://schemas.microsoft.com/office/drawing/2014/main" id="{2B8EF303-F648-4EF3-B892-23355FB29FB1}"/>
              </a:ext>
            </a:extLst>
          </p:cNvPr>
          <p:cNvPicPr>
            <a:picLocks noChangeAspect="1"/>
          </p:cNvPicPr>
          <p:nvPr/>
        </p:nvPicPr>
        <p:blipFill>
          <a:blip r:embed="rId3"/>
          <a:stretch>
            <a:fillRect/>
          </a:stretch>
        </p:blipFill>
        <p:spPr>
          <a:xfrm>
            <a:off x="2866740" y="5216745"/>
            <a:ext cx="6020640" cy="323895"/>
          </a:xfrm>
          <a:prstGeom prst="rect">
            <a:avLst/>
          </a:prstGeom>
        </p:spPr>
      </p:pic>
      <p:sp>
        <p:nvSpPr>
          <p:cNvPr id="3" name="TextBox 2">
            <a:extLst>
              <a:ext uri="{FF2B5EF4-FFF2-40B4-BE49-F238E27FC236}">
                <a16:creationId xmlns:a16="http://schemas.microsoft.com/office/drawing/2014/main" id="{B356B59D-D2BD-4E5D-8E92-F8ABEA5974A9}"/>
              </a:ext>
            </a:extLst>
          </p:cNvPr>
          <p:cNvSpPr txBox="1"/>
          <p:nvPr/>
        </p:nvSpPr>
        <p:spPr>
          <a:xfrm>
            <a:off x="11297617" y="6488668"/>
            <a:ext cx="777922"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31855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72E0-1642-4262-8027-159641B507D9}"/>
              </a:ext>
            </a:extLst>
          </p:cNvPr>
          <p:cNvSpPr>
            <a:spLocks noGrp="1"/>
          </p:cNvSpPr>
          <p:nvPr>
            <p:ph type="title"/>
          </p:nvPr>
        </p:nvSpPr>
        <p:spPr/>
        <p:txBody>
          <a:bodyPr/>
          <a:lstStyle/>
          <a:p>
            <a:r>
              <a:rPr lang="en-US" dirty="0">
                <a:latin typeface="Arial Black" panose="020B0A04020102020204" pitchFamily="34" charset="0"/>
              </a:rPr>
              <a:t>PREPROCESSING</a:t>
            </a:r>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0455C2AD-F4EA-443F-9535-DBC3A679537D}"/>
              </a:ext>
            </a:extLst>
          </p:cNvPr>
          <p:cNvSpPr txBox="1"/>
          <p:nvPr/>
        </p:nvSpPr>
        <p:spPr>
          <a:xfrm>
            <a:off x="1097280" y="2245550"/>
            <a:ext cx="10058400" cy="2862322"/>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 R</a:t>
            </a:r>
            <a:r>
              <a:rPr lang="en-US" b="0" dirty="0">
                <a:solidFill>
                  <a:srgbClr val="000000"/>
                </a:solidFill>
                <a:effectLst/>
                <a:latin typeface="Times New Roman" panose="02020603050405020304" pitchFamily="18" charset="0"/>
                <a:cs typeface="Times New Roman" panose="02020603050405020304" pitchFamily="18" charset="0"/>
              </a:rPr>
              <a:t>atio to hate </a:t>
            </a:r>
            <a:r>
              <a:rPr lang="en-US" b="0" dirty="0" err="1">
                <a:solidFill>
                  <a:srgbClr val="000000"/>
                </a:solidFill>
                <a:effectLst/>
                <a:latin typeface="Times New Roman" panose="02020603050405020304" pitchFamily="18" charset="0"/>
                <a:cs typeface="Times New Roman" panose="02020603050405020304" pitchFamily="18" charset="0"/>
              </a:rPr>
              <a:t>speech:offensive</a:t>
            </a:r>
            <a:r>
              <a:rPr lang="en-US" b="0" dirty="0">
                <a:solidFill>
                  <a:srgbClr val="000000"/>
                </a:solidFill>
                <a:effectLst/>
                <a:latin typeface="Times New Roman" panose="02020603050405020304" pitchFamily="18" charset="0"/>
                <a:cs typeface="Times New Roman" panose="02020603050405020304" pitchFamily="18" charset="0"/>
              </a:rPr>
              <a:t> </a:t>
            </a:r>
            <a:r>
              <a:rPr lang="en-US" b="0" dirty="0" err="1">
                <a:solidFill>
                  <a:srgbClr val="000000"/>
                </a:solidFill>
                <a:effectLst/>
                <a:latin typeface="Times New Roman" panose="02020603050405020304" pitchFamily="18" charset="0"/>
                <a:cs typeface="Times New Roman" panose="02020603050405020304" pitchFamily="18" charset="0"/>
              </a:rPr>
              <a:t>records:ok</a:t>
            </a:r>
            <a:r>
              <a:rPr lang="en-US" b="0" dirty="0">
                <a:solidFill>
                  <a:srgbClr val="000000"/>
                </a:solidFill>
                <a:effectLst/>
                <a:latin typeface="Times New Roman" panose="02020603050405020304" pitchFamily="18" charset="0"/>
                <a:cs typeface="Times New Roman" panose="02020603050405020304" pitchFamily="18" charset="0"/>
              </a:rPr>
              <a:t> are  1.0 : 13.4 : 2.9</a:t>
            </a:r>
          </a:p>
          <a:p>
            <a:pPr marL="360363" indent="-360363" algn="just"/>
            <a:r>
              <a:rPr lang="en-US" dirty="0">
                <a:solidFill>
                  <a:srgbClr val="000000"/>
                </a:solidFill>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Comparing to other records there are too many records are in offensive category. If we don't trim this ratio it will cause our predictive model to have a tendency to predict ok or hate speech tweets as </a:t>
            </a:r>
            <a:r>
              <a:rPr lang="en-US" b="0" dirty="0" err="1">
                <a:solidFill>
                  <a:srgbClr val="000000"/>
                </a:solidFill>
                <a:effectLst/>
                <a:latin typeface="Times New Roman" panose="02020603050405020304" pitchFamily="18" charset="0"/>
                <a:cs typeface="Times New Roman" panose="02020603050405020304" pitchFamily="18" charset="0"/>
              </a:rPr>
              <a:t>offensive.I</a:t>
            </a:r>
            <a:r>
              <a:rPr lang="en-US" b="0" dirty="0">
                <a:solidFill>
                  <a:srgbClr val="000000"/>
                </a:solidFill>
                <a:effectLst/>
                <a:latin typeface="Times New Roman" panose="02020603050405020304" pitchFamily="18" charset="0"/>
                <a:cs typeface="Times New Roman" panose="02020603050405020304" pitchFamily="18" charset="0"/>
              </a:rPr>
              <a:t> will remove 1/2 of them that will trim it down to 9595.Total records will be trimmed down to 15185.</a:t>
            </a:r>
          </a:p>
          <a:p>
            <a:pPr marL="360363" indent="-360363" algn="just"/>
            <a:endParaRPr lang="en-US" dirty="0">
              <a:solidFill>
                <a:srgbClr val="000000"/>
              </a:solidFill>
              <a:latin typeface="Times New Roman" panose="02020603050405020304" pitchFamily="18" charset="0"/>
              <a:cs typeface="Times New Roman" panose="02020603050405020304" pitchFamily="18" charset="0"/>
            </a:endParaRPr>
          </a:p>
          <a:p>
            <a:pPr marL="360363" indent="-360363" algn="just">
              <a:buFont typeface="Arial" panose="020B0604020202020204" pitchFamily="34" charset="0"/>
              <a:buChar char="•"/>
            </a:pPr>
            <a:r>
              <a:rPr lang="en-US" b="0" dirty="0">
                <a:solidFill>
                  <a:srgbClr val="000000"/>
                </a:solidFill>
                <a:effectLst/>
                <a:latin typeface="Times New Roman" panose="02020603050405020304" pitchFamily="18" charset="0"/>
                <a:cs typeface="Times New Roman" panose="02020603050405020304" pitchFamily="18" charset="0"/>
              </a:rPr>
              <a:t>Used Tokenizer for converting an sequence of data into smaller parts.</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endParaRPr lang="en-US" b="0" dirty="0">
              <a:solidFill>
                <a:srgbClr val="000000"/>
              </a:solidFill>
              <a:effectLst/>
              <a:latin typeface="Times New Roman" panose="02020603050405020304" pitchFamily="18" charset="0"/>
              <a:cs typeface="Times New Roman" panose="02020603050405020304" pitchFamily="18" charset="0"/>
            </a:endParaRPr>
          </a:p>
          <a:p>
            <a:pPr algn="just"/>
            <a:endParaRPr lang="en-US" b="0" dirty="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90D181-7A93-4A12-9808-6728978D2320}"/>
              </a:ext>
            </a:extLst>
          </p:cNvPr>
          <p:cNvSpPr txBox="1"/>
          <p:nvPr/>
        </p:nvSpPr>
        <p:spPr>
          <a:xfrm>
            <a:off x="11319453" y="6488668"/>
            <a:ext cx="635986"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1688997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C73A-6ECE-483A-AB3B-C028C29DCFDC}"/>
              </a:ext>
            </a:extLst>
          </p:cNvPr>
          <p:cNvSpPr>
            <a:spLocks noGrp="1"/>
          </p:cNvSpPr>
          <p:nvPr>
            <p:ph type="title"/>
          </p:nvPr>
        </p:nvSpPr>
        <p:spPr/>
        <p:txBody>
          <a:bodyPr/>
          <a:lstStyle/>
          <a:p>
            <a:r>
              <a:rPr lang="en-US" dirty="0">
                <a:latin typeface="Arial Black" panose="020B0A04020102020204" pitchFamily="34" charset="0"/>
              </a:rPr>
              <a:t>DATA ENCODING</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5FC10574-6F41-4D09-ACB5-B6B52DA00C9B}"/>
              </a:ext>
            </a:extLst>
          </p:cNvPr>
          <p:cNvSpPr txBox="1"/>
          <p:nvPr/>
        </p:nvSpPr>
        <p:spPr>
          <a:xfrm>
            <a:off x="1097280" y="2215166"/>
            <a:ext cx="9373244"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to 	create feature vectors of raw data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Text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one hot encoder using </a:t>
            </a:r>
            <a:r>
              <a:rPr lang="en-US" dirty="0" err="1">
                <a:latin typeface="Times New Roman" panose="02020603050405020304" pitchFamily="18" charset="0"/>
                <a:cs typeface="Times New Roman" panose="02020603050405020304" pitchFamily="18" charset="0"/>
              </a:rPr>
              <a:t>keras.util.to_categorical</a:t>
            </a:r>
            <a:r>
              <a:rPr lang="en-US" dirty="0">
                <a:latin typeface="Times New Roman" panose="02020603050405020304" pitchFamily="18" charset="0"/>
                <a:cs typeface="Times New Roman" panose="02020603050405020304" pitchFamily="18" charset="0"/>
              </a:rPr>
              <a:t> this coverts class labels into binary class matrix</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5B64330-0643-4C12-A2A1-C3676F296C2A}"/>
              </a:ext>
            </a:extLst>
          </p:cNvPr>
          <p:cNvSpPr txBox="1"/>
          <p:nvPr/>
        </p:nvSpPr>
        <p:spPr>
          <a:xfrm>
            <a:off x="11259403" y="6469039"/>
            <a:ext cx="518615" cy="369332"/>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288538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090F-2E34-4873-AD83-6173995F254E}"/>
              </a:ext>
            </a:extLst>
          </p:cNvPr>
          <p:cNvSpPr>
            <a:spLocks noGrp="1"/>
          </p:cNvSpPr>
          <p:nvPr>
            <p:ph type="title"/>
          </p:nvPr>
        </p:nvSpPr>
        <p:spPr/>
        <p:txBody>
          <a:bodyPr/>
          <a:lstStyle/>
          <a:p>
            <a:r>
              <a:rPr lang="en-US" dirty="0">
                <a:latin typeface="Arial Black" panose="020B0A04020102020204" pitchFamily="34" charset="0"/>
              </a:rPr>
              <a:t>MODEL 1</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1F43FFC9-CC33-4ADF-ADDB-6D06751A9F8E}"/>
              </a:ext>
            </a:extLst>
          </p:cNvPr>
          <p:cNvSpPr txBox="1"/>
          <p:nvPr/>
        </p:nvSpPr>
        <p:spPr>
          <a:xfrm>
            <a:off x="1197735" y="2137893"/>
            <a:ext cx="3747752" cy="369332"/>
          </a:xfrm>
          <a:prstGeom prst="rect">
            <a:avLst/>
          </a:prstGeom>
          <a:noFill/>
        </p:spPr>
        <p:txBody>
          <a:bodyPr wrap="square" rtlCol="0">
            <a:spAutoFit/>
          </a:bodyPr>
          <a:lstStyle/>
          <a:p>
            <a:r>
              <a:rPr lang="en-US" dirty="0"/>
              <a:t>SIMPLE NEURAL NETWORK</a:t>
            </a:r>
            <a:endParaRPr lang="en-IN" dirty="0"/>
          </a:p>
        </p:txBody>
      </p:sp>
      <p:pic>
        <p:nvPicPr>
          <p:cNvPr id="5" name="Picture 4">
            <a:extLst>
              <a:ext uri="{FF2B5EF4-FFF2-40B4-BE49-F238E27FC236}">
                <a16:creationId xmlns:a16="http://schemas.microsoft.com/office/drawing/2014/main" id="{F7ED5D10-F3A5-4EC9-804D-00A6C2D104CA}"/>
              </a:ext>
            </a:extLst>
          </p:cNvPr>
          <p:cNvPicPr>
            <a:picLocks noChangeAspect="1"/>
          </p:cNvPicPr>
          <p:nvPr/>
        </p:nvPicPr>
        <p:blipFill>
          <a:blip r:embed="rId2"/>
          <a:stretch>
            <a:fillRect/>
          </a:stretch>
        </p:blipFill>
        <p:spPr>
          <a:xfrm>
            <a:off x="3438154" y="2759879"/>
            <a:ext cx="5315692" cy="3181794"/>
          </a:xfrm>
          <a:prstGeom prst="rect">
            <a:avLst/>
          </a:prstGeom>
        </p:spPr>
      </p:pic>
      <p:sp>
        <p:nvSpPr>
          <p:cNvPr id="4" name="TextBox 3">
            <a:extLst>
              <a:ext uri="{FF2B5EF4-FFF2-40B4-BE49-F238E27FC236}">
                <a16:creationId xmlns:a16="http://schemas.microsoft.com/office/drawing/2014/main" id="{6B99998A-79ED-4B6B-9C67-F4C93EFE77C5}"/>
              </a:ext>
            </a:extLst>
          </p:cNvPr>
          <p:cNvSpPr txBox="1"/>
          <p:nvPr/>
        </p:nvSpPr>
        <p:spPr>
          <a:xfrm>
            <a:off x="11155680" y="6469039"/>
            <a:ext cx="764274"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27108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86C1-C7E4-4CB5-9B90-E1BBD92DB3C1}"/>
              </a:ext>
            </a:extLst>
          </p:cNvPr>
          <p:cNvSpPr>
            <a:spLocks noGrp="1"/>
          </p:cNvSpPr>
          <p:nvPr>
            <p:ph type="title"/>
          </p:nvPr>
        </p:nvSpPr>
        <p:spPr/>
        <p:txBody>
          <a:bodyPr/>
          <a:lstStyle/>
          <a:p>
            <a:r>
              <a:rPr lang="en-US" dirty="0">
                <a:latin typeface="Arial Black" panose="020B0A04020102020204" pitchFamily="34" charset="0"/>
              </a:rPr>
              <a:t>MODEL 2</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ACB21CB0-4237-4519-B222-4E1EE0E57191}"/>
              </a:ext>
            </a:extLst>
          </p:cNvPr>
          <p:cNvSpPr txBox="1"/>
          <p:nvPr/>
        </p:nvSpPr>
        <p:spPr>
          <a:xfrm>
            <a:off x="1210614" y="2125014"/>
            <a:ext cx="3554569" cy="369332"/>
          </a:xfrm>
          <a:prstGeom prst="rect">
            <a:avLst/>
          </a:prstGeom>
          <a:noFill/>
        </p:spPr>
        <p:txBody>
          <a:bodyPr wrap="square" rtlCol="0">
            <a:spAutoFit/>
          </a:bodyPr>
          <a:lstStyle/>
          <a:p>
            <a:r>
              <a:rPr lang="en-US" dirty="0"/>
              <a:t>RECURRENT NEURAL NETWORK</a:t>
            </a:r>
            <a:endParaRPr lang="en-IN" dirty="0"/>
          </a:p>
        </p:txBody>
      </p:sp>
      <p:pic>
        <p:nvPicPr>
          <p:cNvPr id="5" name="Picture 4">
            <a:extLst>
              <a:ext uri="{FF2B5EF4-FFF2-40B4-BE49-F238E27FC236}">
                <a16:creationId xmlns:a16="http://schemas.microsoft.com/office/drawing/2014/main" id="{0A81A768-9298-4651-B342-5203D6180713}"/>
              </a:ext>
            </a:extLst>
          </p:cNvPr>
          <p:cNvPicPr>
            <a:picLocks noChangeAspect="1"/>
          </p:cNvPicPr>
          <p:nvPr/>
        </p:nvPicPr>
        <p:blipFill>
          <a:blip r:embed="rId2"/>
          <a:stretch>
            <a:fillRect/>
          </a:stretch>
        </p:blipFill>
        <p:spPr>
          <a:xfrm>
            <a:off x="3442917" y="2882000"/>
            <a:ext cx="5306165" cy="2886478"/>
          </a:xfrm>
          <a:prstGeom prst="rect">
            <a:avLst/>
          </a:prstGeom>
        </p:spPr>
      </p:pic>
      <p:sp>
        <p:nvSpPr>
          <p:cNvPr id="4" name="TextBox 3">
            <a:extLst>
              <a:ext uri="{FF2B5EF4-FFF2-40B4-BE49-F238E27FC236}">
                <a16:creationId xmlns:a16="http://schemas.microsoft.com/office/drawing/2014/main" id="{C8BDE83A-263B-4FBC-86FC-0C3416DA3696}"/>
              </a:ext>
            </a:extLst>
          </p:cNvPr>
          <p:cNvSpPr txBox="1"/>
          <p:nvPr/>
        </p:nvSpPr>
        <p:spPr>
          <a:xfrm>
            <a:off x="11155680" y="6488668"/>
            <a:ext cx="717872"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149365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3EDA-3720-4DDD-945B-CE09487B4EE6}"/>
              </a:ext>
            </a:extLst>
          </p:cNvPr>
          <p:cNvSpPr>
            <a:spLocks noGrp="1"/>
          </p:cNvSpPr>
          <p:nvPr>
            <p:ph type="title"/>
          </p:nvPr>
        </p:nvSpPr>
        <p:spPr/>
        <p:txBody>
          <a:bodyPr/>
          <a:lstStyle/>
          <a:p>
            <a:r>
              <a:rPr lang="en-US" dirty="0">
                <a:latin typeface="Arial Black" panose="020B0A04020102020204" pitchFamily="34" charset="0"/>
              </a:rPr>
              <a:t>RESULTS</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1D1C5F4D-BE0F-4E25-B1AD-1B1076F54056}"/>
              </a:ext>
            </a:extLst>
          </p:cNvPr>
          <p:cNvSpPr txBox="1"/>
          <p:nvPr/>
        </p:nvSpPr>
        <p:spPr>
          <a:xfrm>
            <a:off x="1236372" y="2189408"/>
            <a:ext cx="2653048" cy="369332"/>
          </a:xfrm>
          <a:prstGeom prst="rect">
            <a:avLst/>
          </a:prstGeom>
          <a:noFill/>
        </p:spPr>
        <p:txBody>
          <a:bodyPr wrap="square" rtlCol="0">
            <a:spAutoFit/>
          </a:bodyPr>
          <a:lstStyle/>
          <a:p>
            <a:r>
              <a:rPr lang="en-US" dirty="0"/>
              <a:t>MODEL 1</a:t>
            </a:r>
            <a:endParaRPr lang="en-IN" dirty="0"/>
          </a:p>
        </p:txBody>
      </p:sp>
      <p:pic>
        <p:nvPicPr>
          <p:cNvPr id="5" name="Picture 4">
            <a:extLst>
              <a:ext uri="{FF2B5EF4-FFF2-40B4-BE49-F238E27FC236}">
                <a16:creationId xmlns:a16="http://schemas.microsoft.com/office/drawing/2014/main" id="{4A14A631-24E2-48E1-9159-BDAB2025E26B}"/>
              </a:ext>
            </a:extLst>
          </p:cNvPr>
          <p:cNvPicPr>
            <a:picLocks noChangeAspect="1"/>
          </p:cNvPicPr>
          <p:nvPr/>
        </p:nvPicPr>
        <p:blipFill>
          <a:blip r:embed="rId2"/>
          <a:stretch>
            <a:fillRect/>
          </a:stretch>
        </p:blipFill>
        <p:spPr>
          <a:xfrm>
            <a:off x="1867437" y="2454567"/>
            <a:ext cx="4621699" cy="3549086"/>
          </a:xfrm>
          <a:prstGeom prst="rect">
            <a:avLst/>
          </a:prstGeom>
        </p:spPr>
      </p:pic>
      <p:pic>
        <p:nvPicPr>
          <p:cNvPr id="7" name="Picture 6">
            <a:extLst>
              <a:ext uri="{FF2B5EF4-FFF2-40B4-BE49-F238E27FC236}">
                <a16:creationId xmlns:a16="http://schemas.microsoft.com/office/drawing/2014/main" id="{7052910E-572D-4DB7-A17F-3E8DA3D36C24}"/>
              </a:ext>
            </a:extLst>
          </p:cNvPr>
          <p:cNvPicPr>
            <a:picLocks noChangeAspect="1"/>
          </p:cNvPicPr>
          <p:nvPr/>
        </p:nvPicPr>
        <p:blipFill>
          <a:blip r:embed="rId3"/>
          <a:stretch>
            <a:fillRect/>
          </a:stretch>
        </p:blipFill>
        <p:spPr>
          <a:xfrm>
            <a:off x="6770928" y="2454567"/>
            <a:ext cx="4686093" cy="3549086"/>
          </a:xfrm>
          <a:prstGeom prst="rect">
            <a:avLst/>
          </a:prstGeom>
        </p:spPr>
      </p:pic>
      <p:sp>
        <p:nvSpPr>
          <p:cNvPr id="4" name="TextBox 3">
            <a:extLst>
              <a:ext uri="{FF2B5EF4-FFF2-40B4-BE49-F238E27FC236}">
                <a16:creationId xmlns:a16="http://schemas.microsoft.com/office/drawing/2014/main" id="{469A68F8-A859-4D0E-ADA9-C2ACE8E98CD1}"/>
              </a:ext>
            </a:extLst>
          </p:cNvPr>
          <p:cNvSpPr txBox="1"/>
          <p:nvPr/>
        </p:nvSpPr>
        <p:spPr>
          <a:xfrm>
            <a:off x="11155680" y="6482687"/>
            <a:ext cx="676929" cy="369332"/>
          </a:xfrm>
          <a:prstGeom prst="rect">
            <a:avLst/>
          </a:prstGeom>
          <a:noFill/>
        </p:spPr>
        <p:txBody>
          <a:bodyPr wrap="square" rtlCol="0">
            <a:spAutoFit/>
          </a:bodyPr>
          <a:lstStyle/>
          <a:p>
            <a:r>
              <a:rPr lang="en-US" dirty="0"/>
              <a:t>9</a:t>
            </a:r>
            <a:endParaRPr lang="en-IN" dirty="0"/>
          </a:p>
        </p:txBody>
      </p:sp>
    </p:spTree>
    <p:extLst>
      <p:ext uri="{BB962C8B-B14F-4D97-AF65-F5344CB8AC3E}">
        <p14:creationId xmlns:p14="http://schemas.microsoft.com/office/powerpoint/2010/main" val="4230044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326</TotalTime>
  <Words>552</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Times New Roman</vt:lpstr>
      <vt:lpstr>Retrospect</vt:lpstr>
      <vt:lpstr>OFFENSIVE LANGUAGE DETECTION</vt:lpstr>
      <vt:lpstr>INTRODUCTION</vt:lpstr>
      <vt:lpstr>METHODOLOGY</vt:lpstr>
      <vt:lpstr>DATASET</vt:lpstr>
      <vt:lpstr>PREPROCESSING</vt:lpstr>
      <vt:lpstr>DATA ENCODING</vt:lpstr>
      <vt:lpstr>MODEL 1</vt:lpstr>
      <vt:lpstr>MODEL 2</vt:lpstr>
      <vt:lpstr>RESULTS</vt:lpstr>
      <vt:lpstr>RESULTS</vt:lpstr>
      <vt:lpstr>RESULTS</vt:lpstr>
      <vt:lpstr>TESTING</vt:lpstr>
      <vt:lpstr>REAL TIME PREDICTION</vt:lpstr>
      <vt:lpstr>REFERENCE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LANGUAGE DETECTION</dc:title>
  <dc:creator>BIBIN J RAJ</dc:creator>
  <cp:lastModifiedBy>BIBIN J RAJ</cp:lastModifiedBy>
  <cp:revision>2</cp:revision>
  <dcterms:created xsi:type="dcterms:W3CDTF">2024-06-27T13:35:56Z</dcterms:created>
  <dcterms:modified xsi:type="dcterms:W3CDTF">2024-06-28T06:24:30Z</dcterms:modified>
</cp:coreProperties>
</file>