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Encode Sans Black" panose="020B0604020202020204" charset="0"/>
      <p:bold r:id="rId36"/>
    </p:embeddedFont>
    <p:embeddedFont>
      <p:font typeface="Merriweather Sans" pitchFamily="2" charset="0"/>
      <p:regular r:id="rId37"/>
      <p:bold r:id="rId38"/>
      <p:italic r:id="rId39"/>
      <p:boldItalic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Open Sans Light" panose="020B0306030504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1832C8-7B05-4DC7-B167-37BB22AF06B4}">
  <a:tblStyle styleId="{151832C8-7B05-4DC7-B167-37BB22AF06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llinaTool/nl2bash/tree/master/data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705d9d2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1705d9d2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6fc8c7536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6fc8c7536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16fc8c7536_0_3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6fc8c7536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6fc8c7536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77074c875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77074c875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6fc8c7536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6fc8c7536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77074c87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77074c87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77074c87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77074c87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77074c875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77074c875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77074c875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77074c875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6fc8c7536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6fc8c7536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99137e3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f99137e3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6fc8c7536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6fc8c7536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216fc8c7536_0_1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99137e35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f99137e35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6fc8c7536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16fc8c7536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6fc8c7536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16fc8c7536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16fc8c7536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16fc8c7536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6fc8c7536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6fc8c7536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6fc8c7536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6fc8c7536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16fc8c7536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16fc8c7536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16fc8c7536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16fc8c7536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16fc8c7536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16fc8c7536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16fc8c7536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16fc8c7536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216fc8c7536_0_2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6fc8c7536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6fc8c7536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6fc8c7536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6fc8c7536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/>
              </a:rPr>
              <a:t>https://github.com/TellinaTool/nl2bash/tree/master/data</a:t>
            </a:r>
            <a:endParaRPr sz="2400">
              <a:solidFill>
                <a:srgbClr val="99999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99999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Difficulties:</a:t>
            </a:r>
            <a:endParaRPr sz="2400">
              <a:solidFill>
                <a:srgbClr val="99999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Open Sans Light"/>
              <a:buAutoNum type="arabicPeriod"/>
            </a:pPr>
            <a:r>
              <a:rPr lang="en" sz="2400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structural generation</a:t>
            </a:r>
            <a:endParaRPr sz="2400">
              <a:solidFill>
                <a:srgbClr val="99999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Open Sans Light"/>
              <a:buAutoNum type="arabicPeriod"/>
            </a:pPr>
            <a:r>
              <a:rPr lang="en" sz="2400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evaluation</a:t>
            </a:r>
            <a:endParaRPr sz="2400">
              <a:solidFill>
                <a:srgbClr val="99999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216fc8c7536_0_1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6fc8c7536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6fc8c7536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16fc8c7536_0_1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6fc8c7536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6fc8c7536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216fc8c7536_0_2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6fc8c7536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6fc8c7536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16fc8c7536_0_3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6fc8c7536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6fc8c7536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216fc8c7536_0_1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6fc8c7536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6fc8c7536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16fc8c7536_0_2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rgbClr val="33006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83915" y="4459390"/>
            <a:ext cx="1028700" cy="69265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71757" y="999168"/>
            <a:ext cx="6972300" cy="19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8D3A2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463" y="2980485"/>
            <a:ext cx="1200151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9463" y="4622159"/>
            <a:ext cx="2061524" cy="367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>
  <p:cSld name="Header +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71757" y="278633"/>
            <a:ext cx="81846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006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3006F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659305" y="1302544"/>
            <a:ext cx="8196300" cy="30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erriweather Sans"/>
              <a:buChar char="&gt;"/>
              <a:defRPr sz="2400" b="0" i="0" u="none" strike="noStrike" cap="none">
                <a:solidFill>
                  <a:schemeClr val="accent5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55600" algn="l" rtl="0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5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42900" algn="l" rtl="0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erriweather Sans"/>
              <a:buChar char="&gt;"/>
              <a:defRPr sz="1800" b="0" i="0" u="none" strike="noStrike" cap="none">
                <a:solidFill>
                  <a:schemeClr val="accent5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5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erriweather Sans"/>
              <a:buChar char="&gt;"/>
              <a:defRPr sz="1400" b="0" i="0" u="none" strike="noStrike" cap="none">
                <a:solidFill>
                  <a:schemeClr val="accent5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6763" y="1022631"/>
            <a:ext cx="827843" cy="72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3915" y="4459390"/>
            <a:ext cx="1028700" cy="69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huggingface.co/blog/constrained-beam-search" TargetMode="External"/><Relationship Id="rId4" Type="http://schemas.openxmlformats.org/officeDocument/2006/relationships/hyperlink" Target="https://huggingface.co/blog/how-to-generat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71757" y="999168"/>
            <a:ext cx="6972300" cy="198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0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8D3A2"/>
              </a:buClr>
              <a:buSzPct val="100000"/>
              <a:buFont typeface="Arial"/>
              <a:buNone/>
            </a:pPr>
            <a:r>
              <a:rPr lang="en"/>
              <a:t>Linux Bash Code Generation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rgbClr val="E8D3A2"/>
              </a:buClr>
              <a:buSzPct val="1000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rgbClr val="E8D3A2"/>
              </a:buClr>
              <a:buSzPct val="250000"/>
              <a:buFont typeface="Arial"/>
              <a:buNone/>
            </a:pPr>
            <a:r>
              <a:rPr lang="en" sz="2000"/>
              <a:t>Josh Shih, Kevin Um, Qianyi Sha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671757" y="208974"/>
            <a:ext cx="8184600" cy="5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"/>
              <a:t>Major Problems left off from last time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2"/>
          </p:nvPr>
        </p:nvSpPr>
        <p:spPr>
          <a:xfrm>
            <a:off x="659300" y="871900"/>
            <a:ext cx="8196300" cy="338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-35814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&gt;"/>
            </a:pPr>
            <a:r>
              <a:rPr lang="en">
                <a:solidFill>
                  <a:schemeClr val="dk1"/>
                </a:solidFill>
              </a:rPr>
              <a:t>Dataset</a:t>
            </a:r>
            <a:endParaRPr>
              <a:solidFill>
                <a:schemeClr val="dk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>
                <a:solidFill>
                  <a:schemeClr val="dk1"/>
                </a:solidFill>
              </a:rPr>
              <a:t>Class Imbalance from NL2BASH dataset </a:t>
            </a:r>
            <a:endParaRPr>
              <a:solidFill>
                <a:schemeClr val="dk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>
                <a:solidFill>
                  <a:schemeClr val="dk1"/>
                </a:solidFill>
              </a:rPr>
              <a:t>Lack of data diversity</a:t>
            </a:r>
            <a:endParaRPr>
              <a:solidFill>
                <a:schemeClr val="dk1"/>
              </a:solidFill>
            </a:endParaRPr>
          </a:p>
          <a:p>
            <a:pPr marL="4572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&gt;"/>
            </a:pPr>
            <a:r>
              <a:rPr lang="en">
                <a:solidFill>
                  <a:schemeClr val="dk1"/>
                </a:solidFill>
              </a:rPr>
              <a:t>Structural output (bash cmds)</a:t>
            </a:r>
            <a:endParaRPr>
              <a:solidFill>
                <a:schemeClr val="dk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>
                <a:solidFill>
                  <a:schemeClr val="dk1"/>
                </a:solidFill>
              </a:rPr>
              <a:t>Constraint Decoding</a:t>
            </a:r>
            <a:endParaRPr>
              <a:solidFill>
                <a:schemeClr val="dk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>
                <a:solidFill>
                  <a:schemeClr val="dk1"/>
                </a:solidFill>
              </a:rPr>
              <a:t>Change to classification problem from command portion of bash cmd</a:t>
            </a:r>
            <a:endParaRPr>
              <a:solidFill>
                <a:schemeClr val="dk1"/>
              </a:solidFill>
            </a:endParaRPr>
          </a:p>
          <a:p>
            <a:pPr marL="4572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&gt;"/>
            </a:pPr>
            <a:r>
              <a:rPr lang="en">
                <a:solidFill>
                  <a:schemeClr val="dk1"/>
                </a:solidFill>
              </a:rPr>
              <a:t>New tokenizer for bash cmds </a:t>
            </a:r>
            <a:endParaRPr>
              <a:solidFill>
                <a:schemeClr val="dk1"/>
              </a:solidFill>
            </a:endParaRPr>
          </a:p>
          <a:p>
            <a:pPr marL="4572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&gt;"/>
            </a:pPr>
            <a:r>
              <a:rPr lang="en">
                <a:solidFill>
                  <a:schemeClr val="dk1"/>
                </a:solidFill>
              </a:rPr>
              <a:t>New evaluation metric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671757" y="999168"/>
            <a:ext cx="6972300" cy="198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"/>
              <a:t>New Progress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671757" y="278633"/>
            <a:ext cx="8184600" cy="74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"/>
              <a:t>Dataset 1 - NL2Bash 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2"/>
          </p:nvPr>
        </p:nvSpPr>
        <p:spPr>
          <a:xfrm>
            <a:off x="659305" y="1302544"/>
            <a:ext cx="8196300" cy="301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lang="en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How did we solve class imbalance?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>
                <a:solidFill>
                  <a:schemeClr val="dk1"/>
                </a:solidFill>
              </a:rPr>
              <a:t>Defined maximum threshold of 1000</a:t>
            </a:r>
            <a:endParaRPr>
              <a:solidFill>
                <a:schemeClr val="dk1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</a:pPr>
            <a:r>
              <a:rPr lang="en">
                <a:solidFill>
                  <a:schemeClr val="dk1"/>
                </a:solidFill>
              </a:rPr>
              <a:t>Removed user input/command pairs &gt; 1000 reps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>
                <a:solidFill>
                  <a:schemeClr val="dk1"/>
                </a:solidFill>
              </a:rPr>
              <a:t>Calculated # of repetitions for each command</a:t>
            </a:r>
            <a:endParaRPr>
              <a:solidFill>
                <a:schemeClr val="dk1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&gt;"/>
            </a:pPr>
            <a:r>
              <a:rPr lang="en">
                <a:solidFill>
                  <a:schemeClr val="dk1"/>
                </a:solidFill>
              </a:rPr>
              <a:t>Calculated </a:t>
            </a:r>
            <a:r>
              <a:rPr lang="en" i="1">
                <a:solidFill>
                  <a:schemeClr val="dk1"/>
                </a:solidFill>
              </a:rPr>
              <a:t>delta </a:t>
            </a:r>
            <a:r>
              <a:rPr lang="en">
                <a:solidFill>
                  <a:schemeClr val="dk1"/>
                </a:solidFill>
              </a:rPr>
              <a:t>(highest - lowest)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>
                <a:solidFill>
                  <a:schemeClr val="dk1"/>
                </a:solidFill>
              </a:rPr>
              <a:t>Used text-davinci-002 to generate </a:t>
            </a:r>
            <a:r>
              <a:rPr lang="en" sz="1800" i="1">
                <a:solidFill>
                  <a:schemeClr val="dk1"/>
                </a:solidFill>
              </a:rPr>
              <a:t>delta </a:t>
            </a:r>
            <a:r>
              <a:rPr lang="en">
                <a:solidFill>
                  <a:schemeClr val="dk1"/>
                </a:solidFill>
              </a:rPr>
              <a:t>of user input/command pair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671757" y="278633"/>
            <a:ext cx="8184600" cy="74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" dirty="0"/>
              <a:t>Dataset 1 – Original NL2Bash</a:t>
            </a:r>
            <a:endParaRPr dirty="0"/>
          </a:p>
        </p:txBody>
      </p:sp>
      <p:pic>
        <p:nvPicPr>
          <p:cNvPr id="147" name="Google Shape;147;p27"/>
          <p:cNvPicPr preferRelativeResize="0"/>
          <p:nvPr/>
        </p:nvPicPr>
        <p:blipFill rotWithShape="1">
          <a:blip r:embed="rId3">
            <a:alphaModFix/>
          </a:blip>
          <a:srcRect l="380" t="1001" r="-379" b="844"/>
          <a:stretch/>
        </p:blipFill>
        <p:spPr>
          <a:xfrm>
            <a:off x="17450" y="1321575"/>
            <a:ext cx="9109099" cy="308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06581"/>
            <a:ext cx="9144002" cy="3117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671757" y="278633"/>
            <a:ext cx="8184600" cy="74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" dirty="0"/>
              <a:t>Dataset 1 – Balanced NL2Bash </a:t>
            </a:r>
            <a:endParaRPr dirty="0"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2"/>
          </p:nvPr>
        </p:nvSpPr>
        <p:spPr>
          <a:xfrm>
            <a:off x="659305" y="1302544"/>
            <a:ext cx="8196300" cy="301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6520"/>
            <a:ext cx="9144002" cy="312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43125"/>
            <a:ext cx="9144001" cy="3130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671757" y="278633"/>
            <a:ext cx="8184600" cy="74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"/>
              <a:t>Constrained Decoding with Constrained Beam Search</a:t>
            </a:r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2"/>
          </p:nvPr>
        </p:nvSpPr>
        <p:spPr>
          <a:xfrm>
            <a:off x="659300" y="1302550"/>
            <a:ext cx="3912600" cy="301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45720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&gt;"/>
            </a:pPr>
            <a:r>
              <a:rPr lang="en" sz="6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Greedy Search</a:t>
            </a:r>
            <a:endParaRPr sz="6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 Light"/>
              <a:buChar char="–"/>
            </a:pPr>
            <a:r>
              <a:rPr lang="en" sz="6400">
                <a:solidFill>
                  <a:schemeClr val="dk1"/>
                </a:solidFill>
              </a:rPr>
              <a:t>Selects word with highest probability as next word</a:t>
            </a:r>
            <a:endParaRPr sz="64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&gt;"/>
            </a:pPr>
            <a:r>
              <a:rPr lang="en" sz="6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Beam Search</a:t>
            </a:r>
            <a:endParaRPr sz="6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 Light"/>
              <a:buChar char="–"/>
            </a:pPr>
            <a:r>
              <a:rPr lang="en" sz="6400">
                <a:solidFill>
                  <a:schemeClr val="dk1"/>
                </a:solidFill>
              </a:rPr>
              <a:t>Reduces risk of hidden high probability words, keeps </a:t>
            </a:r>
            <a:r>
              <a:rPr lang="en" sz="6400" i="1">
                <a:solidFill>
                  <a:schemeClr val="dk1"/>
                </a:solidFill>
              </a:rPr>
              <a:t>num_beams</a:t>
            </a:r>
            <a:r>
              <a:rPr lang="en" sz="6400">
                <a:solidFill>
                  <a:schemeClr val="dk1"/>
                </a:solidFill>
              </a:rPr>
              <a:t> hypothesis</a:t>
            </a:r>
            <a:endParaRPr sz="64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&gt;"/>
            </a:pPr>
            <a:r>
              <a:rPr lang="en" sz="6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Constrained Beam Search</a:t>
            </a:r>
            <a:endParaRPr sz="6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" sz="6400">
                <a:solidFill>
                  <a:schemeClr val="dk1"/>
                </a:solidFill>
              </a:rPr>
              <a:t>Conduct training with a single or list of ‘output’ words</a:t>
            </a:r>
            <a:endParaRPr sz="64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" sz="6400">
                <a:solidFill>
                  <a:schemeClr val="dk1"/>
                </a:solidFill>
              </a:rPr>
              <a:t>Inject respective tokens at each step of generation</a:t>
            </a:r>
            <a:endParaRPr sz="6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00" y="1022625"/>
            <a:ext cx="4014600" cy="34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 txBox="1"/>
          <p:nvPr/>
        </p:nvSpPr>
        <p:spPr>
          <a:xfrm>
            <a:off x="4571900" y="4452000"/>
            <a:ext cx="289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Source: </a:t>
            </a:r>
            <a:r>
              <a:rPr lang="en" sz="6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generate text: using different decoding methods for language generation with Transformers (huggingface.co)</a:t>
            </a:r>
            <a:r>
              <a:rPr lang="en" sz="600">
                <a:solidFill>
                  <a:schemeClr val="dk1"/>
                </a:solidFill>
              </a:rPr>
              <a:t>, </a:t>
            </a:r>
            <a:r>
              <a:rPr lang="en" sz="6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Guiding Text Generation with Constrained Beam Search in 🤗 Transformers (huggingface.co)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xfrm>
            <a:off x="671757" y="278633"/>
            <a:ext cx="8184600" cy="74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"/>
              <a:t>Constrained Decoding with Constrained Beam Search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2"/>
          </p:nvPr>
        </p:nvSpPr>
        <p:spPr>
          <a:xfrm>
            <a:off x="4572000" y="1098900"/>
            <a:ext cx="4283700" cy="321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</a:pPr>
            <a:r>
              <a:rPr lang="en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Disjunctive Constraints</a:t>
            </a: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" sz="1600">
                <a:solidFill>
                  <a:schemeClr val="dk1"/>
                </a:solidFill>
              </a:rPr>
              <a:t>Equal possibility of being used given list of ‘output’ words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" sz="1600">
                <a:solidFill>
                  <a:schemeClr val="dk1"/>
                </a:solidFill>
              </a:rPr>
              <a:t>Guide generation to contain </a:t>
            </a:r>
            <a:r>
              <a:rPr lang="en" sz="1600" i="1">
                <a:solidFill>
                  <a:schemeClr val="dk1"/>
                </a:solidFill>
              </a:rPr>
              <a:t>at least one</a:t>
            </a:r>
            <a:r>
              <a:rPr lang="en" sz="1600">
                <a:solidFill>
                  <a:schemeClr val="dk1"/>
                </a:solidFill>
              </a:rPr>
              <a:t> among list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" sz="1600">
                <a:solidFill>
                  <a:schemeClr val="dk1"/>
                </a:solidFill>
              </a:rPr>
              <a:t>List of ‘output’ words: </a:t>
            </a:r>
            <a:r>
              <a:rPr lang="en" sz="1600" i="1">
                <a:solidFill>
                  <a:schemeClr val="dk1"/>
                </a:solidFill>
              </a:rPr>
              <a:t>commands </a:t>
            </a:r>
            <a:r>
              <a:rPr lang="en" sz="1600">
                <a:solidFill>
                  <a:schemeClr val="dk1"/>
                </a:solidFill>
              </a:rPr>
              <a:t>from customv3 (smaller training dataset)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" sz="1600">
                <a:solidFill>
                  <a:schemeClr val="dk1"/>
                </a:solidFill>
              </a:rPr>
              <a:t>Pretrained weights from t5-large using NL2BASH dataset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00" y="1098900"/>
            <a:ext cx="3768235" cy="40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671757" y="278633"/>
            <a:ext cx="8184600" cy="74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"/>
              <a:t>Constrained Decoding with Constrained Beam Search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body" idx="2"/>
          </p:nvPr>
        </p:nvSpPr>
        <p:spPr>
          <a:xfrm>
            <a:off x="4572000" y="1098900"/>
            <a:ext cx="4283700" cy="359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&gt;"/>
            </a:pPr>
            <a:r>
              <a:rPr lang="en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Performance Comparison</a:t>
            </a: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–"/>
            </a:pPr>
            <a:r>
              <a:rPr lang="en" sz="1600">
                <a:solidFill>
                  <a:schemeClr val="dk1"/>
                </a:solidFill>
              </a:rPr>
              <a:t>User input: </a:t>
            </a:r>
            <a:endParaRPr sz="1600">
              <a:solidFill>
                <a:schemeClr val="dk1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&gt;"/>
            </a:pPr>
            <a:r>
              <a:rPr lang="en" sz="1600">
                <a:solidFill>
                  <a:schemeClr val="dk1"/>
                </a:solidFill>
              </a:rPr>
              <a:t>“Clears scrollback buffer”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" sz="1600">
                <a:solidFill>
                  <a:schemeClr val="dk1"/>
                </a:solidFill>
              </a:rPr>
              <a:t>Ground truth: </a:t>
            </a:r>
            <a:endParaRPr sz="1600">
              <a:solidFill>
                <a:schemeClr val="dk1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&gt;"/>
            </a:pPr>
            <a:r>
              <a:rPr lang="en" sz="1600">
                <a:solidFill>
                  <a:schemeClr val="dk1"/>
                </a:solidFill>
                <a:highlight>
                  <a:schemeClr val="accent6"/>
                </a:highlight>
              </a:rPr>
              <a:t>clear -x</a:t>
            </a:r>
            <a:endParaRPr sz="160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" sz="1600">
                <a:solidFill>
                  <a:schemeClr val="dk1"/>
                </a:solidFill>
              </a:rPr>
              <a:t>Sequential Model: </a:t>
            </a:r>
            <a:endParaRPr sz="1600">
              <a:solidFill>
                <a:schemeClr val="dk1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&gt;"/>
            </a:pPr>
            <a:r>
              <a:rPr lang="en" sz="1600">
                <a:solidFill>
                  <a:schemeClr val="dk1"/>
                </a:solidFill>
                <a:highlight>
                  <a:schemeClr val="accent6"/>
                </a:highlight>
              </a:rPr>
              <a:t>clear -x</a:t>
            </a:r>
            <a:r>
              <a:rPr lang="en" sz="1600">
                <a:solidFill>
                  <a:schemeClr val="dk1"/>
                </a:solidFill>
              </a:rPr>
              <a:t>, 1.0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" sz="1600">
                <a:solidFill>
                  <a:schemeClr val="dk1"/>
                </a:solidFill>
              </a:rPr>
              <a:t>T5-Large (NL2BASH):</a:t>
            </a:r>
            <a:endParaRPr sz="1600">
              <a:solidFill>
                <a:schemeClr val="dk1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&gt;"/>
            </a:pPr>
            <a:r>
              <a:rPr lang="en" sz="1600">
                <a:solidFill>
                  <a:schemeClr val="dk1"/>
                </a:solidFill>
                <a:highlight>
                  <a:srgbClr val="B6D7A8"/>
                </a:highlight>
              </a:rPr>
              <a:t>clear scrollback</a:t>
            </a:r>
            <a:r>
              <a:rPr lang="en" sz="1600">
                <a:solidFill>
                  <a:schemeClr val="dk1"/>
                </a:solidFill>
              </a:rPr>
              <a:t>, 0.65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" sz="1600">
                <a:solidFill>
                  <a:schemeClr val="dk1"/>
                </a:solidFill>
              </a:rPr>
              <a:t>Constrained Decoding: </a:t>
            </a:r>
            <a:endParaRPr sz="1600">
              <a:solidFill>
                <a:schemeClr val="dk1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&gt;"/>
            </a:pPr>
            <a:r>
              <a:rPr lang="en" sz="1600">
                <a:solidFill>
                  <a:schemeClr val="dk1"/>
                </a:solidFill>
                <a:highlight>
                  <a:schemeClr val="accent4"/>
                </a:highlight>
              </a:rPr>
              <a:t>clearstatus -c scrollback</a:t>
            </a:r>
            <a:r>
              <a:rPr lang="en" sz="1600">
                <a:solidFill>
                  <a:schemeClr val="dk1"/>
                </a:solidFill>
              </a:rPr>
              <a:t>, 0.0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00" y="1098900"/>
            <a:ext cx="3768235" cy="40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body" idx="1"/>
          </p:nvPr>
        </p:nvSpPr>
        <p:spPr>
          <a:xfrm>
            <a:off x="671757" y="278633"/>
            <a:ext cx="8184600" cy="74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"/>
              <a:t>Dataset 2 GPT-3.5-Turbo generated data</a:t>
            </a:r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body" idx="2"/>
          </p:nvPr>
        </p:nvSpPr>
        <p:spPr>
          <a:xfrm>
            <a:off x="659305" y="1302544"/>
            <a:ext cx="8196300" cy="301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Custom-V1 -&gt; ChatGPT enriched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">
                <a:solidFill>
                  <a:schemeClr val="dk1"/>
                </a:solidFill>
              </a:rPr>
              <a:t>Manually generated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Custom-V2 -&gt; GPT3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">
                <a:solidFill>
                  <a:schemeClr val="dk1"/>
                </a:solidFill>
              </a:rPr>
              <a:t>Text complete Model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Custom-V3 -&gt; GPT-3.5-Turbo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">
                <a:solidFill>
                  <a:schemeClr val="dk1"/>
                </a:solidFill>
              </a:rPr>
              <a:t>Conversation Model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body" idx="1"/>
          </p:nvPr>
        </p:nvSpPr>
        <p:spPr>
          <a:xfrm>
            <a:off x="671757" y="278633"/>
            <a:ext cx="8184600" cy="74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"/>
              <a:t>Problems encountered</a:t>
            </a:r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body" idx="2"/>
          </p:nvPr>
        </p:nvSpPr>
        <p:spPr>
          <a:xfrm>
            <a:off x="659300" y="1302552"/>
            <a:ext cx="8196300" cy="375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Enrichment doesn’t work that well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How to pass the instructions.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">
                <a:solidFill>
                  <a:schemeClr val="dk1"/>
                </a:solidFill>
              </a:rPr>
              <a:t>Chat based model vs Sentence complete model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Outputting structured data.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Data cleaning.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Comparing different models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Limited by model.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71757" y="208974"/>
            <a:ext cx="8184600" cy="5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"/>
              <a:t>Team</a:t>
            </a:r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50" y="1482441"/>
            <a:ext cx="1718080" cy="208325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680075" y="3651450"/>
            <a:ext cx="223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Um, ECE PMP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7125" y="1582219"/>
            <a:ext cx="1858596" cy="180140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3697475" y="3651450"/>
            <a:ext cx="223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Shih, ECE PMP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5">
            <a:alphaModFix/>
          </a:blip>
          <a:srcRect t="4877" b="19152"/>
          <a:stretch/>
        </p:blipFill>
        <p:spPr>
          <a:xfrm>
            <a:off x="6708113" y="1567200"/>
            <a:ext cx="1812875" cy="191374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6495850" y="3651450"/>
            <a:ext cx="223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Qianyi Sha, ECE PMP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body" idx="1"/>
          </p:nvPr>
        </p:nvSpPr>
        <p:spPr>
          <a:xfrm>
            <a:off x="671757" y="278633"/>
            <a:ext cx="8184600" cy="74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96" name="Google Shape;196;p34"/>
          <p:cNvSpPr txBox="1">
            <a:spLocks noGrp="1"/>
          </p:cNvSpPr>
          <p:nvPr>
            <p:ph type="body" idx="2"/>
          </p:nvPr>
        </p:nvSpPr>
        <p:spPr>
          <a:xfrm>
            <a:off x="659305" y="1302544"/>
            <a:ext cx="8196300" cy="301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988" y="3245688"/>
            <a:ext cx="64293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53" y="1423625"/>
            <a:ext cx="9109735" cy="74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34"/>
          <p:cNvCxnSpPr/>
          <p:nvPr/>
        </p:nvCxnSpPr>
        <p:spPr>
          <a:xfrm flipH="1">
            <a:off x="4434200" y="2302400"/>
            <a:ext cx="6600" cy="747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>
            <a:spLocks noGrp="1"/>
          </p:cNvSpPr>
          <p:nvPr>
            <p:ph type="body" idx="1"/>
          </p:nvPr>
        </p:nvSpPr>
        <p:spPr>
          <a:xfrm>
            <a:off x="671757" y="278633"/>
            <a:ext cx="8184600" cy="74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"/>
              <a:t>Evaluation Metric</a:t>
            </a:r>
            <a:endParaRPr/>
          </a:p>
        </p:txBody>
      </p:sp>
      <p:sp>
        <p:nvSpPr>
          <p:cNvPr id="205" name="Google Shape;205;p35"/>
          <p:cNvSpPr txBox="1">
            <a:spLocks noGrp="1"/>
          </p:cNvSpPr>
          <p:nvPr>
            <p:ph type="body" idx="2"/>
          </p:nvPr>
        </p:nvSpPr>
        <p:spPr>
          <a:xfrm>
            <a:off x="659300" y="2154125"/>
            <a:ext cx="8196300" cy="216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Measure how similar our output is to the closest correct bash command on a scale of 0.0 - 1.0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body" idx="1"/>
          </p:nvPr>
        </p:nvSpPr>
        <p:spPr>
          <a:xfrm>
            <a:off x="671757" y="278633"/>
            <a:ext cx="8184600" cy="74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"/>
              <a:t>Evaluation Metric</a:t>
            </a:r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body" idx="2"/>
          </p:nvPr>
        </p:nvSpPr>
        <p:spPr>
          <a:xfrm>
            <a:off x="659305" y="1302544"/>
            <a:ext cx="8196300" cy="301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Structure of General Bash Command: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chemeClr val="dk1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[-flag(s)/-option(s)]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chemeClr val="dk1"/>
                </a:solidFill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[argument(s)]</a:t>
            </a:r>
            <a:endParaRPr sz="2000">
              <a:solidFill>
                <a:schemeClr val="dk1"/>
              </a:solidFill>
              <a:highlight>
                <a:srgbClr val="EA999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Command &gt; Argument(s) &gt; flag(s)/option(s)</a:t>
            </a:r>
            <a:r>
              <a:rPr lang="en" sz="2000">
                <a:solidFill>
                  <a:schemeClr val="dk1"/>
                </a:solidFill>
              </a:rPr>
              <a:t> 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Split each bash command to three types Cmd, Arg, Opt and give an adjustable weight to each token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>
            <a:spLocks noGrp="1"/>
          </p:cNvSpPr>
          <p:nvPr>
            <p:ph type="body" idx="1"/>
          </p:nvPr>
        </p:nvSpPr>
        <p:spPr>
          <a:xfrm>
            <a:off x="671757" y="278633"/>
            <a:ext cx="8184600" cy="74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"/>
              <a:t>Evaluation Metric</a:t>
            </a:r>
            <a:endParaRPr/>
          </a:p>
        </p:txBody>
      </p:sp>
      <p:sp>
        <p:nvSpPr>
          <p:cNvPr id="217" name="Google Shape;217;p37"/>
          <p:cNvSpPr txBox="1">
            <a:spLocks noGrp="1"/>
          </p:cNvSpPr>
          <p:nvPr>
            <p:ph type="body" idx="2"/>
          </p:nvPr>
        </p:nvSpPr>
        <p:spPr>
          <a:xfrm>
            <a:off x="659305" y="1302544"/>
            <a:ext cx="8196300" cy="301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Break down output/ref cmds to unigrams(individual words)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Group unigrams into 3 categories [Cmds], [Args], [Opt]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For each category, count number of n-grams in output cmd that appear in reference cmd.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Divide this by total number of n-grams in ref cmd.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Multiple this by predefined weights for each category  [Cmds], [Args], [Opt] and add them together.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body" idx="1"/>
          </p:nvPr>
        </p:nvSpPr>
        <p:spPr>
          <a:xfrm>
            <a:off x="671757" y="278633"/>
            <a:ext cx="8184600" cy="74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"/>
              <a:t>Evaluation Metric</a:t>
            </a:r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body" idx="2"/>
          </p:nvPr>
        </p:nvSpPr>
        <p:spPr>
          <a:xfrm>
            <a:off x="1578075" y="1742150"/>
            <a:ext cx="7566900" cy="52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-v -s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test.html "www.example.com"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24" name="Google Shape;224;p38"/>
          <p:cNvCxnSpPr/>
          <p:nvPr/>
        </p:nvCxnSpPr>
        <p:spPr>
          <a:xfrm flipH="1">
            <a:off x="2300575" y="2159125"/>
            <a:ext cx="125400" cy="60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Google Shape;225;p38"/>
          <p:cNvCxnSpPr/>
          <p:nvPr/>
        </p:nvCxnSpPr>
        <p:spPr>
          <a:xfrm>
            <a:off x="3252450" y="2159125"/>
            <a:ext cx="704100" cy="5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p38"/>
          <p:cNvCxnSpPr/>
          <p:nvPr/>
        </p:nvCxnSpPr>
        <p:spPr>
          <a:xfrm flipH="1">
            <a:off x="6007950" y="2157025"/>
            <a:ext cx="14100" cy="56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p38"/>
          <p:cNvSpPr txBox="1">
            <a:spLocks noGrp="1"/>
          </p:cNvSpPr>
          <p:nvPr>
            <p:ph type="body" idx="2"/>
          </p:nvPr>
        </p:nvSpPr>
        <p:spPr>
          <a:xfrm>
            <a:off x="1046875" y="2725525"/>
            <a:ext cx="2243700" cy="85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Command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1 x 0.65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2"/>
          </p:nvPr>
        </p:nvSpPr>
        <p:spPr>
          <a:xfrm>
            <a:off x="3080200" y="2725525"/>
            <a:ext cx="2129100" cy="85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Option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0.5 x 0.15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29" name="Google Shape;229;p38"/>
          <p:cNvSpPr txBox="1">
            <a:spLocks noGrp="1"/>
          </p:cNvSpPr>
          <p:nvPr>
            <p:ph type="body" idx="2"/>
          </p:nvPr>
        </p:nvSpPr>
        <p:spPr>
          <a:xfrm>
            <a:off x="4950450" y="2725525"/>
            <a:ext cx="2129100" cy="85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Argument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0.5 x 0.2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30" name="Google Shape;230;p38"/>
          <p:cNvSpPr txBox="1">
            <a:spLocks noGrp="1"/>
          </p:cNvSpPr>
          <p:nvPr>
            <p:ph type="body" idx="2"/>
          </p:nvPr>
        </p:nvSpPr>
        <p:spPr>
          <a:xfrm>
            <a:off x="1578275" y="1220150"/>
            <a:ext cx="7566900" cy="52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-v -o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test12.html "www.example.com"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1" name="Google Shape;231;p38"/>
          <p:cNvSpPr txBox="1">
            <a:spLocks noGrp="1"/>
          </p:cNvSpPr>
          <p:nvPr>
            <p:ph type="body" idx="2"/>
          </p:nvPr>
        </p:nvSpPr>
        <p:spPr>
          <a:xfrm>
            <a:off x="0" y="1296950"/>
            <a:ext cx="1701600" cy="36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ctr" rtl="0">
              <a:spcBef>
                <a:spcPts val="48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Ground Truth:</a:t>
            </a:r>
            <a:endParaRPr sz="1800" b="1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38"/>
          <p:cNvSpPr txBox="1">
            <a:spLocks noGrp="1"/>
          </p:cNvSpPr>
          <p:nvPr>
            <p:ph type="body" idx="2"/>
          </p:nvPr>
        </p:nvSpPr>
        <p:spPr>
          <a:xfrm>
            <a:off x="-51275" y="1817075"/>
            <a:ext cx="2007600" cy="60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ctr" rtl="0">
              <a:spcBef>
                <a:spcPts val="48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Example Output:</a:t>
            </a:r>
            <a:endParaRPr sz="1800" b="1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38"/>
          <p:cNvSpPr txBox="1">
            <a:spLocks noGrp="1"/>
          </p:cNvSpPr>
          <p:nvPr>
            <p:ph type="body" idx="2"/>
          </p:nvPr>
        </p:nvSpPr>
        <p:spPr>
          <a:xfrm>
            <a:off x="920850" y="3749825"/>
            <a:ext cx="8184600" cy="85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1200"/>
              </a:spcAft>
              <a:buNone/>
            </a:pPr>
            <a:r>
              <a:rPr lang="en" sz="2000" b="1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	   =  0.65         +   	 0.075          +         0.1        =    0.825</a:t>
            </a:r>
            <a:r>
              <a:rPr lang="en" sz="2000" b="1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 b="1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38"/>
          <p:cNvSpPr txBox="1">
            <a:spLocks noGrp="1"/>
          </p:cNvSpPr>
          <p:nvPr>
            <p:ph type="body" idx="2"/>
          </p:nvPr>
        </p:nvSpPr>
        <p:spPr>
          <a:xfrm>
            <a:off x="109900" y="3214525"/>
            <a:ext cx="1439700" cy="36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Weights:</a:t>
            </a:r>
            <a:endParaRPr sz="1800" b="1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38"/>
          <p:cNvSpPr txBox="1">
            <a:spLocks noGrp="1"/>
          </p:cNvSpPr>
          <p:nvPr>
            <p:ph type="body" idx="2"/>
          </p:nvPr>
        </p:nvSpPr>
        <p:spPr>
          <a:xfrm>
            <a:off x="35175" y="2769225"/>
            <a:ext cx="1327500" cy="36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Tokenize:</a:t>
            </a:r>
            <a:endParaRPr sz="1800" b="1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38"/>
          <p:cNvSpPr txBox="1">
            <a:spLocks noGrp="1"/>
          </p:cNvSpPr>
          <p:nvPr>
            <p:ph type="body" idx="2"/>
          </p:nvPr>
        </p:nvSpPr>
        <p:spPr>
          <a:xfrm>
            <a:off x="-21050" y="3786475"/>
            <a:ext cx="1701600" cy="49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/>
          </a:bodyPr>
          <a:lstStyle/>
          <a:p>
            <a:pPr marL="0" lvl="0" indent="0" algn="l" rtl="0">
              <a:spcBef>
                <a:spcPts val="48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N2LBash Score:</a:t>
            </a:r>
            <a:endParaRPr sz="1800" b="1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38"/>
          <p:cNvSpPr txBox="1"/>
          <p:nvPr/>
        </p:nvSpPr>
        <p:spPr>
          <a:xfrm>
            <a:off x="6191275" y="80600"/>
            <a:ext cx="3377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Metrics available on hugging face: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import evaluate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metric=evaluate.load("Josh98/nl2bash_m")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body" idx="1"/>
          </p:nvPr>
        </p:nvSpPr>
        <p:spPr>
          <a:xfrm>
            <a:off x="671757" y="999168"/>
            <a:ext cx="6972300" cy="198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"/>
              <a:t>Results and Analysis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>
            <a:spLocks noGrp="1"/>
          </p:cNvSpPr>
          <p:nvPr>
            <p:ph type="body" idx="1"/>
          </p:nvPr>
        </p:nvSpPr>
        <p:spPr>
          <a:xfrm>
            <a:off x="671757" y="278633"/>
            <a:ext cx="8184600" cy="74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"/>
              <a:t>Evaluating Model Performance</a:t>
            </a:r>
            <a:endParaRPr/>
          </a:p>
        </p:txBody>
      </p:sp>
      <p:sp>
        <p:nvSpPr>
          <p:cNvPr id="248" name="Google Shape;248;p40"/>
          <p:cNvSpPr txBox="1">
            <a:spLocks noGrp="1"/>
          </p:cNvSpPr>
          <p:nvPr>
            <p:ph type="body" idx="2"/>
          </p:nvPr>
        </p:nvSpPr>
        <p:spPr>
          <a:xfrm>
            <a:off x="659305" y="1302544"/>
            <a:ext cx="8196300" cy="301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49" name="Google Shape;249;p40"/>
          <p:cNvGraphicFramePr/>
          <p:nvPr/>
        </p:nvGraphicFramePr>
        <p:xfrm>
          <a:off x="671750" y="1337195"/>
          <a:ext cx="7889750" cy="2549250"/>
        </p:xfrm>
        <a:graphic>
          <a:graphicData uri="http://schemas.openxmlformats.org/drawingml/2006/table">
            <a:tbl>
              <a:tblPr>
                <a:noFill/>
                <a:tableStyleId>{151832C8-7B05-4DC7-B167-37BB22AF06B4}</a:tableStyleId>
              </a:tblPr>
              <a:tblGrid>
                <a:gridCol w="157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74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T5-Small - NL2bash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T5-Small - NL2bash + V3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T5-Large - NL2bash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T5-Large - NL2bash + V3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4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NL2Bash_metric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0.619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0.695</a:t>
                      </a:r>
                      <a:endParaRPr sz="1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0.782</a:t>
                      </a:r>
                      <a:endParaRPr sz="19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0.882</a:t>
                      </a:r>
                      <a:endParaRPr sz="19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>
            <a:spLocks noGrp="1"/>
          </p:cNvSpPr>
          <p:nvPr>
            <p:ph type="body" idx="1"/>
          </p:nvPr>
        </p:nvSpPr>
        <p:spPr>
          <a:xfrm>
            <a:off x="671757" y="278633"/>
            <a:ext cx="8184600" cy="74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"/>
              <a:t>Example Outputs on eval set </a:t>
            </a:r>
            <a:endParaRPr/>
          </a:p>
        </p:txBody>
      </p:sp>
      <p:graphicFrame>
        <p:nvGraphicFramePr>
          <p:cNvPr id="255" name="Google Shape;255;p41"/>
          <p:cNvGraphicFramePr/>
          <p:nvPr/>
        </p:nvGraphicFramePr>
        <p:xfrm>
          <a:off x="20100" y="796625"/>
          <a:ext cx="9103800" cy="3550245"/>
        </p:xfrm>
        <a:graphic>
          <a:graphicData uri="http://schemas.openxmlformats.org/drawingml/2006/table">
            <a:tbl>
              <a:tblPr>
                <a:noFill/>
                <a:tableStyleId>{151832C8-7B05-4DC7-B167-37BB22AF06B4}</a:tableStyleId>
              </a:tblPr>
              <a:tblGrid>
                <a:gridCol w="151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Ground Truth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T5-</a:t>
                      </a:r>
                      <a:r>
                        <a:rPr lang="en" b="1"/>
                        <a:t>Small</a:t>
                      </a:r>
                      <a:r>
                        <a:rPr lang="en"/>
                        <a:t> - NL2bash (</a:t>
                      </a:r>
                      <a:r>
                        <a:rPr lang="en" u="sng"/>
                        <a:t>0.619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T5-</a:t>
                      </a:r>
                      <a:r>
                        <a:rPr lang="en" b="1"/>
                        <a:t>Small</a:t>
                      </a:r>
                      <a:r>
                        <a:rPr lang="en"/>
                        <a:t> - NL2bash </a:t>
                      </a:r>
                      <a:r>
                        <a:rPr lang="en" b="1"/>
                        <a:t>+ V3 </a:t>
                      </a:r>
                      <a:r>
                        <a:rPr lang="en"/>
                        <a:t>(</a:t>
                      </a:r>
                      <a:r>
                        <a:rPr lang="en" u="sng"/>
                        <a:t>0.695</a:t>
                      </a:r>
                      <a:r>
                        <a:rPr lang="en"/>
                        <a:t>)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T5-</a:t>
                      </a:r>
                      <a:r>
                        <a:rPr lang="en" b="1"/>
                        <a:t>Large</a:t>
                      </a:r>
                      <a:r>
                        <a:rPr lang="en"/>
                        <a:t> - NL2bash (</a:t>
                      </a:r>
                      <a:r>
                        <a:rPr lang="en" u="sng"/>
                        <a:t>0.782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T5-</a:t>
                      </a:r>
                      <a:r>
                        <a:rPr lang="en" b="1"/>
                        <a:t>Large</a:t>
                      </a:r>
                      <a:r>
                        <a:rPr lang="en"/>
                        <a:t> - NL2bash </a:t>
                      </a:r>
                      <a:r>
                        <a:rPr lang="en" b="1"/>
                        <a:t>+ V3</a:t>
                      </a:r>
                      <a:r>
                        <a:rPr lang="en"/>
                        <a:t> (</a:t>
                      </a:r>
                      <a:r>
                        <a:rPr lang="en" u="sng"/>
                        <a:t>0.882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Give the owner read and execute permissions, and others read-only permissions to directory/.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chmod 554 directory/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chmod </a:t>
                      </a:r>
                      <a:r>
                        <a:rPr lang="en" sz="900">
                          <a:highlight>
                            <a:srgbClr val="F4CCCC"/>
                          </a:highlight>
                        </a:rPr>
                        <a:t>-a</a:t>
                      </a:r>
                      <a:r>
                        <a:rPr lang="en" sz="900"/>
                        <a:t> </a:t>
                      </a:r>
                      <a:r>
                        <a:rPr lang="en" sz="900">
                          <a:highlight>
                            <a:srgbClr val="F4CCCC"/>
                          </a:highlight>
                        </a:rPr>
                        <a:t>ls -p dirname/</a:t>
                      </a:r>
                      <a:endParaRPr sz="900">
                        <a:highlight>
                          <a:srgbClr val="F4CCCC"/>
                        </a:highlight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chmod </a:t>
                      </a:r>
                      <a:r>
                        <a:rPr lang="en" sz="900">
                          <a:highlight>
                            <a:srgbClr val="F4CCCC"/>
                          </a:highlight>
                        </a:rPr>
                        <a:t>800</a:t>
                      </a:r>
                      <a:r>
                        <a:rPr lang="en" sz="900"/>
                        <a:t> directory/</a:t>
                      </a:r>
                      <a:endParaRPr sz="9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chmod </a:t>
                      </a:r>
                      <a:r>
                        <a:rPr lang="en" sz="900">
                          <a:highlight>
                            <a:srgbClr val="F4CCCC"/>
                          </a:highlight>
                        </a:rPr>
                        <a:t>u+rx,g+r directory</a:t>
                      </a:r>
                      <a:endParaRPr sz="900">
                        <a:highlight>
                          <a:srgbClr val="F4CCCC"/>
                        </a:highlight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chmod 544 directory/</a:t>
                      </a:r>
                      <a:endParaRPr sz="9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Writes the text "Hello World" and saves it in a file called foobar.txt.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echo "Hello World" &gt; foobar.txt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4CCCC"/>
                          </a:highlight>
                        </a:rPr>
                        <a:t>grep -v "Hello World" foobar.txt</a:t>
                      </a:r>
                      <a:endParaRPr sz="900">
                        <a:highlight>
                          <a:srgbClr val="F4CCCC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echo "Hello World" &gt; foobar.txt</a:t>
                      </a:r>
                      <a:endParaRPr sz="900">
                        <a:highlight>
                          <a:srgbClr val="F4CCCC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echo </a:t>
                      </a:r>
                      <a:r>
                        <a:rPr lang="en" sz="900">
                          <a:highlight>
                            <a:srgbClr val="F4CCCC"/>
                          </a:highlight>
                        </a:rPr>
                        <a:t>Hello World | tee foobar.txt</a:t>
                      </a:r>
                      <a:endParaRPr sz="900">
                        <a:highlight>
                          <a:srgbClr val="F4CCCC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echo "Hello World" &gt; foobar.txt</a:t>
                      </a:r>
                      <a:endParaRPr sz="900">
                        <a:highlight>
                          <a:srgbClr val="F4CCCC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Start a clean environment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env -i /bin/bash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4CCCC"/>
                          </a:highlight>
                        </a:rPr>
                        <a:t>mkdir -p</a:t>
                      </a:r>
                      <a:endParaRPr sz="900">
                        <a:highlight>
                          <a:srgbClr val="F4CCCC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env -i </a:t>
                      </a:r>
                      <a:r>
                        <a:rPr lang="en" sz="900">
                          <a:highlight>
                            <a:srgbClr val="F4CCCC"/>
                          </a:highlight>
                        </a:rPr>
                        <a:t>______</a:t>
                      </a:r>
                      <a:endParaRPr sz="900">
                        <a:highlight>
                          <a:srgbClr val="F4CCCC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env </a:t>
                      </a:r>
                      <a:r>
                        <a:rPr lang="en" sz="900">
                          <a:highlight>
                            <a:srgbClr val="F4CCCC"/>
                          </a:highlight>
                        </a:rPr>
                        <a:t>-C</a:t>
                      </a:r>
                      <a:endParaRPr sz="900">
                        <a:highlight>
                          <a:srgbClr val="F4CCCC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env -i /bin/bash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Creates a new temporary file with file prefix in the /tmp/ directory.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mktemp -p /tmp/ file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mktemp -p /tmp/ </a:t>
                      </a:r>
                      <a:r>
                        <a:rPr lang="en" sz="900">
                          <a:highlight>
                            <a:srgbClr val="F4CCCC"/>
                          </a:highlight>
                        </a:rPr>
                        <a:t>___</a:t>
                      </a:r>
                      <a:endParaRPr sz="900">
                        <a:highlight>
                          <a:srgbClr val="F4CCCC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mktemp -p /tmp/ </a:t>
                      </a:r>
                      <a:r>
                        <a:rPr lang="en" sz="900">
                          <a:highlight>
                            <a:srgbClr val="F4CCCC"/>
                          </a:highlight>
                        </a:rPr>
                        <a:t>-p file.tx</a:t>
                      </a:r>
                      <a:endParaRPr sz="900">
                        <a:highlight>
                          <a:srgbClr val="F4CCCC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mktemp</a:t>
                      </a:r>
                      <a:r>
                        <a:rPr lang="en" sz="900">
                          <a:highlight>
                            <a:srgbClr val="F4CCCC"/>
                          </a:highlight>
                        </a:rPr>
                        <a:t> -t</a:t>
                      </a:r>
                      <a:endParaRPr sz="900">
                        <a:highlight>
                          <a:srgbClr val="F4CCCC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mktemp -p /tmp/ file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>
            <a:spLocks noGrp="1"/>
          </p:cNvSpPr>
          <p:nvPr>
            <p:ph type="body" idx="1"/>
          </p:nvPr>
        </p:nvSpPr>
        <p:spPr>
          <a:xfrm>
            <a:off x="671757" y="278633"/>
            <a:ext cx="8184600" cy="74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261" name="Google Shape;261;p42"/>
          <p:cNvSpPr txBox="1">
            <a:spLocks noGrp="1"/>
          </p:cNvSpPr>
          <p:nvPr>
            <p:ph type="body" idx="2"/>
          </p:nvPr>
        </p:nvSpPr>
        <p:spPr>
          <a:xfrm>
            <a:off x="659305" y="1302544"/>
            <a:ext cx="8196300" cy="301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&gt;"/>
            </a:pPr>
            <a:r>
              <a:rPr lang="en"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Enrich the descriptions</a:t>
            </a:r>
            <a:endParaRPr sz="2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–"/>
            </a:pPr>
            <a:r>
              <a:rPr lang="en" sz="1800">
                <a:solidFill>
                  <a:schemeClr val="dk1"/>
                </a:solidFill>
              </a:rPr>
              <a:t>Progress was made but effect is not great</a:t>
            </a:r>
            <a:endParaRPr sz="1800">
              <a:solidFill>
                <a:schemeClr val="dk1"/>
              </a:solidFill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–"/>
            </a:pPr>
            <a:r>
              <a:rPr lang="en" sz="1800">
                <a:solidFill>
                  <a:schemeClr val="dk1"/>
                </a:solidFill>
              </a:rPr>
              <a:t>Data cleaning difficulties</a:t>
            </a:r>
            <a:endParaRPr sz="18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&gt;"/>
            </a:pPr>
            <a:r>
              <a:rPr lang="en"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Generating repeated data may induce bad results</a:t>
            </a:r>
            <a:endParaRPr sz="2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&gt;"/>
            </a:pPr>
            <a:r>
              <a:rPr lang="en"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Change to classification problem from command portion of bash cmd</a:t>
            </a:r>
            <a:endParaRPr sz="2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&gt;"/>
            </a:pPr>
            <a:r>
              <a:rPr lang="en"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Weighted Cross entropy loss (More loss on cmd portion)</a:t>
            </a:r>
            <a:endParaRPr sz="2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62" name="Google Shape;262;p42"/>
          <p:cNvGraphicFramePr/>
          <p:nvPr/>
        </p:nvGraphicFramePr>
        <p:xfrm>
          <a:off x="1050950" y="3868870"/>
          <a:ext cx="6311800" cy="1280130"/>
        </p:xfrm>
        <a:graphic>
          <a:graphicData uri="http://schemas.openxmlformats.org/drawingml/2006/table">
            <a:tbl>
              <a:tblPr>
                <a:noFill/>
                <a:tableStyleId>{151832C8-7B05-4DC7-B167-37BB22AF06B4}</a:tableStyleId>
              </a:tblPr>
              <a:tblGrid>
                <a:gridCol w="157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4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T5-Small - NL2bash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kevinum/t5-small-finetuned-English-to-BASH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T5-Small - NL2bash + V3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alexsha/t5-small-finetuned-NL2BASH-customv3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T5-Large - NL2bash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alexsha/t5-large-finetuned-English-to-BASH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T5-Large - NL2bash + V3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alexsha/t5-large-finetuned-NL2BASH-customv3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>
            <a:spLocks noGrp="1"/>
          </p:cNvSpPr>
          <p:nvPr>
            <p:ph type="body" idx="1"/>
          </p:nvPr>
        </p:nvSpPr>
        <p:spPr>
          <a:xfrm>
            <a:off x="671757" y="749376"/>
            <a:ext cx="6972300" cy="14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671757" y="999168"/>
            <a:ext cx="6972300" cy="198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"/>
              <a:t>Recap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671757" y="208974"/>
            <a:ext cx="8184600" cy="5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"/>
              <a:t>Idea Recap - Linux Bash Code Generation 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659300" y="1377451"/>
            <a:ext cx="8196300" cy="185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Purpose: </a:t>
            </a:r>
            <a:r>
              <a:rPr lang="en">
                <a:solidFill>
                  <a:schemeClr val="dk1"/>
                </a:solidFill>
              </a:rPr>
              <a:t>To generate bash commands from text input, help people learn to use linux bash.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671757" y="208974"/>
            <a:ext cx="8184600" cy="5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0000"/>
          </a:bodyPr>
          <a:lstStyle/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"/>
              <a:t>Why is the project interesting/challenging/impactful?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2"/>
          </p:nvPr>
        </p:nvSpPr>
        <p:spPr>
          <a:xfrm>
            <a:off x="659300" y="1311526"/>
            <a:ext cx="8196300" cy="192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Proof of concept using transfer learning to fine-tune a language model and make it produce structured code instead of natural language.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671757" y="208974"/>
            <a:ext cx="8184600" cy="5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"/>
              <a:t>Recap - Mid Quarter presentation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2"/>
          </p:nvPr>
        </p:nvSpPr>
        <p:spPr>
          <a:xfrm>
            <a:off x="659300" y="1223600"/>
            <a:ext cx="8196300" cy="353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lang="en">
                <a:solidFill>
                  <a:schemeClr val="dk1"/>
                </a:solidFill>
              </a:rPr>
              <a:t>Scope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lang="en">
                <a:solidFill>
                  <a:schemeClr val="dk1"/>
                </a:solidFill>
              </a:rPr>
              <a:t>Approach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lang="en">
                <a:solidFill>
                  <a:schemeClr val="dk1"/>
                </a:solidFill>
              </a:rPr>
              <a:t>Challenges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lang="en">
                <a:solidFill>
                  <a:schemeClr val="dk1"/>
                </a:solidFill>
              </a:rPr>
              <a:t>Encountered Problems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671757" y="208974"/>
            <a:ext cx="8184600" cy="5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2"/>
          </p:nvPr>
        </p:nvSpPr>
        <p:spPr>
          <a:xfrm>
            <a:off x="659300" y="1370124"/>
            <a:ext cx="8196300" cy="296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lang="en">
                <a:solidFill>
                  <a:schemeClr val="dk1"/>
                </a:solidFill>
              </a:rPr>
              <a:t>Accurately generate the entire bash command line for 25 of the most common bash commands from english natural language input.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lang="en">
                <a:solidFill>
                  <a:schemeClr val="dk1"/>
                </a:solidFill>
              </a:rPr>
              <a:t>List of commands:</a:t>
            </a:r>
            <a:endParaRPr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–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ping, SSH, apt-get, cat, cd, chmod, clear, cp, dir,  echo, env, free, get, kill, ls, mkdir, mktemp, mv, put, pwd, rm, stat, top, touch, tree, rmdir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671757" y="208974"/>
            <a:ext cx="8184600" cy="5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2"/>
          </p:nvPr>
        </p:nvSpPr>
        <p:spPr>
          <a:xfrm>
            <a:off x="659300" y="1370124"/>
            <a:ext cx="8196300" cy="296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lang="en">
                <a:solidFill>
                  <a:schemeClr val="dk1"/>
                </a:solidFill>
              </a:rPr>
              <a:t>Create/Gather quality datasets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lang="en">
                <a:solidFill>
                  <a:schemeClr val="dk1"/>
                </a:solidFill>
              </a:rPr>
              <a:t>Experiment/pick best seq2seq transformer to finetune.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lang="en">
                <a:solidFill>
                  <a:schemeClr val="dk1"/>
                </a:solidFill>
              </a:rPr>
              <a:t>Use new tokenization technique for preprocessing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lang="en">
                <a:solidFill>
                  <a:schemeClr val="dk1"/>
                </a:solidFill>
              </a:rPr>
              <a:t>Sequential Training on different datasets.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lang="en">
                <a:solidFill>
                  <a:schemeClr val="dk1"/>
                </a:solidFill>
              </a:rPr>
              <a:t>Use new evaluation metric to evaluate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671757" y="208974"/>
            <a:ext cx="8184600" cy="55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"/>
              <a:t>Key Challenges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2"/>
          </p:nvPr>
        </p:nvSpPr>
        <p:spPr>
          <a:xfrm>
            <a:off x="659300" y="871900"/>
            <a:ext cx="8196300" cy="338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lang="en">
                <a:solidFill>
                  <a:schemeClr val="dk1"/>
                </a:solidFill>
              </a:rPr>
              <a:t>Choosing the most suitable transformer to finetune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lang="en">
                <a:solidFill>
                  <a:schemeClr val="dk1"/>
                </a:solidFill>
              </a:rPr>
              <a:t>Dataset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lang="en">
                <a:solidFill>
                  <a:schemeClr val="dk1"/>
                </a:solidFill>
              </a:rPr>
              <a:t>Structural output (bash cmds)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lang="en">
                <a:solidFill>
                  <a:schemeClr val="dk1"/>
                </a:solidFill>
              </a:rPr>
              <a:t>New tokenizer for bash cmds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&gt;"/>
            </a:pPr>
            <a:r>
              <a:rPr lang="en">
                <a:solidFill>
                  <a:schemeClr val="dk1"/>
                </a:solidFill>
              </a:rPr>
              <a:t>New evaluation method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1181</Words>
  <Application>Microsoft Office PowerPoint</Application>
  <PresentationFormat>On-screen Show (16:9)</PresentationFormat>
  <Paragraphs>205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Courier New</vt:lpstr>
      <vt:lpstr>Open Sans Light</vt:lpstr>
      <vt:lpstr>Calibri</vt:lpstr>
      <vt:lpstr>Open Sans</vt:lpstr>
      <vt:lpstr>Merriweather Sans</vt:lpstr>
      <vt:lpstr>Encode Sans Black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Kevin Um</cp:lastModifiedBy>
  <cp:revision>2</cp:revision>
  <dcterms:modified xsi:type="dcterms:W3CDTF">2023-03-13T21:23:30Z</dcterms:modified>
</cp:coreProperties>
</file>