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6" r:id="rId8"/>
    <p:sldId id="268" r:id="rId9"/>
    <p:sldId id="269" r:id="rId10"/>
    <p:sldId id="271" r:id="rId11"/>
    <p:sldId id="272" r:id="rId12"/>
    <p:sldId id="273" r:id="rId13"/>
    <p:sldId id="274" r:id="rId14"/>
    <p:sldId id="275"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76F91ED-6D1C-49EF-A842-DEDE38F5F8A1}" type="datetimeFigureOut">
              <a:rPr lang="fr-FR" smtClean="0"/>
              <a:t>26/01/2023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233849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76F91ED-6D1C-49EF-A842-DEDE38F5F8A1}" type="datetimeFigureOut">
              <a:rPr lang="fr-FR" smtClean="0"/>
              <a:t>26/01/2023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267010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76F91ED-6D1C-49EF-A842-DEDE38F5F8A1}" type="datetimeFigureOut">
              <a:rPr lang="fr-FR" smtClean="0"/>
              <a:t>26/01/2023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415395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6F91ED-6D1C-49EF-A842-DEDE38F5F8A1}" type="datetimeFigureOut">
              <a:rPr lang="fr-FR" smtClean="0"/>
              <a:t>26/01/2023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139747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76F91ED-6D1C-49EF-A842-DEDE38F5F8A1}" type="datetimeFigureOut">
              <a:rPr lang="fr-FR" smtClean="0"/>
              <a:t>26/01/2023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53133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376F91ED-6D1C-49EF-A842-DEDE38F5F8A1}" type="datetimeFigureOut">
              <a:rPr lang="fr-FR" smtClean="0"/>
              <a:t>26/01/2023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424767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376F91ED-6D1C-49EF-A842-DEDE38F5F8A1}" type="datetimeFigureOut">
              <a:rPr lang="fr-FR" smtClean="0"/>
              <a:t>26/01/2023</a:t>
            </a:fld>
            <a:endParaRPr lang="fr-FR"/>
          </a:p>
        </p:txBody>
      </p:sp>
      <p:sp>
        <p:nvSpPr>
          <p:cNvPr id="11" name="Footer Placeholder 10"/>
          <p:cNvSpPr>
            <a:spLocks noGrp="1"/>
          </p:cNvSpPr>
          <p:nvPr>
            <p:ph type="ftr" sz="quarter" idx="11"/>
          </p:nvPr>
        </p:nvSpPr>
        <p:spPr/>
        <p:txBody>
          <a:bodyPr/>
          <a:lstStyle/>
          <a:p>
            <a:endParaRPr lang="fr-FR"/>
          </a:p>
        </p:txBody>
      </p:sp>
      <p:sp>
        <p:nvSpPr>
          <p:cNvPr id="12" name="Slide Number Placeholder 11"/>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47277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376F91ED-6D1C-49EF-A842-DEDE38F5F8A1}" type="datetimeFigureOut">
              <a:rPr lang="fr-FR" smtClean="0"/>
              <a:t>26/01/2023</a:t>
            </a:fld>
            <a:endParaRPr lang="fr-FR"/>
          </a:p>
        </p:txBody>
      </p:sp>
      <p:sp>
        <p:nvSpPr>
          <p:cNvPr id="7" name="Footer Placeholder 6"/>
          <p:cNvSpPr>
            <a:spLocks noGrp="1"/>
          </p:cNvSpPr>
          <p:nvPr>
            <p:ph type="ftr" sz="quarter" idx="11"/>
          </p:nvPr>
        </p:nvSpPr>
        <p:spPr/>
        <p:txBody>
          <a:bodyPr/>
          <a:lstStyle/>
          <a:p>
            <a:endParaRPr lang="fr-FR"/>
          </a:p>
        </p:txBody>
      </p:sp>
      <p:sp>
        <p:nvSpPr>
          <p:cNvPr id="8" name="Slide Number Placeholder 7"/>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397701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6F91ED-6D1C-49EF-A842-DEDE38F5F8A1}" type="datetimeFigureOut">
              <a:rPr lang="fr-FR" smtClean="0"/>
              <a:t>26/01/2023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260420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376F91ED-6D1C-49EF-A842-DEDE38F5F8A1}" type="datetimeFigureOut">
              <a:rPr lang="fr-FR" smtClean="0"/>
              <a:t>26/01/2023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364971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376F91ED-6D1C-49EF-A842-DEDE38F5F8A1}" type="datetimeFigureOut">
              <a:rPr lang="fr-FR" smtClean="0"/>
              <a:t>26/01/2023</a:t>
            </a:fld>
            <a:endParaRPr lang="fr-FR"/>
          </a:p>
        </p:txBody>
      </p:sp>
      <p:sp>
        <p:nvSpPr>
          <p:cNvPr id="9" name="Footer Placeholder 8"/>
          <p:cNvSpPr>
            <a:spLocks noGrp="1"/>
          </p:cNvSpPr>
          <p:nvPr>
            <p:ph type="ftr" sz="quarter" idx="11"/>
          </p:nvPr>
        </p:nvSpPr>
        <p:spPr>
          <a:xfrm>
            <a:off x="3499101" y="6356350"/>
            <a:ext cx="5911517" cy="365125"/>
          </a:xfrm>
        </p:spPr>
        <p:txBody>
          <a:bodyPr/>
          <a:lstStyle/>
          <a:p>
            <a:endParaRPr lang="fr-FR"/>
          </a:p>
        </p:txBody>
      </p:sp>
      <p:sp>
        <p:nvSpPr>
          <p:cNvPr id="10" name="Slide Number Placeholder 9"/>
          <p:cNvSpPr>
            <a:spLocks noGrp="1"/>
          </p:cNvSpPr>
          <p:nvPr>
            <p:ph type="sldNum" sz="quarter" idx="12"/>
          </p:nvPr>
        </p:nvSpPr>
        <p:spPr/>
        <p:txBody>
          <a:bodyPr/>
          <a:lstStyle/>
          <a:p>
            <a:fld id="{73F7EF80-6F9F-4E49-AE52-941101AD6549}" type="slidenum">
              <a:rPr lang="fr-FR" smtClean="0"/>
              <a:t>‹N°›</a:t>
            </a:fld>
            <a:endParaRPr lang="fr-FR"/>
          </a:p>
        </p:txBody>
      </p:sp>
    </p:spTree>
    <p:extLst>
      <p:ext uri="{BB962C8B-B14F-4D97-AF65-F5344CB8AC3E}">
        <p14:creationId xmlns:p14="http://schemas.microsoft.com/office/powerpoint/2010/main" val="221956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76F91ED-6D1C-49EF-A842-DEDE38F5F8A1}" type="datetimeFigureOut">
              <a:rPr lang="fr-FR" smtClean="0"/>
              <a:t>26/01/2023</a:t>
            </a:fld>
            <a:endParaRPr lang="fr-F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F7EF80-6F9F-4E49-AE52-941101AD6549}" type="slidenum">
              <a:rPr lang="fr-FR" smtClean="0"/>
              <a:t>‹N°›</a:t>
            </a:fld>
            <a:endParaRPr lang="fr-FR"/>
          </a:p>
        </p:txBody>
      </p:sp>
    </p:spTree>
    <p:extLst>
      <p:ext uri="{BB962C8B-B14F-4D97-AF65-F5344CB8AC3E}">
        <p14:creationId xmlns:p14="http://schemas.microsoft.com/office/powerpoint/2010/main" val="8029407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8545" y="900546"/>
            <a:ext cx="9033164" cy="3325090"/>
          </a:xfrm>
        </p:spPr>
        <p:txBody>
          <a:bodyPr>
            <a:normAutofit fontScale="90000"/>
          </a:bodyPr>
          <a:lstStyle/>
          <a:p>
            <a:r>
              <a:rPr lang="fr-FR" dirty="0" smtClean="0"/>
              <a:t/>
            </a:r>
            <a:br>
              <a:rPr lang="fr-FR" dirty="0" smtClean="0"/>
            </a:br>
            <a:r>
              <a:rPr lang="fr-FR" dirty="0" smtClean="0"/>
              <a:t/>
            </a:r>
            <a:br>
              <a:rPr lang="fr-FR" dirty="0" smtClean="0"/>
            </a:br>
            <a:r>
              <a:rPr lang="fr-FR" sz="6700" dirty="0" smtClean="0"/>
              <a:t>PROJET</a:t>
            </a:r>
            <a:br>
              <a:rPr lang="fr-FR" sz="6700" dirty="0" smtClean="0"/>
            </a:br>
            <a:r>
              <a:rPr lang="fr-FR" dirty="0" smtClean="0"/>
              <a:t/>
            </a:r>
            <a:br>
              <a:rPr lang="fr-FR" dirty="0" smtClean="0"/>
            </a:br>
            <a:r>
              <a:rPr lang="fr-FR" sz="4000" dirty="0" smtClean="0"/>
              <a:t>« </a:t>
            </a:r>
            <a:r>
              <a:rPr lang="fr-FR" sz="4000" dirty="0"/>
              <a:t>Développement d’une application de gestion de stocks de produits pour animaux avec une IA de reconnaissance d’animaux </a:t>
            </a:r>
            <a:r>
              <a:rPr lang="fr-FR" sz="4000" dirty="0" smtClean="0"/>
              <a:t>»</a:t>
            </a:r>
            <a:endParaRPr lang="fr-FR" sz="4000" dirty="0"/>
          </a:p>
        </p:txBody>
      </p:sp>
      <p:sp>
        <p:nvSpPr>
          <p:cNvPr id="4" name="ZoneTexte 3"/>
          <p:cNvSpPr txBox="1"/>
          <p:nvPr/>
        </p:nvSpPr>
        <p:spPr>
          <a:xfrm>
            <a:off x="1330036" y="4405745"/>
            <a:ext cx="9171709" cy="369332"/>
          </a:xfrm>
          <a:prstGeom prst="rect">
            <a:avLst/>
          </a:prstGeom>
          <a:noFill/>
        </p:spPr>
        <p:txBody>
          <a:bodyPr wrap="square" rtlCol="0">
            <a:spAutoFit/>
          </a:bodyPr>
          <a:lstStyle/>
          <a:p>
            <a:r>
              <a:rPr lang="fr-FR" dirty="0"/>
              <a:t>ANI-IA </a:t>
            </a:r>
            <a:r>
              <a:rPr lang="fr-FR" dirty="0" smtClean="0"/>
              <a:t>4077(</a:t>
            </a:r>
            <a:r>
              <a:rPr lang="fr-FR" dirty="0"/>
              <a:t>Réseaux de Neurones Artificiels et Deep Learning II</a:t>
            </a:r>
            <a:r>
              <a:rPr lang="fr-FR" dirty="0" smtClean="0"/>
              <a:t>)</a:t>
            </a:r>
            <a:endParaRPr lang="fr-FR" dirty="0"/>
          </a:p>
        </p:txBody>
      </p:sp>
    </p:spTree>
    <p:extLst>
      <p:ext uri="{BB962C8B-B14F-4D97-AF65-F5344CB8AC3E}">
        <p14:creationId xmlns:p14="http://schemas.microsoft.com/office/powerpoint/2010/main" val="117895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IMPLEMENTATION</a:t>
            </a:r>
            <a:endParaRPr lang="fr-FR" dirty="0"/>
          </a:p>
        </p:txBody>
      </p:sp>
      <p:sp>
        <p:nvSpPr>
          <p:cNvPr id="5" name="Espace réservé du contenu 4"/>
          <p:cNvSpPr>
            <a:spLocks noGrp="1"/>
          </p:cNvSpPr>
          <p:nvPr>
            <p:ph idx="1"/>
          </p:nvPr>
        </p:nvSpPr>
        <p:spPr/>
        <p:txBody>
          <a:bodyPr/>
          <a:lstStyle/>
          <a:p>
            <a:pPr marL="182880" lvl="1">
              <a:spcBef>
                <a:spcPts val="1200"/>
              </a:spcBef>
              <a:spcAft>
                <a:spcPts val="0"/>
              </a:spcAft>
              <a:buFont typeface="Wingdings" panose="05000000000000000000" pitchFamily="2" charset="2"/>
              <a:buChar char="q"/>
            </a:pPr>
            <a:r>
              <a:rPr lang="fr-FR" sz="2400" b="1" dirty="0"/>
              <a:t>Implémentation du modèle de </a:t>
            </a:r>
            <a:r>
              <a:rPr lang="fr-FR" sz="2400" b="1" dirty="0" smtClean="0"/>
              <a:t>ML</a:t>
            </a:r>
          </a:p>
          <a:p>
            <a:pPr marL="0" lvl="1" indent="0">
              <a:spcBef>
                <a:spcPts val="1200"/>
              </a:spcBef>
              <a:spcAft>
                <a:spcPts val="0"/>
              </a:spcAft>
              <a:buNone/>
            </a:pPr>
            <a:r>
              <a:rPr lang="fr-FR" sz="2000" dirty="0"/>
              <a:t>Nous avons utilisé l’algorithme </a:t>
            </a:r>
            <a:r>
              <a:rPr lang="fr-FR" sz="2000" b="1" dirty="0"/>
              <a:t>ResNet50</a:t>
            </a:r>
            <a:r>
              <a:rPr lang="fr-FR" sz="2000" dirty="0"/>
              <a:t>(voir la feuille python associée au projet)</a:t>
            </a:r>
          </a:p>
          <a:p>
            <a:pPr marL="0" lvl="1" indent="0">
              <a:spcBef>
                <a:spcPts val="1200"/>
              </a:spcBef>
              <a:spcAft>
                <a:spcPts val="0"/>
              </a:spcAft>
              <a:buNone/>
            </a:pPr>
            <a:r>
              <a:rPr lang="fr-FR" sz="2000" dirty="0" smtClean="0"/>
              <a:t>Resnet50 est un modèle de réseaux de neurones </a:t>
            </a:r>
            <a:r>
              <a:rPr lang="fr-FR" sz="2000" dirty="0" err="1" smtClean="0"/>
              <a:t>pre</a:t>
            </a:r>
            <a:r>
              <a:rPr lang="fr-FR" sz="2000" dirty="0" smtClean="0"/>
              <a:t>-entraine développé par Microsoft </a:t>
            </a:r>
            <a:r>
              <a:rPr lang="fr-FR" sz="2000" dirty="0" err="1" smtClean="0"/>
              <a:t>Research</a:t>
            </a:r>
            <a:r>
              <a:rPr lang="fr-FR" sz="2000" dirty="0" smtClean="0"/>
              <a:t> comporte en tout 50 couches. Il est utilisé pour la reconnaissance d’images et a remporté plusieurs compétitions de reconnaissance d’images en 2015.</a:t>
            </a:r>
            <a:endParaRPr lang="fr-FR" sz="2000" dirty="0"/>
          </a:p>
        </p:txBody>
      </p:sp>
    </p:spTree>
    <p:extLst>
      <p:ext uri="{BB962C8B-B14F-4D97-AF65-F5344CB8AC3E}">
        <p14:creationId xmlns:p14="http://schemas.microsoft.com/office/powerpoint/2010/main" val="141191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IMPLEMENTATION</a:t>
            </a:r>
            <a:endParaRPr lang="fr-FR" dirty="0"/>
          </a:p>
        </p:txBody>
      </p:sp>
      <p:sp>
        <p:nvSpPr>
          <p:cNvPr id="5" name="Espace réservé du contenu 4"/>
          <p:cNvSpPr>
            <a:spLocks noGrp="1"/>
          </p:cNvSpPr>
          <p:nvPr>
            <p:ph idx="1"/>
          </p:nvPr>
        </p:nvSpPr>
        <p:spPr>
          <a:xfrm>
            <a:off x="3827705" y="864108"/>
            <a:ext cx="7315200" cy="5120640"/>
          </a:xfrm>
        </p:spPr>
        <p:txBody>
          <a:bodyPr/>
          <a:lstStyle/>
          <a:p>
            <a:pPr lvl="1">
              <a:buFont typeface="Wingdings" panose="05000000000000000000" pitchFamily="2" charset="2"/>
              <a:buChar char="q"/>
            </a:pPr>
            <a:r>
              <a:rPr lang="fr-FR" sz="2400" b="1" dirty="0"/>
              <a:t>Développement du back-end de </a:t>
            </a:r>
            <a:r>
              <a:rPr lang="fr-FR" sz="2400" b="1" dirty="0" smtClean="0"/>
              <a:t>l’application</a:t>
            </a:r>
            <a:endParaRPr lang="fr-FR" sz="2400" dirty="0"/>
          </a:p>
          <a:p>
            <a:pPr marL="0" lvl="1" indent="0">
              <a:spcBef>
                <a:spcPts val="1200"/>
              </a:spcBef>
              <a:spcAft>
                <a:spcPts val="0"/>
              </a:spcAft>
              <a:buNone/>
            </a:pPr>
            <a:r>
              <a:rPr lang="fr-FR" sz="2000" dirty="0" smtClean="0"/>
              <a:t>Le projet a été initialisé avec </a:t>
            </a:r>
            <a:r>
              <a:rPr lang="fr-FR" sz="2000" dirty="0" err="1" smtClean="0"/>
              <a:t>Spring</a:t>
            </a:r>
            <a:r>
              <a:rPr lang="fr-FR" sz="2000" dirty="0" smtClean="0"/>
              <a:t> </a:t>
            </a:r>
            <a:r>
              <a:rPr lang="fr-FR" sz="2000" dirty="0" err="1" smtClean="0"/>
              <a:t>Initializr</a:t>
            </a:r>
            <a:r>
              <a:rPr lang="fr-FR" sz="2000" dirty="0" smtClean="0"/>
              <a:t>. Le back end consiste en quatre grandes classes.</a:t>
            </a:r>
          </a:p>
          <a:p>
            <a:pPr marL="0" lvl="1" indent="0">
              <a:spcBef>
                <a:spcPts val="1200"/>
              </a:spcBef>
              <a:spcAft>
                <a:spcPts val="0"/>
              </a:spcAft>
              <a:buNone/>
            </a:pPr>
            <a:r>
              <a:rPr lang="fr-FR" sz="2000" dirty="0" smtClean="0"/>
              <a:t> La première c’est la classe qui est le point d’entrée de l’application. La deuxième est le </a:t>
            </a:r>
            <a:r>
              <a:rPr lang="fr-FR" sz="2000" dirty="0" err="1" smtClean="0"/>
              <a:t>controleur</a:t>
            </a:r>
            <a:r>
              <a:rPr lang="fr-FR" sz="2000" dirty="0" smtClean="0"/>
              <a:t> qui va récupérer les requêtes et les transmettre au service qui est la troisième classe et qui va exécuter les requêtes et générer les données.</a:t>
            </a:r>
          </a:p>
          <a:p>
            <a:pPr marL="0" lvl="1" indent="0">
              <a:spcBef>
                <a:spcPts val="1200"/>
              </a:spcBef>
              <a:spcAft>
                <a:spcPts val="0"/>
              </a:spcAft>
              <a:buNone/>
            </a:pPr>
            <a:r>
              <a:rPr lang="fr-FR" sz="2000" dirty="0" smtClean="0"/>
              <a:t> La dernière classe comporte la liste des entités utilisées</a:t>
            </a:r>
            <a:r>
              <a:rPr lang="fr-FR" sz="2400" b="1" dirty="0" smtClean="0"/>
              <a:t>.</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142520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IMPLEMENTATION</a:t>
            </a:r>
            <a:endParaRPr lang="fr-FR" dirty="0"/>
          </a:p>
        </p:txBody>
      </p:sp>
      <p:sp>
        <p:nvSpPr>
          <p:cNvPr id="5" name="Espace réservé du contenu 4"/>
          <p:cNvSpPr>
            <a:spLocks noGrp="1"/>
          </p:cNvSpPr>
          <p:nvPr>
            <p:ph idx="1"/>
          </p:nvPr>
        </p:nvSpPr>
        <p:spPr/>
        <p:txBody>
          <a:bodyPr/>
          <a:lstStyle/>
          <a:p>
            <a:pPr lvl="1">
              <a:buFont typeface="Wingdings" panose="05000000000000000000" pitchFamily="2" charset="2"/>
              <a:buChar char="q"/>
            </a:pPr>
            <a:r>
              <a:rPr lang="fr-FR" sz="2400" b="1" dirty="0"/>
              <a:t>Développement du front-end de l’application</a:t>
            </a:r>
          </a:p>
          <a:p>
            <a:pPr marL="0" indent="0">
              <a:buNone/>
            </a:pPr>
            <a:endParaRPr lang="fr-FR" dirty="0"/>
          </a:p>
        </p:txBody>
      </p:sp>
    </p:spTree>
    <p:extLst>
      <p:ext uri="{BB962C8B-B14F-4D97-AF65-F5344CB8AC3E}">
        <p14:creationId xmlns:p14="http://schemas.microsoft.com/office/powerpoint/2010/main" val="407163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DEMO</a:t>
            </a:r>
            <a:endParaRPr lang="fr-FR" dirty="0"/>
          </a:p>
        </p:txBody>
      </p:sp>
    </p:spTree>
    <p:extLst>
      <p:ext uri="{BB962C8B-B14F-4D97-AF65-F5344CB8AC3E}">
        <p14:creationId xmlns:p14="http://schemas.microsoft.com/office/powerpoint/2010/main" val="274921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43744" y="971437"/>
            <a:ext cx="6068291" cy="4601183"/>
          </a:xfrm>
        </p:spPr>
        <p:txBody>
          <a:bodyPr/>
          <a:lstStyle/>
          <a:p>
            <a:pPr algn="ctr"/>
            <a:r>
              <a:rPr lang="fr-FR" dirty="0" smtClean="0">
                <a:solidFill>
                  <a:schemeClr val="tx1"/>
                </a:solidFill>
                <a:latin typeface="+mn-lt"/>
              </a:rPr>
              <a:t>MERCI POUR VOTRE AIMABLE ATTENTION</a:t>
            </a:r>
            <a:endParaRPr lang="fr-FR" dirty="0">
              <a:solidFill>
                <a:schemeClr val="tx1"/>
              </a:solidFill>
              <a:latin typeface="+mn-lt"/>
            </a:endParaRPr>
          </a:p>
        </p:txBody>
      </p:sp>
    </p:spTree>
    <p:extLst>
      <p:ext uri="{BB962C8B-B14F-4D97-AF65-F5344CB8AC3E}">
        <p14:creationId xmlns:p14="http://schemas.microsoft.com/office/powerpoint/2010/main" val="83044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r>
              <a:rPr lang="fr-FR" sz="2800" dirty="0" smtClean="0"/>
              <a:t>PRESENTATION DU PROJET</a:t>
            </a:r>
          </a:p>
          <a:p>
            <a:r>
              <a:rPr lang="fr-FR" sz="2800" dirty="0" smtClean="0"/>
              <a:t>ANALYSE</a:t>
            </a:r>
          </a:p>
          <a:p>
            <a:r>
              <a:rPr lang="fr-FR" sz="2800" dirty="0" smtClean="0"/>
              <a:t>CONCEPTION</a:t>
            </a:r>
          </a:p>
          <a:p>
            <a:r>
              <a:rPr lang="fr-FR" sz="2800" dirty="0" smtClean="0"/>
              <a:t>IMPLEMENTION</a:t>
            </a:r>
          </a:p>
          <a:p>
            <a:r>
              <a:rPr lang="fr-FR" sz="2800" dirty="0" smtClean="0"/>
              <a:t>DEMO</a:t>
            </a:r>
            <a:endParaRPr lang="fr-FR" sz="2800" dirty="0"/>
          </a:p>
        </p:txBody>
      </p:sp>
    </p:spTree>
    <p:extLst>
      <p:ext uri="{BB962C8B-B14F-4D97-AF65-F5344CB8AC3E}">
        <p14:creationId xmlns:p14="http://schemas.microsoft.com/office/powerpoint/2010/main" val="315019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PRESENTATION DU PROJET</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dirty="0" smtClean="0"/>
              <a:t>CONTEXTE</a:t>
            </a:r>
          </a:p>
          <a:p>
            <a:pPr marL="0" indent="0">
              <a:buNone/>
            </a:pPr>
            <a:endParaRPr lang="fr-FR" dirty="0" smtClean="0"/>
          </a:p>
          <a:p>
            <a:pPr marL="0" indent="0">
              <a:buNone/>
            </a:pPr>
            <a:r>
              <a:rPr lang="fr-FR" dirty="0"/>
              <a:t>Du fait de l’accroissement exponentiel de l’utilisation des NTIC, de nombreuses entreprises souhaitent aller vers le digital et proposer leurs services en ligne. C’est dans cette optique que Zoo SARL, une entreprise de la place qui vend les produits d’entretien, de nutrition, … pour les animaux tel que : le chien, le chat, la souris (piège, …), nous a contacté pour le développement d’une application web pour présenter ces produits en ligne ainsi que d’un module qui permettrait, à partir de l’image d’un animal, de proposer les produits associés</a:t>
            </a:r>
          </a:p>
        </p:txBody>
      </p:sp>
    </p:spTree>
    <p:extLst>
      <p:ext uri="{BB962C8B-B14F-4D97-AF65-F5344CB8AC3E}">
        <p14:creationId xmlns:p14="http://schemas.microsoft.com/office/powerpoint/2010/main" val="20428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PRESENTATION DU PROJET</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800" dirty="0" smtClean="0"/>
              <a:t>Définition des concepts</a:t>
            </a:r>
          </a:p>
          <a:p>
            <a:pPr marL="0" indent="0">
              <a:buNone/>
            </a:pPr>
            <a:endParaRPr lang="fr-FR" sz="2800" dirty="0" smtClean="0"/>
          </a:p>
          <a:p>
            <a:r>
              <a:rPr lang="fr-FR" sz="2800" dirty="0" smtClean="0"/>
              <a:t>Application: </a:t>
            </a:r>
            <a:r>
              <a:rPr lang="fr-FR" dirty="0"/>
              <a:t>en informatique, c’est un programme directement utilisé pour réaliser une tâche ou un ensemble de tâches élémentaires d’un même domaine</a:t>
            </a:r>
            <a:r>
              <a:rPr lang="fr-FR" dirty="0" smtClean="0"/>
              <a:t>.</a:t>
            </a:r>
          </a:p>
          <a:p>
            <a:r>
              <a:rPr lang="fr-FR" sz="2800" dirty="0"/>
              <a:t>Machine Learning</a:t>
            </a:r>
            <a:r>
              <a:rPr lang="fr-FR" dirty="0"/>
              <a:t> : champ d'étude de l'intelligence artificielle qui se fonde sur des approches mathématiques et statistiques pour donner aux ordinateurs la capacité « d’apprendre » à partir de données, c'est-à-dire d'améliorer leurs performances à résoudre des tâches sans être explicitement programmés pour chacune. Plus largement, il concerne la conception, l'analyse, l'optimisation, le développement et l'implémentation de telles méthodes.</a:t>
            </a:r>
          </a:p>
          <a:p>
            <a:endParaRPr lang="fr-FR" sz="2800" dirty="0" smtClean="0"/>
          </a:p>
          <a:p>
            <a:endParaRPr lang="fr-FR" sz="2800" dirty="0" smtClean="0"/>
          </a:p>
        </p:txBody>
      </p:sp>
    </p:spTree>
    <p:extLst>
      <p:ext uri="{BB962C8B-B14F-4D97-AF65-F5344CB8AC3E}">
        <p14:creationId xmlns:p14="http://schemas.microsoft.com/office/powerpoint/2010/main" val="213456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PRESENTATION DU PROJET</a:t>
            </a:r>
            <a:endParaRPr lang="fr-FR" dirty="0"/>
          </a:p>
        </p:txBody>
      </p:sp>
      <p:sp>
        <p:nvSpPr>
          <p:cNvPr id="3" name="Espace réservé du contenu 2"/>
          <p:cNvSpPr>
            <a:spLocks noGrp="1"/>
          </p:cNvSpPr>
          <p:nvPr>
            <p:ph idx="1"/>
          </p:nvPr>
        </p:nvSpPr>
        <p:spPr/>
        <p:txBody>
          <a:bodyPr>
            <a:normAutofit/>
          </a:bodyPr>
          <a:lstStyle/>
          <a:p>
            <a:pPr marL="228600" lvl="1">
              <a:spcBef>
                <a:spcPts val="1000"/>
              </a:spcBef>
              <a:buFont typeface="Wingdings" panose="05000000000000000000" pitchFamily="2" charset="2"/>
              <a:buChar char="q"/>
            </a:pPr>
            <a:r>
              <a:rPr lang="fr-FR" sz="2800" dirty="0" smtClean="0"/>
              <a:t>Objectifs</a:t>
            </a:r>
          </a:p>
          <a:p>
            <a:pPr marL="45720" lvl="1" indent="0">
              <a:spcBef>
                <a:spcPts val="1000"/>
              </a:spcBef>
              <a:buNone/>
            </a:pPr>
            <a:r>
              <a:rPr lang="fr-FR" sz="2000" dirty="0"/>
              <a:t>Notre objectif est le développement de l’application, l’implémentation et optimisation du modèle de ML et déploiement du modèle de ML.  </a:t>
            </a:r>
          </a:p>
          <a:p>
            <a:pPr marL="457200" lvl="1" indent="0">
              <a:buNone/>
            </a:pPr>
            <a:endParaRPr lang="fr-FR" b="1" dirty="0"/>
          </a:p>
          <a:p>
            <a:pPr marL="0" indent="0">
              <a:buNone/>
            </a:pPr>
            <a:endParaRPr lang="fr-FR" dirty="0"/>
          </a:p>
        </p:txBody>
      </p:sp>
    </p:spTree>
    <p:extLst>
      <p:ext uri="{BB962C8B-B14F-4D97-AF65-F5344CB8AC3E}">
        <p14:creationId xmlns:p14="http://schemas.microsoft.com/office/powerpoint/2010/main" val="270100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a:t>
            </a:r>
            <a:endParaRPr lang="fr-FR" dirty="0"/>
          </a:p>
        </p:txBody>
      </p:sp>
      <p:sp>
        <p:nvSpPr>
          <p:cNvPr id="3" name="Espace réservé du contenu 2"/>
          <p:cNvSpPr>
            <a:spLocks noGrp="1"/>
          </p:cNvSpPr>
          <p:nvPr>
            <p:ph idx="1"/>
          </p:nvPr>
        </p:nvSpPr>
        <p:spPr>
          <a:xfrm>
            <a:off x="3886201" y="1373682"/>
            <a:ext cx="4980708" cy="4351338"/>
          </a:xfrm>
        </p:spPr>
        <p:txBody>
          <a:bodyPr/>
          <a:lstStyle/>
          <a:p>
            <a:pPr marL="228600" lvl="1">
              <a:spcBef>
                <a:spcPts val="1000"/>
              </a:spcBef>
              <a:buFont typeface="Wingdings" panose="05000000000000000000" pitchFamily="2" charset="2"/>
              <a:buChar char="q"/>
            </a:pPr>
            <a:r>
              <a:rPr lang="fr-FR" sz="2800" dirty="0"/>
              <a:t>Analyse de </a:t>
            </a:r>
            <a:r>
              <a:rPr lang="fr-FR" sz="2800" dirty="0" smtClean="0"/>
              <a:t>l’existant</a:t>
            </a:r>
          </a:p>
          <a:p>
            <a:pPr marL="45720" lvl="2" indent="0">
              <a:spcBef>
                <a:spcPts val="1000"/>
              </a:spcBef>
              <a:buNone/>
            </a:pPr>
            <a:endParaRPr lang="fr-FR" sz="2400" dirty="0" smtClean="0"/>
          </a:p>
          <a:p>
            <a:pPr marL="388620" lvl="2" indent="-342900">
              <a:spcBef>
                <a:spcPts val="1000"/>
              </a:spcBef>
              <a:buFont typeface="Arial" panose="020B0604020202020204" pitchFamily="34" charset="0"/>
              <a:buChar char="•"/>
            </a:pPr>
            <a:r>
              <a:rPr lang="fr-FR" sz="2400" dirty="0" smtClean="0"/>
              <a:t>Exact</a:t>
            </a:r>
          </a:p>
          <a:p>
            <a:r>
              <a:rPr lang="fr-FR" sz="2400" dirty="0" err="1"/>
              <a:t>OpenConcerto</a:t>
            </a:r>
            <a:endParaRPr lang="fr-FR" sz="2400" dirty="0"/>
          </a:p>
          <a:p>
            <a:endParaRPr lang="fr-FR" sz="2400" b="1" dirty="0"/>
          </a:p>
          <a:p>
            <a:pPr marL="388620" lvl="2" indent="-342900">
              <a:spcBef>
                <a:spcPts val="1000"/>
              </a:spcBef>
              <a:buFont typeface="Arial" panose="020B0604020202020204" pitchFamily="34" charset="0"/>
              <a:buChar char="•"/>
            </a:pPr>
            <a:endParaRPr lang="fr-FR" sz="2400" dirty="0" smtClean="0"/>
          </a:p>
          <a:p>
            <a:pPr marL="45720" lvl="2" indent="0">
              <a:spcBef>
                <a:spcPts val="1000"/>
              </a:spcBef>
              <a:buNone/>
            </a:pPr>
            <a:endParaRPr lang="fr-FR" sz="2400" dirty="0"/>
          </a:p>
          <a:p>
            <a:pPr marL="0" indent="0">
              <a:buNone/>
            </a:pPr>
            <a:endParaRPr lang="fr-FR" sz="2400" dirty="0"/>
          </a:p>
        </p:txBody>
      </p:sp>
    </p:spTree>
    <p:extLst>
      <p:ext uri="{BB962C8B-B14F-4D97-AF65-F5344CB8AC3E}">
        <p14:creationId xmlns:p14="http://schemas.microsoft.com/office/powerpoint/2010/main" val="281611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800" dirty="0" smtClean="0"/>
              <a:t>Les </a:t>
            </a:r>
            <a:r>
              <a:rPr lang="fr-FR" sz="2800" dirty="0"/>
              <a:t>Fonctionnalités de notre application </a:t>
            </a:r>
            <a:r>
              <a:rPr lang="fr-FR" sz="2800" dirty="0" smtClean="0"/>
              <a:t>  </a:t>
            </a:r>
          </a:p>
          <a:p>
            <a:pPr>
              <a:buFont typeface="Arial" panose="020B0604020202020204" pitchFamily="34" charset="0"/>
              <a:buChar char="•"/>
            </a:pPr>
            <a:r>
              <a:rPr lang="fr-FR" sz="2400" dirty="0" smtClean="0"/>
              <a:t>Ajouter </a:t>
            </a:r>
            <a:r>
              <a:rPr lang="fr-FR" sz="2400" dirty="0"/>
              <a:t>un nouveau produit</a:t>
            </a:r>
          </a:p>
          <a:p>
            <a:pPr>
              <a:buFont typeface="Arial" panose="020B0604020202020204" pitchFamily="34" charset="0"/>
              <a:buChar char="•"/>
            </a:pPr>
            <a:r>
              <a:rPr lang="fr-FR" sz="2400" dirty="0" smtClean="0"/>
              <a:t>Supprimer </a:t>
            </a:r>
            <a:r>
              <a:rPr lang="fr-FR" sz="2400" dirty="0"/>
              <a:t>un produit</a:t>
            </a:r>
          </a:p>
          <a:p>
            <a:pPr>
              <a:buFont typeface="Arial" panose="020B0604020202020204" pitchFamily="34" charset="0"/>
              <a:buChar char="•"/>
            </a:pPr>
            <a:r>
              <a:rPr lang="fr-FR" sz="2400" dirty="0" smtClean="0"/>
              <a:t>Voir </a:t>
            </a:r>
            <a:r>
              <a:rPr lang="fr-FR" sz="2400" dirty="0"/>
              <a:t>les produits disponibles par groupe </a:t>
            </a:r>
            <a:r>
              <a:rPr lang="fr-FR" sz="2400" dirty="0" smtClean="0"/>
              <a:t>d’animaux</a:t>
            </a:r>
          </a:p>
          <a:p>
            <a:pPr>
              <a:buFont typeface="Arial" panose="020B0604020202020204" pitchFamily="34" charset="0"/>
              <a:buChar char="•"/>
            </a:pPr>
            <a:r>
              <a:rPr lang="fr-FR" sz="2400" dirty="0" smtClean="0"/>
              <a:t>Mettre à jour les stocks en temps réel</a:t>
            </a:r>
          </a:p>
          <a:p>
            <a:pPr>
              <a:buFont typeface="Arial" panose="020B0604020202020204" pitchFamily="34" charset="0"/>
              <a:buChar char="•"/>
            </a:pPr>
            <a:endParaRPr lang="fr-FR" sz="2400" dirty="0"/>
          </a:p>
          <a:p>
            <a:pPr>
              <a:buFont typeface="Arial" panose="020B0604020202020204" pitchFamily="34" charset="0"/>
              <a:buChar char="•"/>
            </a:pPr>
            <a:endParaRPr lang="fr-FR" sz="2800" dirty="0"/>
          </a:p>
        </p:txBody>
      </p:sp>
    </p:spTree>
    <p:extLst>
      <p:ext uri="{BB962C8B-B14F-4D97-AF65-F5344CB8AC3E}">
        <p14:creationId xmlns:p14="http://schemas.microsoft.com/office/powerpoint/2010/main" val="5011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a:t>
            </a:r>
            <a:endParaRPr lang="fr-FR" dirty="0"/>
          </a:p>
        </p:txBody>
      </p:sp>
      <p:sp>
        <p:nvSpPr>
          <p:cNvPr id="3" name="Espace réservé du contenu 2"/>
          <p:cNvSpPr>
            <a:spLocks noGrp="1"/>
          </p:cNvSpPr>
          <p:nvPr>
            <p:ph idx="1"/>
          </p:nvPr>
        </p:nvSpPr>
        <p:spPr>
          <a:xfrm>
            <a:off x="4114799" y="955964"/>
            <a:ext cx="7245927" cy="5220999"/>
          </a:xfrm>
        </p:spPr>
        <p:txBody>
          <a:bodyPr>
            <a:normAutofit/>
          </a:bodyPr>
          <a:lstStyle/>
          <a:p>
            <a:pPr>
              <a:buFont typeface="Wingdings" panose="05000000000000000000" pitchFamily="2" charset="2"/>
              <a:buChar char="q"/>
            </a:pPr>
            <a:r>
              <a:rPr lang="fr-FR" sz="2800" b="1" dirty="0"/>
              <a:t>Choix des technologies </a:t>
            </a:r>
            <a:endParaRPr lang="fr-FR" sz="2800" b="1" dirty="0" smtClean="0"/>
          </a:p>
          <a:p>
            <a:r>
              <a:rPr lang="fr-FR" sz="2800" dirty="0"/>
              <a:t>Langage de programmation </a:t>
            </a:r>
            <a:r>
              <a:rPr lang="fr-FR" sz="2800" dirty="0" smtClean="0"/>
              <a:t>: </a:t>
            </a:r>
          </a:p>
          <a:p>
            <a:pPr marL="0" indent="0">
              <a:buNone/>
            </a:pPr>
            <a:r>
              <a:rPr lang="fr-FR" dirty="0" smtClean="0"/>
              <a:t>Pour </a:t>
            </a:r>
            <a:r>
              <a:rPr lang="fr-FR" dirty="0"/>
              <a:t>le modèle de ML nous avons utilisé le Python</a:t>
            </a:r>
          </a:p>
          <a:p>
            <a:pPr marL="0" indent="0">
              <a:buNone/>
            </a:pPr>
            <a:r>
              <a:rPr lang="fr-FR" dirty="0"/>
              <a:t>Pour le back-end de l’application, nous avons utilisé le Java</a:t>
            </a:r>
          </a:p>
          <a:p>
            <a:pPr marL="0" indent="0">
              <a:buNone/>
            </a:pPr>
            <a:r>
              <a:rPr lang="fr-FR" dirty="0"/>
              <a:t>Pour le front-end de l’application nous avons utilisé le HTML</a:t>
            </a:r>
          </a:p>
          <a:p>
            <a:pPr marL="0" indent="0">
              <a:buNone/>
            </a:pPr>
            <a:endParaRPr lang="fr-FR" sz="2800" dirty="0" smtClean="0"/>
          </a:p>
        </p:txBody>
      </p:sp>
    </p:spTree>
    <p:extLst>
      <p:ext uri="{BB962C8B-B14F-4D97-AF65-F5344CB8AC3E}">
        <p14:creationId xmlns:p14="http://schemas.microsoft.com/office/powerpoint/2010/main" val="302295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a:t>
            </a:r>
            <a:endParaRPr lang="fr-FR" dirty="0"/>
          </a:p>
        </p:txBody>
      </p:sp>
      <p:sp>
        <p:nvSpPr>
          <p:cNvPr id="3" name="Espace réservé du contenu 2"/>
          <p:cNvSpPr>
            <a:spLocks noGrp="1"/>
          </p:cNvSpPr>
          <p:nvPr>
            <p:ph idx="1"/>
          </p:nvPr>
        </p:nvSpPr>
        <p:spPr>
          <a:xfrm>
            <a:off x="3990109" y="1123837"/>
            <a:ext cx="7356763" cy="4351338"/>
          </a:xfrm>
        </p:spPr>
        <p:txBody>
          <a:bodyPr>
            <a:normAutofit/>
          </a:bodyPr>
          <a:lstStyle/>
          <a:p>
            <a:pPr>
              <a:buFont typeface="Wingdings" panose="05000000000000000000" pitchFamily="2" charset="2"/>
              <a:buChar char="q"/>
            </a:pPr>
            <a:r>
              <a:rPr lang="fr-FR" sz="2800" dirty="0" smtClean="0"/>
              <a:t>Choix des technologies</a:t>
            </a:r>
          </a:p>
          <a:p>
            <a:pPr marL="182880" lvl="2">
              <a:spcBef>
                <a:spcPts val="1200"/>
              </a:spcBef>
              <a:spcAft>
                <a:spcPts val="0"/>
              </a:spcAft>
              <a:buFont typeface="Arial" panose="020B0604020202020204" pitchFamily="34" charset="0"/>
              <a:buChar char="•"/>
            </a:pPr>
            <a:r>
              <a:rPr lang="fr-FR" sz="2000" b="1" dirty="0"/>
              <a:t>Logiciels principaux utilisés </a:t>
            </a:r>
          </a:p>
          <a:p>
            <a:pPr lvl="0"/>
            <a:r>
              <a:rPr lang="fr-FR" dirty="0"/>
              <a:t>Jupiter Notebook : pour le modèle ML</a:t>
            </a:r>
          </a:p>
          <a:p>
            <a:pPr lvl="0"/>
            <a:r>
              <a:rPr lang="fr-FR" dirty="0" err="1"/>
              <a:t>IntelliJ</a:t>
            </a:r>
            <a:r>
              <a:rPr lang="fr-FR" dirty="0"/>
              <a:t> IDEA : comme IDE pour coder le back-end de l’application</a:t>
            </a:r>
          </a:p>
          <a:p>
            <a:pPr lvl="0"/>
            <a:r>
              <a:rPr lang="fr-FR" dirty="0"/>
              <a:t>Sprint Boot : Framework pour définir l’infrastructure de notre application  </a:t>
            </a:r>
          </a:p>
          <a:p>
            <a:pPr lvl="0"/>
            <a:r>
              <a:rPr lang="fr-FR" dirty="0" err="1"/>
              <a:t>Angular</a:t>
            </a:r>
            <a:r>
              <a:rPr lang="fr-FR" dirty="0"/>
              <a:t> : Framework de design pour l’interface de l’application</a:t>
            </a:r>
          </a:p>
          <a:p>
            <a:pPr marL="0" indent="0">
              <a:buNone/>
            </a:pPr>
            <a:r>
              <a:rPr lang="fr-FR" dirty="0"/>
              <a:t> </a:t>
            </a:r>
          </a:p>
          <a:p>
            <a:pPr marL="0" indent="0">
              <a:buNone/>
            </a:pPr>
            <a:endParaRPr lang="fr-FR" sz="2800" dirty="0" smtClean="0"/>
          </a:p>
          <a:p>
            <a:pPr>
              <a:buFont typeface="Arial" panose="020B0604020202020204" pitchFamily="34" charset="0"/>
              <a:buChar char="•"/>
            </a:pPr>
            <a:endParaRPr lang="fr-FR" sz="2800" dirty="0"/>
          </a:p>
        </p:txBody>
      </p:sp>
    </p:spTree>
    <p:extLst>
      <p:ext uri="{BB962C8B-B14F-4D97-AF65-F5344CB8AC3E}">
        <p14:creationId xmlns:p14="http://schemas.microsoft.com/office/powerpoint/2010/main" val="1343085278"/>
      </p:ext>
    </p:extLst>
  </p:cSld>
  <p:clrMapOvr>
    <a:masterClrMapping/>
  </p:clrMapOvr>
</p:sld>
</file>

<file path=ppt/theme/theme1.xml><?xml version="1.0" encoding="utf-8"?>
<a:theme xmlns:a="http://schemas.openxmlformats.org/drawingml/2006/main" name="Cadre">
  <a:themeElements>
    <a:clrScheme name="Cadr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
  <TotalTime>178</TotalTime>
  <Words>409</Words>
  <Application>Microsoft Office PowerPoint</Application>
  <PresentationFormat>Grand écran</PresentationFormat>
  <Paragraphs>60</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Corbel</vt:lpstr>
      <vt:lpstr>Wingdings</vt:lpstr>
      <vt:lpstr>Wingdings 2</vt:lpstr>
      <vt:lpstr>Cadre</vt:lpstr>
      <vt:lpstr>  PROJET  « Développement d’une application de gestion de stocks de produits pour animaux avec une IA de reconnaissance d’animaux »</vt:lpstr>
      <vt:lpstr>PLAN</vt:lpstr>
      <vt:lpstr>PRESENTATION DU PROJET</vt:lpstr>
      <vt:lpstr>PRESENTATION DU PROJET</vt:lpstr>
      <vt:lpstr>PRESENTATION DU PROJET</vt:lpstr>
      <vt:lpstr>ANALYSE</vt:lpstr>
      <vt:lpstr>ANALYSE</vt:lpstr>
      <vt:lpstr>CONCEPTION</vt:lpstr>
      <vt:lpstr>CONCEPTION</vt:lpstr>
      <vt:lpstr>IMPLEMENTATION</vt:lpstr>
      <vt:lpstr>IMPLEMENTATION</vt:lpstr>
      <vt:lpstr>IMPLEMENTATION</vt:lpstr>
      <vt:lpstr>DEMO</vt:lpstr>
      <vt:lpstr>MERCI POUR VOTRE AIMABLE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 Développement d’une application de composition musicale à l’aide d’un piano »</dc:title>
  <dc:creator>user</dc:creator>
  <cp:lastModifiedBy>user</cp:lastModifiedBy>
  <cp:revision>19</cp:revision>
  <dcterms:created xsi:type="dcterms:W3CDTF">2023-01-25T12:27:16Z</dcterms:created>
  <dcterms:modified xsi:type="dcterms:W3CDTF">2023-01-26T09:37:17Z</dcterms:modified>
</cp:coreProperties>
</file>