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E65107-2280-410D-B377-626A3ED9C444}">
  <a:tblStyle styleId="{A2E65107-2280-410D-B377-626A3ED9C4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aleway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63df286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2c63df2865f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63df286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2c63df2865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idx="1"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0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729360" y="207900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2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4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72936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2" type="body"/>
          </p:nvPr>
        </p:nvSpPr>
        <p:spPr>
          <a:xfrm>
            <a:off x="332892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3" type="body"/>
          </p:nvPr>
        </p:nvSpPr>
        <p:spPr>
          <a:xfrm>
            <a:off x="5928480" y="207900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6"/>
          <p:cNvSpPr txBox="1"/>
          <p:nvPr>
            <p:ph idx="4" type="body"/>
          </p:nvPr>
        </p:nvSpPr>
        <p:spPr>
          <a:xfrm>
            <a:off x="72936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6"/>
          <p:cNvSpPr txBox="1"/>
          <p:nvPr>
            <p:ph idx="5" type="body"/>
          </p:nvPr>
        </p:nvSpPr>
        <p:spPr>
          <a:xfrm>
            <a:off x="332892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6"/>
          <p:cNvSpPr txBox="1"/>
          <p:nvPr>
            <p:ph idx="6" type="body"/>
          </p:nvPr>
        </p:nvSpPr>
        <p:spPr>
          <a:xfrm>
            <a:off x="5928480" y="3260160"/>
            <a:ext cx="247536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idx="1" type="subTitle"/>
          </p:nvPr>
        </p:nvSpPr>
        <p:spPr>
          <a:xfrm>
            <a:off x="729360" y="1318680"/>
            <a:ext cx="7688520" cy="2481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2" type="body"/>
          </p:nvPr>
        </p:nvSpPr>
        <p:spPr>
          <a:xfrm>
            <a:off x="466920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3" type="body"/>
          </p:nvPr>
        </p:nvSpPr>
        <p:spPr>
          <a:xfrm>
            <a:off x="72936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729360" y="2079000"/>
            <a:ext cx="37519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669200" y="326016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72936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669200" y="2079000"/>
            <a:ext cx="37519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3" type="body"/>
          </p:nvPr>
        </p:nvSpPr>
        <p:spPr>
          <a:xfrm>
            <a:off x="729360" y="3260160"/>
            <a:ext cx="7688520" cy="1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sz="1000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7;p1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8" name="Google Shape;8;p1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1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" name="Google Shape;10;p1"/>
          <p:cNvSpPr txBox="1"/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9143640" cy="48744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14"/>
          <p:cNvGrpSpPr/>
          <p:nvPr/>
        </p:nvGrpSpPr>
        <p:grpSpPr>
          <a:xfrm>
            <a:off x="530280" y="1205460"/>
            <a:ext cx="1342620" cy="17460"/>
            <a:chOff x="530280" y="1205460"/>
            <a:chExt cx="1342620" cy="17460"/>
          </a:xfrm>
        </p:grpSpPr>
        <p:sp>
          <p:nvSpPr>
            <p:cNvPr id="76" name="Google Shape;76;p14"/>
            <p:cNvSpPr/>
            <p:nvPr/>
          </p:nvSpPr>
          <p:spPr>
            <a:xfrm rot="-5400000">
              <a:off x="1380600" y="730440"/>
              <a:ext cx="17280" cy="96732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 rot="-5400000">
              <a:off x="1009440" y="726480"/>
              <a:ext cx="17280" cy="975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78;p14"/>
          <p:cNvSpPr txBox="1"/>
          <p:nvPr>
            <p:ph type="title"/>
          </p:nvPr>
        </p:nvSpPr>
        <p:spPr>
          <a:xfrm>
            <a:off x="729360" y="1318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729360" y="2079000"/>
            <a:ext cx="768852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36320" y="474984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SzPts val="1000"/>
              <a:buFont typeface="Lato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729360" y="1322280"/>
            <a:ext cx="76878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85695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42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Гра для мобільного пристрою в жанрі 2-D Shooter</a:t>
            </a:r>
            <a:endParaRPr b="0" sz="42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 txBox="1"/>
          <p:nvPr>
            <p:ph idx="1" type="subTitle"/>
          </p:nvPr>
        </p:nvSpPr>
        <p:spPr>
          <a:xfrm>
            <a:off x="729720" y="3173040"/>
            <a:ext cx="7687800" cy="1131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</a:pPr>
            <a:r>
              <a:rPr b="0" i="0" lang="ru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Павленко М. А. ІП-13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Lato"/>
              <a:buNone/>
            </a:pPr>
            <a:r>
              <a:rPr b="0" i="0" lang="ru" sz="2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Керівник Ахаладзе І. Е.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>
            <a:off x="729360" y="6159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30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Використані технології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360" y="1571855"/>
            <a:ext cx="2968919" cy="167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73090" y="1571855"/>
            <a:ext cx="3140639" cy="1670039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/>
          <p:nvPr/>
        </p:nvSpPr>
        <p:spPr>
          <a:xfrm>
            <a:off x="733680" y="3209135"/>
            <a:ext cx="2973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Мова програмування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6"/>
          <p:cNvSpPr/>
          <p:nvPr/>
        </p:nvSpPr>
        <p:spPr>
          <a:xfrm>
            <a:off x="4956970" y="3209135"/>
            <a:ext cx="2973000" cy="3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Ігровий рушій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727560" y="5925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30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Висновки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729350" y="1281950"/>
            <a:ext cx="6402900" cy="36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 результаті виконання курсової роботи було проаналізовано елемент наповнення мобільних ігор та виокремлено проблематику створення великої кількості унікальних ігрових рівнів.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При розробці власного застосунку для покращення даного показника було задіяно алгоритмічний спосіб генерації рівнів з нуля процедурним шляхом з використанням шуму Перліна для складання мапи рельєфу </a:t>
            </a: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вищезгаданих</a:t>
            </a: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рівнів.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t/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Це дозволило досягти показників у 2^1018.5 різних рівнів для додатка, що розроблявся, порівняно з </a:t>
            </a:r>
            <a:r>
              <a:rPr lang="ru" sz="14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1,5 * 10^11 для конкурентного додатку, що результує у співвідношенні кількості рівнів у 1 :  2^973.5 на користь розробленого застосунку, забезпечуючи багатий на унікальність досвід гравцю при кожному початку нової гри.</a:t>
            </a:r>
            <a:endParaRPr sz="14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99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727560" y="230400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40"/>
              <a:buFont typeface="Raleway"/>
              <a:buNone/>
            </a:pPr>
            <a:r>
              <a:rPr b="1" lang="ru" sz="284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Дякую за увагу!</a:t>
            </a:r>
            <a:endParaRPr b="0" sz="284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729360" y="616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Актуальність розробки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729352" y="1326600"/>
            <a:ext cx="64839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 сьогодні мобільні ігри мають велику популярність серед користувачів смартфонів, і з високим попитом підвищуються вимоги до продуктів. 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t/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Однією з таких вимог є забезпечення користувачів оригінальним контентом, який захопить користувача на більший час.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729360" y="616680"/>
            <a:ext cx="7688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</a:t>
            </a:r>
            <a:r>
              <a:rPr b="1" lang="ru" sz="26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остановка задачі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729352" y="1326600"/>
            <a:ext cx="6483900" cy="22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None/>
            </a:pP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Задача курсової роботи полягає в</a:t>
            </a: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збільшенні кількості унікальних ігрових рівнів шляхом їх створення процедурним способом з використанням шуму Перліна в рамках </a:t>
            </a:r>
            <a:r>
              <a:rPr b="0" i="0" lang="ru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гри в жанрі </a:t>
            </a: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2D</a:t>
            </a:r>
            <a:r>
              <a:rPr b="0" i="0" lang="ru" sz="16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Shooter для мобільних пристроїв</a:t>
            </a:r>
            <a:r>
              <a:rPr lang="ru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727560" y="5997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30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Порівняння з аналогами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30"/>
          <p:cNvGraphicFramePr/>
          <p:nvPr/>
        </p:nvGraphicFramePr>
        <p:xfrm>
          <a:off x="526785" y="1211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{A2E65107-2280-410D-B377-626A3ED9C444}</a:tableStyleId>
              </a:tblPr>
              <a:tblGrid>
                <a:gridCol w="2001175"/>
                <a:gridCol w="1213975"/>
                <a:gridCol w="579475"/>
                <a:gridCol w="630500"/>
                <a:gridCol w="3913425"/>
              </a:tblGrid>
              <a:tr h="5382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Функціонал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Курсова робота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Soul Knight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Pocket Rogues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Пояснення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535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Процедурна генерація рівнів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+*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+*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Згенеровані</a:t>
                      </a: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рівні урізноманітнюють геймплей зі збіль</a:t>
                      </a: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шенням кількості </a:t>
                      </a: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унікальн</a:t>
                      </a: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их</a:t>
                      </a: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 </a:t>
                      </a: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 унікальність залежить від використаного методу генерації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Вибір персонажів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Персонажі надають більшої варіативності та </a:t>
                      </a: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переграваності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Різні види </a:t>
                      </a: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збро</a:t>
                      </a: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ї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Від виду атаки залежать можливі стилі гри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Система зору ворогів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Продвинутість штучного інтелекту впливає </a:t>
                      </a:r>
                      <a:r>
                        <a:rPr lang="ru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 </a:t>
                      </a: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складність гри 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82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Наявність спеціальних здібностей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Здібності персонажів поглиблюють геймплей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2925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Наявність бонусів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200" u="none" cap="none" strike="noStrik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Бонуси нагороджують гравця за активні дії</a:t>
                      </a:r>
                      <a:endParaRPr b="0" sz="12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68400" marL="684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727560" y="61668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30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Діаграма варіантів використання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5240" y="1270800"/>
            <a:ext cx="3773520" cy="3794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729360" y="62496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30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Основні функції розробки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729360" y="1312200"/>
            <a:ext cx="7688520" cy="3460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lnSpcReduction="10000"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●"/>
            </a:pP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Процедурна генерація більшої кількості унікальних рівнів гри</a:t>
            </a:r>
            <a:endParaRPr sz="14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Переміщення персонажа гравця по ігровому рівню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Проведення атаки гравцем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Застосування спеціальних здібностей, унікальних для кожного персонажа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Можливість обирати один з трьох</a:t>
            </a: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клас</a:t>
            </a: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ів</a:t>
            </a: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персонажів</a:t>
            </a:r>
            <a:r>
              <a:rPr lang="ru" sz="14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із власними атаками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Система зору для ворогів та ШІ для переслідування і атакування гравця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Наявність бонусів для змін характеристик персонажа гравця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Ігровий цикл, що може закінчитися перемогою при перемозі над усіма ворогами ігрового рівня та поразкою при загибелі персонажа гравця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Можливість призупинити ігровий процес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06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Взаємодія з ігровими меню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727560" y="608040"/>
            <a:ext cx="7688520" cy="534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3099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Діаграма класів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275" y="1204500"/>
            <a:ext cx="5683820" cy="386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727560" y="608040"/>
            <a:ext cx="7688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rmAutofit fontScale="931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Raleway"/>
              <a:buNone/>
            </a:pPr>
            <a:r>
              <a:rPr b="1" lang="ru" sz="260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Розгортання ПЗ</a:t>
            </a:r>
            <a:endParaRPr b="0" sz="26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0225" y="1287800"/>
            <a:ext cx="4884028" cy="369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727560" y="608040"/>
            <a:ext cx="76884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40"/>
              <a:buFont typeface="Raleway"/>
              <a:buNone/>
            </a:pPr>
            <a:r>
              <a:rPr b="1" lang="ru" sz="2440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Розгортання ПЗ</a:t>
            </a:r>
            <a:endParaRPr b="0" sz="244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7560" y="1289880"/>
            <a:ext cx="3396240" cy="321732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/>
          <p:nvPr/>
        </p:nvSpPr>
        <p:spPr>
          <a:xfrm>
            <a:off x="727742" y="4573255"/>
            <a:ext cx="3396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Вікно побудови файлу інсталяції додатка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35"/>
          <p:cNvSpPr/>
          <p:nvPr/>
        </p:nvSpPr>
        <p:spPr>
          <a:xfrm>
            <a:off x="4926960" y="4507560"/>
            <a:ext cx="33960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14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Вікно створення сторінки гри на платформі itch.io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2750" y="1799338"/>
            <a:ext cx="4764400" cy="219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