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8" r:id="rId2"/>
    <p:sldId id="298" r:id="rId3"/>
    <p:sldId id="299" r:id="rId4"/>
    <p:sldId id="323" r:id="rId5"/>
    <p:sldId id="324" r:id="rId6"/>
    <p:sldId id="300" r:id="rId7"/>
    <p:sldId id="302" r:id="rId8"/>
    <p:sldId id="301" r:id="rId9"/>
    <p:sldId id="306" r:id="rId10"/>
    <p:sldId id="304" r:id="rId11"/>
    <p:sldId id="305" r:id="rId12"/>
    <p:sldId id="307" r:id="rId13"/>
    <p:sldId id="310" r:id="rId14"/>
    <p:sldId id="313" r:id="rId15"/>
    <p:sldId id="316" r:id="rId16"/>
    <p:sldId id="319" r:id="rId17"/>
    <p:sldId id="321" r:id="rId18"/>
    <p:sldId id="32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86"/>
  </p:normalViewPr>
  <p:slideViewPr>
    <p:cSldViewPr snapToGrid="0" snapToObjects="1">
      <p:cViewPr>
        <p:scale>
          <a:sx n="89" d="100"/>
          <a:sy n="89" d="100"/>
        </p:scale>
        <p:origin x="7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5</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442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en.wikipedia.org/wiki/Relational_data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en.wikipedia.org/wiki/Database_mode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alphaModFix amt="50000"/>
            <a:extLst>
              <a:ext uri="{28A0092B-C50C-407E-A947-70E740481C1C}">
                <a14:useLocalDpi xmlns:a14="http://schemas.microsoft.com/office/drawing/2010/main" val="0"/>
              </a:ext>
            </a:extLst>
          </a:blip>
          <a:srcRect b="2174"/>
          <a:stretch/>
        </p:blipFill>
        <p:spPr>
          <a:xfrm>
            <a:off x="20" y="1"/>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Single Table SQL</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Make a Database</a:t>
            </a:r>
            <a:endParaRPr lang="en-US" dirty="0"/>
          </a:p>
        </p:txBody>
      </p:sp>
      <p:sp>
        <p:nvSpPr>
          <p:cNvPr id="4" name="Text Placeholder 3"/>
          <p:cNvSpPr>
            <a:spLocks noGrp="1"/>
          </p:cNvSpPr>
          <p:nvPr>
            <p:ph type="body" idx="1"/>
          </p:nvPr>
        </p:nvSpPr>
        <p:spPr/>
        <p:txBody>
          <a:bodyPr/>
          <a:lstStyle/>
          <a:p>
            <a:r>
              <a:rPr lang="en-US" dirty="0" smtClean="0"/>
              <a:t>https://www.dj4e.com/lectures/SQL-01-Basics.txt</a:t>
            </a:r>
            <a:endParaRPr lang="en-US" dirty="0"/>
          </a:p>
        </p:txBody>
      </p:sp>
    </p:spTree>
    <p:extLst>
      <p:ext uri="{BB962C8B-B14F-4D97-AF65-F5344CB8AC3E}">
        <p14:creationId xmlns:p14="http://schemas.microsoft.com/office/powerpoint/2010/main" val="172621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8195624" y="2756127"/>
            <a:ext cx="3516923" cy="1685076"/>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a:solidFill>
                  <a:schemeClr val="lt1"/>
                </a:solidFill>
                <a:latin typeface="Courier New"/>
                <a:ea typeface="Courier New"/>
                <a:cs typeface="Courier New"/>
                <a:sym typeface="Courier New"/>
              </a:rPr>
              <a:t>( </a:t>
            </a: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a:solidFill>
                  <a:srgbClr val="FFFFFF"/>
                </a:solidFill>
                <a:latin typeface="Courier New"/>
                <a:ea typeface="Courier New"/>
                <a:cs typeface="Courier New"/>
                <a:sym typeface="Courier New"/>
              </a:rPr>
              <a:t>)</a:t>
            </a: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1285875" y="1690688"/>
            <a:ext cx="5902578" cy="4801314"/>
          </a:xfrm>
          <a:prstGeom prst="rect">
            <a:avLst/>
          </a:prstGeom>
          <a:noFill/>
        </p:spPr>
        <p:txBody>
          <a:bodyPr wrap="none" rtlCol="0">
            <a:spAutoFit/>
          </a:bodyPr>
          <a:lstStyle/>
          <a:p>
            <a:r>
              <a:rPr lang="en-US" b="1" dirty="0">
                <a:solidFill>
                  <a:srgbClr val="17B111"/>
                </a:solidFill>
                <a:latin typeface="Menlo-Bold" charset="0"/>
              </a:rPr>
              <a:t>$ </a:t>
            </a:r>
            <a:r>
              <a:rPr lang="en-US" dirty="0">
                <a:solidFill>
                  <a:srgbClr val="C9CEC4"/>
                </a:solidFill>
                <a:latin typeface="Menlo-Regular" charset="0"/>
              </a:rPr>
              <a:t>sqlite3 zip.sqlite3</a:t>
            </a:r>
            <a:endParaRPr lang="en-US" dirty="0">
              <a:solidFill>
                <a:srgbClr val="ECECEC"/>
              </a:solidFill>
              <a:latin typeface="Menlo-Regular" charset="0"/>
            </a:endParaRPr>
          </a:p>
          <a:p>
            <a:r>
              <a:rPr lang="it-IT" dirty="0" err="1">
                <a:solidFill>
                  <a:srgbClr val="C9CEC4"/>
                </a:solidFill>
                <a:latin typeface="Menlo-Regular" charset="0"/>
              </a:rPr>
              <a:t>SQLite</a:t>
            </a:r>
            <a:r>
              <a:rPr lang="it-IT" dirty="0">
                <a:solidFill>
                  <a:srgbClr val="C9CEC4"/>
                </a:solidFill>
                <a:latin typeface="Menlo-Regular" charset="0"/>
              </a:rPr>
              <a:t> </a:t>
            </a:r>
            <a:r>
              <a:rPr lang="it-IT" dirty="0" err="1">
                <a:solidFill>
                  <a:srgbClr val="C9CEC4"/>
                </a:solidFill>
                <a:latin typeface="Menlo-Regular" charset="0"/>
              </a:rPr>
              <a:t>version</a:t>
            </a:r>
            <a:r>
              <a:rPr lang="it-IT" dirty="0">
                <a:solidFill>
                  <a:srgbClr val="C9CEC4"/>
                </a:solidFill>
                <a:latin typeface="Menlo-Regular" charset="0"/>
              </a:rPr>
              <a:t> 3.11.0 2016-02-15 17:29:24</a:t>
            </a:r>
            <a:endParaRPr lang="it-IT" dirty="0">
              <a:solidFill>
                <a:srgbClr val="ECECEC"/>
              </a:solidFill>
              <a:latin typeface="Menlo-Regular" charset="0"/>
            </a:endParaRPr>
          </a:p>
          <a:p>
            <a:r>
              <a:rPr lang="it-IT" dirty="0" err="1">
                <a:solidFill>
                  <a:srgbClr val="C9CEC4"/>
                </a:solidFill>
                <a:latin typeface="Menlo-Regular" charset="0"/>
              </a:rPr>
              <a:t>Enter</a:t>
            </a:r>
            <a:r>
              <a:rPr lang="it-IT" dirty="0">
                <a:solidFill>
                  <a:srgbClr val="C9CEC4"/>
                </a:solidFill>
                <a:latin typeface="Menlo-Regular" charset="0"/>
              </a:rPr>
              <a:t> ".help" for </a:t>
            </a:r>
            <a:r>
              <a:rPr lang="it-IT" dirty="0" err="1">
                <a:solidFill>
                  <a:srgbClr val="C9CEC4"/>
                </a:solidFill>
                <a:latin typeface="Menlo-Regular" charset="0"/>
              </a:rPr>
              <a:t>usage</a:t>
            </a:r>
            <a:r>
              <a:rPr lang="it-IT" dirty="0">
                <a:solidFill>
                  <a:srgbClr val="C9CEC4"/>
                </a:solidFill>
                <a:latin typeface="Menlo-Regular" charset="0"/>
              </a:rPr>
              <a:t> </a:t>
            </a:r>
            <a:r>
              <a:rPr lang="it-IT" dirty="0" err="1">
                <a:solidFill>
                  <a:srgbClr val="C9CEC4"/>
                </a:solidFill>
                <a:latin typeface="Menlo-Regular" charset="0"/>
              </a:rPr>
              <a:t>hints</a:t>
            </a:r>
            <a:r>
              <a:rPr lang="it-IT" dirty="0">
                <a:solidFill>
                  <a:srgbClr val="C9CEC4"/>
                </a:solidFill>
                <a:latin typeface="Menlo-Regular" charset="0"/>
              </a:rPr>
              <a:t>.</a:t>
            </a:r>
            <a:endParaRPr lang="it-IT" dirty="0">
              <a:solidFill>
                <a:srgbClr val="ECECEC"/>
              </a:solidFill>
              <a:latin typeface="Menlo-Regular" charset="0"/>
            </a:endParaRPr>
          </a:p>
          <a:p>
            <a:r>
              <a:rPr lang="it-IT" dirty="0" err="1">
                <a:solidFill>
                  <a:srgbClr val="C9CEC4"/>
                </a:solidFill>
                <a:latin typeface="Menlo-Regular" charset="0"/>
              </a:rPr>
              <a:t>sqlite</a:t>
            </a:r>
            <a:r>
              <a:rPr lang="it-IT" dirty="0">
                <a:solidFill>
                  <a:srgbClr val="C9CEC4"/>
                </a:solidFill>
                <a:latin typeface="Menlo-Regular" charset="0"/>
              </a:rPr>
              <a:t>&gt; .</a:t>
            </a:r>
            <a:r>
              <a:rPr lang="it-IT" dirty="0" err="1">
                <a:solidFill>
                  <a:srgbClr val="C9CEC4"/>
                </a:solidFill>
                <a:latin typeface="Menlo-Regular" charset="0"/>
              </a:rPr>
              <a:t>tables</a:t>
            </a:r>
            <a:endParaRPr lang="it-IT" dirty="0">
              <a:solidFill>
                <a:srgbClr val="ECECEC"/>
              </a:solidFill>
              <a:latin typeface="Menlo-Regular" charset="0"/>
            </a:endParaRPr>
          </a:p>
          <a:p>
            <a:r>
              <a:rPr lang="it-IT" dirty="0" err="1">
                <a:solidFill>
                  <a:srgbClr val="C9CEC4"/>
                </a:solidFill>
                <a:latin typeface="Menlo-Regular" charset="0"/>
              </a:rPr>
              <a:t>sqlite</a:t>
            </a:r>
            <a:r>
              <a:rPr lang="it-IT" dirty="0">
                <a:solidFill>
                  <a:srgbClr val="C9CEC4"/>
                </a:solidFill>
                <a:latin typeface="Menlo-Regular" charset="0"/>
              </a:rPr>
              <a:t>&gt; CREATE TABLE </a:t>
            </a:r>
            <a:r>
              <a:rPr lang="it-IT" dirty="0" err="1">
                <a:solidFill>
                  <a:srgbClr val="C9CEC4"/>
                </a:solidFill>
                <a:latin typeface="Menlo-Regular" charset="0"/>
              </a:rPr>
              <a:t>Users</a:t>
            </a:r>
            <a:r>
              <a:rPr lang="it-IT" dirty="0">
                <a:solidFill>
                  <a:srgbClr val="C9CEC4"/>
                </a:solidFill>
                <a:latin typeface="Menlo-Regular" charset="0"/>
              </a:rPr>
              <a:t>( </a:t>
            </a:r>
            <a:endParaRPr lang="it-IT" dirty="0">
              <a:solidFill>
                <a:srgbClr val="ECECEC"/>
              </a:solidFill>
              <a:latin typeface="Menlo-Regular" charset="0"/>
            </a:endParaRPr>
          </a:p>
          <a:p>
            <a:r>
              <a:rPr lang="mr-IN" dirty="0">
                <a:solidFill>
                  <a:srgbClr val="C9CEC4"/>
                </a:solidFill>
                <a:latin typeface="Menlo-Regular" charset="0"/>
              </a:rPr>
              <a:t>   ...&gt;   </a:t>
            </a:r>
            <a:r>
              <a:rPr lang="mr-IN" dirty="0" err="1">
                <a:solidFill>
                  <a:srgbClr val="C9CEC4"/>
                </a:solidFill>
                <a:latin typeface="Menlo-Regular" charset="0"/>
              </a:rPr>
              <a:t>name</a:t>
            </a:r>
            <a:r>
              <a:rPr lang="mr-IN" dirty="0">
                <a:solidFill>
                  <a:srgbClr val="C9CEC4"/>
                </a:solidFill>
                <a:latin typeface="Menlo-Regular" charset="0"/>
              </a:rPr>
              <a:t> VARCHAR(128), </a:t>
            </a:r>
            <a:endParaRPr lang="mr-IN" dirty="0">
              <a:solidFill>
                <a:srgbClr val="ECECEC"/>
              </a:solidFill>
              <a:latin typeface="Menlo-Regular" charset="0"/>
            </a:endParaRPr>
          </a:p>
          <a:p>
            <a:r>
              <a:rPr lang="mr-IN" dirty="0">
                <a:solidFill>
                  <a:srgbClr val="C9CEC4"/>
                </a:solidFill>
                <a:latin typeface="Menlo-Regular" charset="0"/>
              </a:rPr>
              <a:t>   ...&gt;   </a:t>
            </a:r>
            <a:r>
              <a:rPr lang="mr-IN" dirty="0" err="1">
                <a:solidFill>
                  <a:srgbClr val="C9CEC4"/>
                </a:solidFill>
                <a:latin typeface="Menlo-Regular" charset="0"/>
              </a:rPr>
              <a:t>email</a:t>
            </a:r>
            <a:r>
              <a:rPr lang="mr-IN" dirty="0">
                <a:solidFill>
                  <a:srgbClr val="C9CEC4"/>
                </a:solidFill>
                <a:latin typeface="Menlo-Regular" charset="0"/>
              </a:rPr>
              <a:t> VARCHAR(128)</a:t>
            </a:r>
            <a:endParaRPr lang="mr-IN" dirty="0">
              <a:solidFill>
                <a:srgbClr val="ECECEC"/>
              </a:solidFill>
              <a:latin typeface="Menlo-Regular" charset="0"/>
            </a:endParaRPr>
          </a:p>
          <a:p>
            <a:r>
              <a:rPr lang="mr-IN" dirty="0">
                <a:solidFill>
                  <a:srgbClr val="C9CEC4"/>
                </a:solidFill>
                <a:latin typeface="Menlo-Regular" charset="0"/>
              </a:rPr>
              <a:t>   ...&gt; )</a:t>
            </a:r>
            <a:endParaRPr lang="mr-IN" dirty="0">
              <a:solidFill>
                <a:srgbClr val="ECECEC"/>
              </a:solidFill>
              <a:latin typeface="Menlo-Regular" charset="0"/>
            </a:endParaRPr>
          </a:p>
          <a:p>
            <a:r>
              <a:rPr lang="mr-IN" dirty="0">
                <a:solidFill>
                  <a:srgbClr val="C9CEC4"/>
                </a:solidFill>
                <a:latin typeface="Menlo-Regular" charset="0"/>
              </a:rPr>
              <a:t>   ...&gt; ;</a:t>
            </a:r>
            <a:endParaRPr lang="mr-IN" dirty="0">
              <a:solidFill>
                <a:srgbClr val="ECECEC"/>
              </a:solidFill>
              <a:latin typeface="Menlo-Regular" charset="0"/>
            </a:endParaRPr>
          </a:p>
          <a:p>
            <a:r>
              <a:rPr lang="en-US" dirty="0" err="1">
                <a:solidFill>
                  <a:srgbClr val="C9CEC4"/>
                </a:solidFill>
                <a:latin typeface="Menlo-Regular" charset="0"/>
              </a:rPr>
              <a:t>sqlite</a:t>
            </a:r>
            <a:r>
              <a:rPr lang="en-US" dirty="0">
                <a:solidFill>
                  <a:srgbClr val="C9CEC4"/>
                </a:solidFill>
                <a:latin typeface="Menlo-Regular" charset="0"/>
              </a:rPr>
              <a:t>&gt; .tables</a:t>
            </a:r>
            <a:endParaRPr lang="en-US" dirty="0">
              <a:solidFill>
                <a:srgbClr val="ECECEC"/>
              </a:solidFill>
              <a:latin typeface="Menlo-Regular" charset="0"/>
            </a:endParaRPr>
          </a:p>
          <a:p>
            <a:r>
              <a:rPr lang="en-US" dirty="0">
                <a:solidFill>
                  <a:srgbClr val="C9CEC4"/>
                </a:solidFill>
                <a:latin typeface="Menlo-Regular" charset="0"/>
              </a:rPr>
              <a:t>Users</a:t>
            </a:r>
            <a:endParaRPr lang="en-US" dirty="0">
              <a:solidFill>
                <a:srgbClr val="ECECEC"/>
              </a:solidFill>
              <a:latin typeface="Menlo-Regular" charset="0"/>
            </a:endParaRPr>
          </a:p>
          <a:p>
            <a:r>
              <a:rPr lang="en-US" dirty="0" err="1">
                <a:solidFill>
                  <a:srgbClr val="C9CEC4"/>
                </a:solidFill>
                <a:latin typeface="Menlo-Regular" charset="0"/>
              </a:rPr>
              <a:t>sqlite</a:t>
            </a:r>
            <a:r>
              <a:rPr lang="en-US" dirty="0">
                <a:solidFill>
                  <a:srgbClr val="C9CEC4"/>
                </a:solidFill>
                <a:latin typeface="Menlo-Regular" charset="0"/>
              </a:rPr>
              <a:t>&gt; .schema Users</a:t>
            </a:r>
            <a:endParaRPr lang="en-US" dirty="0">
              <a:solidFill>
                <a:srgbClr val="ECECEC"/>
              </a:solidFill>
              <a:latin typeface="Menlo-Regular" charset="0"/>
            </a:endParaRPr>
          </a:p>
          <a:p>
            <a:r>
              <a:rPr lang="en-US" dirty="0">
                <a:solidFill>
                  <a:srgbClr val="C9CEC4"/>
                </a:solidFill>
                <a:latin typeface="Menlo-Regular" charset="0"/>
              </a:rPr>
              <a:t>CREATE TABLE Users( </a:t>
            </a:r>
            <a:endParaRPr lang="en-US" dirty="0">
              <a:solidFill>
                <a:srgbClr val="ECECEC"/>
              </a:solidFill>
              <a:latin typeface="Menlo-Regular" charset="0"/>
            </a:endParaRPr>
          </a:p>
          <a:p>
            <a:r>
              <a:rPr lang="mr-IN" dirty="0">
                <a:solidFill>
                  <a:srgbClr val="C9CEC4"/>
                </a:solidFill>
                <a:latin typeface="Menlo-Regular" charset="0"/>
              </a:rPr>
              <a:t>  </a:t>
            </a:r>
            <a:r>
              <a:rPr lang="mr-IN" dirty="0" err="1">
                <a:solidFill>
                  <a:srgbClr val="C9CEC4"/>
                </a:solidFill>
                <a:latin typeface="Menlo-Regular" charset="0"/>
              </a:rPr>
              <a:t>name</a:t>
            </a:r>
            <a:r>
              <a:rPr lang="mr-IN" dirty="0">
                <a:solidFill>
                  <a:srgbClr val="C9CEC4"/>
                </a:solidFill>
                <a:latin typeface="Menlo-Regular" charset="0"/>
              </a:rPr>
              <a:t> VARCHAR(128), </a:t>
            </a:r>
            <a:endParaRPr lang="mr-IN" dirty="0">
              <a:solidFill>
                <a:srgbClr val="ECECEC"/>
              </a:solidFill>
              <a:latin typeface="Menlo-Regular" charset="0"/>
            </a:endParaRPr>
          </a:p>
          <a:p>
            <a:r>
              <a:rPr lang="en-US" dirty="0">
                <a:solidFill>
                  <a:srgbClr val="C9CEC4"/>
                </a:solidFill>
                <a:latin typeface="Menlo-Regular" charset="0"/>
              </a:rPr>
              <a:t>  email VARCHAR(128)</a:t>
            </a:r>
            <a:endParaRPr lang="en-US" dirty="0">
              <a:solidFill>
                <a:srgbClr val="ECECEC"/>
              </a:solidFill>
              <a:latin typeface="Menlo-Regular" charset="0"/>
            </a:endParaRPr>
          </a:p>
          <a:p>
            <a:r>
              <a:rPr lang="mr-IN" dirty="0">
                <a:solidFill>
                  <a:srgbClr val="C9CEC4"/>
                </a:solidFill>
                <a:latin typeface="Menlo-Regular" charset="0"/>
              </a:rPr>
              <a:t>);</a:t>
            </a:r>
            <a:endParaRPr lang="mr-IN" dirty="0">
              <a:solidFill>
                <a:srgbClr val="ECECEC"/>
              </a:solidFill>
              <a:latin typeface="Menlo-Regular" charset="0"/>
            </a:endParaRPr>
          </a:p>
          <a:p>
            <a:r>
              <a:rPr lang="en-US" dirty="0" err="1">
                <a:solidFill>
                  <a:srgbClr val="C9CEC4"/>
                </a:solidFill>
                <a:latin typeface="Menlo-Regular" charset="0"/>
              </a:rPr>
              <a:t>sqlite</a:t>
            </a:r>
            <a:r>
              <a:rPr lang="en-US" dirty="0">
                <a:solidFill>
                  <a:srgbClr val="C9CEC4"/>
                </a:solidFill>
                <a:latin typeface="Menlo-Regular" charset="0"/>
              </a:rPr>
              <a:t>&gt; </a:t>
            </a:r>
            <a:endParaRPr lang="en-US" dirty="0">
              <a:solidFill>
                <a:srgbClr val="ECECEC"/>
              </a:solidFill>
              <a:latin typeface="Menlo-Regular" charset="0"/>
            </a:endParaRPr>
          </a:p>
        </p:txBody>
      </p:sp>
    </p:spTree>
    <p:extLst>
      <p:ext uri="{BB962C8B-B14F-4D97-AF65-F5344CB8AC3E}">
        <p14:creationId xmlns:p14="http://schemas.microsoft.com/office/powerpoint/2010/main" val="158678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3200" dirty="0">
                <a:solidFill>
                  <a:srgbClr val="FF7F00"/>
                </a:solidFill>
                <a:latin typeface="Arial" charset="0"/>
                <a:ea typeface="Arial" charset="0"/>
                <a:cs typeface="Arial" charset="0"/>
                <a:sym typeface="Cabin"/>
              </a:rPr>
              <a:t>UPDATE</a:t>
            </a:r>
            <a:r>
              <a:rPr lang="en" sz="3200" dirty="0">
                <a:solidFill>
                  <a:srgbClr val="FFFF00"/>
                </a:solidFill>
                <a:latin typeface="Arial" charset="0"/>
                <a:ea typeface="Arial" charset="0"/>
                <a:cs typeface="Arial" charset="0"/>
                <a:sym typeface="Cabin"/>
              </a:rPr>
              <a:t> Users </a:t>
            </a:r>
            <a:r>
              <a:rPr lang="en" sz="3200" dirty="0">
                <a:solidFill>
                  <a:srgbClr val="FF7F00"/>
                </a:solidFill>
                <a:latin typeface="Arial" charset="0"/>
                <a:ea typeface="Arial" charset="0"/>
                <a:cs typeface="Arial" charset="0"/>
                <a:sym typeface="Cabin"/>
              </a:rPr>
              <a:t>SET</a:t>
            </a:r>
            <a:r>
              <a:rPr lang="en" sz="3200" dirty="0">
                <a:solidFill>
                  <a:srgbClr val="FFFF00"/>
                </a:solidFill>
                <a:latin typeface="Arial" charset="0"/>
                <a:ea typeface="Arial" charset="0"/>
                <a:cs typeface="Arial" charset="0"/>
                <a:sym typeface="Cabin"/>
              </a:rPr>
              <a:t> name='Charles' </a:t>
            </a:r>
            <a:r>
              <a:rPr lang="en" sz="3200" dirty="0">
                <a:solidFill>
                  <a:srgbClr val="FF7F00"/>
                </a:solidFill>
                <a:latin typeface="Arial" charset="0"/>
                <a:ea typeface="Arial" charset="0"/>
                <a:cs typeface="Arial" charset="0"/>
                <a:sym typeface="Cabin"/>
              </a:rPr>
              <a:t>WHERE</a:t>
            </a:r>
            <a:r>
              <a:rPr lang="en" sz="3200" dirty="0">
                <a:solidFill>
                  <a:srgbClr val="FFFF00"/>
                </a:solidFill>
                <a:latin typeface="Arial" charset="0"/>
                <a:ea typeface="Arial" charset="0"/>
                <a:cs typeface="Arial" charset="0"/>
                <a:sym typeface="Cabin"/>
              </a:rPr>
              <a:t> email='</a:t>
            </a:r>
            <a:r>
              <a:rPr lang="en" sz="3200" dirty="0" err="1">
                <a:solidFill>
                  <a:srgbClr val="FFFF00"/>
                </a:solidFill>
                <a:latin typeface="Arial" charset="0"/>
                <a:ea typeface="Arial" charset="0"/>
                <a:cs typeface="Arial" charset="0"/>
                <a:sym typeface="Cabin"/>
              </a:rPr>
              <a:t>csev@umich.edu</a:t>
            </a:r>
            <a:r>
              <a:rPr lang="en" sz="32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Shape 350" descr="Untitled.png"/>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3" descr="IBM_729_Tape_Drives.nas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1200px-Tapestick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t>https://en.wikipedia.org/wiki/IBM_729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p:cNvSpPr>
            <a:spLocks noChangeArrowheads="1"/>
          </p:cNvSpPr>
          <p:nvPr/>
        </p:nvSpPr>
        <p:spPr bwMode="auto">
          <a:xfrm>
            <a:off x="2209800" y="4514850"/>
            <a:ext cx="2171700" cy="1714500"/>
          </a:xfrm>
          <a:prstGeom prst="flowChartMultidocument">
            <a:avLst/>
          </a:prstGeom>
          <a:blipFill dpi="0" rotWithShape="0">
            <a:blip r:embed="rId4"/>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p:cNvSpPr>
            <a:spLocks noChangeArrowheads="1"/>
          </p:cNvSpPr>
          <p:nvPr/>
        </p:nvSpPr>
        <p:spPr bwMode="auto">
          <a:xfrm>
            <a:off x="2838450" y="2743200"/>
            <a:ext cx="2171700" cy="1028700"/>
          </a:xfrm>
          <a:prstGeom prst="flowChartDecision">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nansicht_Festplatte_512_MB_von_Quantu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a:solidFill>
                  <a:srgbClr val="FFFF00"/>
                </a:solidFill>
              </a:rPr>
              <a:t>Structured Query Language</a:t>
            </a:r>
            <a:r>
              <a:rPr lang="en-US" altLang="x-none"/>
              <a:t> is the language we use to issue commands to the database</a:t>
            </a:r>
          </a:p>
          <a:p>
            <a:pPr marL="600075" lvl="2" indent="0">
              <a:buNone/>
            </a:pPr>
            <a:r>
              <a:rPr lang="en-US" altLang="x-none"/>
              <a:t>-  Create/Insert data</a:t>
            </a:r>
          </a:p>
          <a:p>
            <a:pPr marL="600075" lvl="2" indent="0">
              <a:buNone/>
            </a:pPr>
            <a:r>
              <a:rPr lang="en-US" altLang="x-none"/>
              <a:t>-  Read/Select some data</a:t>
            </a:r>
          </a:p>
          <a:p>
            <a:pPr marL="600075" lvl="2" indent="0">
              <a:buNone/>
            </a:pPr>
            <a:r>
              <a:rPr lang="en-US" altLang="x-none"/>
              <a:t>-  Update data</a:t>
            </a:r>
          </a:p>
          <a:p>
            <a:pPr marL="600075" lvl="2" indent="0">
              <a:buNone/>
            </a:pPr>
            <a:r>
              <a:rPr lang="en-US" altLang="x-none"/>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a:solidFill>
                  <a:srgbClr val="FFFF00"/>
                </a:solidFill>
                <a:ea typeface="ＭＳ Ｐゴシック" charset="-128"/>
              </a:rPr>
              <a:t>http://en.wikipedia.org/wiki/SQL</a:t>
            </a:r>
          </a:p>
          <a:p>
            <a:pPr algn="r" eaLnBrk="1" hangingPunct="1"/>
            <a:r>
              <a:rPr lang="en-US" altLang="x-none" sz="2700">
                <a:solidFill>
                  <a:srgbClr val="FFFF00"/>
                </a:solidFill>
                <a:ea typeface="ＭＳ Ｐゴシック" charset="-128"/>
              </a:rPr>
              <a:t>https://en.wikipedia.org/wiki/ANSI-SPARC_Architecture</a:t>
            </a:r>
          </a:p>
        </p:txBody>
      </p:sp>
      <p:pic>
        <p:nvPicPr>
          <p:cNvPr id="12292" name="Picture 4" descr="ANSI-SPARC_DB_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very tweakable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Postgres, ... </a:t>
            </a:r>
          </a:p>
        </p:txBody>
      </p:sp>
    </p:spTree>
    <p:extLst>
      <p:ext uri="{BB962C8B-B14F-4D97-AF65-F5344CB8AC3E}">
        <p14:creationId xmlns:p14="http://schemas.microsoft.com/office/powerpoint/2010/main" val="214320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737</Words>
  <Application>Microsoft Macintosh PowerPoint</Application>
  <PresentationFormat>Widescreen</PresentationFormat>
  <Paragraphs>137</Paragraphs>
  <Slides>19</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Cabin</vt:lpstr>
      <vt:lpstr>Calibri Light</vt:lpstr>
      <vt:lpstr>Courier New</vt:lpstr>
      <vt:lpstr>Mangal</vt:lpstr>
      <vt:lpstr>Menlo-Bold</vt:lpstr>
      <vt:lpstr>Menlo-Regular</vt:lpstr>
      <vt:lpstr>ＭＳ Ｐゴシック</vt:lpstr>
      <vt:lpstr>ヒラギノ角ゴ ProN W3</vt:lpstr>
      <vt:lpstr>Arial</vt:lpstr>
      <vt:lpstr>Calibri</vt:lpstr>
      <vt:lpstr>Courier</vt:lpstr>
      <vt:lpstr>Gill Sans</vt:lpstr>
      <vt:lpstr>Helvetica</vt:lpstr>
      <vt:lpstr>Office Theme</vt:lpstr>
      <vt:lpstr>Single Table SQL</vt:lpstr>
      <vt:lpstr>PowerPoint Presentation</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PowerPoint Presentation</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27</cp:revision>
  <dcterms:created xsi:type="dcterms:W3CDTF">2019-01-19T02:12:54Z</dcterms:created>
  <dcterms:modified xsi:type="dcterms:W3CDTF">2019-01-22T02:30:31Z</dcterms:modified>
</cp:coreProperties>
</file>