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8"/>
  </p:notesMasterIdLst>
  <p:sldIdLst>
    <p:sldId id="258" r:id="rId2"/>
    <p:sldId id="324" r:id="rId3"/>
    <p:sldId id="335" r:id="rId4"/>
    <p:sldId id="321" r:id="rId5"/>
    <p:sldId id="325" r:id="rId6"/>
    <p:sldId id="326" r:id="rId7"/>
    <p:sldId id="327" r:id="rId8"/>
    <p:sldId id="328" r:id="rId9"/>
    <p:sldId id="329" r:id="rId10"/>
    <p:sldId id="330" r:id="rId11"/>
    <p:sldId id="331" r:id="rId12"/>
    <p:sldId id="336" r:id="rId13"/>
    <p:sldId id="333" r:id="rId14"/>
    <p:sldId id="334" r:id="rId15"/>
    <p:sldId id="332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72C4"/>
    <a:srgbClr val="00FDFF"/>
    <a:srgbClr val="D7AC08"/>
    <a:srgbClr val="00FF00"/>
    <a:srgbClr val="FF40FF"/>
    <a:srgbClr val="05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72"/>
    <p:restoredTop sz="94586"/>
  </p:normalViewPr>
  <p:slideViewPr>
    <p:cSldViewPr snapToGrid="0" snapToObjects="1">
      <p:cViewPr>
        <p:scale>
          <a:sx n="89" d="100"/>
          <a:sy n="89" d="100"/>
        </p:scale>
        <p:origin x="2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7B56FC-7D2E-F343-9D09-0D14B00AA564}" type="datetimeFigureOut">
              <a:rPr lang="en-US" smtClean="0"/>
              <a:t>2/8/19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6D6606-78EC-E24C-A3B3-B3666C6F4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047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331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x-none" altLang="x-none">
              <a:ea typeface="ＭＳ Ｐゴシック" charset="-128"/>
            </a:endParaRPr>
          </a:p>
        </p:txBody>
      </p:sp>
      <p:sp>
        <p:nvSpPr>
          <p:cNvPr id="1331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fld id="{6FF31ED5-7C20-294A-98B2-1C5CE6453DA8}" type="slidenum">
              <a:rPr lang="en-US" altLang="x-none" sz="1200"/>
              <a:pPr/>
              <a:t>2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19567854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Shape 3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9190144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Shape 4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937743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2/8/19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2/8/19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2/8/19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2/8/19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2/8/19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2/8/19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2/8/19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2/8/19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2/8/19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2/8/19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2/8/19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7C04C-7AF8-1445-A186-502B631B934F}" type="datetimeFigureOut">
              <a:rPr lang="en-US" smtClean="0"/>
              <a:t>2/8/19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372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D7AC08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E20EB187-900F-4AF5-813B-101456D9FD3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74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87349" y="1200152"/>
            <a:ext cx="6897171" cy="4457696"/>
          </a:xfrm>
        </p:spPr>
        <p:txBody>
          <a:bodyPr anchor="ctr">
            <a:normAutofit/>
          </a:bodyPr>
          <a:lstStyle/>
          <a:p>
            <a:pPr algn="l"/>
            <a:r>
              <a:rPr lang="en-US" sz="8000" smtClean="0"/>
              <a:t>Simple Django Models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9963" y="1200152"/>
            <a:ext cx="2816535" cy="4457696"/>
          </a:xfrm>
        </p:spPr>
        <p:txBody>
          <a:bodyPr anchor="ctr">
            <a:normAutofit/>
          </a:bodyPr>
          <a:lstStyle/>
          <a:p>
            <a:pPr algn="r"/>
            <a:r>
              <a:rPr lang="en-US" sz="2800">
                <a:solidFill>
                  <a:srgbClr val="FFFFFF"/>
                </a:solidFill>
              </a:rPr>
              <a:t>Charles Severance</a:t>
            </a:r>
          </a:p>
          <a:p>
            <a:pPr algn="r"/>
            <a:r>
              <a:rPr lang="en-US" sz="2800">
                <a:solidFill>
                  <a:srgbClr val="FFFFFF"/>
                </a:solidFill>
              </a:rPr>
              <a:t>www.dj4e.com</a:t>
            </a:r>
          </a:p>
          <a:p>
            <a:pPr algn="r"/>
            <a:endParaRPr lang="en-US" sz="2800">
              <a:solidFill>
                <a:srgbClr val="FFFFFF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624D17C8-E9C2-48A4-AA36-D7048A6CCC4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286000"/>
            <a:ext cx="0" cy="22860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6" descr="CCb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9754" y="5638800"/>
            <a:ext cx="1106488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813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13307" y="2005786"/>
            <a:ext cx="878205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>
                <a:latin typeface="Menlo" charset="0"/>
              </a:rPr>
              <a:t>    &gt;&gt;&gt; </a:t>
            </a:r>
            <a:r>
              <a:rPr lang="pl-PL" dirty="0">
                <a:solidFill>
                  <a:srgbClr val="FFFF00"/>
                </a:solidFill>
                <a:latin typeface="Menlo" charset="0"/>
              </a:rPr>
              <a:t>from </a:t>
            </a:r>
            <a:r>
              <a:rPr lang="pl-PL" dirty="0" err="1">
                <a:solidFill>
                  <a:srgbClr val="FFFF00"/>
                </a:solidFill>
                <a:latin typeface="Menlo" charset="0"/>
              </a:rPr>
              <a:t>django.db</a:t>
            </a:r>
            <a:r>
              <a:rPr lang="pl-PL" dirty="0">
                <a:solidFill>
                  <a:srgbClr val="FFFF00"/>
                </a:solidFill>
                <a:latin typeface="Menlo" charset="0"/>
              </a:rPr>
              <a:t> import </a:t>
            </a:r>
            <a:r>
              <a:rPr lang="pl-PL" dirty="0" err="1">
                <a:solidFill>
                  <a:srgbClr val="FFFF00"/>
                </a:solidFill>
                <a:latin typeface="Menlo" charset="0"/>
              </a:rPr>
              <a:t>connection</a:t>
            </a:r>
            <a:endParaRPr lang="pl-PL" dirty="0">
              <a:solidFill>
                <a:srgbClr val="FFFF00"/>
              </a:solidFill>
              <a:latin typeface="Menlo" charset="0"/>
            </a:endParaRPr>
          </a:p>
          <a:p>
            <a:r>
              <a:rPr lang="pl-PL" dirty="0">
                <a:latin typeface="Menlo" charset="0"/>
              </a:rPr>
              <a:t>    &gt;&gt;&gt; </a:t>
            </a:r>
            <a:r>
              <a:rPr lang="pl-PL" dirty="0" err="1">
                <a:solidFill>
                  <a:srgbClr val="FFFF00"/>
                </a:solidFill>
                <a:latin typeface="Menlo" charset="0"/>
              </a:rPr>
              <a:t>print</a:t>
            </a:r>
            <a:r>
              <a:rPr lang="pl-PL" dirty="0">
                <a:solidFill>
                  <a:srgbClr val="FFFF00"/>
                </a:solidFill>
                <a:latin typeface="Menlo" charset="0"/>
              </a:rPr>
              <a:t>(</a:t>
            </a:r>
            <a:r>
              <a:rPr lang="pl-PL" dirty="0" err="1">
                <a:solidFill>
                  <a:srgbClr val="FFFF00"/>
                </a:solidFill>
                <a:latin typeface="Menlo" charset="0"/>
              </a:rPr>
              <a:t>connection.queries</a:t>
            </a:r>
            <a:r>
              <a:rPr lang="pl-PL" dirty="0">
                <a:solidFill>
                  <a:srgbClr val="FFFF00"/>
                </a:solidFill>
                <a:latin typeface="Menlo" charset="0"/>
              </a:rPr>
              <a:t>)</a:t>
            </a:r>
          </a:p>
          <a:p>
            <a:r>
              <a:rPr lang="pl-PL" dirty="0">
                <a:latin typeface="Menlo" charset="0"/>
              </a:rPr>
              <a:t>    [</a:t>
            </a:r>
          </a:p>
          <a:p>
            <a:r>
              <a:rPr lang="pl-PL" dirty="0">
                <a:latin typeface="Menlo" charset="0"/>
              </a:rPr>
              <a:t>    {'</a:t>
            </a:r>
            <a:r>
              <a:rPr lang="pl-PL" dirty="0" err="1">
                <a:latin typeface="Menlo" charset="0"/>
              </a:rPr>
              <a:t>sql</a:t>
            </a:r>
            <a:r>
              <a:rPr lang="pl-PL" dirty="0">
                <a:latin typeface="Menlo" charset="0"/>
              </a:rPr>
              <a:t>': 'BEGIN', '</a:t>
            </a:r>
            <a:r>
              <a:rPr lang="pl-PL" dirty="0" err="1">
                <a:latin typeface="Menlo" charset="0"/>
              </a:rPr>
              <a:t>time</a:t>
            </a:r>
            <a:r>
              <a:rPr lang="pl-PL" dirty="0">
                <a:latin typeface="Menlo" charset="0"/>
              </a:rPr>
              <a:t>': '0.000'}, </a:t>
            </a:r>
          </a:p>
          <a:p>
            <a:r>
              <a:rPr lang="pl-PL" dirty="0">
                <a:latin typeface="Menlo" charset="0"/>
              </a:rPr>
              <a:t>    {'</a:t>
            </a:r>
            <a:r>
              <a:rPr lang="pl-PL" dirty="0" err="1">
                <a:latin typeface="Menlo" charset="0"/>
              </a:rPr>
              <a:t>sql</a:t>
            </a:r>
            <a:r>
              <a:rPr lang="pl-PL" dirty="0">
                <a:latin typeface="Menlo" charset="0"/>
              </a:rPr>
              <a:t>': 'INSERT INTO "</a:t>
            </a:r>
            <a:r>
              <a:rPr lang="pl-PL" dirty="0" err="1">
                <a:latin typeface="Menlo" charset="0"/>
              </a:rPr>
              <a:t>usermodel_user</a:t>
            </a:r>
            <a:r>
              <a:rPr lang="pl-PL" dirty="0">
                <a:latin typeface="Menlo" charset="0"/>
              </a:rPr>
              <a:t>" ("</a:t>
            </a:r>
            <a:r>
              <a:rPr lang="pl-PL" dirty="0" err="1">
                <a:latin typeface="Menlo" charset="0"/>
              </a:rPr>
              <a:t>name</a:t>
            </a:r>
            <a:r>
              <a:rPr lang="pl-PL" dirty="0">
                <a:latin typeface="Menlo" charset="0"/>
              </a:rPr>
              <a:t>", "email") </a:t>
            </a:r>
            <a:endParaRPr lang="pl-PL" dirty="0" smtClean="0">
              <a:latin typeface="Menlo" charset="0"/>
            </a:endParaRPr>
          </a:p>
          <a:p>
            <a:r>
              <a:rPr lang="pl-PL" dirty="0">
                <a:latin typeface="Menlo" charset="0"/>
              </a:rPr>
              <a:t> </a:t>
            </a:r>
            <a:r>
              <a:rPr lang="pl-PL" dirty="0" smtClean="0">
                <a:latin typeface="Menlo" charset="0"/>
              </a:rPr>
              <a:t>            VALUES </a:t>
            </a:r>
            <a:r>
              <a:rPr lang="pl-PL" dirty="0">
                <a:latin typeface="Menlo" charset="0"/>
              </a:rPr>
              <a:t>(\'</a:t>
            </a:r>
            <a:r>
              <a:rPr lang="pl-PL" dirty="0" err="1">
                <a:latin typeface="Menlo" charset="0"/>
              </a:rPr>
              <a:t>Kristen</a:t>
            </a:r>
            <a:r>
              <a:rPr lang="pl-PL" dirty="0">
                <a:latin typeface="Menlo" charset="0"/>
              </a:rPr>
              <a:t>\', \'</a:t>
            </a:r>
            <a:r>
              <a:rPr lang="pl-PL" dirty="0" err="1">
                <a:latin typeface="Menlo" charset="0"/>
              </a:rPr>
              <a:t>kf@umich.edu</a:t>
            </a:r>
            <a:r>
              <a:rPr lang="pl-PL" dirty="0">
                <a:latin typeface="Menlo" charset="0"/>
              </a:rPr>
              <a:t>\')',</a:t>
            </a:r>
          </a:p>
          <a:p>
            <a:r>
              <a:rPr lang="pl-PL" dirty="0">
                <a:latin typeface="Menlo" charset="0"/>
              </a:rPr>
              <a:t>        '</a:t>
            </a:r>
            <a:r>
              <a:rPr lang="pl-PL" dirty="0" err="1">
                <a:latin typeface="Menlo" charset="0"/>
              </a:rPr>
              <a:t>time</a:t>
            </a:r>
            <a:r>
              <a:rPr lang="pl-PL" dirty="0">
                <a:latin typeface="Menlo" charset="0"/>
              </a:rPr>
              <a:t>': '0.002'}</a:t>
            </a:r>
          </a:p>
          <a:p>
            <a:r>
              <a:rPr lang="pl-PL" dirty="0">
                <a:latin typeface="Menlo" charset="0"/>
              </a:rPr>
              <a:t>    ]</a:t>
            </a:r>
          </a:p>
          <a:p>
            <a:r>
              <a:rPr lang="pl-PL" dirty="0">
                <a:latin typeface="Menlo" charset="0"/>
              </a:rPr>
              <a:t>    &gt;&gt;&gt;</a:t>
            </a:r>
            <a:endParaRPr lang="pl-PL" dirty="0">
              <a:effectLst/>
              <a:latin typeface="Menlo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13307" y="6173271"/>
            <a:ext cx="55932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/csev/dj4e-samples/tree/master/users</a:t>
            </a:r>
          </a:p>
        </p:txBody>
      </p:sp>
      <p:sp>
        <p:nvSpPr>
          <p:cNvPr id="5" name="Shape 382"/>
          <p:cNvSpPr txBox="1"/>
          <p:nvPr/>
        </p:nvSpPr>
        <p:spPr>
          <a:xfrm>
            <a:off x="206957" y="5041897"/>
            <a:ext cx="11799224" cy="55237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7F00"/>
              </a:buClr>
              <a:buSzPct val="25000"/>
            </a:pPr>
            <a:r>
              <a:rPr lang="en" sz="2667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INSERT INTO </a:t>
            </a:r>
            <a:r>
              <a:rPr lang="en" sz="2667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Users</a:t>
            </a:r>
            <a:r>
              <a:rPr lang="en" sz="26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(name, email) </a:t>
            </a:r>
            <a:r>
              <a:rPr lang="en" sz="2667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VALUES</a:t>
            </a:r>
            <a:r>
              <a:rPr lang="en" sz="26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('Kristin', '</a:t>
            </a:r>
            <a:r>
              <a:rPr lang="en" sz="2667" dirty="0" err="1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kf@umich.edu</a:t>
            </a:r>
            <a:r>
              <a:rPr lang="en" sz="26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</a:p>
        </p:txBody>
      </p:sp>
    </p:spTree>
    <p:extLst>
      <p:ext uri="{BB962C8B-B14F-4D97-AF65-F5344CB8AC3E}">
        <p14:creationId xmlns:p14="http://schemas.microsoft.com/office/powerpoint/2010/main" val="85789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CRUD in the ORM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85874" y="1828801"/>
            <a:ext cx="10341293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u = User(name='Sally', email='a2@umich.edu')</a:t>
            </a:r>
          </a:p>
          <a:p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u.save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endParaRPr lang="en-US" sz="20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User.objects.values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User.objects.filter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(email='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csev@umich.edu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').values()</a:t>
            </a:r>
          </a:p>
          <a:p>
            <a:endParaRPr lang="en-US" sz="20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User.objects.filter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(email='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ted@umich.edu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').delete()</a:t>
            </a:r>
          </a:p>
          <a:p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User.objects.values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endParaRPr lang="en-US" sz="20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User.objects.filter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(email='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csev@umich.edu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').update(name='Charles')</a:t>
            </a:r>
          </a:p>
          <a:p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User.objects.values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endParaRPr lang="en-US" sz="20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User.objects.values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().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order_by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('email')</a:t>
            </a:r>
          </a:p>
          <a:p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User.objects.values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().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order_by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('-name')</a:t>
            </a:r>
          </a:p>
          <a:p>
            <a:endParaRPr lang="en-US" sz="20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59338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Field Types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538157" y="1716089"/>
            <a:ext cx="3190875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AutoField</a:t>
            </a:r>
            <a:endParaRPr lang="en-US" dirty="0" smtClean="0"/>
          </a:p>
          <a:p>
            <a:r>
              <a:rPr lang="en-US" dirty="0" err="1" smtClean="0"/>
              <a:t>BigAutoField</a:t>
            </a:r>
            <a:endParaRPr lang="en-US" dirty="0" smtClean="0"/>
          </a:p>
          <a:p>
            <a:r>
              <a:rPr lang="en-US" dirty="0" err="1" smtClean="0"/>
              <a:t>BigIntegerField</a:t>
            </a:r>
            <a:endParaRPr lang="en-US" dirty="0" smtClean="0"/>
          </a:p>
          <a:p>
            <a:r>
              <a:rPr lang="en-US" dirty="0" err="1" smtClean="0"/>
              <a:t>BinaryField</a:t>
            </a:r>
            <a:endParaRPr lang="en-US" dirty="0" smtClean="0"/>
          </a:p>
          <a:p>
            <a:r>
              <a:rPr lang="en-US" dirty="0" err="1" smtClean="0"/>
              <a:t>BooleanField</a:t>
            </a:r>
            <a:endParaRPr lang="en-US" dirty="0" smtClean="0"/>
          </a:p>
          <a:p>
            <a:r>
              <a:rPr lang="en-US" dirty="0" err="1" smtClean="0"/>
              <a:t>CharField</a:t>
            </a:r>
            <a:endParaRPr lang="en-US" dirty="0" smtClean="0"/>
          </a:p>
          <a:p>
            <a:r>
              <a:rPr lang="en-US" dirty="0" err="1" smtClean="0"/>
              <a:t>DateField</a:t>
            </a:r>
            <a:endParaRPr lang="en-US" dirty="0" smtClean="0"/>
          </a:p>
          <a:p>
            <a:r>
              <a:rPr lang="en-US" dirty="0" err="1" smtClean="0"/>
              <a:t>DateTimeField</a:t>
            </a:r>
            <a:endParaRPr lang="en-US" dirty="0" smtClean="0"/>
          </a:p>
          <a:p>
            <a:r>
              <a:rPr lang="en-US" dirty="0" err="1" smtClean="0"/>
              <a:t>DecimalField</a:t>
            </a:r>
            <a:endParaRPr lang="en-US" dirty="0" smtClean="0"/>
          </a:p>
          <a:p>
            <a:r>
              <a:rPr lang="en-US" dirty="0" err="1"/>
              <a:t>DurationField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3729032" y="1716089"/>
            <a:ext cx="3529013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EmailField</a:t>
            </a:r>
            <a:endParaRPr lang="en-US" dirty="0" smtClean="0"/>
          </a:p>
          <a:p>
            <a:r>
              <a:rPr lang="en-US" dirty="0" err="1" smtClean="0"/>
              <a:t>FileField</a:t>
            </a:r>
            <a:endParaRPr lang="en-US" dirty="0"/>
          </a:p>
          <a:p>
            <a:r>
              <a:rPr lang="en-US" dirty="0" err="1" smtClean="0"/>
              <a:t>FilePathField</a:t>
            </a:r>
            <a:endParaRPr lang="en-US" dirty="0" smtClean="0"/>
          </a:p>
          <a:p>
            <a:r>
              <a:rPr lang="en-US" dirty="0" err="1" smtClean="0"/>
              <a:t>FloatField</a:t>
            </a:r>
            <a:endParaRPr lang="en-US" dirty="0" smtClean="0"/>
          </a:p>
          <a:p>
            <a:r>
              <a:rPr lang="en-US" dirty="0" err="1" smtClean="0"/>
              <a:t>ImageField</a:t>
            </a:r>
            <a:endParaRPr lang="en-US" dirty="0"/>
          </a:p>
          <a:p>
            <a:r>
              <a:rPr lang="en-US" dirty="0" err="1" smtClean="0"/>
              <a:t>IntegerField</a:t>
            </a:r>
            <a:endParaRPr lang="en-US" dirty="0" smtClean="0"/>
          </a:p>
          <a:p>
            <a:r>
              <a:rPr lang="en-US" dirty="0" err="1"/>
              <a:t>GenericIPAddressField</a:t>
            </a:r>
            <a:endParaRPr lang="en-US" dirty="0"/>
          </a:p>
          <a:p>
            <a:r>
              <a:rPr lang="en-US" dirty="0" err="1" smtClean="0"/>
              <a:t>NullBooleanField</a:t>
            </a:r>
            <a:endParaRPr lang="en-US" dirty="0" smtClean="0"/>
          </a:p>
          <a:p>
            <a:r>
              <a:rPr lang="en-US" dirty="0" err="1" smtClean="0"/>
              <a:t>PositiveIntegerField</a:t>
            </a:r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3259198" y="6311900"/>
            <a:ext cx="67812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docs.djangoproject.com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/2.1/ref/models/fields/#field-types</a:t>
            </a: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7450926" y="1716089"/>
            <a:ext cx="4329112" cy="38988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PositiveSmallIntegerField</a:t>
            </a:r>
            <a:endParaRPr lang="en-US" dirty="0"/>
          </a:p>
          <a:p>
            <a:r>
              <a:rPr lang="en-US" dirty="0" err="1" smtClean="0"/>
              <a:t>SlugField</a:t>
            </a:r>
            <a:endParaRPr lang="en-US" dirty="0" smtClean="0"/>
          </a:p>
          <a:p>
            <a:r>
              <a:rPr lang="en-US" dirty="0" err="1" smtClean="0"/>
              <a:t>SmallIntegerField</a:t>
            </a:r>
            <a:endParaRPr lang="en-US" dirty="0" smtClean="0"/>
          </a:p>
          <a:p>
            <a:r>
              <a:rPr lang="en-US" dirty="0" err="1" smtClean="0"/>
              <a:t>TextFIeld</a:t>
            </a:r>
            <a:endParaRPr lang="en-US" dirty="0" smtClean="0"/>
          </a:p>
          <a:p>
            <a:r>
              <a:rPr lang="en-US" dirty="0" err="1" smtClean="0"/>
              <a:t>TimeField</a:t>
            </a:r>
            <a:endParaRPr lang="en-US" dirty="0" smtClean="0"/>
          </a:p>
          <a:p>
            <a:r>
              <a:rPr lang="en-US" dirty="0" err="1" smtClean="0"/>
              <a:t>URLField</a:t>
            </a:r>
            <a:endParaRPr lang="en-US" dirty="0" smtClean="0"/>
          </a:p>
          <a:p>
            <a:r>
              <a:rPr lang="en-US" dirty="0" err="1" smtClean="0">
                <a:solidFill>
                  <a:srgbClr val="FFFF00"/>
                </a:solidFill>
              </a:rPr>
              <a:t>ForeignKey</a:t>
            </a:r>
            <a:endParaRPr lang="en-US" dirty="0" smtClean="0">
              <a:solidFill>
                <a:srgbClr val="FFFF00"/>
              </a:solidFill>
            </a:endParaRPr>
          </a:p>
          <a:p>
            <a:r>
              <a:rPr lang="en-US" dirty="0" err="1" smtClean="0">
                <a:solidFill>
                  <a:srgbClr val="FFFF00"/>
                </a:solidFill>
              </a:rPr>
              <a:t>ManyToManyField</a:t>
            </a:r>
            <a:endParaRPr lang="en-US" dirty="0" smtClean="0">
              <a:solidFill>
                <a:srgbClr val="FFFF00"/>
              </a:solidFill>
            </a:endParaRPr>
          </a:p>
          <a:p>
            <a:r>
              <a:rPr lang="en-US" dirty="0" err="1" smtClean="0">
                <a:solidFill>
                  <a:srgbClr val="FFFF00"/>
                </a:solidFill>
              </a:rPr>
              <a:t>OneToOneField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7192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74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smtClean="0"/>
              <a:t>www.dj4e.com/lectures/DJ-03-Model-Single.txt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4883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/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74"/>
          <a:stretch/>
        </p:blipFill>
        <p:spPr>
          <a:xfrm>
            <a:off x="20" y="11704"/>
            <a:ext cx="12191980" cy="685799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733342" y="278098"/>
            <a:ext cx="7215642" cy="6347791"/>
          </a:xfrm>
          <a:prstGeom prst="rect">
            <a:avLst/>
          </a:prstGeom>
          <a:solidFill>
            <a:srgbClr val="4372C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 smtClean="0"/>
              <a:t>Linux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73960" y="278098"/>
            <a:ext cx="2465935" cy="6347791"/>
          </a:xfrm>
          <a:prstGeom prst="rect">
            <a:avLst/>
          </a:prstGeom>
          <a:solidFill>
            <a:srgbClr val="4372C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US" dirty="0" smtClean="0"/>
          </a:p>
          <a:p>
            <a:pPr algn="r"/>
            <a:r>
              <a:rPr lang="en-US" dirty="0" smtClean="0"/>
              <a:t>Browser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987216" y="870579"/>
            <a:ext cx="5702276" cy="5548575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 err="1" smtClean="0"/>
              <a:t>DJango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987216" y="404858"/>
            <a:ext cx="1295291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WGSIConfig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347167" y="1101696"/>
            <a:ext cx="1086678" cy="1033669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Routing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347167" y="2675805"/>
            <a:ext cx="1086678" cy="1033669"/>
          </a:xfrm>
          <a:prstGeom prst="roundRect">
            <a:avLst/>
          </a:prstGeom>
          <a:solidFill>
            <a:schemeClr val="accent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Views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Can 10"/>
          <p:cNvSpPr/>
          <p:nvPr/>
        </p:nvSpPr>
        <p:spPr>
          <a:xfrm>
            <a:off x="9813128" y="4173528"/>
            <a:ext cx="1577009" cy="646266"/>
          </a:xfrm>
          <a:prstGeom prst="can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10090027" y="2904193"/>
            <a:ext cx="1367113" cy="5168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Templates</a:t>
            </a:r>
            <a:endParaRPr lang="en-US" dirty="0" smtClean="0"/>
          </a:p>
        </p:txBody>
      </p:sp>
      <p:sp>
        <p:nvSpPr>
          <p:cNvPr id="16" name="Rounded Rectangle 15"/>
          <p:cNvSpPr/>
          <p:nvPr/>
        </p:nvSpPr>
        <p:spPr>
          <a:xfrm>
            <a:off x="7933975" y="404637"/>
            <a:ext cx="1603514" cy="36955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settings.py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7208365" y="589414"/>
            <a:ext cx="725611" cy="1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999929" y="404637"/>
            <a:ext cx="516835" cy="6105958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smtClean="0"/>
              <a:t>N</a:t>
            </a:r>
          </a:p>
          <a:p>
            <a:pPr algn="ctr"/>
            <a:r>
              <a:rPr lang="en-US" dirty="0" smtClean="0"/>
              <a:t>G</a:t>
            </a:r>
          </a:p>
          <a:p>
            <a:pPr algn="ctr"/>
            <a:r>
              <a:rPr lang="en-US" dirty="0" smtClean="0"/>
              <a:t>I</a:t>
            </a:r>
          </a:p>
          <a:p>
            <a:pPr algn="ctr"/>
            <a:r>
              <a:rPr lang="en-US" dirty="0" smtClean="0"/>
              <a:t>N</a:t>
            </a:r>
            <a:br>
              <a:rPr lang="en-US" dirty="0" smtClean="0"/>
            </a:br>
            <a:r>
              <a:rPr lang="en-US" dirty="0" smtClean="0"/>
              <a:t>X</a:t>
            </a:r>
          </a:p>
          <a:p>
            <a:pPr algn="ctr"/>
            <a:endParaRPr lang="en-US" dirty="0"/>
          </a:p>
        </p:txBody>
      </p:sp>
      <p:cxnSp>
        <p:nvCxnSpPr>
          <p:cNvPr id="28" name="Straight Arrow Connector 27"/>
          <p:cNvCxnSpPr>
            <a:stCxn id="15" idx="1"/>
            <a:endCxn id="9" idx="3"/>
          </p:cNvCxnSpPr>
          <p:nvPr/>
        </p:nvCxnSpPr>
        <p:spPr>
          <a:xfrm flipH="1">
            <a:off x="7433845" y="1610800"/>
            <a:ext cx="1404867" cy="77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4" idx="1"/>
            <a:endCxn id="10" idx="3"/>
          </p:cNvCxnSpPr>
          <p:nvPr/>
        </p:nvCxnSpPr>
        <p:spPr>
          <a:xfrm flipH="1">
            <a:off x="7433845" y="2574964"/>
            <a:ext cx="1025979" cy="6176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3" idx="1"/>
            <a:endCxn id="10" idx="3"/>
          </p:cNvCxnSpPr>
          <p:nvPr/>
        </p:nvCxnSpPr>
        <p:spPr>
          <a:xfrm flipH="1">
            <a:off x="7433845" y="3162611"/>
            <a:ext cx="2656182" cy="300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4" idx="1"/>
            <a:endCxn id="10" idx="3"/>
          </p:cNvCxnSpPr>
          <p:nvPr/>
        </p:nvCxnSpPr>
        <p:spPr>
          <a:xfrm flipH="1" flipV="1">
            <a:off x="7433845" y="3192640"/>
            <a:ext cx="1025979" cy="5233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1" idx="2"/>
            <a:endCxn id="49" idx="3"/>
          </p:cNvCxnSpPr>
          <p:nvPr/>
        </p:nvCxnSpPr>
        <p:spPr>
          <a:xfrm flipH="1">
            <a:off x="9207965" y="4496661"/>
            <a:ext cx="605163" cy="435308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8838712" y="1385733"/>
            <a:ext cx="1439996" cy="45013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urls.py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8459824" y="2316546"/>
            <a:ext cx="1308844" cy="5168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views.py</a:t>
            </a:r>
            <a:endParaRPr lang="en-US" dirty="0" smtClean="0"/>
          </a:p>
        </p:txBody>
      </p:sp>
      <p:sp>
        <p:nvSpPr>
          <p:cNvPr id="14" name="Rounded Rectangle 13"/>
          <p:cNvSpPr/>
          <p:nvPr/>
        </p:nvSpPr>
        <p:spPr>
          <a:xfrm>
            <a:off x="8459824" y="3465107"/>
            <a:ext cx="1355820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forms.py</a:t>
            </a:r>
            <a:endParaRPr lang="en-US" dirty="0"/>
          </a:p>
        </p:txBody>
      </p:sp>
      <p:sp>
        <p:nvSpPr>
          <p:cNvPr id="49" name="Rounded Rectangle 48"/>
          <p:cNvSpPr/>
          <p:nvPr/>
        </p:nvSpPr>
        <p:spPr>
          <a:xfrm>
            <a:off x="8121287" y="4415134"/>
            <a:ext cx="1086678" cy="1033669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Models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6" name="Straight Arrow Connector 55"/>
          <p:cNvCxnSpPr>
            <a:stCxn id="76" idx="1"/>
            <a:endCxn id="49" idx="3"/>
          </p:cNvCxnSpPr>
          <p:nvPr/>
        </p:nvCxnSpPr>
        <p:spPr>
          <a:xfrm flipH="1" flipV="1">
            <a:off x="9207965" y="4931969"/>
            <a:ext cx="682363" cy="5168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10" idx="0"/>
          </p:cNvCxnSpPr>
          <p:nvPr/>
        </p:nvCxnSpPr>
        <p:spPr>
          <a:xfrm>
            <a:off x="6890506" y="2135365"/>
            <a:ext cx="0" cy="54044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49" idx="0"/>
            <a:endCxn id="10" idx="2"/>
          </p:cNvCxnSpPr>
          <p:nvPr/>
        </p:nvCxnSpPr>
        <p:spPr>
          <a:xfrm flipH="1" flipV="1">
            <a:off x="6890506" y="3709474"/>
            <a:ext cx="1774120" cy="70566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loud Callout 72"/>
          <p:cNvSpPr/>
          <p:nvPr/>
        </p:nvSpPr>
        <p:spPr>
          <a:xfrm>
            <a:off x="3585593" y="2064215"/>
            <a:ext cx="934720" cy="653442"/>
          </a:xfrm>
          <a:prstGeom prst="cloudCallout">
            <a:avLst>
              <a:gd name="adj1" fmla="val 906"/>
              <a:gd name="adj2" fmla="val -124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ounded Rectangle 75"/>
          <p:cNvSpPr/>
          <p:nvPr/>
        </p:nvSpPr>
        <p:spPr>
          <a:xfrm>
            <a:off x="9890328" y="5197960"/>
            <a:ext cx="1357391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model.py</a:t>
            </a:r>
            <a:endParaRPr lang="en-US" dirty="0"/>
          </a:p>
        </p:txBody>
      </p:sp>
      <p:sp>
        <p:nvSpPr>
          <p:cNvPr id="77" name="Rectangle 76"/>
          <p:cNvSpPr/>
          <p:nvPr/>
        </p:nvSpPr>
        <p:spPr>
          <a:xfrm>
            <a:off x="1078762" y="404637"/>
            <a:ext cx="516835" cy="6105958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</a:p>
          <a:p>
            <a:pPr algn="ctr"/>
            <a:r>
              <a:rPr lang="en-US" dirty="0" smtClean="0"/>
              <a:t>O</a:t>
            </a:r>
          </a:p>
          <a:p>
            <a:pPr algn="ctr"/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78" name="Rounded Rectangle 77"/>
          <p:cNvSpPr/>
          <p:nvPr/>
        </p:nvSpPr>
        <p:spPr>
          <a:xfrm>
            <a:off x="2088487" y="2703730"/>
            <a:ext cx="1230519" cy="94779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Parse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Response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1908003" y="4073744"/>
            <a:ext cx="1419280" cy="2345410"/>
          </a:xfrm>
          <a:prstGeom prst="rect">
            <a:avLst/>
          </a:prstGeom>
          <a:solidFill>
            <a:schemeClr val="tx1">
              <a:lumMod val="6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 err="1" smtClean="0"/>
              <a:t>Javascript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81" name="Picture 8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3366" y="1852927"/>
            <a:ext cx="1473755" cy="1105316"/>
          </a:xfrm>
          <a:prstGeom prst="rect">
            <a:avLst/>
          </a:prstGeom>
        </p:spPr>
      </p:pic>
      <p:sp>
        <p:nvSpPr>
          <p:cNvPr id="41" name="Rounded Rectangle 40"/>
          <p:cNvSpPr/>
          <p:nvPr/>
        </p:nvSpPr>
        <p:spPr>
          <a:xfrm>
            <a:off x="8102028" y="5683135"/>
            <a:ext cx="1319815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admin.py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6396262" y="4400416"/>
            <a:ext cx="1086678" cy="592481"/>
          </a:xfrm>
          <a:prstGeom prst="roundRect">
            <a:avLst/>
          </a:prstGeom>
          <a:solidFill>
            <a:schemeClr val="accent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Shell</a:t>
            </a:r>
          </a:p>
        </p:txBody>
      </p:sp>
      <p:cxnSp>
        <p:nvCxnSpPr>
          <p:cNvPr id="43" name="Straight Arrow Connector 42"/>
          <p:cNvCxnSpPr>
            <a:endCxn id="9" idx="1"/>
          </p:cNvCxnSpPr>
          <p:nvPr/>
        </p:nvCxnSpPr>
        <p:spPr>
          <a:xfrm>
            <a:off x="1337179" y="1543199"/>
            <a:ext cx="5009988" cy="75332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0" idx="1"/>
            <a:endCxn id="78" idx="3"/>
          </p:cNvCxnSpPr>
          <p:nvPr/>
        </p:nvCxnSpPr>
        <p:spPr>
          <a:xfrm flipH="1" flipV="1">
            <a:off x="3319006" y="3177625"/>
            <a:ext cx="3028161" cy="15015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78" idx="1"/>
            <a:endCxn id="77" idx="3"/>
          </p:cNvCxnSpPr>
          <p:nvPr/>
        </p:nvCxnSpPr>
        <p:spPr>
          <a:xfrm flipH="1">
            <a:off x="1595597" y="3177625"/>
            <a:ext cx="492890" cy="27999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6428560" y="5430454"/>
            <a:ext cx="1086678" cy="592481"/>
          </a:xfrm>
          <a:prstGeom prst="roundRect">
            <a:avLst/>
          </a:prstGeom>
          <a:solidFill>
            <a:schemeClr val="accent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/admin</a:t>
            </a:r>
          </a:p>
        </p:txBody>
      </p:sp>
      <p:cxnSp>
        <p:nvCxnSpPr>
          <p:cNvPr id="51" name="Straight Arrow Connector 50"/>
          <p:cNvCxnSpPr>
            <a:stCxn id="49" idx="1"/>
            <a:endCxn id="39" idx="3"/>
          </p:cNvCxnSpPr>
          <p:nvPr/>
        </p:nvCxnSpPr>
        <p:spPr>
          <a:xfrm flipH="1" flipV="1">
            <a:off x="7482940" y="4696657"/>
            <a:ext cx="638347" cy="2353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9" idx="1"/>
            <a:endCxn id="50" idx="3"/>
          </p:cNvCxnSpPr>
          <p:nvPr/>
        </p:nvCxnSpPr>
        <p:spPr>
          <a:xfrm flipH="1">
            <a:off x="7515238" y="4931969"/>
            <a:ext cx="606049" cy="794726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1" idx="1"/>
            <a:endCxn id="50" idx="3"/>
          </p:cNvCxnSpPr>
          <p:nvPr/>
        </p:nvCxnSpPr>
        <p:spPr>
          <a:xfrm flipH="1" flipV="1">
            <a:off x="7515238" y="5726695"/>
            <a:ext cx="586790" cy="2072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76" idx="1"/>
            <a:endCxn id="41" idx="3"/>
          </p:cNvCxnSpPr>
          <p:nvPr/>
        </p:nvCxnSpPr>
        <p:spPr>
          <a:xfrm flipH="1">
            <a:off x="9421843" y="5448803"/>
            <a:ext cx="468485" cy="4851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732667" y="1543199"/>
            <a:ext cx="509972" cy="773347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77" idx="1"/>
          </p:cNvCxnSpPr>
          <p:nvPr/>
        </p:nvCxnSpPr>
        <p:spPr>
          <a:xfrm flipH="1" flipV="1">
            <a:off x="776025" y="2443085"/>
            <a:ext cx="302737" cy="101453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986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Django Models feature implements an Object Relational Mapper</a:t>
            </a:r>
          </a:p>
          <a:p>
            <a:r>
              <a:rPr lang="en-US" dirty="0" smtClean="0"/>
              <a:t>Benefits</a:t>
            </a:r>
          </a:p>
          <a:p>
            <a:pPr lvl="1"/>
            <a:r>
              <a:rPr lang="en-US" dirty="0" smtClean="0"/>
              <a:t>We can write only Python code (i.e. no explicit SQL)</a:t>
            </a:r>
          </a:p>
          <a:p>
            <a:pPr lvl="1"/>
            <a:r>
              <a:rPr lang="en-US" dirty="0" smtClean="0"/>
              <a:t>We gain database portability</a:t>
            </a:r>
          </a:p>
          <a:p>
            <a:pPr lvl="1"/>
            <a:r>
              <a:rPr lang="en-US" dirty="0" smtClean="0"/>
              <a:t>Migrations both create and evolve our database schema</a:t>
            </a:r>
          </a:p>
          <a:p>
            <a:pPr lvl="1"/>
            <a:r>
              <a:rPr lang="en-US" dirty="0" smtClean="0"/>
              <a:t>A sweet administrator interface</a:t>
            </a:r>
          </a:p>
          <a:p>
            <a:pPr lvl="1"/>
            <a:r>
              <a:rPr lang="en-US" dirty="0" smtClean="0"/>
              <a:t>Automatic form generation and validation (later)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4072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 / Contributions</a:t>
            </a:r>
          </a:p>
        </p:txBody>
      </p: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838200" y="1512888"/>
            <a:ext cx="5257800" cy="440120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1400" dirty="0">
                <a:solidFill>
                  <a:schemeClr val="tx1"/>
                </a:solidFill>
              </a:rPr>
              <a:t>These slides are Copyright 2019-  Charles R. Severance (</a:t>
            </a:r>
            <a:r>
              <a:rPr lang="en-US" altLang="x-none" sz="1400" dirty="0" err="1">
                <a:solidFill>
                  <a:schemeClr val="tx1"/>
                </a:solidFill>
              </a:rPr>
              <a:t>www.dr-chuck.com</a:t>
            </a:r>
            <a:r>
              <a:rPr lang="en-US" altLang="x-none" sz="1400" dirty="0">
                <a:solidFill>
                  <a:schemeClr val="tx1"/>
                </a:solidFill>
              </a:rPr>
              <a:t>) as part of www.dj4e.com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eaLnBrk="1" hangingPunct="1"/>
            <a:endParaRPr lang="en-US" altLang="x-none" sz="1400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x-none" sz="1400" dirty="0">
                <a:solidFill>
                  <a:schemeClr val="tx1"/>
                </a:solidFill>
              </a:rPr>
              <a:t>Initial Development: Charles Severance, University of Michigan School of Information</a:t>
            </a:r>
          </a:p>
          <a:p>
            <a:pPr eaLnBrk="1" hangingPunct="1"/>
            <a:endParaRPr lang="en-US" altLang="x-none" sz="1400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x-none" sz="1400" dirty="0">
                <a:solidFill>
                  <a:srgbClr val="FFCC66"/>
                </a:solidFill>
              </a:rPr>
              <a:t>Insert new Contributors and Translators here including names and dates</a:t>
            </a: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</p:txBody>
      </p:sp>
      <p:sp>
        <p:nvSpPr>
          <p:cNvPr id="9" name="TextBox 5"/>
          <p:cNvSpPr txBox="1">
            <a:spLocks noChangeArrowheads="1"/>
          </p:cNvSpPr>
          <p:nvPr/>
        </p:nvSpPr>
        <p:spPr bwMode="auto">
          <a:xfrm>
            <a:off x="6310312" y="1512888"/>
            <a:ext cx="5257800" cy="489364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200" dirty="0">
                <a:solidFill>
                  <a:srgbClr val="FFCC66"/>
                </a:solidFill>
                <a:latin typeface="Helvetica" charset="0"/>
                <a:ea typeface="ＭＳ Ｐゴシック" charset="-128"/>
                <a:sym typeface="Helvetica" charset="0"/>
              </a:rPr>
              <a:t>Continue new Contributors and Translators here</a:t>
            </a: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 smtClean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 smtClean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 smtClean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975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>
          <a:xfrm>
            <a:off x="866775" y="180975"/>
            <a:ext cx="5915025" cy="1724025"/>
          </a:xfrm>
        </p:spPr>
        <p:txBody>
          <a:bodyPr/>
          <a:lstStyle/>
          <a:p>
            <a:pPr eaLnBrk="1" hangingPunct="1"/>
            <a:r>
              <a:rPr lang="en-US" altLang="x-none" sz="5400">
                <a:solidFill>
                  <a:srgbClr val="FFCC66"/>
                </a:solidFill>
              </a:rPr>
              <a:t>SQL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66750" y="1943100"/>
            <a:ext cx="5343525" cy="4276725"/>
          </a:xfrm>
        </p:spPr>
        <p:txBody>
          <a:bodyPr/>
          <a:lstStyle/>
          <a:p>
            <a:pPr marL="161925" indent="0">
              <a:buNone/>
            </a:pPr>
            <a:r>
              <a:rPr lang="en-US" altLang="x-none">
                <a:solidFill>
                  <a:srgbClr val="FFFF00"/>
                </a:solidFill>
              </a:rPr>
              <a:t>Structured Query Language</a:t>
            </a:r>
            <a:r>
              <a:rPr lang="en-US" altLang="x-none"/>
              <a:t> is the language we use to issue commands to the database</a:t>
            </a:r>
          </a:p>
          <a:p>
            <a:pPr marL="600075" lvl="2" indent="0">
              <a:buNone/>
            </a:pPr>
            <a:r>
              <a:rPr lang="en-US" altLang="x-none"/>
              <a:t>-  Create/Insert data</a:t>
            </a:r>
          </a:p>
          <a:p>
            <a:pPr marL="600075" lvl="2" indent="0">
              <a:buNone/>
            </a:pPr>
            <a:r>
              <a:rPr lang="en-US" altLang="x-none"/>
              <a:t>-  Read/Select some data</a:t>
            </a:r>
          </a:p>
          <a:p>
            <a:pPr marL="600075" lvl="2" indent="0">
              <a:buNone/>
            </a:pPr>
            <a:r>
              <a:rPr lang="en-US" altLang="x-none"/>
              <a:t>-  Update data</a:t>
            </a:r>
          </a:p>
          <a:p>
            <a:pPr marL="600075" lvl="2" indent="0">
              <a:buNone/>
            </a:pPr>
            <a:r>
              <a:rPr lang="en-US" altLang="x-none"/>
              <a:t>-  Delete data </a:t>
            </a:r>
          </a:p>
        </p:txBody>
      </p:sp>
      <p:sp>
        <p:nvSpPr>
          <p:cNvPr id="12291" name="Rectangle 3"/>
          <p:cNvSpPr>
            <a:spLocks/>
          </p:cNvSpPr>
          <p:nvPr/>
        </p:nvSpPr>
        <p:spPr bwMode="auto">
          <a:xfrm>
            <a:off x="3524250" y="5600731"/>
            <a:ext cx="835461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r" eaLnBrk="1" hangingPunct="1"/>
            <a:r>
              <a:rPr lang="en-US" altLang="x-none" sz="2700">
                <a:solidFill>
                  <a:srgbClr val="FFFF00"/>
                </a:solidFill>
                <a:ea typeface="ＭＳ Ｐゴシック" charset="-128"/>
              </a:rPr>
              <a:t>http://en.wikipedia.org/wiki/SQL</a:t>
            </a:r>
          </a:p>
          <a:p>
            <a:pPr algn="r" eaLnBrk="1" hangingPunct="1"/>
            <a:r>
              <a:rPr lang="en-US" altLang="x-none" sz="2700">
                <a:solidFill>
                  <a:srgbClr val="FFFF00"/>
                </a:solidFill>
                <a:ea typeface="ＭＳ Ｐゴシック" charset="-128"/>
              </a:rPr>
              <a:t>https://en.wikipedia.org/wiki/ANSI-SPARC_Architecture</a:t>
            </a:r>
          </a:p>
        </p:txBody>
      </p:sp>
      <p:pic>
        <p:nvPicPr>
          <p:cNvPr id="12292" name="Picture 4" descr="ANSI-SPARC_DB_model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1" y="1200150"/>
            <a:ext cx="4242197" cy="412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917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>
            <a:spLocks noGrp="1"/>
          </p:cNvSpPr>
          <p:nvPr>
            <p:ph type="title"/>
          </p:nvPr>
        </p:nvSpPr>
        <p:spPr>
          <a:xfrm>
            <a:off x="6257924" y="365125"/>
            <a:ext cx="5095875" cy="1325563"/>
          </a:xfrm>
          <a:prstGeom prst="rect">
            <a:avLst/>
          </a:prstGeom>
          <a:noFill/>
          <a:ln>
            <a:noFill/>
          </a:ln>
        </p:spPr>
        <p:txBody>
          <a:bodyPr vert="horz" lIns="28567" tIns="28567" rIns="28567" bIns="28567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rgbClr val="00FF00"/>
              </a:buClr>
              <a:buSzPct val="25000"/>
            </a:pPr>
            <a:r>
              <a:rPr lang="en" sz="40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Start Simple - A Single Table</a:t>
            </a:r>
          </a:p>
        </p:txBody>
      </p:sp>
      <p:sp>
        <p:nvSpPr>
          <p:cNvPr id="357" name="Shape 357"/>
          <p:cNvSpPr txBox="1"/>
          <p:nvPr/>
        </p:nvSpPr>
        <p:spPr>
          <a:xfrm>
            <a:off x="7415212" y="2367678"/>
            <a:ext cx="4397347" cy="2618660"/>
          </a:xfrm>
          <a:prstGeom prst="rect">
            <a:avLst/>
          </a:prstGeom>
          <a:noFill/>
          <a:ln>
            <a:noFill/>
          </a:ln>
        </p:spPr>
        <p:txBody>
          <a:bodyPr lIns="68567" tIns="34267" rIns="68567" bIns="34267" anchor="t" anchorCtr="0">
            <a:noAutofit/>
          </a:bodyPr>
          <a:lstStyle/>
          <a:p>
            <a:pPr>
              <a:buClr>
                <a:srgbClr val="FF8000"/>
              </a:buClr>
              <a:buSzPct val="25000"/>
            </a:pP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CREATE TABLE </a:t>
            </a:r>
            <a:r>
              <a:rPr lang="en" sz="2133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Users</a:t>
            </a:r>
            <a:r>
              <a:rPr lang="en" sz="2133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lang="en-US" sz="2133" b="1" dirty="0" smtClean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8000"/>
              </a:buClr>
              <a:buSzPct val="25000"/>
            </a:pPr>
            <a:r>
              <a:rPr lang="en-US" sz="2133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id </a:t>
            </a:r>
            <a:r>
              <a:rPr lang="en-US" sz="2133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integer </a:t>
            </a:r>
            <a:r>
              <a:rPr lang="en-US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NOT </a:t>
            </a:r>
            <a:r>
              <a:rPr lang="en-US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</a:p>
          <a:p>
            <a:pPr>
              <a:buClr>
                <a:srgbClr val="FF8000"/>
              </a:buClr>
              <a:buSzPct val="25000"/>
            </a:pPr>
            <a:r>
              <a:rPr lang="en-US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PRIMARY </a:t>
            </a:r>
            <a:r>
              <a:rPr lang="en-US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KEY  </a:t>
            </a:r>
          </a:p>
          <a:p>
            <a:pPr>
              <a:buClr>
                <a:srgbClr val="FF8000"/>
              </a:buClr>
              <a:buSzPct val="25000"/>
            </a:pPr>
            <a:r>
              <a:rPr lang="en-US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    AUTOINCREMENT</a:t>
            </a:r>
            <a:r>
              <a:rPr lang="en-US" sz="2133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2133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lang="en" sz="2133" b="1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chemeClr val="lt1"/>
              </a:buClr>
              <a:buSzPct val="25000"/>
            </a:pPr>
            <a:r>
              <a:rPr lang="en" sz="2133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name 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VARCHAR</a:t>
            </a:r>
            <a:r>
              <a:rPr lang="en" sz="2133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(128), </a:t>
            </a:r>
          </a:p>
          <a:p>
            <a:pPr>
              <a:buClr>
                <a:srgbClr val="FFFFFF"/>
              </a:buClr>
              <a:buSzPct val="25000"/>
            </a:pPr>
            <a:r>
              <a:rPr lang="en" sz="2133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email 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VARCHAR</a:t>
            </a:r>
            <a:r>
              <a:rPr lang="en" sz="2133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(128)</a:t>
            </a:r>
          </a:p>
          <a:p>
            <a:pPr>
              <a:buClr>
                <a:srgbClr val="FFFFFF"/>
              </a:buClr>
              <a:buSzPct val="25000"/>
            </a:pPr>
            <a:r>
              <a:rPr lang="en" sz="2133" b="1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2133" b="1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lang="en" sz="2133" b="1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000000"/>
              </a:buClr>
            </a:pPr>
            <a:endParaRPr sz="2133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21070" y="782509"/>
            <a:ext cx="5836854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sqlite3 zip.sqlite3</a:t>
            </a:r>
          </a:p>
          <a:p>
            <a:r>
              <a:rPr lang="it-IT" dirty="0" err="1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SQLite</a:t>
            </a:r>
            <a:r>
              <a:rPr lang="it-IT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it-IT" dirty="0" err="1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version</a:t>
            </a:r>
            <a:r>
              <a:rPr lang="it-IT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 3.11.0 2016-02-15 17:29:24</a:t>
            </a:r>
          </a:p>
          <a:p>
            <a:r>
              <a:rPr lang="it-IT" dirty="0" err="1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Enter</a:t>
            </a:r>
            <a:r>
              <a:rPr lang="it-IT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 ".help" for </a:t>
            </a:r>
            <a:r>
              <a:rPr lang="it-IT" dirty="0" err="1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usage</a:t>
            </a:r>
            <a:r>
              <a:rPr lang="it-IT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it-IT" dirty="0" err="1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hints</a:t>
            </a:r>
            <a:r>
              <a:rPr lang="it-IT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.</a:t>
            </a:r>
          </a:p>
          <a:p>
            <a:r>
              <a:rPr lang="it-IT" dirty="0" err="1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sqlite</a:t>
            </a:r>
            <a:r>
              <a:rPr lang="it-IT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&gt; .</a:t>
            </a:r>
            <a:r>
              <a:rPr lang="it-IT" dirty="0" err="1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tables</a:t>
            </a:r>
            <a:endParaRPr lang="it-IT" dirty="0">
              <a:solidFill>
                <a:schemeClr val="tx2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it-IT" dirty="0" err="1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sqlite</a:t>
            </a:r>
            <a:r>
              <a:rPr lang="it-IT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&gt; CREATE TABLE </a:t>
            </a:r>
            <a:r>
              <a:rPr lang="it-IT" dirty="0" err="1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Users</a:t>
            </a:r>
            <a:r>
              <a:rPr lang="it-IT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( </a:t>
            </a:r>
            <a:endParaRPr lang="it-IT" dirty="0" smtClean="0">
              <a:solidFill>
                <a:schemeClr val="tx2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mr-IN" dirty="0" smtClean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...&gt; </a:t>
            </a:r>
            <a:r>
              <a:rPr lang="it-IT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it-IT" dirty="0" smtClean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 id INTEGER NOT </a:t>
            </a:r>
            <a:r>
              <a:rPr lang="it-IT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NULL </a:t>
            </a:r>
            <a:endParaRPr lang="it-IT" dirty="0" smtClean="0">
              <a:solidFill>
                <a:schemeClr val="tx2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it-IT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it-IT" dirty="0" smtClean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  ...</a:t>
            </a:r>
            <a:r>
              <a:rPr lang="en-US" dirty="0" smtClean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&gt;       </a:t>
            </a:r>
            <a:r>
              <a:rPr lang="it-IT" dirty="0" smtClean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PRIMARY </a:t>
            </a:r>
            <a:r>
              <a:rPr lang="it-IT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KEY </a:t>
            </a:r>
            <a:r>
              <a:rPr lang="it-IT" dirty="0" smtClean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AUTOINCREMENT</a:t>
            </a:r>
            <a:r>
              <a:rPr lang="it-IT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</a:p>
          <a:p>
            <a:r>
              <a:rPr lang="mr-IN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   ...&gt;   </a:t>
            </a:r>
            <a:r>
              <a:rPr lang="mr-IN" dirty="0" err="1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name</a:t>
            </a:r>
            <a:r>
              <a:rPr lang="mr-IN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 VARCHAR(128), </a:t>
            </a:r>
          </a:p>
          <a:p>
            <a:r>
              <a:rPr lang="mr-IN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   ...&gt;   </a:t>
            </a:r>
            <a:r>
              <a:rPr lang="mr-IN" dirty="0" err="1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email</a:t>
            </a:r>
            <a:r>
              <a:rPr lang="mr-IN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 VARCHAR(128)</a:t>
            </a:r>
          </a:p>
          <a:p>
            <a:r>
              <a:rPr lang="mr-IN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   ...&gt; </a:t>
            </a:r>
            <a:r>
              <a:rPr lang="mr-IN" dirty="0" smtClean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r>
              <a:rPr lang="en-US" dirty="0" smtClean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 ;</a:t>
            </a:r>
            <a:endParaRPr lang="mr-IN" dirty="0">
              <a:solidFill>
                <a:schemeClr val="tx2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err="1" smtClean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sqlite</a:t>
            </a:r>
            <a:r>
              <a:rPr lang="en-US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&gt; .tables</a:t>
            </a:r>
          </a:p>
          <a:p>
            <a:r>
              <a:rPr lang="en-US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Users</a:t>
            </a:r>
          </a:p>
          <a:p>
            <a:r>
              <a:rPr lang="en-US" dirty="0" err="1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sqlite</a:t>
            </a:r>
            <a:r>
              <a:rPr lang="en-US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&gt; .schema Users</a:t>
            </a:r>
          </a:p>
          <a:p>
            <a:r>
              <a:rPr lang="en-US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CREATE TABLE Users</a:t>
            </a:r>
            <a:r>
              <a:rPr lang="en-US" dirty="0" smtClean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</a:p>
          <a:p>
            <a:r>
              <a:rPr lang="it-IT" dirty="0" smtClean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  id </a:t>
            </a:r>
            <a:r>
              <a:rPr lang="it-IT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INTEGER NOT NULL </a:t>
            </a:r>
          </a:p>
          <a:p>
            <a:r>
              <a:rPr lang="it-IT" dirty="0" smtClean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      PRIMARY </a:t>
            </a:r>
            <a:r>
              <a:rPr lang="it-IT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KEY AUTOINCREMENT</a:t>
            </a:r>
            <a:r>
              <a:rPr lang="it-IT" dirty="0" smtClean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  <a:endParaRPr lang="en-US" dirty="0">
              <a:solidFill>
                <a:schemeClr val="tx2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mr-IN" dirty="0" err="1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name</a:t>
            </a:r>
            <a:r>
              <a:rPr lang="mr-IN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 VARCHAR(128), </a:t>
            </a:r>
          </a:p>
          <a:p>
            <a:r>
              <a:rPr lang="en-US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  email VARCHAR(128)</a:t>
            </a:r>
          </a:p>
          <a:p>
            <a:r>
              <a:rPr lang="mr-IN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r>
              <a:rPr lang="en-US" dirty="0" err="1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sqlite</a:t>
            </a:r>
            <a:r>
              <a:rPr lang="en-US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&gt; </a:t>
            </a:r>
          </a:p>
        </p:txBody>
      </p:sp>
      <p:sp>
        <p:nvSpPr>
          <p:cNvPr id="3" name="Rectangle 2"/>
          <p:cNvSpPr/>
          <p:nvPr/>
        </p:nvSpPr>
        <p:spPr>
          <a:xfrm>
            <a:off x="6962898" y="6045488"/>
            <a:ext cx="48496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https://www.dj4e.com/lectures/SQL-01-Basics.txt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291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567" tIns="28567" rIns="28567" bIns="28567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25000"/>
            </a:pPr>
            <a:r>
              <a:rPr lang="en" sz="5733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SQL Summary</a:t>
            </a:r>
          </a:p>
        </p:txBody>
      </p:sp>
      <p:sp>
        <p:nvSpPr>
          <p:cNvPr id="469" name="Shape 469"/>
          <p:cNvSpPr txBox="1"/>
          <p:nvPr/>
        </p:nvSpPr>
        <p:spPr>
          <a:xfrm>
            <a:off x="4130278" y="3933825"/>
            <a:ext cx="3688649" cy="60007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FF00"/>
              </a:buClr>
              <a:buSzPct val="25000"/>
            </a:pP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SELECT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 * </a:t>
            </a: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FROM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 Users</a:t>
            </a:r>
          </a:p>
        </p:txBody>
      </p:sp>
      <p:sp>
        <p:nvSpPr>
          <p:cNvPr id="470" name="Shape 470"/>
          <p:cNvSpPr txBox="1"/>
          <p:nvPr/>
        </p:nvSpPr>
        <p:spPr>
          <a:xfrm>
            <a:off x="1146571" y="4562476"/>
            <a:ext cx="9657223" cy="60007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FF00"/>
              </a:buClr>
              <a:buSzPct val="25000"/>
            </a:pP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SELECT 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* </a:t>
            </a: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FROM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 Users </a:t>
            </a: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WHERE 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email='csev@umich.edu'</a:t>
            </a:r>
          </a:p>
        </p:txBody>
      </p:sp>
      <p:sp>
        <p:nvSpPr>
          <p:cNvPr id="471" name="Shape 471"/>
          <p:cNvSpPr txBox="1"/>
          <p:nvPr/>
        </p:nvSpPr>
        <p:spPr>
          <a:xfrm>
            <a:off x="691752" y="3248025"/>
            <a:ext cx="10794149" cy="5429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FF00"/>
              </a:buClr>
              <a:buSzPct val="25000"/>
            </a:pP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UPDATE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 Users </a:t>
            </a: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SET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 name="Charles" </a:t>
            </a: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WHERE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 email='csev@umich.edu'</a:t>
            </a:r>
          </a:p>
        </p:txBody>
      </p:sp>
      <p:sp>
        <p:nvSpPr>
          <p:cNvPr id="472" name="Shape 472"/>
          <p:cNvSpPr txBox="1"/>
          <p:nvPr/>
        </p:nvSpPr>
        <p:spPr>
          <a:xfrm>
            <a:off x="282543" y="1926675"/>
            <a:ext cx="11745899" cy="55237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FF00"/>
              </a:buClr>
              <a:buSzPct val="25000"/>
            </a:pP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INSERT INTO 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Users (name, email) </a:t>
            </a: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VALUES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 ('Kristin', 'kf@umich.edu')</a:t>
            </a:r>
          </a:p>
        </p:txBody>
      </p:sp>
      <p:sp>
        <p:nvSpPr>
          <p:cNvPr id="473" name="Shape 473"/>
          <p:cNvSpPr txBox="1"/>
          <p:nvPr/>
        </p:nvSpPr>
        <p:spPr>
          <a:xfrm>
            <a:off x="1556156" y="2544478"/>
            <a:ext cx="8851049" cy="58094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FF00"/>
              </a:buClr>
              <a:buSzPct val="25000"/>
            </a:pP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DELETE FROM 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Users </a:t>
            </a: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WHERE 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email='ted@umich.edu'</a:t>
            </a:r>
          </a:p>
        </p:txBody>
      </p:sp>
      <p:sp>
        <p:nvSpPr>
          <p:cNvPr id="474" name="Shape 474"/>
          <p:cNvSpPr txBox="1"/>
          <p:nvPr/>
        </p:nvSpPr>
        <p:spPr>
          <a:xfrm>
            <a:off x="2920604" y="5248275"/>
            <a:ext cx="6118649" cy="56204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FF00"/>
              </a:buClr>
              <a:buSzPct val="25000"/>
            </a:pP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SELECT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 * </a:t>
            </a: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FROM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 Users </a:t>
            </a: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ORDER BY 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email</a:t>
            </a:r>
          </a:p>
        </p:txBody>
      </p:sp>
    </p:spTree>
    <p:extLst>
      <p:ext uri="{BB962C8B-B14F-4D97-AF65-F5344CB8AC3E}">
        <p14:creationId xmlns:p14="http://schemas.microsoft.com/office/powerpoint/2010/main" val="2146193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Relational Mapping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74850"/>
          </a:xfrm>
        </p:spPr>
        <p:txBody>
          <a:bodyPr/>
          <a:lstStyle/>
          <a:p>
            <a:r>
              <a:rPr lang="en-US" dirty="0" smtClean="0"/>
              <a:t>Allows us to map tables to objects and columns</a:t>
            </a:r>
          </a:p>
          <a:p>
            <a:r>
              <a:rPr lang="en-US" dirty="0" smtClean="0"/>
              <a:t>We use those objects to store and retrieve data from the database</a:t>
            </a:r>
          </a:p>
          <a:p>
            <a:r>
              <a:rPr lang="en-US" dirty="0" smtClean="0"/>
              <a:t>Improved portability across database dialects (SQLite, MySQL, Postgres, Oracle)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057400" y="4271962"/>
            <a:ext cx="3814763" cy="20716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smtClean="0"/>
              <a:t>Python</a:t>
            </a:r>
            <a:endParaRPr lang="en-US" sz="2400"/>
          </a:p>
        </p:txBody>
      </p:sp>
      <p:sp>
        <p:nvSpPr>
          <p:cNvPr id="6" name="Rounded Rectangle 5"/>
          <p:cNvSpPr/>
          <p:nvPr/>
        </p:nvSpPr>
        <p:spPr>
          <a:xfrm>
            <a:off x="3800476" y="4486275"/>
            <a:ext cx="1643062" cy="1628775"/>
          </a:xfrm>
          <a:prstGeom prst="round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Model library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 err="1" smtClean="0"/>
              <a:t>models.py</a:t>
            </a:r>
            <a:endParaRPr lang="en-US" sz="2400" dirty="0"/>
          </a:p>
        </p:txBody>
      </p:sp>
      <p:sp>
        <p:nvSpPr>
          <p:cNvPr id="7" name="Can 6"/>
          <p:cNvSpPr/>
          <p:nvPr/>
        </p:nvSpPr>
        <p:spPr>
          <a:xfrm>
            <a:off x="8915401" y="4271962"/>
            <a:ext cx="1752600" cy="62865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/>
              <a:t>SQLite</a:t>
            </a:r>
            <a:endParaRPr lang="en-US" sz="2400"/>
          </a:p>
        </p:txBody>
      </p:sp>
      <p:sp>
        <p:nvSpPr>
          <p:cNvPr id="8" name="Left-Right Arrow 7"/>
          <p:cNvSpPr/>
          <p:nvPr/>
        </p:nvSpPr>
        <p:spPr>
          <a:xfrm>
            <a:off x="6186488" y="4657725"/>
            <a:ext cx="2271713" cy="10287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SQL</a:t>
            </a:r>
            <a:endParaRPr lang="en-US" sz="2400" dirty="0"/>
          </a:p>
        </p:txBody>
      </p:sp>
      <p:sp>
        <p:nvSpPr>
          <p:cNvPr id="9" name="Can 8"/>
          <p:cNvSpPr/>
          <p:nvPr/>
        </p:nvSpPr>
        <p:spPr>
          <a:xfrm>
            <a:off x="8915401" y="5072062"/>
            <a:ext cx="1752600" cy="61436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/>
              <a:t>Postgres</a:t>
            </a:r>
            <a:endParaRPr lang="en-US" sz="2400"/>
          </a:p>
        </p:txBody>
      </p:sp>
      <p:sp>
        <p:nvSpPr>
          <p:cNvPr id="10" name="Can 9"/>
          <p:cNvSpPr/>
          <p:nvPr/>
        </p:nvSpPr>
        <p:spPr>
          <a:xfrm>
            <a:off x="8915401" y="5857874"/>
            <a:ext cx="1752600" cy="61436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MySQL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79350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a table</a:t>
            </a:r>
            <a:endParaRPr lang="en-US" dirty="0"/>
          </a:p>
        </p:txBody>
      </p:sp>
      <p:sp>
        <p:nvSpPr>
          <p:cNvPr id="4" name="Shape 357"/>
          <p:cNvSpPr txBox="1"/>
          <p:nvPr/>
        </p:nvSpPr>
        <p:spPr>
          <a:xfrm>
            <a:off x="6714026" y="894414"/>
            <a:ext cx="3516923" cy="23059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lIns="68567" tIns="34267" rIns="68567" bIns="34267" anchor="t" anchorCtr="0">
            <a:noAutofit/>
          </a:bodyPr>
          <a:lstStyle/>
          <a:p>
            <a:pPr>
              <a:buClr>
                <a:srgbClr val="FF8000"/>
              </a:buClr>
              <a:buSzPct val="25000"/>
            </a:pPr>
            <a:r>
              <a:rPr lang="en-US" sz="2133" b="1" dirty="0" smtClean="0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SQL:</a:t>
            </a:r>
          </a:p>
          <a:p>
            <a:pPr>
              <a:buClr>
                <a:srgbClr val="FF8000"/>
              </a:buClr>
              <a:buSzPct val="25000"/>
            </a:pPr>
            <a:endParaRPr lang="en-US" sz="2133" b="1" dirty="0" smtClean="0">
              <a:solidFill>
                <a:srgbClr val="FF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8000"/>
              </a:buClr>
              <a:buSzPct val="25000"/>
            </a:pPr>
            <a:r>
              <a:rPr lang="en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CREATE 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TABLE </a:t>
            </a:r>
            <a:r>
              <a:rPr lang="en" sz="2133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Users</a:t>
            </a:r>
            <a:r>
              <a:rPr lang="en" sz="2133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 </a:t>
            </a:r>
          </a:p>
          <a:p>
            <a:pPr>
              <a:buClr>
                <a:schemeClr val="lt1"/>
              </a:buClr>
              <a:buSzPct val="25000"/>
            </a:pPr>
            <a:r>
              <a:rPr lang="en" sz="2133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name 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VARCHAR</a:t>
            </a:r>
            <a:r>
              <a:rPr lang="en" sz="2133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(128), </a:t>
            </a:r>
          </a:p>
          <a:p>
            <a:pPr>
              <a:buClr>
                <a:srgbClr val="FFFFFF"/>
              </a:buClr>
              <a:buSzPct val="25000"/>
            </a:pPr>
            <a:r>
              <a:rPr lang="en" sz="2133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email 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VARCHAR</a:t>
            </a:r>
            <a:r>
              <a:rPr lang="en" sz="2133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(128)</a:t>
            </a:r>
          </a:p>
          <a:p>
            <a:pPr>
              <a:buClr>
                <a:srgbClr val="FFFFFF"/>
              </a:buClr>
              <a:buSzPct val="25000"/>
            </a:pPr>
            <a:r>
              <a:rPr lang="en" sz="2133" b="1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2133" b="1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lang="en" sz="2133" b="1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000000"/>
              </a:buClr>
            </a:pPr>
            <a:endParaRPr sz="2133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Shape 357"/>
          <p:cNvSpPr txBox="1"/>
          <p:nvPr/>
        </p:nvSpPr>
        <p:spPr>
          <a:xfrm>
            <a:off x="1023299" y="3493890"/>
            <a:ext cx="7334888" cy="25211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lIns="68567" tIns="34267" rIns="68567" bIns="34267" anchor="t" anchorCtr="0">
            <a:noAutofit/>
          </a:bodyPr>
          <a:lstStyle/>
          <a:p>
            <a:pPr>
              <a:buClr>
                <a:srgbClr val="FF8000"/>
              </a:buClr>
              <a:buSzPct val="25000"/>
            </a:pPr>
            <a:r>
              <a:rPr lang="en-US" sz="2133" b="1" dirty="0" err="1" smtClean="0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models.py</a:t>
            </a:r>
            <a:r>
              <a:rPr lang="en-US" sz="2133" b="1" dirty="0" smtClean="0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>
              <a:buClr>
                <a:srgbClr val="FF8000"/>
              </a:buClr>
              <a:buSzPct val="25000"/>
            </a:pPr>
            <a:endParaRPr lang="en-US" sz="2133" b="1" dirty="0" smtClean="0">
              <a:solidFill>
                <a:srgbClr val="FF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8000"/>
              </a:buClr>
              <a:buSzPct val="25000"/>
            </a:pPr>
            <a:r>
              <a:rPr lang="en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" sz="2133" b="1" dirty="0" err="1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django.db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 import </a:t>
            </a:r>
            <a:r>
              <a:rPr lang="en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models</a:t>
            </a:r>
            <a:endParaRPr lang="en-US" sz="2133" b="1" dirty="0" smtClean="0">
              <a:solidFill>
                <a:srgbClr val="FF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8000"/>
              </a:buClr>
              <a:buSzPct val="25000"/>
            </a:pPr>
            <a:endParaRPr lang="en-US" sz="2133" b="1" dirty="0" smtClean="0">
              <a:solidFill>
                <a:srgbClr val="FF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8000"/>
              </a:buClr>
              <a:buSzPct val="25000"/>
            </a:pPr>
            <a:r>
              <a:rPr lang="en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" sz="2133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133" b="1" dirty="0" err="1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models.Model</a:t>
            </a:r>
            <a:r>
              <a:rPr lang="en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lang="en-US" sz="2133" b="1" dirty="0" smtClean="0">
              <a:solidFill>
                <a:srgbClr val="FF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8000"/>
              </a:buClr>
              <a:buSzPct val="25000"/>
            </a:pPr>
            <a:r>
              <a:rPr lang="en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2133" b="1" dirty="0"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2133" b="1" dirty="0" err="1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models.CharField</a:t>
            </a:r>
            <a:r>
              <a:rPr lang="en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133" b="1" dirty="0" err="1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max_length</a:t>
            </a:r>
            <a:r>
              <a:rPr lang="en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2133" b="1" dirty="0" smtClean="0">
                <a:latin typeface="Courier New"/>
                <a:ea typeface="Courier New"/>
                <a:cs typeface="Courier New"/>
                <a:sym typeface="Courier New"/>
              </a:rPr>
              <a:t>128</a:t>
            </a:r>
            <a:r>
              <a:rPr lang="en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133" b="1" dirty="0" smtClean="0">
              <a:solidFill>
                <a:srgbClr val="FF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8000"/>
              </a:buClr>
              <a:buSzPct val="25000"/>
            </a:pPr>
            <a:r>
              <a:rPr lang="en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2133" b="1" dirty="0">
                <a:latin typeface="Courier New"/>
                <a:ea typeface="Courier New"/>
                <a:cs typeface="Courier New"/>
                <a:sym typeface="Courier New"/>
              </a:rPr>
              <a:t>email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2133" b="1" dirty="0" err="1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models.CharField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133" b="1" dirty="0" err="1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max_length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2133" b="1" dirty="0">
                <a:latin typeface="Courier New"/>
                <a:ea typeface="Courier New"/>
                <a:cs typeface="Courier New"/>
                <a:sym typeface="Courier New"/>
              </a:rPr>
              <a:t>128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133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13307" y="6173271"/>
            <a:ext cx="55932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/csev/dj4e-samples/tree/master/users</a:t>
            </a:r>
          </a:p>
        </p:txBody>
      </p:sp>
    </p:spTree>
    <p:extLst>
      <p:ext uri="{BB962C8B-B14F-4D97-AF65-F5344CB8AC3E}">
        <p14:creationId xmlns:p14="http://schemas.microsoft.com/office/powerpoint/2010/main" val="416139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13307" y="6173271"/>
            <a:ext cx="55932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/csev/dj4e-samples/tree/master/users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06569" y="657226"/>
            <a:ext cx="5698996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python3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manage.py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makemigrations</a:t>
            </a:r>
            <a:endParaRPr lang="en-US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Migrations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for '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usermodel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':</a:t>
            </a:r>
          </a:p>
          <a:p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usermodel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/migrations/0001_initial.py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- Create model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User</a:t>
            </a:r>
          </a:p>
          <a:p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python3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manage.py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migrate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Running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migrations: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Applying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contenttypes.0001_initial... OK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...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Applying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sessions.0001_initial... OK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Applying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usermodel.0001_initial...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OK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7" name="Shape 357"/>
          <p:cNvSpPr txBox="1"/>
          <p:nvPr/>
        </p:nvSpPr>
        <p:spPr>
          <a:xfrm>
            <a:off x="1023299" y="3493890"/>
            <a:ext cx="7334888" cy="2521148"/>
          </a:xfrm>
          <a:prstGeom prst="rect">
            <a:avLst/>
          </a:prstGeom>
          <a:noFill/>
          <a:ln>
            <a:noFill/>
          </a:ln>
        </p:spPr>
        <p:txBody>
          <a:bodyPr lIns="68567" tIns="34267" rIns="68567" bIns="34267" anchor="t" anchorCtr="0">
            <a:noAutofit/>
          </a:bodyPr>
          <a:lstStyle/>
          <a:p>
            <a:pPr>
              <a:buClr>
                <a:srgbClr val="FF8000"/>
              </a:buClr>
              <a:buSzPct val="25000"/>
            </a:pPr>
            <a:r>
              <a:rPr lang="en-US" sz="2133" b="1" dirty="0" err="1" smtClean="0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models.py</a:t>
            </a:r>
            <a:r>
              <a:rPr lang="en-US" sz="2133" b="1" dirty="0" smtClean="0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>
              <a:buClr>
                <a:srgbClr val="FF8000"/>
              </a:buClr>
              <a:buSzPct val="25000"/>
            </a:pPr>
            <a:endParaRPr lang="en-US" sz="2133" b="1" dirty="0" smtClean="0">
              <a:solidFill>
                <a:srgbClr val="FF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8000"/>
              </a:buClr>
              <a:buSzPct val="25000"/>
            </a:pPr>
            <a:r>
              <a:rPr lang="en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" sz="2133" b="1" dirty="0" err="1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django.db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 import </a:t>
            </a:r>
            <a:r>
              <a:rPr lang="en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models</a:t>
            </a:r>
            <a:endParaRPr lang="en-US" sz="2133" b="1" dirty="0" smtClean="0">
              <a:solidFill>
                <a:srgbClr val="FF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8000"/>
              </a:buClr>
              <a:buSzPct val="25000"/>
            </a:pPr>
            <a:endParaRPr lang="en-US" sz="2133" b="1" dirty="0" smtClean="0">
              <a:solidFill>
                <a:srgbClr val="FF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8000"/>
              </a:buClr>
              <a:buSzPct val="25000"/>
            </a:pPr>
            <a:r>
              <a:rPr lang="en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" sz="2133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133" b="1" dirty="0" err="1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models.Model</a:t>
            </a:r>
            <a:r>
              <a:rPr lang="en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lang="en-US" sz="2133" b="1" dirty="0" smtClean="0">
              <a:solidFill>
                <a:srgbClr val="FF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8000"/>
              </a:buClr>
              <a:buSzPct val="25000"/>
            </a:pPr>
            <a:r>
              <a:rPr lang="en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2133" b="1" dirty="0"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2133" b="1" dirty="0" err="1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models.CharField</a:t>
            </a:r>
            <a:r>
              <a:rPr lang="en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133" b="1" dirty="0" err="1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max_length</a:t>
            </a:r>
            <a:r>
              <a:rPr lang="en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2133" b="1" dirty="0" smtClean="0">
                <a:latin typeface="Courier New"/>
                <a:ea typeface="Courier New"/>
                <a:cs typeface="Courier New"/>
                <a:sym typeface="Courier New"/>
              </a:rPr>
              <a:t>128</a:t>
            </a:r>
            <a:r>
              <a:rPr lang="en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133" b="1" dirty="0" smtClean="0">
              <a:solidFill>
                <a:srgbClr val="FF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8000"/>
              </a:buClr>
              <a:buSzPct val="25000"/>
            </a:pPr>
            <a:r>
              <a:rPr lang="en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2133" b="1" dirty="0">
                <a:latin typeface="Courier New"/>
                <a:ea typeface="Courier New"/>
                <a:cs typeface="Courier New"/>
                <a:sym typeface="Courier New"/>
              </a:rPr>
              <a:t>email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2133" b="1" dirty="0" err="1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models.CharField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133" b="1" dirty="0" err="1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max_length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2133" b="1" dirty="0">
                <a:latin typeface="Courier New"/>
                <a:ea typeface="Courier New"/>
                <a:cs typeface="Courier New"/>
                <a:sym typeface="Courier New"/>
              </a:rPr>
              <a:t>128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133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the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88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13307" y="6173271"/>
            <a:ext cx="55932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/csev/dj4e-samples/tree/master/users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86238" y="728663"/>
            <a:ext cx="7904728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$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sqlite3 db.sqlite3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SQLite version 3.24.0 2018-06-04 14:10:15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Enter ".help" for usage hints.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sqlite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&gt; .tables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auth_group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             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django_admin_log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auth_group_permissions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 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django_content_type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auth_permission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           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django_migrations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auth_user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                 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django_session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auth_user_groups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        </a:t>
            </a:r>
            <a:r>
              <a:rPr lang="en-US" dirty="0" err="1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usermodel_user</a:t>
            </a:r>
            <a:endParaRPr lang="en-US" dirty="0">
              <a:solidFill>
                <a:srgbClr val="00FDFF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auth_user_user_permissions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sqlite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.schema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usermodel_user</a:t>
            </a:r>
            <a:endParaRPr lang="en-US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CREATE TABLE IF NOT EXISTS "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usermodel_user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" (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    "id" integer NOT NULL PRIMARY KEY AUTOINCREMENT,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    "name" varchar(128) NOT NULL,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    "email" varchar(128) NOT NULL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);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sqlite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.quit</a:t>
            </a:r>
          </a:p>
          <a:p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</a:t>
            </a:r>
            <a:r>
              <a:rPr lang="mr-IN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14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Inserting a Record</a:t>
            </a:r>
            <a:endParaRPr lang="en-US" dirty="0"/>
          </a:p>
        </p:txBody>
      </p:sp>
      <p:sp>
        <p:nvSpPr>
          <p:cNvPr id="3" name="Shape 382"/>
          <p:cNvSpPr txBox="1"/>
          <p:nvPr/>
        </p:nvSpPr>
        <p:spPr>
          <a:xfrm>
            <a:off x="206957" y="5041897"/>
            <a:ext cx="11799224" cy="55237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7F00"/>
              </a:buClr>
              <a:buSzPct val="25000"/>
            </a:pPr>
            <a:r>
              <a:rPr lang="en" sz="2667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INSERT INTO </a:t>
            </a:r>
            <a:r>
              <a:rPr lang="en" sz="2667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Users</a:t>
            </a:r>
            <a:r>
              <a:rPr lang="en" sz="26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(name, email) </a:t>
            </a:r>
            <a:r>
              <a:rPr lang="en" sz="2667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VALUES</a:t>
            </a:r>
            <a:r>
              <a:rPr lang="en" sz="26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('Kristin', '</a:t>
            </a:r>
            <a:r>
              <a:rPr lang="en" sz="2667" dirty="0" err="1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kf@umich.edu</a:t>
            </a:r>
            <a:r>
              <a:rPr lang="en" sz="26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</a:p>
        </p:txBody>
      </p:sp>
      <p:sp>
        <p:nvSpPr>
          <p:cNvPr id="4" name="Rectangle 3"/>
          <p:cNvSpPr/>
          <p:nvPr/>
        </p:nvSpPr>
        <p:spPr>
          <a:xfrm>
            <a:off x="513307" y="6173271"/>
            <a:ext cx="55932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/csev/dj4e-samples/tree/master/users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71775" y="1877574"/>
            <a:ext cx="762901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$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python3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manage.py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shell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&gt;&gt;&gt;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from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usermodel.models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import User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&gt;&gt;&gt;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u = User(name='Kristen', email='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kf@umich.edu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')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&gt;&gt;&gt;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u.save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&gt;&gt;&gt;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print(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u.id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1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&gt;&gt;&gt;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print(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u.email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kf@umich.edu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&gt;&gt;&gt;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0845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446</TotalTime>
  <Words>661</Words>
  <Application>Microsoft Macintosh PowerPoint</Application>
  <PresentationFormat>Widescreen</PresentationFormat>
  <Paragraphs>256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9" baseType="lpstr">
      <vt:lpstr>Cabin</vt:lpstr>
      <vt:lpstr>Calibri</vt:lpstr>
      <vt:lpstr>Calibri Light</vt:lpstr>
      <vt:lpstr>Courier</vt:lpstr>
      <vt:lpstr>Courier New</vt:lpstr>
      <vt:lpstr>Gill Sans</vt:lpstr>
      <vt:lpstr>Helvetica</vt:lpstr>
      <vt:lpstr>Mangal</vt:lpstr>
      <vt:lpstr>Menlo</vt:lpstr>
      <vt:lpstr>ＭＳ Ｐゴシック</vt:lpstr>
      <vt:lpstr>ヒラギノ角ゴ ProN W3</vt:lpstr>
      <vt:lpstr>Arial</vt:lpstr>
      <vt:lpstr>Office Theme</vt:lpstr>
      <vt:lpstr>Simple Django Models</vt:lpstr>
      <vt:lpstr>SQL</vt:lpstr>
      <vt:lpstr>Start Simple - A Single Table</vt:lpstr>
      <vt:lpstr>SQL Summary</vt:lpstr>
      <vt:lpstr>Object Relational Mapping</vt:lpstr>
      <vt:lpstr>Defining a table</vt:lpstr>
      <vt:lpstr>Creating the Table</vt:lpstr>
      <vt:lpstr>Checking…</vt:lpstr>
      <vt:lpstr>Inserting a Record</vt:lpstr>
      <vt:lpstr>Checking…</vt:lpstr>
      <vt:lpstr>CRUD in the ORM</vt:lpstr>
      <vt:lpstr>Model Field Types</vt:lpstr>
      <vt:lpstr>Demo</vt:lpstr>
      <vt:lpstr>PowerPoint Presentation</vt:lpstr>
      <vt:lpstr>Summary</vt:lpstr>
      <vt:lpstr>Acknowledgements / Contributions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Dynamic Web Content</dc:title>
  <dc:creator>Severance, Charles</dc:creator>
  <cp:lastModifiedBy>Severance, Charles</cp:lastModifiedBy>
  <cp:revision>43</cp:revision>
  <dcterms:created xsi:type="dcterms:W3CDTF">2019-01-19T02:12:54Z</dcterms:created>
  <dcterms:modified xsi:type="dcterms:W3CDTF">2019-02-08T13:25:50Z</dcterms:modified>
</cp:coreProperties>
</file>