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7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 varScale="1">
        <p:scale>
          <a:sx n="83" d="100"/>
          <a:sy n="83" d="100"/>
        </p:scale>
        <p:origin x="10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FA7AB-7B0E-EF41-B780-0CCB67C9D17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3B5B2-3AF3-4E40-8760-DA43E66B4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0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2AB9-FDF1-9645-AB09-5EEB5C95D8F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A8EC-93EC-F346-9CF2-8E6FAF450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2AB9-FDF1-9645-AB09-5EEB5C95D8F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A8EC-93EC-F346-9CF2-8E6FAF450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8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2AB9-FDF1-9645-AB09-5EEB5C95D8F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A8EC-93EC-F346-9CF2-8E6FAF450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9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2AB9-FDF1-9645-AB09-5EEB5C95D8F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A8EC-93EC-F346-9CF2-8E6FAF450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9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2AB9-FDF1-9645-AB09-5EEB5C95D8F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A8EC-93EC-F346-9CF2-8E6FAF450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1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2AB9-FDF1-9645-AB09-5EEB5C95D8F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A8EC-93EC-F346-9CF2-8E6FAF450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8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2AB9-FDF1-9645-AB09-5EEB5C95D8F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A8EC-93EC-F346-9CF2-8E6FAF450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2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2AB9-FDF1-9645-AB09-5EEB5C95D8F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A8EC-93EC-F346-9CF2-8E6FAF450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1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2AB9-FDF1-9645-AB09-5EEB5C95D8F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A8EC-93EC-F346-9CF2-8E6FAF450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4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2AB9-FDF1-9645-AB09-5EEB5C95D8F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A8EC-93EC-F346-9CF2-8E6FAF450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2AB9-FDF1-9645-AB09-5EEB5C95D8F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A8EC-93EC-F346-9CF2-8E6FAF450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82AB9-FDF1-9645-AB09-5EEB5C95D8F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AA8EC-93EC-F346-9CF2-8E6FAF450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dj4e.com/slides/django_layout.pptx" TargetMode="External"/><Relationship Id="rId3" Type="http://schemas.openxmlformats.org/officeDocument/2006/relationships/hyperlink" Target="https://github.com/django/djang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jango/django/blob/master/django/http/response.py#L279" TargetMode="External"/><Relationship Id="rId4" Type="http://schemas.openxmlformats.org/officeDocument/2006/relationships/hyperlink" Target="https://github.com/django/django/blob/master/django/urls/conf.py#L57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django/django/blob/master/django/db/models/base.py#L38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Django Server Shape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www.dj4e.com/slides/django_layout.pptx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https://github.com/django/django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5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0324" y="2200758"/>
            <a:ext cx="1239865" cy="131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</a:t>
            </a:r>
          </a:p>
          <a:p>
            <a:pPr algn="ctr"/>
            <a:r>
              <a:rPr lang="en-US" dirty="0" smtClean="0"/>
              <a:t>System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TCP/IP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8711" y="2200758"/>
            <a:ext cx="1201120" cy="131994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</a:p>
          <a:p>
            <a:pPr algn="ctr"/>
            <a:r>
              <a:rPr lang="en-US" dirty="0" smtClean="0"/>
              <a:t>Computer</a:t>
            </a:r>
          </a:p>
          <a:p>
            <a:pPr algn="ctr"/>
            <a:r>
              <a:rPr lang="en-US" dirty="0" smtClean="0"/>
              <a:t>O/S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64250" y="2221426"/>
            <a:ext cx="1100380" cy="1312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30682" y="174144"/>
            <a:ext cx="6080504" cy="67403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Andale Mono" charset="0"/>
                <a:ea typeface="Andale Mono" charset="0"/>
                <a:cs typeface="Andale Mono" charset="0"/>
              </a:rPr>
              <a:t>server.py</a:t>
            </a:r>
            <a:r>
              <a:rPr lang="en-US" sz="1200" b="1" dirty="0" smtClean="0">
                <a:latin typeface="Andale Mono" charset="0"/>
                <a:ea typeface="Andale Mono" charset="0"/>
                <a:cs typeface="Andale Mono" charset="0"/>
              </a:rPr>
              <a:t>: </a:t>
            </a:r>
          </a:p>
          <a:p>
            <a:endParaRPr lang="en-US" sz="12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from socket import *</a:t>
            </a:r>
          </a:p>
          <a:p>
            <a:endParaRPr lang="en-US" sz="12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createServer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():</a:t>
            </a: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   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serversocket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= socket(AF_INET, SOCK_STREAM)</a:t>
            </a: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    try :</a:t>
            </a: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       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serversocket.bind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(('localhost',9000))</a:t>
            </a: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       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serversocket.listen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(5)</a:t>
            </a: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        while(1):</a:t>
            </a: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            (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clientsocket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, address) =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serversocket.accept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()</a:t>
            </a:r>
          </a:p>
          <a:p>
            <a:endParaRPr lang="en-US" sz="12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           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rd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clientsocket.recv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(5000).decode()</a:t>
            </a: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            pieces =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rd.split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("\n")</a:t>
            </a: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            if (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len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(pieces) &gt; 0 ) : print(pieces[0])</a:t>
            </a:r>
          </a:p>
          <a:p>
            <a:endParaRPr lang="en-US" sz="12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            data = "HTTP/1.1 200 OK\r\n"</a:t>
            </a: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            data += "Content-Type: text/html; charset=utf-8\r\n"</a:t>
            </a: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            data += "\r\n"</a:t>
            </a: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            data += "&lt;html&gt;&lt;body&gt;Hello 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World"</a:t>
            </a:r>
          </a:p>
          <a:p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            data += &lt;/body&gt;&lt;/html&gt;\r\n\r\n"</a:t>
            </a:r>
          </a:p>
          <a:p>
            <a:endParaRPr lang="en-US" sz="12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           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clientsocket.sendall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data.encode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())</a:t>
            </a: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           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clientsocket.shutdown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(SHUT_WR)</a:t>
            </a:r>
          </a:p>
          <a:p>
            <a:endParaRPr lang="en-US" sz="12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    except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KeyboardInterrupt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:</a:t>
            </a: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        print("\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nShutting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down...\n");</a:t>
            </a: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    except Exception as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exc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:</a:t>
            </a: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        print("Error:\n");</a:t>
            </a: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        print(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exc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endParaRPr lang="en-US" sz="12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   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serversocket.close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()</a:t>
            </a:r>
          </a:p>
          <a:p>
            <a:endParaRPr lang="en-US" sz="12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print('Access http://localhost:9000')</a:t>
            </a:r>
          </a:p>
          <a:p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createServer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()</a:t>
            </a:r>
          </a:p>
          <a:p>
            <a:endParaRPr lang="en-US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0" name="Vertical Scroll 19"/>
          <p:cNvSpPr/>
          <p:nvPr/>
        </p:nvSpPr>
        <p:spPr>
          <a:xfrm>
            <a:off x="3057041" y="146405"/>
            <a:ext cx="1431014" cy="1069383"/>
          </a:xfrm>
          <a:prstGeom prst="verticalScroll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RFC793 </a:t>
            </a:r>
            <a:r>
              <a:rPr lang="mr-IN" dirty="0" smtClean="0"/>
              <a:t>–</a:t>
            </a:r>
            <a:r>
              <a:rPr lang="en-US" dirty="0" smtClean="0"/>
              <a:t> Transport Protocols</a:t>
            </a:r>
            <a:endParaRPr lang="en-US" dirty="0"/>
          </a:p>
        </p:txBody>
      </p:sp>
      <p:sp>
        <p:nvSpPr>
          <p:cNvPr id="21" name="Vertical Scroll 20"/>
          <p:cNvSpPr/>
          <p:nvPr/>
        </p:nvSpPr>
        <p:spPr>
          <a:xfrm>
            <a:off x="949271" y="142070"/>
            <a:ext cx="1431014" cy="1069383"/>
          </a:xfrm>
          <a:prstGeom prst="verticalScroll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RFC791 </a:t>
            </a:r>
            <a:r>
              <a:rPr lang="mr-IN" dirty="0" smtClean="0"/>
              <a:t>–</a:t>
            </a:r>
            <a:r>
              <a:rPr lang="en-US" dirty="0" smtClean="0"/>
              <a:t> Internet Protocol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2"/>
            <a:endCxn id="4" idx="0"/>
          </p:cNvCxnSpPr>
          <p:nvPr/>
        </p:nvCxnSpPr>
        <p:spPr>
          <a:xfrm>
            <a:off x="1664778" y="1211453"/>
            <a:ext cx="2075479" cy="98930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2"/>
            <a:endCxn id="5" idx="0"/>
          </p:cNvCxnSpPr>
          <p:nvPr/>
        </p:nvCxnSpPr>
        <p:spPr>
          <a:xfrm flipH="1">
            <a:off x="949271" y="1211453"/>
            <a:ext cx="715507" cy="98930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2"/>
            <a:endCxn id="5" idx="0"/>
          </p:cNvCxnSpPr>
          <p:nvPr/>
        </p:nvCxnSpPr>
        <p:spPr>
          <a:xfrm flipH="1">
            <a:off x="949271" y="1215788"/>
            <a:ext cx="2823277" cy="98497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0" idx="2"/>
            <a:endCxn id="4" idx="0"/>
          </p:cNvCxnSpPr>
          <p:nvPr/>
        </p:nvCxnSpPr>
        <p:spPr>
          <a:xfrm flipH="1">
            <a:off x="3740257" y="1215788"/>
            <a:ext cx="32291" cy="98497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Left-Right Arrow 57"/>
          <p:cNvSpPr/>
          <p:nvPr/>
        </p:nvSpPr>
        <p:spPr>
          <a:xfrm>
            <a:off x="1549831" y="2678076"/>
            <a:ext cx="1570493" cy="437083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1877877" y="2445232"/>
            <a:ext cx="914400" cy="9144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49271" y="4819973"/>
            <a:ext cx="378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https://www.dj4e.com/code/</a:t>
            </a:r>
            <a:r>
              <a:rPr lang="en-US" dirty="0" err="1" smtClean="0"/>
              <a:t>server.py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664630" y="2806483"/>
            <a:ext cx="266052" cy="904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329193" y="2819400"/>
            <a:ext cx="266052" cy="904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94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0324" y="2138766"/>
            <a:ext cx="1239865" cy="131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</a:t>
            </a:r>
          </a:p>
          <a:p>
            <a:pPr algn="ctr"/>
            <a:r>
              <a:rPr lang="en-US" dirty="0" smtClean="0"/>
              <a:t>System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TCP/IP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8711" y="2200758"/>
            <a:ext cx="1201120" cy="131994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</a:p>
          <a:p>
            <a:pPr algn="ctr"/>
            <a:r>
              <a:rPr lang="en-US" dirty="0" smtClean="0"/>
              <a:t>Computer</a:t>
            </a:r>
          </a:p>
          <a:p>
            <a:pPr algn="ctr"/>
            <a:r>
              <a:rPr lang="en-US" dirty="0" smtClean="0"/>
              <a:t>O/S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64250" y="2159434"/>
            <a:ext cx="1100380" cy="1312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30682" y="638012"/>
            <a:ext cx="2748367" cy="4336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/>
              <a:t>DJango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026254" y="1295772"/>
            <a:ext cx="2557223" cy="576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db</a:t>
            </a:r>
            <a:r>
              <a:rPr lang="en-US" dirty="0" smtClean="0">
                <a:solidFill>
                  <a:schemeClr val="tx1"/>
                </a:solidFill>
              </a:rPr>
              <a:t>/models/base.py#L383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45101" y="792731"/>
            <a:ext cx="2880917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Andale Mono" charset="0"/>
                <a:ea typeface="Andale Mono" charset="0"/>
                <a:cs typeface="Andale Mono" charset="0"/>
              </a:rPr>
              <a:t>models.py</a:t>
            </a:r>
            <a:r>
              <a:rPr lang="en-US" sz="1200" b="1" dirty="0" smtClean="0">
                <a:latin typeface="Andale Mono" charset="0"/>
                <a:ea typeface="Andale Mono" charset="0"/>
                <a:cs typeface="Andale Mono" charset="0"/>
              </a:rPr>
              <a:t>: </a:t>
            </a:r>
          </a:p>
          <a:p>
            <a:endParaRPr lang="en-US" sz="12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class 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Question(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models.Model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):</a:t>
            </a: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   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question_text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mr-IN" sz="1200" dirty="0" smtClean="0">
                <a:latin typeface="Andale Mono" charset="0"/>
                <a:ea typeface="Andale Mono" charset="0"/>
                <a:cs typeface="Andale Mono" charset="0"/>
              </a:rPr>
              <a:t>…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.</a:t>
            </a:r>
            <a:endParaRPr lang="en-US" sz="1200" dirty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26254" y="3775735"/>
            <a:ext cx="2557223" cy="576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http/response.py#L279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45101" y="2190033"/>
            <a:ext cx="288091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Andale Mono" charset="0"/>
                <a:ea typeface="Andale Mono" charset="0"/>
                <a:cs typeface="Andale Mono" charset="0"/>
              </a:rPr>
              <a:t>urls.py</a:t>
            </a:r>
            <a:r>
              <a:rPr lang="en-US" sz="1200" b="1" dirty="0" smtClean="0">
                <a:latin typeface="Andale Mono" charset="0"/>
                <a:ea typeface="Andale Mono" charset="0"/>
                <a:cs typeface="Andale Mono" charset="0"/>
              </a:rPr>
              <a:t>: </a:t>
            </a:r>
          </a:p>
          <a:p>
            <a:endParaRPr lang="en-US" sz="12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200" dirty="0" err="1" smtClean="0">
                <a:latin typeface="Andale Mono" charset="0"/>
                <a:ea typeface="Andale Mono" charset="0"/>
                <a:cs typeface="Andale Mono" charset="0"/>
              </a:rPr>
              <a:t>urlpatterns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 = [    </a:t>
            </a: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 path('', </a:t>
            </a:r>
            <a:r>
              <a:rPr lang="en-US" sz="1200" dirty="0" err="1" smtClean="0">
                <a:latin typeface="Andale Mono" charset="0"/>
                <a:ea typeface="Andale Mono" charset="0"/>
                <a:cs typeface="Andale Mono" charset="0"/>
              </a:rPr>
              <a:t>views.index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,</a:t>
            </a: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      name='index'),</a:t>
            </a:r>
          </a:p>
          <a:p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]</a:t>
            </a:r>
            <a:endParaRPr lang="en-US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45101" y="3787500"/>
            <a:ext cx="2880917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Andale Mono" charset="0"/>
                <a:ea typeface="Andale Mono" charset="0"/>
                <a:cs typeface="Andale Mono" charset="0"/>
              </a:rPr>
              <a:t>views.py</a:t>
            </a:r>
            <a:r>
              <a:rPr lang="en-US" sz="1200" b="1" dirty="0" smtClean="0">
                <a:latin typeface="Andale Mono" charset="0"/>
                <a:ea typeface="Andale Mono" charset="0"/>
                <a:cs typeface="Andale Mono" charset="0"/>
              </a:rPr>
              <a:t>: </a:t>
            </a:r>
          </a:p>
          <a:p>
            <a:endParaRPr lang="en-US" sz="12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200" dirty="0" err="1" smtClean="0"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 index(request):</a:t>
            </a:r>
          </a:p>
          <a:p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  return </a:t>
            </a:r>
            <a:r>
              <a:rPr lang="en-US" sz="1200" dirty="0" err="1" smtClean="0">
                <a:latin typeface="Andale Mono" charset="0"/>
                <a:ea typeface="Andale Mono" charset="0"/>
                <a:cs typeface="Andale Mono" charset="0"/>
              </a:rPr>
              <a:t>HttpResponse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("Hello,</a:t>
            </a:r>
            <a:endParaRPr lang="en-US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26254" y="2467556"/>
            <a:ext cx="2557223" cy="576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urls</a:t>
            </a:r>
            <a:r>
              <a:rPr lang="en-US" dirty="0" smtClean="0">
                <a:solidFill>
                  <a:schemeClr val="tx1"/>
                </a:solidFill>
              </a:rPr>
              <a:t>/conf.py#L57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Vertical Scroll 19"/>
          <p:cNvSpPr/>
          <p:nvPr/>
        </p:nvSpPr>
        <p:spPr>
          <a:xfrm>
            <a:off x="3057041" y="146405"/>
            <a:ext cx="1431014" cy="1069383"/>
          </a:xfrm>
          <a:prstGeom prst="verticalScroll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RFC793 </a:t>
            </a:r>
            <a:r>
              <a:rPr lang="mr-IN" dirty="0" smtClean="0"/>
              <a:t>–</a:t>
            </a:r>
            <a:r>
              <a:rPr lang="en-US" dirty="0" smtClean="0"/>
              <a:t> Transport Protocols</a:t>
            </a:r>
            <a:endParaRPr lang="en-US" dirty="0"/>
          </a:p>
        </p:txBody>
      </p:sp>
      <p:sp>
        <p:nvSpPr>
          <p:cNvPr id="21" name="Vertical Scroll 20"/>
          <p:cNvSpPr/>
          <p:nvPr/>
        </p:nvSpPr>
        <p:spPr>
          <a:xfrm>
            <a:off x="949271" y="142070"/>
            <a:ext cx="1431014" cy="1069383"/>
          </a:xfrm>
          <a:prstGeom prst="verticalScroll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RFC791 </a:t>
            </a:r>
            <a:r>
              <a:rPr lang="mr-IN" dirty="0" smtClean="0"/>
              <a:t>–</a:t>
            </a:r>
            <a:r>
              <a:rPr lang="en-US" dirty="0" smtClean="0"/>
              <a:t> Internet Protocol</a:t>
            </a:r>
            <a:endParaRPr lang="en-US" dirty="0"/>
          </a:p>
        </p:txBody>
      </p:sp>
      <p:sp>
        <p:nvSpPr>
          <p:cNvPr id="22" name="Vertical Scroll 21"/>
          <p:cNvSpPr/>
          <p:nvPr/>
        </p:nvSpPr>
        <p:spPr>
          <a:xfrm>
            <a:off x="5818328" y="5579297"/>
            <a:ext cx="2642465" cy="1069383"/>
          </a:xfrm>
          <a:prstGeom prst="verticalScroll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PEP 333 -- Python Web Server Gateway Interface </a:t>
            </a:r>
            <a:endParaRPr lang="en-US" dirty="0"/>
          </a:p>
        </p:txBody>
      </p:sp>
      <p:sp>
        <p:nvSpPr>
          <p:cNvPr id="23" name="Vertical Scroll 22"/>
          <p:cNvSpPr/>
          <p:nvPr/>
        </p:nvSpPr>
        <p:spPr>
          <a:xfrm>
            <a:off x="3057041" y="5579297"/>
            <a:ext cx="2642465" cy="1069383"/>
          </a:xfrm>
          <a:prstGeom prst="verticalScroll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RFC2616 - </a:t>
            </a:r>
            <a:r>
              <a:rPr lang="en-US" b="1" dirty="0" smtClean="0"/>
              <a:t>Hypertext Transfer Protocol -- HTTP/1.1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2"/>
            <a:endCxn id="4" idx="0"/>
          </p:cNvCxnSpPr>
          <p:nvPr/>
        </p:nvCxnSpPr>
        <p:spPr>
          <a:xfrm>
            <a:off x="1664778" y="1211453"/>
            <a:ext cx="2075479" cy="92731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2"/>
            <a:endCxn id="5" idx="0"/>
          </p:cNvCxnSpPr>
          <p:nvPr/>
        </p:nvCxnSpPr>
        <p:spPr>
          <a:xfrm flipH="1">
            <a:off x="949271" y="1211453"/>
            <a:ext cx="715507" cy="98930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2"/>
            <a:endCxn id="5" idx="0"/>
          </p:cNvCxnSpPr>
          <p:nvPr/>
        </p:nvCxnSpPr>
        <p:spPr>
          <a:xfrm flipH="1">
            <a:off x="949271" y="1215788"/>
            <a:ext cx="2823277" cy="98497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0" idx="2"/>
            <a:endCxn id="4" idx="0"/>
          </p:cNvCxnSpPr>
          <p:nvPr/>
        </p:nvCxnSpPr>
        <p:spPr>
          <a:xfrm flipH="1">
            <a:off x="3740257" y="1215788"/>
            <a:ext cx="32291" cy="92297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3" idx="0"/>
            <a:endCxn id="8" idx="2"/>
          </p:cNvCxnSpPr>
          <p:nvPr/>
        </p:nvCxnSpPr>
        <p:spPr>
          <a:xfrm flipV="1">
            <a:off x="4378274" y="4974953"/>
            <a:ext cx="2926592" cy="60434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2" idx="0"/>
            <a:endCxn id="8" idx="2"/>
          </p:cNvCxnSpPr>
          <p:nvPr/>
        </p:nvCxnSpPr>
        <p:spPr>
          <a:xfrm flipV="1">
            <a:off x="7139561" y="4974953"/>
            <a:ext cx="165305" cy="60434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Left-Right Arrow 57"/>
          <p:cNvSpPr/>
          <p:nvPr/>
        </p:nvSpPr>
        <p:spPr>
          <a:xfrm>
            <a:off x="1549831" y="2616084"/>
            <a:ext cx="1570493" cy="437083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1877877" y="2383240"/>
            <a:ext cx="914400" cy="9144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10" idx="3"/>
          </p:cNvCxnSpPr>
          <p:nvPr/>
        </p:nvCxnSpPr>
        <p:spPr>
          <a:xfrm flipV="1">
            <a:off x="8583477" y="1378053"/>
            <a:ext cx="361624" cy="205729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5" idx="3"/>
          </p:cNvCxnSpPr>
          <p:nvPr/>
        </p:nvCxnSpPr>
        <p:spPr>
          <a:xfrm>
            <a:off x="8583477" y="2755566"/>
            <a:ext cx="361624" cy="112122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2" idx="3"/>
          </p:cNvCxnSpPr>
          <p:nvPr/>
        </p:nvCxnSpPr>
        <p:spPr>
          <a:xfrm>
            <a:off x="8583477" y="4063745"/>
            <a:ext cx="361624" cy="216744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8" idx="1"/>
          </p:cNvCxnSpPr>
          <p:nvPr/>
        </p:nvCxnSpPr>
        <p:spPr>
          <a:xfrm flipV="1">
            <a:off x="5664630" y="2806483"/>
            <a:ext cx="266052" cy="904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" idx="1"/>
          </p:cNvCxnSpPr>
          <p:nvPr/>
        </p:nvCxnSpPr>
        <p:spPr>
          <a:xfrm>
            <a:off x="4231037" y="2815528"/>
            <a:ext cx="333213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48711" y="146405"/>
            <a:ext cx="8330338" cy="6502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smtClean="0"/>
              <a:t>DJango</a:t>
            </a:r>
            <a:endParaRPr lang="en-US" sz="9600" dirty="0" smtClean="0"/>
          </a:p>
        </p:txBody>
      </p:sp>
    </p:spTree>
    <p:extLst>
      <p:ext uri="{BB962C8B-B14F-4D97-AF65-F5344CB8AC3E}">
        <p14:creationId xmlns:p14="http://schemas.microsoft.com/office/powerpoint/2010/main" val="124315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0324" y="2138766"/>
            <a:ext cx="1239865" cy="131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</a:t>
            </a:r>
          </a:p>
          <a:p>
            <a:pPr algn="ctr"/>
            <a:r>
              <a:rPr lang="en-US" dirty="0" smtClean="0"/>
              <a:t>System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TCP/IP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8711" y="2200758"/>
            <a:ext cx="1201120" cy="131994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</a:p>
          <a:p>
            <a:pPr algn="ctr"/>
            <a:r>
              <a:rPr lang="en-US" dirty="0" smtClean="0"/>
              <a:t>Computer</a:t>
            </a:r>
          </a:p>
          <a:p>
            <a:pPr algn="ctr"/>
            <a:r>
              <a:rPr lang="en-US" dirty="0" smtClean="0"/>
              <a:t>O/S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64250" y="2159434"/>
            <a:ext cx="1100380" cy="1312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30682" y="638012"/>
            <a:ext cx="2748367" cy="4336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/>
              <a:t>DJango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026254" y="1295772"/>
            <a:ext cx="2557223" cy="576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hlinkClick r:id="rId2"/>
              </a:rPr>
              <a:t>db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/models/base.py#L383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45101" y="792731"/>
            <a:ext cx="2880917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Andale Mono" charset="0"/>
                <a:ea typeface="Andale Mono" charset="0"/>
                <a:cs typeface="Andale Mono" charset="0"/>
              </a:rPr>
              <a:t>models.py</a:t>
            </a:r>
            <a:r>
              <a:rPr lang="en-US" sz="1200" b="1" dirty="0" smtClean="0">
                <a:latin typeface="Andale Mono" charset="0"/>
                <a:ea typeface="Andale Mono" charset="0"/>
                <a:cs typeface="Andale Mono" charset="0"/>
              </a:rPr>
              <a:t>: </a:t>
            </a:r>
          </a:p>
          <a:p>
            <a:endParaRPr lang="en-US" sz="12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class 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Question(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models.Model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):</a:t>
            </a: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   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question_text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mr-IN" sz="1200" dirty="0" smtClean="0">
                <a:latin typeface="Andale Mono" charset="0"/>
                <a:ea typeface="Andale Mono" charset="0"/>
                <a:cs typeface="Andale Mono" charset="0"/>
              </a:rPr>
              <a:t>…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.</a:t>
            </a:r>
            <a:endParaRPr lang="en-US" sz="1200" dirty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26254" y="3775735"/>
            <a:ext cx="2557223" cy="576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linkClick r:id="rId3"/>
              </a:rPr>
              <a:t>http/response.py#L279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45101" y="2190033"/>
            <a:ext cx="288091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Andale Mono" charset="0"/>
                <a:ea typeface="Andale Mono" charset="0"/>
                <a:cs typeface="Andale Mono" charset="0"/>
              </a:rPr>
              <a:t>urls.py</a:t>
            </a:r>
            <a:r>
              <a:rPr lang="en-US" sz="1200" b="1" dirty="0" smtClean="0">
                <a:latin typeface="Andale Mono" charset="0"/>
                <a:ea typeface="Andale Mono" charset="0"/>
                <a:cs typeface="Andale Mono" charset="0"/>
              </a:rPr>
              <a:t>: </a:t>
            </a:r>
          </a:p>
          <a:p>
            <a:endParaRPr lang="en-US" sz="12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200" dirty="0" err="1" smtClean="0">
                <a:latin typeface="Andale Mono" charset="0"/>
                <a:ea typeface="Andale Mono" charset="0"/>
                <a:cs typeface="Andale Mono" charset="0"/>
              </a:rPr>
              <a:t>urlpatterns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 = [    </a:t>
            </a: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 path('', </a:t>
            </a:r>
            <a:r>
              <a:rPr lang="en-US" sz="1200" dirty="0" err="1" smtClean="0">
                <a:latin typeface="Andale Mono" charset="0"/>
                <a:ea typeface="Andale Mono" charset="0"/>
                <a:cs typeface="Andale Mono" charset="0"/>
              </a:rPr>
              <a:t>views.index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,</a:t>
            </a: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      name='index'),</a:t>
            </a:r>
          </a:p>
          <a:p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]</a:t>
            </a:r>
            <a:endParaRPr lang="en-US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45101" y="3787500"/>
            <a:ext cx="2880917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Andale Mono" charset="0"/>
                <a:ea typeface="Andale Mono" charset="0"/>
                <a:cs typeface="Andale Mono" charset="0"/>
              </a:rPr>
              <a:t>views.py</a:t>
            </a:r>
            <a:r>
              <a:rPr lang="en-US" sz="1200" b="1" dirty="0" smtClean="0">
                <a:latin typeface="Andale Mono" charset="0"/>
                <a:ea typeface="Andale Mono" charset="0"/>
                <a:cs typeface="Andale Mono" charset="0"/>
              </a:rPr>
              <a:t>: </a:t>
            </a:r>
          </a:p>
          <a:p>
            <a:endParaRPr lang="en-US" sz="12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200" dirty="0" err="1" smtClean="0"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 index(request):</a:t>
            </a:r>
          </a:p>
          <a:p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  return </a:t>
            </a:r>
            <a:r>
              <a:rPr lang="en-US" sz="1200" dirty="0" err="1" smtClean="0">
                <a:latin typeface="Andale Mono" charset="0"/>
                <a:ea typeface="Andale Mono" charset="0"/>
                <a:cs typeface="Andale Mono" charset="0"/>
              </a:rPr>
              <a:t>HttpResponse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("Hello,</a:t>
            </a:r>
            <a:endParaRPr lang="en-US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26254" y="2467556"/>
            <a:ext cx="2557223" cy="576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hlinkClick r:id="rId4"/>
              </a:rPr>
              <a:t>urls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/conf.py#L57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Vertical Scroll 19"/>
          <p:cNvSpPr/>
          <p:nvPr/>
        </p:nvSpPr>
        <p:spPr>
          <a:xfrm>
            <a:off x="3057041" y="146405"/>
            <a:ext cx="1431014" cy="1069383"/>
          </a:xfrm>
          <a:prstGeom prst="verticalScroll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RFC793 </a:t>
            </a:r>
            <a:r>
              <a:rPr lang="mr-IN" dirty="0" smtClean="0"/>
              <a:t>–</a:t>
            </a:r>
            <a:r>
              <a:rPr lang="en-US" dirty="0" smtClean="0"/>
              <a:t> Transport Protocols</a:t>
            </a:r>
            <a:endParaRPr lang="en-US" dirty="0"/>
          </a:p>
        </p:txBody>
      </p:sp>
      <p:sp>
        <p:nvSpPr>
          <p:cNvPr id="21" name="Vertical Scroll 20"/>
          <p:cNvSpPr/>
          <p:nvPr/>
        </p:nvSpPr>
        <p:spPr>
          <a:xfrm>
            <a:off x="949271" y="142070"/>
            <a:ext cx="1431014" cy="1069383"/>
          </a:xfrm>
          <a:prstGeom prst="verticalScroll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RFC791 </a:t>
            </a:r>
            <a:r>
              <a:rPr lang="mr-IN" dirty="0" smtClean="0"/>
              <a:t>–</a:t>
            </a:r>
            <a:r>
              <a:rPr lang="en-US" dirty="0" smtClean="0"/>
              <a:t> Internet Protocol</a:t>
            </a:r>
            <a:endParaRPr lang="en-US" dirty="0"/>
          </a:p>
        </p:txBody>
      </p:sp>
      <p:sp>
        <p:nvSpPr>
          <p:cNvPr id="22" name="Vertical Scroll 21"/>
          <p:cNvSpPr/>
          <p:nvPr/>
        </p:nvSpPr>
        <p:spPr>
          <a:xfrm>
            <a:off x="5818328" y="5579297"/>
            <a:ext cx="2642465" cy="1069383"/>
          </a:xfrm>
          <a:prstGeom prst="verticalScroll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PEP 333 -- Python Web Server Gateway Interface </a:t>
            </a:r>
            <a:endParaRPr lang="en-US" dirty="0"/>
          </a:p>
        </p:txBody>
      </p:sp>
      <p:sp>
        <p:nvSpPr>
          <p:cNvPr id="23" name="Vertical Scroll 22"/>
          <p:cNvSpPr/>
          <p:nvPr/>
        </p:nvSpPr>
        <p:spPr>
          <a:xfrm>
            <a:off x="3057041" y="5579297"/>
            <a:ext cx="2642465" cy="1069383"/>
          </a:xfrm>
          <a:prstGeom prst="verticalScroll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RFC2616 - </a:t>
            </a:r>
            <a:r>
              <a:rPr lang="en-US" b="1" dirty="0" smtClean="0"/>
              <a:t>Hypertext Transfer Protocol -- HTTP/1.1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2"/>
            <a:endCxn id="4" idx="0"/>
          </p:cNvCxnSpPr>
          <p:nvPr/>
        </p:nvCxnSpPr>
        <p:spPr>
          <a:xfrm>
            <a:off x="1664778" y="1211453"/>
            <a:ext cx="2075479" cy="92731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2"/>
            <a:endCxn id="5" idx="0"/>
          </p:cNvCxnSpPr>
          <p:nvPr/>
        </p:nvCxnSpPr>
        <p:spPr>
          <a:xfrm flipH="1">
            <a:off x="949271" y="1211453"/>
            <a:ext cx="715507" cy="98930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2"/>
            <a:endCxn id="5" idx="0"/>
          </p:cNvCxnSpPr>
          <p:nvPr/>
        </p:nvCxnSpPr>
        <p:spPr>
          <a:xfrm flipH="1">
            <a:off x="949271" y="1215788"/>
            <a:ext cx="2823277" cy="98497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0" idx="2"/>
            <a:endCxn id="4" idx="0"/>
          </p:cNvCxnSpPr>
          <p:nvPr/>
        </p:nvCxnSpPr>
        <p:spPr>
          <a:xfrm flipH="1">
            <a:off x="3740257" y="1215788"/>
            <a:ext cx="32291" cy="92297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3" idx="0"/>
            <a:endCxn id="8" idx="2"/>
          </p:cNvCxnSpPr>
          <p:nvPr/>
        </p:nvCxnSpPr>
        <p:spPr>
          <a:xfrm flipV="1">
            <a:off x="4378274" y="4974953"/>
            <a:ext cx="2926592" cy="60434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2" idx="0"/>
            <a:endCxn id="8" idx="2"/>
          </p:cNvCxnSpPr>
          <p:nvPr/>
        </p:nvCxnSpPr>
        <p:spPr>
          <a:xfrm flipV="1">
            <a:off x="7139561" y="4974953"/>
            <a:ext cx="165305" cy="60434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Left-Right Arrow 57"/>
          <p:cNvSpPr/>
          <p:nvPr/>
        </p:nvSpPr>
        <p:spPr>
          <a:xfrm>
            <a:off x="1549831" y="2616084"/>
            <a:ext cx="1570493" cy="437083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1877877" y="2383240"/>
            <a:ext cx="914400" cy="9144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10" idx="3"/>
          </p:cNvCxnSpPr>
          <p:nvPr/>
        </p:nvCxnSpPr>
        <p:spPr>
          <a:xfrm flipV="1">
            <a:off x="8583477" y="1378053"/>
            <a:ext cx="361624" cy="205729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5" idx="3"/>
          </p:cNvCxnSpPr>
          <p:nvPr/>
        </p:nvCxnSpPr>
        <p:spPr>
          <a:xfrm>
            <a:off x="8583477" y="2755566"/>
            <a:ext cx="361624" cy="112122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2" idx="3"/>
          </p:cNvCxnSpPr>
          <p:nvPr/>
        </p:nvCxnSpPr>
        <p:spPr>
          <a:xfrm>
            <a:off x="8583477" y="4063745"/>
            <a:ext cx="361624" cy="216744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8" idx="1"/>
          </p:cNvCxnSpPr>
          <p:nvPr/>
        </p:nvCxnSpPr>
        <p:spPr>
          <a:xfrm flipV="1">
            <a:off x="5664630" y="2806483"/>
            <a:ext cx="266052" cy="904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" idx="1"/>
          </p:cNvCxnSpPr>
          <p:nvPr/>
        </p:nvCxnSpPr>
        <p:spPr>
          <a:xfrm>
            <a:off x="4231037" y="2815528"/>
            <a:ext cx="333213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7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173</Words>
  <Application>Microsoft Macintosh PowerPoint</Application>
  <PresentationFormat>Widescreen</PresentationFormat>
  <Paragraphs>115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Andale Mono</vt:lpstr>
      <vt:lpstr>Calibri</vt:lpstr>
      <vt:lpstr>Calibri Light</vt:lpstr>
      <vt:lpstr>Mangal</vt:lpstr>
      <vt:lpstr>Arial</vt:lpstr>
      <vt:lpstr>Office Theme</vt:lpstr>
      <vt:lpstr>Django Server Shape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Severance, Charles</dc:creator>
  <cp:lastModifiedBy>Severance, Charles</cp:lastModifiedBy>
  <cp:revision>12</cp:revision>
  <dcterms:created xsi:type="dcterms:W3CDTF">2018-11-05T14:22:20Z</dcterms:created>
  <dcterms:modified xsi:type="dcterms:W3CDTF">2018-11-05T19:26:47Z</dcterms:modified>
</cp:coreProperties>
</file>