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8" r:id="rId2"/>
    <p:sldId id="324" r:id="rId3"/>
    <p:sldId id="335" r:id="rId4"/>
    <p:sldId id="321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6" r:id="rId13"/>
    <p:sldId id="334" r:id="rId14"/>
    <p:sldId id="333" r:id="rId15"/>
    <p:sldId id="33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5"/>
    <p:restoredTop sz="94586"/>
  </p:normalViewPr>
  <p:slideViewPr>
    <p:cSldViewPr snapToGrid="0" snapToObjects="1">
      <p:cViewPr>
        <p:scale>
          <a:sx n="89" d="100"/>
          <a:sy n="89" d="100"/>
        </p:scale>
        <p:origin x="158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FF31ED5-7C20-294A-98B2-1C5CE6453DA8}" type="slidenum">
              <a:rPr lang="en-US" altLang="x-none" sz="1200"/>
              <a:pPr/>
              <a:t>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5678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9014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774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smtClean="0"/>
              <a:t>Simple Django Models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3307" y="2005786"/>
            <a:ext cx="87820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from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django.db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 import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</a:t>
            </a:r>
            <a:endParaRPr lang="pl-PL" dirty="0">
              <a:solidFill>
                <a:srgbClr val="FFFF00"/>
              </a:solidFill>
              <a:latin typeface="Menlo" charset="0"/>
            </a:endParaRPr>
          </a:p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print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(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connection.queries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)</a:t>
            </a:r>
          </a:p>
          <a:p>
            <a:r>
              <a:rPr lang="pl-PL" dirty="0">
                <a:latin typeface="Menlo" charset="0"/>
              </a:rPr>
              <a:t>    [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'BEGIN',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'0.000'}, 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'INSERT INTO "</a:t>
            </a:r>
            <a:r>
              <a:rPr lang="pl-PL" dirty="0" err="1">
                <a:latin typeface="Menlo" charset="0"/>
              </a:rPr>
              <a:t>usermodel_user</a:t>
            </a:r>
            <a:r>
              <a:rPr lang="pl-PL" dirty="0">
                <a:latin typeface="Menlo" charset="0"/>
              </a:rPr>
              <a:t>" ("</a:t>
            </a:r>
            <a:r>
              <a:rPr lang="pl-PL" dirty="0" err="1">
                <a:latin typeface="Menlo" charset="0"/>
              </a:rPr>
              <a:t>name</a:t>
            </a:r>
            <a:r>
              <a:rPr lang="pl-PL" dirty="0">
                <a:latin typeface="Menlo" charset="0"/>
              </a:rPr>
              <a:t>", "email") </a:t>
            </a:r>
            <a:endParaRPr lang="pl-PL" dirty="0" smtClean="0">
              <a:latin typeface="Menlo" charset="0"/>
            </a:endParaRPr>
          </a:p>
          <a:p>
            <a:r>
              <a:rPr lang="pl-PL" dirty="0">
                <a:latin typeface="Menlo" charset="0"/>
              </a:rPr>
              <a:t> </a:t>
            </a:r>
            <a:r>
              <a:rPr lang="pl-PL" dirty="0" smtClean="0">
                <a:latin typeface="Menlo" charset="0"/>
              </a:rPr>
              <a:t>            VALUES </a:t>
            </a:r>
            <a:r>
              <a:rPr lang="pl-PL" dirty="0">
                <a:latin typeface="Menlo" charset="0"/>
              </a:rPr>
              <a:t>(\'</a:t>
            </a:r>
            <a:r>
              <a:rPr lang="pl-PL" dirty="0" err="1">
                <a:latin typeface="Menlo" charset="0"/>
              </a:rPr>
              <a:t>Kristen</a:t>
            </a:r>
            <a:r>
              <a:rPr lang="pl-PL" dirty="0">
                <a:latin typeface="Menlo" charset="0"/>
              </a:rPr>
              <a:t>\', \'</a:t>
            </a:r>
            <a:r>
              <a:rPr lang="pl-PL" dirty="0" err="1">
                <a:latin typeface="Menlo" charset="0"/>
              </a:rPr>
              <a:t>kf@umich.edu</a:t>
            </a:r>
            <a:r>
              <a:rPr lang="pl-PL" dirty="0">
                <a:latin typeface="Menlo" charset="0"/>
              </a:rPr>
              <a:t>\')',</a:t>
            </a:r>
          </a:p>
          <a:p>
            <a:r>
              <a:rPr lang="pl-PL" dirty="0">
                <a:latin typeface="Menlo" charset="0"/>
              </a:rPr>
              <a:t>       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'0.002'}</a:t>
            </a:r>
          </a:p>
          <a:p>
            <a:r>
              <a:rPr lang="pl-PL" dirty="0">
                <a:latin typeface="Menlo" charset="0"/>
              </a:rPr>
              <a:t>    ]</a:t>
            </a:r>
          </a:p>
          <a:p>
            <a:r>
              <a:rPr lang="pl-PL" dirty="0">
                <a:latin typeface="Menlo" charset="0"/>
              </a:rPr>
              <a:t>    &gt;&gt;&gt;</a:t>
            </a:r>
            <a:endParaRPr lang="pl-PL" dirty="0"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Shape 382"/>
          <p:cNvSpPr txBox="1"/>
          <p:nvPr/>
        </p:nvSpPr>
        <p:spPr>
          <a:xfrm>
            <a:off x="206957" y="5041897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857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in the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5874" y="1828801"/>
            <a:ext cx="103412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u = User(name='Sally', email='a2@umich.edu')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').values()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ted@umich.edu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').delete()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').update(name='Charles')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('email')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('-name')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259198" y="6311900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www.dj4e.com/lectures/DJ-03-Model-Single.txt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8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Django Models feature implements an Object Relational Mapper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We can write only Python code (i.e. no explicit SQL)</a:t>
            </a:r>
          </a:p>
          <a:p>
            <a:pPr lvl="1"/>
            <a:r>
              <a:rPr lang="en-US" dirty="0" smtClean="0"/>
              <a:t>We gain database portability</a:t>
            </a:r>
          </a:p>
          <a:p>
            <a:pPr lvl="1"/>
            <a:r>
              <a:rPr lang="en-US" dirty="0" smtClean="0"/>
              <a:t>Migrations both create and evolve our database schema</a:t>
            </a:r>
          </a:p>
          <a:p>
            <a:pPr lvl="1"/>
            <a:r>
              <a:rPr lang="en-US" dirty="0" smtClean="0"/>
              <a:t>A sweet administrator interface</a:t>
            </a:r>
          </a:p>
          <a:p>
            <a:pPr lvl="1"/>
            <a:r>
              <a:rPr lang="en-US" dirty="0" smtClean="0"/>
              <a:t>Automatic form generation and validation (later)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866775" y="180975"/>
            <a:ext cx="5915025" cy="1724025"/>
          </a:xfrm>
        </p:spPr>
        <p:txBody>
          <a:bodyPr/>
          <a:lstStyle/>
          <a:p>
            <a:pPr eaLnBrk="1" hangingPunct="1"/>
            <a:r>
              <a:rPr lang="en-US" altLang="x-none" sz="5400">
                <a:solidFill>
                  <a:srgbClr val="FFCC66"/>
                </a:solidFill>
              </a:rPr>
              <a:t>SQL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943100"/>
            <a:ext cx="5343525" cy="4276725"/>
          </a:xfrm>
        </p:spPr>
        <p:txBody>
          <a:bodyPr/>
          <a:lstStyle/>
          <a:p>
            <a:pPr marL="161925" indent="0">
              <a:buNone/>
            </a:pPr>
            <a:r>
              <a:rPr lang="en-US" altLang="x-none">
                <a:solidFill>
                  <a:srgbClr val="FFFF00"/>
                </a:solidFill>
              </a:rPr>
              <a:t>Structured Query Language</a:t>
            </a:r>
            <a:r>
              <a:rPr lang="en-US" altLang="x-none"/>
              <a:t> is the language we use to issue commands to the database</a:t>
            </a:r>
          </a:p>
          <a:p>
            <a:pPr marL="600075" lvl="2" indent="0">
              <a:buNone/>
            </a:pPr>
            <a:r>
              <a:rPr lang="en-US" altLang="x-none"/>
              <a:t>-  Create/Insert data</a:t>
            </a:r>
          </a:p>
          <a:p>
            <a:pPr marL="600075" lvl="2" indent="0">
              <a:buNone/>
            </a:pPr>
            <a:r>
              <a:rPr lang="en-US" altLang="x-none"/>
              <a:t>-  Read/Select some data</a:t>
            </a:r>
          </a:p>
          <a:p>
            <a:pPr marL="600075" lvl="2" indent="0">
              <a:buNone/>
            </a:pPr>
            <a:r>
              <a:rPr lang="en-US" altLang="x-none"/>
              <a:t>-  Update data</a:t>
            </a:r>
          </a:p>
          <a:p>
            <a:pPr marL="600075" lvl="2" indent="0">
              <a:buNone/>
            </a:pPr>
            <a:r>
              <a:rPr lang="en-US" altLang="x-none"/>
              <a:t>-  Delete data </a:t>
            </a: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3524250" y="5600731"/>
            <a:ext cx="83546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http://en.wikipedia.org/wiki/SQL</a:t>
            </a:r>
          </a:p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https://en.wikipedia.org/wiki/ANSI-SPARC_Architecture</a:t>
            </a:r>
          </a:p>
        </p:txBody>
      </p:sp>
      <p:pic>
        <p:nvPicPr>
          <p:cNvPr id="12292" name="Picture 4" descr="ANSI-SPARC_DB_mod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1200150"/>
            <a:ext cx="4242197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1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6257924" y="365125"/>
            <a:ext cx="5095875" cy="1325563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40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 Simple - A Single Table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415212" y="2367678"/>
            <a:ext cx="4397347" cy="2618660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lang="en-US" sz="2133" b="1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id 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NOT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PRIMARY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KEY  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AUTOINCREMENT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" sz="2133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070" y="782509"/>
            <a:ext cx="58368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zip.sqlite3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3.11.0 2016-02-15 17:29:24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Enter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".help" for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it-IT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 TABLE 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 </a:t>
            </a:r>
            <a:endParaRPr lang="it-IT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...&gt; 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id INTEGER NOT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NULL </a:t>
            </a:r>
            <a:endParaRPr lang="it-IT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  ...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      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PRIMARY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KEY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AUTOINCREMENT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;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Users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CREATE TABLE Users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id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INTEGER NOT NULL </a:t>
            </a:r>
          </a:p>
          <a:p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   PRIMARY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KEY AUTOINCREMENT</a:t>
            </a:r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email VARCHAR(128)</a:t>
            </a: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</a:p>
        </p:txBody>
      </p:sp>
      <p:sp>
        <p:nvSpPr>
          <p:cNvPr id="3" name="Rectangle 2"/>
          <p:cNvSpPr/>
          <p:nvPr/>
        </p:nvSpPr>
        <p:spPr>
          <a:xfrm>
            <a:off x="6962898" y="6045488"/>
            <a:ext cx="484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https://www.dj4e.com/lectures/SQL-01-Basics.txt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 Summary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4130278" y="3933825"/>
            <a:ext cx="3688649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1146571" y="4562476"/>
            <a:ext cx="9657223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email='csev@umich.edu'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691752" y="3248025"/>
            <a:ext cx="10794149" cy="5429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UPDATE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name="Charles"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email='csev@umich.edu'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282543" y="1926675"/>
            <a:ext cx="11745899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INSERT INTO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(name, email)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VALUES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('Kristin', 'kf@umich.edu')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556156" y="2544478"/>
            <a:ext cx="8851049" cy="5809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DELETE FROM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email='ted@umich.edu'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920604" y="5248275"/>
            <a:ext cx="6118649" cy="562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ORDER BY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461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Relational Mapping (ORM)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4850"/>
          </a:xfrm>
        </p:spPr>
        <p:txBody>
          <a:bodyPr/>
          <a:lstStyle/>
          <a:p>
            <a:r>
              <a:rPr lang="en-US" dirty="0" smtClean="0"/>
              <a:t>Allows us to map tables to objects and columns</a:t>
            </a:r>
          </a:p>
          <a:p>
            <a:r>
              <a:rPr lang="en-US" dirty="0" smtClean="0"/>
              <a:t>We use those objects to store and retrieve data from the database</a:t>
            </a:r>
          </a:p>
          <a:p>
            <a:r>
              <a:rPr lang="en-US" dirty="0" smtClean="0"/>
              <a:t>Improved portability across database dialects (SQLite, MySQL, Postgres, Oracle)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4271962"/>
            <a:ext cx="3814763" cy="2071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smtClean="0"/>
              <a:t>Python</a:t>
            </a:r>
            <a:endParaRPr lang="en-US" sz="2400"/>
          </a:p>
        </p:txBody>
      </p:sp>
      <p:sp>
        <p:nvSpPr>
          <p:cNvPr id="6" name="Rounded Rectangle 5"/>
          <p:cNvSpPr/>
          <p:nvPr/>
        </p:nvSpPr>
        <p:spPr>
          <a:xfrm>
            <a:off x="3800476" y="4486275"/>
            <a:ext cx="1643062" cy="1628775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 library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 smtClean="0"/>
              <a:t>models.py</a:t>
            </a:r>
            <a:endParaRPr lang="en-US" sz="2400" dirty="0"/>
          </a:p>
        </p:txBody>
      </p:sp>
      <p:sp>
        <p:nvSpPr>
          <p:cNvPr id="7" name="Can 6"/>
          <p:cNvSpPr/>
          <p:nvPr/>
        </p:nvSpPr>
        <p:spPr>
          <a:xfrm>
            <a:off x="8915401" y="4271962"/>
            <a:ext cx="1752600" cy="6286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SQLite</a:t>
            </a:r>
            <a:endParaRPr lang="en-US" sz="2400"/>
          </a:p>
        </p:txBody>
      </p:sp>
      <p:sp>
        <p:nvSpPr>
          <p:cNvPr id="8" name="Left-Right Arrow 7"/>
          <p:cNvSpPr/>
          <p:nvPr/>
        </p:nvSpPr>
        <p:spPr>
          <a:xfrm>
            <a:off x="6186488" y="4657725"/>
            <a:ext cx="2271713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SQL</a:t>
            </a:r>
            <a:endParaRPr lang="en-US" sz="2400" dirty="0"/>
          </a:p>
        </p:txBody>
      </p:sp>
      <p:sp>
        <p:nvSpPr>
          <p:cNvPr id="9" name="Can 8"/>
          <p:cNvSpPr/>
          <p:nvPr/>
        </p:nvSpPr>
        <p:spPr>
          <a:xfrm>
            <a:off x="8915401" y="5072062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Postgres</a:t>
            </a:r>
            <a:endParaRPr lang="en-US" sz="2400"/>
          </a:p>
        </p:txBody>
      </p:sp>
      <p:sp>
        <p:nvSpPr>
          <p:cNvPr id="10" name="Can 9"/>
          <p:cNvSpPr/>
          <p:nvPr/>
        </p:nvSpPr>
        <p:spPr>
          <a:xfrm>
            <a:off x="8915401" y="5857874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MySQL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3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table</a:t>
            </a:r>
            <a:endParaRPr lang="en-US" dirty="0"/>
          </a:p>
        </p:txBody>
      </p:sp>
      <p:sp>
        <p:nvSpPr>
          <p:cNvPr id="4" name="Shape 357"/>
          <p:cNvSpPr txBox="1"/>
          <p:nvPr/>
        </p:nvSpPr>
        <p:spPr>
          <a:xfrm>
            <a:off x="6714026" y="894414"/>
            <a:ext cx="3516923" cy="230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SQL: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</p:spTree>
    <p:extLst>
      <p:ext uri="{BB962C8B-B14F-4D97-AF65-F5344CB8AC3E}">
        <p14:creationId xmlns:p14="http://schemas.microsoft.com/office/powerpoint/2010/main" val="4161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6569" y="657226"/>
            <a:ext cx="569899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Migrations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usermodel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usermodel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 Create model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contenttypes.0001_initial...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sessions.0001_initial...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usermodel.0001_initial...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OK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6238" y="728663"/>
            <a:ext cx="790472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db.sqlite3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SQLite version 3.24.0 2018-06-04 14:10:15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Enter ".help" for usage hints.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usermodel_user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usermodel_user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CREATE TABLE IF NOT EXISTS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usermodel_user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 (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"id" integer NOT NULL PRIMARY KEY AUTOINCREMENT,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"name" varchar(128) NOT NULL,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"email" varchar(128) NOT NULL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Record</a:t>
            </a:r>
            <a:endParaRPr lang="en-US" dirty="0"/>
          </a:p>
        </p:txBody>
      </p:sp>
      <p:sp>
        <p:nvSpPr>
          <p:cNvPr id="3" name="Shape 382"/>
          <p:cNvSpPr txBox="1"/>
          <p:nvPr/>
        </p:nvSpPr>
        <p:spPr>
          <a:xfrm>
            <a:off x="206957" y="5284784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00350" y="1348937"/>
            <a:ext cx="762901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# if needed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migrate           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# if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needed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usermodel.models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User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 = User(name='Kristen', email='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kf@umich.edu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u.id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u.email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kf@umich.edu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</TotalTime>
  <Words>675</Words>
  <Application>Microsoft Macintosh PowerPoint</Application>
  <PresentationFormat>Widescreen</PresentationFormat>
  <Paragraphs>260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Cabin</vt:lpstr>
      <vt:lpstr>Calibri</vt:lpstr>
      <vt:lpstr>Calibri Light</vt:lpstr>
      <vt:lpstr>Courier</vt:lpstr>
      <vt:lpstr>Courier New</vt:lpstr>
      <vt:lpstr>Gill Sans</vt:lpstr>
      <vt:lpstr>Helvetica</vt:lpstr>
      <vt:lpstr>Mangal</vt:lpstr>
      <vt:lpstr>Menlo</vt:lpstr>
      <vt:lpstr>ＭＳ Ｐゴシック</vt:lpstr>
      <vt:lpstr>ヒラギノ角ゴ ProN W3</vt:lpstr>
      <vt:lpstr>Office Theme</vt:lpstr>
      <vt:lpstr>Simple Django Models</vt:lpstr>
      <vt:lpstr>SQL</vt:lpstr>
      <vt:lpstr>Start Simple - A Single Table</vt:lpstr>
      <vt:lpstr>SQL Summary</vt:lpstr>
      <vt:lpstr>Object Relational Mapping (ORM)</vt:lpstr>
      <vt:lpstr>Defining a table</vt:lpstr>
      <vt:lpstr>Creating the Table</vt:lpstr>
      <vt:lpstr>Checking…</vt:lpstr>
      <vt:lpstr>Inserting a Record</vt:lpstr>
      <vt:lpstr>Checking…</vt:lpstr>
      <vt:lpstr>CRUD in the ORM</vt:lpstr>
      <vt:lpstr>Model Field Types</vt:lpstr>
      <vt:lpstr>PowerPoint Presentation</vt:lpstr>
      <vt:lpstr>Demo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50</cp:revision>
  <dcterms:created xsi:type="dcterms:W3CDTF">2019-01-19T02:12:54Z</dcterms:created>
  <dcterms:modified xsi:type="dcterms:W3CDTF">2019-09-13T16:22:06Z</dcterms:modified>
</cp:coreProperties>
</file>