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8" r:id="rId2"/>
    <p:sldId id="331" r:id="rId3"/>
    <p:sldId id="334" r:id="rId4"/>
    <p:sldId id="335" r:id="rId5"/>
    <p:sldId id="336" r:id="rId6"/>
    <p:sldId id="324" r:id="rId7"/>
    <p:sldId id="339" r:id="rId8"/>
    <p:sldId id="338" r:id="rId9"/>
    <p:sldId id="340" r:id="rId10"/>
    <p:sldId id="341" r:id="rId11"/>
    <p:sldId id="315" r:id="rId12"/>
    <p:sldId id="343" r:id="rId13"/>
    <p:sldId id="316" r:id="rId14"/>
    <p:sldId id="326" r:id="rId15"/>
    <p:sldId id="342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7" r:id="rId29"/>
    <p:sldId id="356" r:id="rId30"/>
    <p:sldId id="358" r:id="rId31"/>
    <p:sldId id="359" r:id="rId32"/>
    <p:sldId id="360" r:id="rId33"/>
    <p:sldId id="361" r:id="rId34"/>
    <p:sldId id="362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FF7F00"/>
    <a:srgbClr val="0500FF"/>
    <a:srgbClr val="D7AC0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2"/>
    <p:restoredTop sz="94586"/>
  </p:normalViewPr>
  <p:slideViewPr>
    <p:cSldViewPr snapToGrid="0" snapToObjects="1">
      <p:cViewPr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1774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3935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383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9818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3325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hape 79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2946" name="Shape 79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3488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7211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58624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2914534-DA52-1942-8083-5F7F59C495FB}" type="slidenum">
              <a:rPr lang="en-US" altLang="x-none" sz="1200"/>
              <a:pPr/>
              <a:t>21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7227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Many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one_to_many</a:t>
            </a:r>
            <a:r>
              <a:rPr lang="en-US" dirty="0" smtClean="0"/>
              <a:t> + </a:t>
            </a:r>
            <a:r>
              <a:rPr lang="en-US" dirty="0" err="1" smtClean="0"/>
              <a:t>one_to_many</a:t>
            </a:r>
            <a:r>
              <a:rPr lang="en-US" dirty="0" smtClean="0"/>
              <a:t> = </a:t>
            </a:r>
            <a:r>
              <a:rPr lang="en-US" dirty="0" err="1" smtClean="0"/>
              <a:t>many_to_many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2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794"/>
          <p:cNvSpPr>
            <a:spLocks noGrp="1"/>
          </p:cNvSpPr>
          <p:nvPr>
            <p:ph type="title"/>
          </p:nvPr>
        </p:nvSpPr>
        <p:spPr>
          <a:xfrm>
            <a:off x="865717" y="179917"/>
            <a:ext cx="10107083" cy="1725083"/>
          </a:xfrm>
        </p:spPr>
        <p:txBody>
          <a:bodyPr/>
          <a:lstStyle/>
          <a:p>
            <a:pPr>
              <a:buClr>
                <a:srgbClr val="00FF00"/>
              </a:buClr>
              <a:buSzPct val="25000"/>
            </a:pPr>
            <a:r>
              <a:rPr lang="en-US" altLang="x-none">
                <a:solidFill>
                  <a:srgbClr val="FFCC66"/>
                </a:solidFill>
                <a:latin typeface="Gill Sans Regular" charset="0"/>
                <a:sym typeface="Cabin" charset="0"/>
              </a:rPr>
              <a:t>Many to Many</a:t>
            </a:r>
          </a:p>
        </p:txBody>
      </p:sp>
      <p:sp>
        <p:nvSpPr>
          <p:cNvPr id="81922" name="Shape 795"/>
          <p:cNvSpPr>
            <a:spLocks noGrp="1"/>
          </p:cNvSpPr>
          <p:nvPr>
            <p:ph type="body" idx="1"/>
          </p:nvPr>
        </p:nvSpPr>
        <p:spPr>
          <a:xfrm>
            <a:off x="865718" y="1953685"/>
            <a:ext cx="5228167" cy="3812116"/>
          </a:xfrm>
        </p:spPr>
        <p:txBody>
          <a:bodyPr>
            <a:normAutofit lnSpcReduction="10000"/>
          </a:bodyPr>
          <a:lstStyle/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Sometimes we need to model a relationship that is many to many.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to add a </a:t>
            </a:r>
            <a:r>
              <a:rPr lang="en-US" altLang="en-US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“</a:t>
            </a: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connection</a:t>
            </a:r>
            <a:r>
              <a:rPr lang="en-US" altLang="en-US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”</a:t>
            </a: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 table with two foreign keys.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There is usually no separate primary key</a:t>
            </a:r>
            <a:r>
              <a:rPr lang="en-US" altLang="x-none" dirty="0" smtClean="0">
                <a:solidFill>
                  <a:srgbClr val="FFFFFF"/>
                </a:solidFill>
                <a:latin typeface="Gill Sans Regular" charset="0"/>
                <a:sym typeface="Cabin" charset="0"/>
              </a:rPr>
              <a:t>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 smtClean="0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two one-to-many relationships to capture a many-to-many</a:t>
            </a:r>
            <a:endParaRPr lang="en-US" altLang="x-none" dirty="0">
              <a:solidFill>
                <a:srgbClr val="FFFFFF"/>
              </a:solidFill>
              <a:latin typeface="Gill Sans Regular" charset="0"/>
              <a:sym typeface="Cabin" charset="0"/>
            </a:endParaRPr>
          </a:p>
        </p:txBody>
      </p:sp>
      <p:pic>
        <p:nvPicPr>
          <p:cNvPr id="81923" name="Picture 1" descr="500px-CPT-Databases-ManytoMan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85" y="2120901"/>
            <a:ext cx="4762500" cy="10562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2" descr="Databases-ManyToManyWJunc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1" y="3644366"/>
            <a:ext cx="5230284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11513" y="5657445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 dirty="0">
                <a:solidFill>
                  <a:srgbClr val="FFFF00"/>
                </a:solidFill>
              </a:rPr>
              <a:t>https://</a:t>
            </a:r>
            <a:r>
              <a:rPr lang="en-US" altLang="en-US" sz="2133" dirty="0" err="1">
                <a:solidFill>
                  <a:srgbClr val="FFFF00"/>
                </a:solidFill>
              </a:rPr>
              <a:t>en.wikipedia.org</a:t>
            </a:r>
            <a:r>
              <a:rPr lang="en-US" altLang="en-US" sz="2133" dirty="0">
                <a:solidFill>
                  <a:srgbClr val="FFFF00"/>
                </a:solidFill>
              </a:rPr>
              <a:t>/wiki/Many-to-many_(</a:t>
            </a:r>
            <a:r>
              <a:rPr lang="en-US" altLang="en-US" sz="2133" dirty="0" err="1">
                <a:solidFill>
                  <a:srgbClr val="FFFF00"/>
                </a:solidFill>
              </a:rPr>
              <a:t>data_model</a:t>
            </a:r>
            <a:r>
              <a:rPr lang="en-US" altLang="en-US" sz="2133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54376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in </a:t>
            </a:r>
            <a:r>
              <a:rPr lang="en-US" dirty="0" err="1" smtClean="0"/>
              <a:t>Locallibrary</a:t>
            </a:r>
            <a:endParaRPr lang="en-US" dirty="0"/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81"/>
          <a:stretch/>
        </p:blipFill>
        <p:spPr bwMode="auto">
          <a:xfrm>
            <a:off x="838200" y="1690688"/>
            <a:ext cx="10487164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35793" y="5138547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8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171149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Book</a:t>
            </a:r>
            <a:endParaRPr lang="en-US" altLang="en-US" sz="2700" dirty="0">
              <a:latin typeface="Gill Sans Regular" charset="0"/>
              <a:sym typeface="Cabin" charset="0"/>
            </a:endParaRP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title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Authored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book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author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Author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80" name="Shape 620"/>
          <p:cNvCxnSpPr>
            <a:cxnSpLocks noChangeShapeType="1"/>
            <a:stCxn id="87061" idx="3"/>
            <a:endCxn id="87048" idx="1"/>
          </p:cNvCxnSpPr>
          <p:nvPr/>
        </p:nvCxnSpPr>
        <p:spPr bwMode="auto">
          <a:xfrm>
            <a:off x="2660652" y="3833284"/>
            <a:ext cx="2485492" cy="641351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Author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169459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Book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90" name="Shape 620"/>
          <p:cNvCxnSpPr>
            <a:cxnSpLocks noChangeShapeType="1"/>
            <a:stCxn id="87050" idx="1"/>
            <a:endCxn id="87047" idx="3"/>
          </p:cNvCxnSpPr>
          <p:nvPr/>
        </p:nvCxnSpPr>
        <p:spPr bwMode="auto">
          <a:xfrm flipH="1">
            <a:off x="6955893" y="3587751"/>
            <a:ext cx="2693991" cy="315384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3883018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  <a:endParaRPr lang="en-US" altLang="en-US" sz="3000" dirty="0">
              <a:solidFill>
                <a:schemeClr val="tx1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46136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authors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4451335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books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5209" y="5469581"/>
            <a:ext cx="357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Django calls this the "through"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785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498" y="742951"/>
            <a:ext cx="10341293" cy="40934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authors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through=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'Authored'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books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through=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'Authored'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Authored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(Book,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author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(Author,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3723" y="5433626"/>
            <a:ext cx="9651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/csev/dj4e-samples/blob/master/samples/</a:t>
            </a:r>
            <a:r>
              <a:rPr lang="en-US" dirty="0" err="1" smtClean="0"/>
              <a:t>bookmany</a:t>
            </a:r>
            <a:r>
              <a:rPr lang="en-US" dirty="0" smtClean="0"/>
              <a:t>/</a:t>
            </a:r>
            <a:r>
              <a:rPr lang="en-US" dirty="0" err="1" smtClean="0"/>
              <a:t>models.py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47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236" y="627133"/>
            <a:ext cx="991076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sz="2000" dirty="0">
              <a:solidFill>
                <a:srgbClr val="00206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sz="20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':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Author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Authored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Book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book to authored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books to author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admin,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favs,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forums,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many,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pics, rest, sessions,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social_django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tracks, users</a:t>
            </a: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bookmany.0001_initial...</a:t>
            </a:r>
            <a:r>
              <a:rPr lang="en-US" sz="20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8038" y="1286709"/>
            <a:ext cx="4866370" cy="203132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Remember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1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176" y="301466"/>
            <a:ext cx="1092993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bookmany.models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Author, Authored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b1 = Book(title='Networking')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b1.save()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b2 = Book(title='Raspberry')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b2.save()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a1 = Author(name='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Fontichiaro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a1.save()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a2 = Author(name='Severance')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a2.save()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Authored(book=b1, author=a2).save()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Authored(book=b2, author=a1).save()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Authored(book=b2, author=a2).save()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b1.authors.values()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'name': 'Severance'}]&gt;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b2.authors.values()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'name':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Fontichiaro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'}, {'id': 2, 'name': 'Severance'}]&gt;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a1.books.values()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'title': 'Raspberry'}]&gt;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a2.books.values()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'title': 'Networking'}, {'id': 2, 'title': 'Raspberry'}]&gt;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6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hape 651"/>
          <p:cNvSpPr/>
          <p:nvPr/>
        </p:nvSpPr>
        <p:spPr>
          <a:xfrm>
            <a:off x="7892234" y="1741137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Authored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654"/>
          <p:cNvSpPr/>
          <p:nvPr/>
        </p:nvSpPr>
        <p:spPr>
          <a:xfrm>
            <a:off x="5799747" y="1683631"/>
            <a:ext cx="1492619" cy="849494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i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authors</a:t>
            </a:r>
            <a:endParaRPr lang="en" sz="2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hape 655"/>
          <p:cNvCxnSpPr/>
          <p:nvPr/>
        </p:nvCxnSpPr>
        <p:spPr>
          <a:xfrm>
            <a:off x="7292366" y="2108378"/>
            <a:ext cx="599868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Shape 651"/>
          <p:cNvSpPr/>
          <p:nvPr/>
        </p:nvSpPr>
        <p:spPr>
          <a:xfrm>
            <a:off x="10009358" y="1673577"/>
            <a:ext cx="1492619" cy="869602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i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books</a:t>
            </a:r>
            <a:endParaRPr lang="en" sz="2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655"/>
          <p:cNvCxnSpPr/>
          <p:nvPr/>
        </p:nvCxnSpPr>
        <p:spPr>
          <a:xfrm>
            <a:off x="9384853" y="2108378"/>
            <a:ext cx="624505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5564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of Many-Many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Educational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763184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Course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title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5" name="Shape 609"/>
          <p:cNvSpPr txBox="1">
            <a:spLocks noChangeArrowheads="1"/>
          </p:cNvSpPr>
          <p:nvPr/>
        </p:nvSpPr>
        <p:spPr bwMode="auto">
          <a:xfrm>
            <a:off x="4756151" y="313267"/>
            <a:ext cx="19050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member-of</a:t>
            </a:r>
          </a:p>
        </p:txBody>
      </p: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Member</a:t>
            </a: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person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course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Person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1" name="Shape 615"/>
          <p:cNvSpPr txBox="1">
            <a:spLocks noChangeArrowheads="1"/>
          </p:cNvSpPr>
          <p:nvPr/>
        </p:nvSpPr>
        <p:spPr bwMode="auto">
          <a:xfrm>
            <a:off x="9649884" y="38735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email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80" name="Shape 620"/>
          <p:cNvCxnSpPr>
            <a:cxnSpLocks noChangeShapeType="1"/>
          </p:cNvCxnSpPr>
          <p:nvPr/>
        </p:nvCxnSpPr>
        <p:spPr bwMode="auto">
          <a:xfrm>
            <a:off x="2762251" y="3833285"/>
            <a:ext cx="2317749" cy="611716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Person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660525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Course</a:t>
            </a: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90" name="Shape 620"/>
          <p:cNvCxnSpPr>
            <a:cxnSpLocks noChangeShapeType="1"/>
            <a:stCxn id="87050" idx="1"/>
          </p:cNvCxnSpPr>
          <p:nvPr/>
        </p:nvCxnSpPr>
        <p:spPr bwMode="auto">
          <a:xfrm flipH="1">
            <a:off x="7112001" y="3587752"/>
            <a:ext cx="2537884" cy="247649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6" name="Shape 612"/>
          <p:cNvSpPr txBox="1">
            <a:spLocks noChangeArrowheads="1"/>
          </p:cNvSpPr>
          <p:nvPr/>
        </p:nvSpPr>
        <p:spPr bwMode="auto">
          <a:xfrm>
            <a:off x="5146143" y="4787901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role</a:t>
            </a:r>
          </a:p>
        </p:txBody>
      </p:sp>
      <p:sp>
        <p:nvSpPr>
          <p:cNvPr id="83996" name="Rectangle 2"/>
          <p:cNvSpPr>
            <a:spLocks noChangeArrowheads="1"/>
          </p:cNvSpPr>
          <p:nvPr/>
        </p:nvSpPr>
        <p:spPr bwMode="auto">
          <a:xfrm>
            <a:off x="2318745" y="6172200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>
                <a:solidFill>
                  <a:srgbClr val="FFFF00"/>
                </a:solidFill>
              </a:rPr>
              <a:t>https://en.wikipedia.org/wiki/Many-to-many_(data_model)</a:t>
            </a:r>
          </a:p>
        </p:txBody>
      </p:sp>
      <p:sp>
        <p:nvSpPr>
          <p:cNvPr id="28" name="Shape 627"/>
          <p:cNvSpPr txBox="1">
            <a:spLocks noChangeArrowheads="1"/>
          </p:cNvSpPr>
          <p:nvPr/>
        </p:nvSpPr>
        <p:spPr bwMode="auto">
          <a:xfrm>
            <a:off x="8599970" y="1227667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email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444024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  <a:endParaRPr lang="en-US" altLang="en-US" sz="3000" dirty="0">
              <a:solidFill>
                <a:schemeClr val="tx1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60424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members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5008562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courses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847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7602" y="728663"/>
            <a:ext cx="7220246" cy="403187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email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self.email</a:t>
            </a:r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Course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members 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through=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'Membership'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related_name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'courses</a:t>
            </a:r>
            <a:r>
              <a:rPr lang="en-US" sz="16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self.title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0662" y="5362188"/>
            <a:ext cx="965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/csev/dj4e-samples/blob/master/samples/many/</a:t>
            </a:r>
            <a:r>
              <a:rPr lang="en-US" dirty="0" err="1" smtClean="0"/>
              <a:t>models.py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/2.1/ref/models/fields/#choices</a:t>
            </a:r>
          </a:p>
        </p:txBody>
      </p:sp>
    </p:spTree>
    <p:extLst>
      <p:ext uri="{BB962C8B-B14F-4D97-AF65-F5344CB8AC3E}">
        <p14:creationId xmlns:p14="http://schemas.microsoft.com/office/powerpoint/2010/main" val="75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6139" y="257175"/>
            <a:ext cx="9313768" cy="59093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person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"Person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self.person.id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&lt;--&gt; Course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self.course.id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1" name="Group 1"/>
          <p:cNvGrpSpPr>
            <a:grpSpLocks/>
          </p:cNvGrpSpPr>
          <p:nvPr/>
        </p:nvGrpSpPr>
        <p:grpSpPr bwMode="auto">
          <a:xfrm>
            <a:off x="2457451" y="599018"/>
            <a:ext cx="7277100" cy="5659967"/>
            <a:chOff x="1400175" y="214313"/>
            <a:chExt cx="6129338" cy="4848225"/>
          </a:xfrm>
        </p:grpSpPr>
        <p:pic>
          <p:nvPicPr>
            <p:cNvPr id="97282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78" name="TextBox 4"/>
            <p:cNvSpPr txBox="1">
              <a:spLocks noChangeArrowheads="1"/>
            </p:cNvSpPr>
            <p:nvPr/>
          </p:nvSpPr>
          <p:spPr bwMode="auto">
            <a:xfrm>
              <a:off x="2912771" y="4585693"/>
              <a:ext cx="1836560" cy="43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93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0782" y="581032"/>
            <a:ext cx="938910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from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many.models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import Person, Course, Membership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p = Person(email='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ted@umich.edu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')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p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.save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c = Course(title='Woodcraft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')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.save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c.id</a:t>
            </a:r>
            <a:endParaRPr lang="en-US" dirty="0" smtClean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6</a:t>
            </a:r>
            <a:endParaRPr lang="en-US" dirty="0" smtClean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 smtClean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[]&gt;</a:t>
            </a:r>
            <a:endParaRPr lang="mr-IN" dirty="0" smtClean="0"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m = Membership(role=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Membership.INSTRUCTOR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, course=c, person=p)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m.save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m.id</a:t>
            </a:r>
            <a:endParaRPr lang="mr-IN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15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m.course_id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6</a:t>
            </a:r>
            <a:endParaRPr lang="en-US" dirty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</a:t>
            </a:r>
            <a:r>
              <a:rPr lang="en-US" dirty="0" smtClean="0">
                <a:latin typeface="Menlo-Regular" charset="0"/>
              </a:rPr>
              <a:t>3, </a:t>
            </a:r>
            <a:r>
              <a:rPr lang="en-US" dirty="0">
                <a:latin typeface="Menlo-Regular" charset="0"/>
              </a:rPr>
              <a:t>'email': '</a:t>
            </a:r>
            <a:r>
              <a:rPr lang="en-US" dirty="0" err="1">
                <a:latin typeface="Menlo-Regular" charset="0"/>
              </a:rPr>
              <a:t>ted@umich.edu</a:t>
            </a:r>
            <a:r>
              <a:rPr lang="en-US" dirty="0">
                <a:latin typeface="Menlo-Regular" charset="0"/>
              </a:rPr>
              <a:t>', 'name': None</a:t>
            </a:r>
            <a:r>
              <a:rPr lang="en-US" dirty="0" smtClean="0">
                <a:latin typeface="Menlo-Regular" charset="0"/>
              </a:rPr>
              <a:t>}]&gt;</a:t>
            </a:r>
          </a:p>
          <a:p>
            <a:r>
              <a:rPr lang="mr-IN" dirty="0" smtClean="0">
                <a:latin typeface="Menlo-Regular" charset="0"/>
              </a:rPr>
              <a:t>&gt;&gt;&gt;</a:t>
            </a:r>
            <a:r>
              <a:rPr lang="en-US" dirty="0" smtClean="0"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p.courses.values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 smtClean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6, 'title': 'Woodcraft'}]&gt;</a:t>
            </a:r>
            <a:endParaRPr lang="mr-IN" dirty="0">
              <a:latin typeface="Menlo-Regular" charset="0"/>
            </a:endParaRPr>
          </a:p>
        </p:txBody>
      </p:sp>
      <p:sp>
        <p:nvSpPr>
          <p:cNvPr id="4" name="Shape 651"/>
          <p:cNvSpPr/>
          <p:nvPr/>
        </p:nvSpPr>
        <p:spPr>
          <a:xfrm>
            <a:off x="7379074" y="3750251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54"/>
          <p:cNvSpPr/>
          <p:nvPr/>
        </p:nvSpPr>
        <p:spPr>
          <a:xfrm>
            <a:off x="4343401" y="3770359"/>
            <a:ext cx="1492619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hape 655"/>
          <p:cNvCxnSpPr/>
          <p:nvPr/>
        </p:nvCxnSpPr>
        <p:spPr>
          <a:xfrm>
            <a:off x="5836020" y="4117492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56"/>
          <p:cNvSpPr/>
          <p:nvPr/>
        </p:nvSpPr>
        <p:spPr>
          <a:xfrm>
            <a:off x="5836020" y="4300134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56"/>
          <p:cNvSpPr/>
          <p:nvPr/>
        </p:nvSpPr>
        <p:spPr>
          <a:xfrm>
            <a:off x="6764990" y="4280026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651"/>
          <p:cNvSpPr/>
          <p:nvPr/>
        </p:nvSpPr>
        <p:spPr>
          <a:xfrm>
            <a:off x="10427334" y="3730143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655"/>
          <p:cNvCxnSpPr/>
          <p:nvPr/>
        </p:nvCxnSpPr>
        <p:spPr>
          <a:xfrm>
            <a:off x="8884280" y="4097384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" name="Shape 656"/>
          <p:cNvSpPr/>
          <p:nvPr/>
        </p:nvSpPr>
        <p:spPr>
          <a:xfrm>
            <a:off x="8884280" y="4280026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656"/>
          <p:cNvSpPr/>
          <p:nvPr/>
        </p:nvSpPr>
        <p:spPr>
          <a:xfrm>
            <a:off x="9813250" y="4259918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6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Batch Loading from CSV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/csev/dj4e-samples/tree/master/samples/scripts</a:t>
            </a:r>
          </a:p>
          <a:p>
            <a:r>
              <a:rPr lang="en-US" dirty="0"/>
              <a:t>https://</a:t>
            </a:r>
            <a:r>
              <a:rPr lang="en-US" dirty="0" err="1" smtClean="0"/>
              <a:t>django-extensions.readthedocs.io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/latest/</a:t>
            </a:r>
            <a:r>
              <a:rPr lang="en-US" dirty="0" err="1" smtClean="0"/>
              <a:t>runscript.html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From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/>
          <a:lstStyle/>
          <a:p>
            <a:r>
              <a:rPr lang="en-US" dirty="0" smtClean="0"/>
              <a:t>Sometimes we need to pre-load data into our Django database</a:t>
            </a:r>
          </a:p>
          <a:p>
            <a:r>
              <a:rPr lang="en-US" dirty="0" smtClean="0"/>
              <a:t>This data might come from an API or file</a:t>
            </a:r>
          </a:p>
          <a:p>
            <a:r>
              <a:rPr lang="en-US" dirty="0" smtClean="0"/>
              <a:t>We need to write a Python program to function like the Django shell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3926" y="3861473"/>
            <a:ext cx="27241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Menlo" charset="0"/>
              </a:rPr>
              <a:t>many/</a:t>
            </a:r>
            <a:r>
              <a:rPr lang="en-US" sz="1200" dirty="0" err="1" smtClean="0">
                <a:solidFill>
                  <a:srgbClr val="FFFF00"/>
                </a:solidFill>
                <a:latin typeface="Menlo" charset="0"/>
              </a:rPr>
              <a:t>load.csv</a:t>
            </a:r>
            <a:endParaRPr lang="en-US" sz="1200" dirty="0" smtClean="0">
              <a:solidFill>
                <a:srgbClr val="FFFF00"/>
              </a:solidFill>
              <a:latin typeface="Menlo" charset="0"/>
            </a:endParaRPr>
          </a:p>
          <a:p>
            <a:r>
              <a:rPr lang="en-US" sz="1200" dirty="0" err="1" smtClean="0">
                <a:latin typeface="Menlo" charset="0"/>
              </a:rPr>
              <a:t>jane@tsugi.org,I,Python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ed@tsugi.org,L,Python</a:t>
            </a:r>
            <a:endParaRPr lang="en-US" sz="1200" dirty="0">
              <a:latin typeface="Menlo" charset="0"/>
            </a:endParaRPr>
          </a:p>
          <a:p>
            <a:r>
              <a:rPr lang="en-US" sz="1400" dirty="0" err="1">
                <a:latin typeface="Menlo" charset="0"/>
              </a:rPr>
              <a:t>sue@tsugi.org,L,Python</a:t>
            </a:r>
            <a:endParaRPr lang="en-US" sz="14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ed@tsugi.org,I,Django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sue@tsugi.org,L,Django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ed@tsugi.org,I,SQL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jane@tsugi.org,L,SQL</a:t>
            </a:r>
            <a:endParaRPr lang="en-US" sz="1200" dirty="0">
              <a:latin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7721" y="39068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scripts/</a:t>
            </a:r>
            <a:r>
              <a:rPr lang="en-US" dirty="0" err="1" smtClean="0">
                <a:solidFill>
                  <a:srgbClr val="FFFF00"/>
                </a:solidFill>
              </a:rPr>
              <a:t>many_load.py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7721" y="49736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many/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8429625" y="3777265"/>
            <a:ext cx="2571750" cy="884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db.sqlite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5772152" y="4606924"/>
            <a:ext cx="0" cy="36671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3648077" y="4256881"/>
            <a:ext cx="959644" cy="404811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2"/>
          </p:cNvCxnSpPr>
          <p:nvPr/>
        </p:nvCxnSpPr>
        <p:spPr>
          <a:xfrm flipV="1">
            <a:off x="6936583" y="4219479"/>
            <a:ext cx="1493042" cy="3740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60133" y="5139014"/>
            <a:ext cx="379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206690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django</a:t>
            </a:r>
            <a:r>
              <a:rPr lang="en-US" dirty="0" smtClean="0"/>
              <a:t>-extensions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24313" y="520529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10410"/>
            <a:ext cx="107418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17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-extensions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-extensions in /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Library/Frameworks/</a:t>
            </a:r>
            <a:r>
              <a:rPr lang="en-US" sz="1700" dirty="0" err="1" smtClean="0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six&gt;=1.2 in /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Library/Frameworks/</a:t>
            </a:r>
            <a:r>
              <a:rPr lang="en-US" sz="1700" dirty="0" err="1" smtClean="0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7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8713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Note that this </a:t>
            </a:r>
            <a:r>
              <a:rPr lang="en-US" dirty="0"/>
              <a:t>is installed already in dj4e-samples but for a new project you will need to install it yourself and edit </a:t>
            </a:r>
            <a:r>
              <a:rPr lang="en-US" b="1" dirty="0" err="1"/>
              <a:t>settings.py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5905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5681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Menlo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Menlo" charset="0"/>
              </a:rPr>
              <a:t>settings.py</a:t>
            </a:r>
            <a:endParaRPr lang="en-US" dirty="0">
              <a:solidFill>
                <a:srgbClr val="FFFF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912" y="47148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Extensions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see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requirements.txt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django_extensions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crispy_forms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home.apps.HomeConfig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Sample Applications - don't copy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hello.apps.HelloConfig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getpost.apps.GetpostConfig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users.apps.UsersConfig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0913" cy="1778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Include Extensions in Project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72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scripts folder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37618" y="19795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mkdir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 scripts</a:t>
            </a:r>
          </a:p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smtClean="0">
                <a:solidFill>
                  <a:srgbClr val="FFFF00"/>
                </a:solidFill>
                <a:latin typeface="Menlo-Regular" charset="0"/>
              </a:rPr>
              <a:t>touch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scripts/__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__.</a:t>
            </a:r>
            <a:r>
              <a:rPr lang="en-US" dirty="0" err="1" smtClean="0">
                <a:solidFill>
                  <a:srgbClr val="FFFF00"/>
                </a:solidFill>
                <a:latin typeface="Menlo-Regular" charset="0"/>
              </a:rPr>
              <a:t>py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373172"/>
            <a:ext cx="507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effbot.org</a:t>
            </a:r>
            <a:r>
              <a:rPr lang="en-US" dirty="0"/>
              <a:t>/</a:t>
            </a:r>
            <a:r>
              <a:rPr lang="en-US" dirty="0" err="1"/>
              <a:t>pyfaq</a:t>
            </a:r>
            <a:r>
              <a:rPr lang="en-US" dirty="0"/>
              <a:t>/what-is-</a:t>
            </a:r>
            <a:r>
              <a:rPr lang="en-US" dirty="0" err="1"/>
              <a:t>init</a:t>
            </a:r>
            <a:r>
              <a:rPr lang="en-US" dirty="0"/>
              <a:t>-</a:t>
            </a:r>
            <a:r>
              <a:rPr lang="en-US" dirty="0" err="1"/>
              <a:t>py</a:t>
            </a:r>
            <a:r>
              <a:rPr lang="en-US" dirty="0"/>
              <a:t>-used-</a:t>
            </a:r>
            <a:r>
              <a:rPr lang="en-US" dirty="0" err="1"/>
              <a:t>for.htm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075" y="3214686"/>
            <a:ext cx="1057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We place empty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files in folders to indicate to Python that they contain files that hold modules and as such are suitable for importing into a Python application.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6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8813" y="1738313"/>
            <a:ext cx="85439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FDFF"/>
                </a:solidFill>
                <a:latin typeface="Menlo" charset="0"/>
              </a:rPr>
              <a:t>dj4e-samples$ </a:t>
            </a:r>
            <a:r>
              <a:rPr lang="en-US" sz="2000" dirty="0">
                <a:solidFill>
                  <a:srgbClr val="FFFF00"/>
                </a:solidFill>
                <a:latin typeface="Menlo" charset="0"/>
              </a:rPr>
              <a:t>cat many/</a:t>
            </a:r>
            <a:r>
              <a:rPr lang="en-US" sz="2000" dirty="0" err="1">
                <a:solidFill>
                  <a:srgbClr val="FFFF00"/>
                </a:solidFill>
                <a:latin typeface="Menlo" charset="0"/>
              </a:rPr>
              <a:t>load.csv</a:t>
            </a:r>
            <a:r>
              <a:rPr lang="en-US" sz="2000" dirty="0">
                <a:latin typeface="Menlo" charset="0"/>
              </a:rPr>
              <a:t> </a:t>
            </a:r>
          </a:p>
          <a:p>
            <a:r>
              <a:rPr lang="en-US" sz="2000" dirty="0" err="1">
                <a:latin typeface="Menlo" charset="0"/>
              </a:rPr>
              <a:t>jane@tsugi.org,I,Python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ed@tsugi.org,L,Python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sue@tsugi.org,L,Python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ed@tsugi.org,I,Django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sue@tsugi.org,L,Django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ed@tsugi.org,I,SQL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jane@tsugi.org,L,SQL</a:t>
            </a:r>
            <a:endParaRPr lang="en-US" sz="2000" dirty="0">
              <a:latin typeface="Menlo" charset="0"/>
            </a:endParaRPr>
          </a:p>
          <a:p>
            <a:r>
              <a:rPr lang="en-US" sz="2000" dirty="0" smtClean="0">
                <a:solidFill>
                  <a:srgbClr val="00FDFF"/>
                </a:solidFill>
                <a:latin typeface="Menlo" charset="0"/>
              </a:rPr>
              <a:t>dj4e-samples$</a:t>
            </a:r>
            <a:endParaRPr lang="en-US" sz="2000" dirty="0">
              <a:solidFill>
                <a:srgbClr val="00FDFF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2929" y="5015984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/wiki/Cat_(Unix)</a:t>
            </a:r>
          </a:p>
        </p:txBody>
      </p:sp>
    </p:spTree>
    <p:extLst>
      <p:ext uri="{BB962C8B-B14F-4D97-AF65-F5344CB8AC3E}">
        <p14:creationId xmlns:p14="http://schemas.microsoft.com/office/powerpoint/2010/main" val="1847073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49" y="479424"/>
            <a:ext cx="8896351" cy="584775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csv  </a:t>
            </a:r>
            <a:r>
              <a:rPr lang="en-US" sz="17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https://</a:t>
            </a:r>
            <a:r>
              <a:rPr lang="en-US" sz="17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docs.python.org</a:t>
            </a:r>
            <a:r>
              <a:rPr lang="en-US" sz="17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/3/library/</a:t>
            </a:r>
            <a:r>
              <a:rPr lang="en-US" sz="17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csv.html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many.models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Person, Course, Membership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7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'many/</a:t>
            </a:r>
            <a:r>
              <a:rPr lang="en-US" sz="17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load.csv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reader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csv.reader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p,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(email=row[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(title=row[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Membership.LEARNER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== 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'I'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Membership.INSTRUCTOR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m = Membership(role=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r,person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=p, course=c)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m.save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3" y="971550"/>
            <a:ext cx="22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scripts/</a:t>
            </a:r>
            <a:r>
              <a:rPr lang="en-US" dirty="0" err="1" smtClean="0">
                <a:solidFill>
                  <a:srgbClr val="FFFF00"/>
                </a:solidFill>
              </a:rPr>
              <a:t>many_load.py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2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pic>
        <p:nvPicPr>
          <p:cNvPr id="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"The relationships between Book / Genre and Book / Author are many-to-many"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3814762" y="1871664"/>
            <a:ext cx="3586163" cy="2809616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14762" y="1042988"/>
            <a:ext cx="3586163" cy="3243262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6139" y="257175"/>
            <a:ext cx="9313768" cy="59093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person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"Person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self.person.id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&lt;--&gt; Course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self.course.id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687" y="569086"/>
            <a:ext cx="76247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runscript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many_load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'Django']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'Django']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'SQL']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'SQL']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dirty="0">
              <a:solidFill>
                <a:srgbClr val="00FD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3711" y="3122612"/>
            <a:ext cx="8896351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70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p,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(email=row[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(title=row[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Membership.LEARNER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== 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'I'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Membership.INSTRUCTOR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m = Membership(role=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r,person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=p, course=c)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m.save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45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9299" y="1506915"/>
            <a:ext cx="882491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many.models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Person, Course, Membership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Person.objects.values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{'id': 2,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{'id': 3,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Person.objects.get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x.email</a:t>
            </a:r>
            <a:endParaRPr lang="mr-IN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x.courses.values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[{'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1,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Python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'},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3,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'SQL'}]&gt;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Course.objects.get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=2)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y.title</a:t>
            </a:r>
            <a:endParaRPr lang="mr-IN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'Django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y.members.values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{'id': 3,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None}]&gt;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0325" cy="1325563"/>
          </a:xfrm>
        </p:spPr>
        <p:txBody>
          <a:bodyPr/>
          <a:lstStyle/>
          <a:p>
            <a:r>
              <a:rPr lang="en-US" dirty="0" smtClean="0"/>
              <a:t>Many-to-Many in the Django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0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4812" y="572044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/questions/2005953/access-fields-in-</a:t>
            </a:r>
            <a:r>
              <a:rPr lang="en-US" dirty="0" err="1"/>
              <a:t>django</a:t>
            </a:r>
            <a:r>
              <a:rPr lang="en-US" dirty="0"/>
              <a:t>-intermediate-model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0723" y="1864102"/>
            <a:ext cx="882491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Course.objects.get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=2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y.membership_set.all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[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'id': 4,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person_id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course_id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datetime.datetime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(2019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9, 19, 11, 23, 25, 539243,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tzinfo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=&lt;UTC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&gt;),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'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datetime.datetime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(2019, 9, 19, 11, 23, 25, 539267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tzinfo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=&lt;UTC&gt;), 'role': 5000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'id': 5,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person_id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3,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course_id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datetime.datetime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(2019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9, 19, 11, 23, 25, 541351,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tzinfo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=&lt;UTC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&gt;),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'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datetime.datetime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(2019, 9, 19, 11, 23, 25, 541373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tzinfo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=&lt;UTC&gt;), 'role': 1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]&gt;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the "through"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58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900"/>
              <a:t>Data modelling is both simple and complex</a:t>
            </a:r>
          </a:p>
          <a:p>
            <a:r>
              <a:rPr lang="en-US" sz="1900"/>
              <a:t>"Don't allow string data to be replicated"</a:t>
            </a:r>
          </a:p>
          <a:p>
            <a:r>
              <a:rPr lang="en-US" sz="1900"/>
              <a:t>We use keys and relationships</a:t>
            </a:r>
          </a:p>
          <a:p>
            <a:pPr lvl="1"/>
            <a:r>
              <a:rPr lang="en-US" sz="1900"/>
              <a:t>Primary key</a:t>
            </a:r>
          </a:p>
          <a:p>
            <a:pPr lvl="1"/>
            <a:r>
              <a:rPr lang="en-US" sz="1900"/>
              <a:t>Foreign key</a:t>
            </a:r>
          </a:p>
          <a:p>
            <a:r>
              <a:rPr lang="en-US" sz="1900"/>
              <a:t>Relationships</a:t>
            </a:r>
          </a:p>
          <a:p>
            <a:pPr lvl="1"/>
            <a:r>
              <a:rPr lang="en-US" sz="1900"/>
              <a:t>One-to-Many</a:t>
            </a:r>
          </a:p>
          <a:p>
            <a:pPr lvl="1"/>
            <a:r>
              <a:rPr lang="en-US" sz="1900"/>
              <a:t>Many-to-Many</a:t>
            </a: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37253"/>
            <a:ext cx="6250769" cy="422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69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163" y="-1"/>
            <a:ext cx="12701587" cy="66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1090"/>
              </p:ext>
            </p:extLst>
          </p:nvPr>
        </p:nvGraphicFramePr>
        <p:xfrm>
          <a:off x="2903545" y="1991252"/>
          <a:ext cx="6502400" cy="2717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Title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ISBN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Genre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Author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Wisdom of Crowds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385721706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James Surowiecki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Introduction to Networking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9781511654944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Charles Severance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Introducción a las Redes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9781523627516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Fernando Tardio, Charles Severance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Raspberry PI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9781624311390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Tech, Kids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Kristen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Fontichiaro</a:t>
                      </a:r>
                      <a:r>
                        <a:rPr lang="en-US" sz="1600" u="none" strike="noStrike" dirty="0">
                          <a:effectLst/>
                        </a:rPr>
                        <a:t>, Charles Severance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Where Wizards Stay Up Late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0684812010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Tech, Think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Katy </a:t>
                      </a:r>
                      <a:r>
                        <a:rPr lang="en-US" sz="1600" u="none" strike="noStrike" dirty="0" err="1">
                          <a:effectLst/>
                        </a:rPr>
                        <a:t>Hafner</a:t>
                      </a:r>
                      <a:r>
                        <a:rPr lang="en-US" sz="1600" u="none" strike="noStrike" dirty="0">
                          <a:effectLst/>
                        </a:rPr>
                        <a:t>, Matthew Lyon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29336" y="3800472"/>
            <a:ext cx="885823" cy="40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29335" y="4295665"/>
            <a:ext cx="1042988" cy="40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58903" y="3714749"/>
            <a:ext cx="1629569" cy="499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58903" y="3219556"/>
            <a:ext cx="1629569" cy="49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58902" y="4213858"/>
            <a:ext cx="1629569" cy="49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5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/>
        </p:nvSpPr>
        <p:spPr>
          <a:xfrm>
            <a:off x="2157413" y="1069973"/>
            <a:ext cx="2296933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>
            <a:stCxn id="666" idx="3"/>
            <a:endCxn id="18" idx="1"/>
          </p:cNvCxnSpPr>
          <p:nvPr/>
        </p:nvCxnSpPr>
        <p:spPr>
          <a:xfrm>
            <a:off x="4454346" y="1699418"/>
            <a:ext cx="254793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9" name="Shape 669"/>
          <p:cNvSpPr txBox="1"/>
          <p:nvPr/>
        </p:nvSpPr>
        <p:spPr>
          <a:xfrm>
            <a:off x="4881563" y="291941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81563" y="35194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81563" y="40909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805988" y="3200399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805988" y="38004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805988" y="43719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805988" y="49550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91311" y="3805237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" name="Shape 666"/>
          <p:cNvSpPr txBox="1"/>
          <p:nvPr/>
        </p:nvSpPr>
        <p:spPr>
          <a:xfrm>
            <a:off x="7002285" y="1069973"/>
            <a:ext cx="3441878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4086225"/>
            <a:ext cx="4043363" cy="1325563"/>
          </a:xfrm>
        </p:spPr>
        <p:txBody>
          <a:bodyPr/>
          <a:lstStyle/>
          <a:p>
            <a:r>
              <a:rPr lang="en-US" smtClean="0"/>
              <a:t>One-To-One?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Wisdom of Crowds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036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Raspberry Pi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genre_id_01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genre_id_01 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Genre Columns?</a:t>
            </a:r>
            <a:endParaRPr lang="en-US" dirty="0"/>
          </a:p>
        </p:txBody>
      </p: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603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Raspberry Pi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genre_id_01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genre_id_01 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Genre Columns?</a:t>
            </a:r>
          </a:p>
        </p:txBody>
      </p:sp>
      <p:sp>
        <p:nvSpPr>
          <p:cNvPr id="36" name="Explosion 1 35"/>
          <p:cNvSpPr/>
          <p:nvPr/>
        </p:nvSpPr>
        <p:spPr>
          <a:xfrm>
            <a:off x="2243137" y="492739"/>
            <a:ext cx="7686675" cy="5445185"/>
          </a:xfrm>
          <a:prstGeom prst="irregularSeal1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NO!!!!!!!</a:t>
            </a:r>
          </a:p>
        </p:txBody>
      </p:sp>
    </p:spTree>
    <p:extLst>
      <p:ext uri="{BB962C8B-B14F-4D97-AF65-F5344CB8AC3E}">
        <p14:creationId xmlns:p14="http://schemas.microsoft.com/office/powerpoint/2010/main" val="9498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1023</TotalTime>
  <Words>1980</Words>
  <Application>Microsoft Macintosh PowerPoint</Application>
  <PresentationFormat>Widescreen</PresentationFormat>
  <Paragraphs>526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Cabin</vt:lpstr>
      <vt:lpstr>Calibri</vt:lpstr>
      <vt:lpstr>Calibri Light</vt:lpstr>
      <vt:lpstr>Courier</vt:lpstr>
      <vt:lpstr>Gill Sans</vt:lpstr>
      <vt:lpstr>Gill Sans Regular</vt:lpstr>
      <vt:lpstr>Helvetica</vt:lpstr>
      <vt:lpstr>Mangal</vt:lpstr>
      <vt:lpstr>Menlo</vt:lpstr>
      <vt:lpstr>Menlo-Regular</vt:lpstr>
      <vt:lpstr>ＭＳ Ｐゴシック</vt:lpstr>
      <vt:lpstr>ヒラギノ角ゴ ProN W3</vt:lpstr>
      <vt:lpstr>Arial</vt:lpstr>
      <vt:lpstr>Office Theme</vt:lpstr>
      <vt:lpstr>Data Modelling Many to Many</vt:lpstr>
      <vt:lpstr>PowerPoint Presentation</vt:lpstr>
      <vt:lpstr>Many-to-Many</vt:lpstr>
      <vt:lpstr>PowerPoint Presentation</vt:lpstr>
      <vt:lpstr>Many-To-Many</vt:lpstr>
      <vt:lpstr>One-To-One?</vt:lpstr>
      <vt:lpstr>PowerPoint Presentation</vt:lpstr>
      <vt:lpstr>Multiple Genre Columns?</vt:lpstr>
      <vt:lpstr>Multiple Genre Columns?</vt:lpstr>
      <vt:lpstr>Many-To-Many</vt:lpstr>
      <vt:lpstr>Many to Many</vt:lpstr>
      <vt:lpstr>Many-to-Many in Locallibrary</vt:lpstr>
      <vt:lpstr>PowerPoint Presentation</vt:lpstr>
      <vt:lpstr>PowerPoint Presentation</vt:lpstr>
      <vt:lpstr>PowerPoint Presentation</vt:lpstr>
      <vt:lpstr>PowerPoint Presentation</vt:lpstr>
      <vt:lpstr>Another Example of Many-Many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Batch Loading from CSV</vt:lpstr>
      <vt:lpstr>Loading Data From A File</vt:lpstr>
      <vt:lpstr>Installing django-extensions</vt:lpstr>
      <vt:lpstr>Include Extensions in Project Settings</vt:lpstr>
      <vt:lpstr>Make a scripts folder</vt:lpstr>
      <vt:lpstr>The Data File</vt:lpstr>
      <vt:lpstr>PowerPoint Presentation</vt:lpstr>
      <vt:lpstr>PowerPoint Presentation</vt:lpstr>
      <vt:lpstr>PowerPoint Presentation</vt:lpstr>
      <vt:lpstr>Many-to-Many in the Django Shell</vt:lpstr>
      <vt:lpstr>Looking at the "through" table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99</cp:revision>
  <dcterms:created xsi:type="dcterms:W3CDTF">2019-01-19T02:12:54Z</dcterms:created>
  <dcterms:modified xsi:type="dcterms:W3CDTF">2019-09-19T11:51:25Z</dcterms:modified>
</cp:coreProperties>
</file>