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4"/>
  </p:notesMasterIdLst>
  <p:sldIdLst>
    <p:sldId id="258" r:id="rId2"/>
    <p:sldId id="283" r:id="rId3"/>
    <p:sldId id="370" r:id="rId4"/>
    <p:sldId id="371" r:id="rId5"/>
    <p:sldId id="372" r:id="rId6"/>
    <p:sldId id="373" r:id="rId7"/>
    <p:sldId id="374" r:id="rId8"/>
    <p:sldId id="375" r:id="rId9"/>
    <p:sldId id="382" r:id="rId10"/>
    <p:sldId id="383" r:id="rId11"/>
    <p:sldId id="384" r:id="rId12"/>
    <p:sldId id="376" r:id="rId13"/>
    <p:sldId id="377" r:id="rId14"/>
    <p:sldId id="378" r:id="rId15"/>
    <p:sldId id="379" r:id="rId16"/>
    <p:sldId id="385" r:id="rId17"/>
    <p:sldId id="386" r:id="rId18"/>
    <p:sldId id="387" r:id="rId19"/>
    <p:sldId id="389" r:id="rId20"/>
    <p:sldId id="388" r:id="rId21"/>
    <p:sldId id="380" r:id="rId22"/>
    <p:sldId id="27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4B33"/>
    <a:srgbClr val="00FF00"/>
    <a:srgbClr val="FF40FF"/>
    <a:srgbClr val="D7AC08"/>
    <a:srgbClr val="09442A"/>
    <a:srgbClr val="00FDFF"/>
    <a:srgbClr val="FF7F00"/>
    <a:srgbClr val="05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658"/>
    <p:restoredTop sz="94586"/>
  </p:normalViewPr>
  <p:slideViewPr>
    <p:cSldViewPr snapToGrid="0" snapToObjects="1">
      <p:cViewPr varScale="1">
        <p:scale>
          <a:sx n="76" d="100"/>
          <a:sy n="76" d="100"/>
        </p:scale>
        <p:origin x="224" y="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7B56FC-7D2E-F343-9D09-0D14B00AA564}" type="datetimeFigureOut">
              <a:rPr lang="en-US" smtClean="0"/>
              <a:t>1/30/20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6D6606-78EC-E24C-A3B3-B3666C6F492D}" type="slidenum">
              <a:rPr lang="en-US" smtClean="0"/>
              <a:t>‹#›</a:t>
            </a:fld>
            <a:endParaRPr lang="en-US"/>
          </a:p>
        </p:txBody>
      </p:sp>
    </p:spTree>
    <p:extLst>
      <p:ext uri="{BB962C8B-B14F-4D97-AF65-F5344CB8AC3E}">
        <p14:creationId xmlns:p14="http://schemas.microsoft.com/office/powerpoint/2010/main" val="1013047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1/30/20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1/30/20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1/30/20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1/30/20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E7C04C-7AF8-1445-A186-502B631B934F}" type="datetimeFigureOut">
              <a:rPr lang="en-US" smtClean="0"/>
              <a:t>1/30/20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E7C04C-7AF8-1445-A186-502B631B934F}" type="datetimeFigureOut">
              <a:rPr lang="en-US" smtClean="0"/>
              <a:t>1/30/20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E7C04C-7AF8-1445-A186-502B631B934F}" type="datetimeFigureOut">
              <a:rPr lang="en-US" smtClean="0"/>
              <a:t>1/30/20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E7C04C-7AF8-1445-A186-502B631B934F}" type="datetimeFigureOut">
              <a:rPr lang="en-US" smtClean="0"/>
              <a:t>1/30/20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E7C04C-7AF8-1445-A186-502B631B934F}" type="datetimeFigureOut">
              <a:rPr lang="en-US" smtClean="0"/>
              <a:t>1/30/20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E7C04C-7AF8-1445-A186-502B631B934F}" type="datetimeFigureOut">
              <a:rPr lang="en-US" smtClean="0"/>
              <a:t>1/30/20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E7C04C-7AF8-1445-A186-502B631B934F}" type="datetimeFigureOut">
              <a:rPr lang="en-US" smtClean="0"/>
              <a:t>1/30/20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E7C04C-7AF8-1445-A186-502B631B934F}" type="datetimeFigureOut">
              <a:rPr lang="en-US" smtClean="0"/>
              <a:t>1/30/20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F6F330-C845-6B40-9965-8A0C96ACE82B}" type="slidenum">
              <a:rPr lang="en-US" smtClean="0"/>
              <a:t>‹#›</a:t>
            </a:fld>
            <a:endParaRPr lang="en-US"/>
          </a:p>
        </p:txBody>
      </p:sp>
    </p:spTree>
    <p:extLst>
      <p:ext uri="{BB962C8B-B14F-4D97-AF65-F5344CB8AC3E}">
        <p14:creationId xmlns:p14="http://schemas.microsoft.com/office/powerpoint/2010/main" val="19423725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rgbClr val="D7AC08"/>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samples.dj4e.com/gview/cats" TargetMode="Externa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samples.dj4e.com/gview/cats" TargetMode="Externa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samples.dj4e.com/gview/cat/1" TargetMode="Externa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E20EB187-900F-4AF5-813B-101456D9FD3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387349" y="1200152"/>
            <a:ext cx="6897171" cy="4457696"/>
          </a:xfrm>
        </p:spPr>
        <p:txBody>
          <a:bodyPr anchor="ctr">
            <a:normAutofit/>
          </a:bodyPr>
          <a:lstStyle/>
          <a:p>
            <a:pPr algn="l"/>
            <a:r>
              <a:rPr lang="en-US" sz="8000" dirty="0" smtClean="0"/>
              <a:t>Django Generic Views</a:t>
            </a:r>
            <a:endParaRPr lang="en-US" sz="8000" dirty="0"/>
          </a:p>
        </p:txBody>
      </p:sp>
      <p:sp>
        <p:nvSpPr>
          <p:cNvPr id="3" name="Subtitle 2"/>
          <p:cNvSpPr>
            <a:spLocks noGrp="1"/>
          </p:cNvSpPr>
          <p:nvPr>
            <p:ph type="subTitle" idx="1"/>
          </p:nvPr>
        </p:nvSpPr>
        <p:spPr>
          <a:xfrm>
            <a:off x="849963" y="1200152"/>
            <a:ext cx="2816535" cy="4457696"/>
          </a:xfrm>
        </p:spPr>
        <p:txBody>
          <a:bodyPr anchor="ctr">
            <a:normAutofit/>
          </a:bodyPr>
          <a:lstStyle/>
          <a:p>
            <a:pPr algn="r"/>
            <a:r>
              <a:rPr lang="en-US" sz="2800">
                <a:solidFill>
                  <a:srgbClr val="FFFFFF"/>
                </a:solidFill>
              </a:rPr>
              <a:t>Charles Severance</a:t>
            </a:r>
          </a:p>
          <a:p>
            <a:pPr algn="r"/>
            <a:r>
              <a:rPr lang="en-US" sz="2800">
                <a:solidFill>
                  <a:srgbClr val="FFFFFF"/>
                </a:solidFill>
              </a:rPr>
              <a:t>www.dj4e.com</a:t>
            </a:r>
          </a:p>
          <a:p>
            <a:pPr algn="r"/>
            <a:endParaRPr lang="en-US" sz="2800">
              <a:solidFill>
                <a:srgbClr val="FFFFFF"/>
              </a:solidFill>
            </a:endParaRPr>
          </a:p>
        </p:txBody>
      </p:sp>
      <p:cxnSp>
        <p:nvCxnSpPr>
          <p:cNvPr id="12" name="Straight Connector 11">
            <a:extLst>
              <a:ext uri="{FF2B5EF4-FFF2-40B4-BE49-F238E27FC236}">
                <a16:creationId xmlns:a16="http://schemas.microsoft.com/office/drawing/2014/main" xmlns="" id="{624D17C8-E9C2-48A4-AA36-D7048A6CCC41}"/>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286000"/>
            <a:ext cx="0" cy="22860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5" name="Picture 6" descr="CCb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39754" y="5638800"/>
            <a:ext cx="1106488"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81351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Convention Over Configuration</a:t>
            </a:r>
            <a:endParaRPr lang="en-US" dirty="0"/>
          </a:p>
        </p:txBody>
      </p:sp>
      <p:sp>
        <p:nvSpPr>
          <p:cNvPr id="4" name="Content Placeholder 3"/>
          <p:cNvSpPr>
            <a:spLocks noGrp="1"/>
          </p:cNvSpPr>
          <p:nvPr>
            <p:ph idx="1"/>
          </p:nvPr>
        </p:nvSpPr>
        <p:spPr>
          <a:xfrm>
            <a:off x="838200" y="1825625"/>
            <a:ext cx="10515600" cy="3117850"/>
          </a:xfrm>
        </p:spPr>
        <p:txBody>
          <a:bodyPr>
            <a:normAutofit/>
          </a:bodyPr>
          <a:lstStyle/>
          <a:p>
            <a:r>
              <a:rPr lang="en-US" dirty="0" smtClean="0"/>
              <a:t>If</a:t>
            </a:r>
          </a:p>
          <a:p>
            <a:pPr lvl="1"/>
            <a:r>
              <a:rPr lang="en-US" dirty="0" smtClean="0"/>
              <a:t>If the </a:t>
            </a:r>
            <a:r>
              <a:rPr lang="en-US" dirty="0" err="1" smtClean="0"/>
              <a:t>app_name</a:t>
            </a:r>
            <a:r>
              <a:rPr lang="en-US" dirty="0" smtClean="0"/>
              <a:t> is </a:t>
            </a:r>
            <a:r>
              <a:rPr lang="en-US" dirty="0" err="1" smtClean="0">
                <a:solidFill>
                  <a:srgbClr val="FFFF00"/>
                </a:solidFill>
              </a:rPr>
              <a:t>gview</a:t>
            </a:r>
            <a:endParaRPr lang="en-US" dirty="0" smtClean="0">
              <a:solidFill>
                <a:srgbClr val="FFFF00"/>
              </a:solidFill>
            </a:endParaRPr>
          </a:p>
          <a:p>
            <a:pPr lvl="1"/>
            <a:r>
              <a:rPr lang="en-US" dirty="0" smtClean="0"/>
              <a:t>And the view </a:t>
            </a:r>
            <a:r>
              <a:rPr lang="en-US" dirty="0"/>
              <a:t>extends </a:t>
            </a:r>
            <a:r>
              <a:rPr lang="en-US" dirty="0" err="1" smtClean="0">
                <a:solidFill>
                  <a:srgbClr val="FFFF00"/>
                </a:solidFill>
              </a:rPr>
              <a:t>django.views.generic.list.ListView</a:t>
            </a:r>
            <a:endParaRPr lang="en-US" dirty="0" smtClean="0">
              <a:solidFill>
                <a:srgbClr val="FFFF00"/>
              </a:solidFill>
            </a:endParaRPr>
          </a:p>
          <a:p>
            <a:pPr lvl="1"/>
            <a:r>
              <a:rPr lang="en-US" dirty="0" smtClean="0"/>
              <a:t>And the view uses the model </a:t>
            </a:r>
            <a:r>
              <a:rPr lang="en-US" dirty="0" smtClean="0">
                <a:solidFill>
                  <a:srgbClr val="FFFF00"/>
                </a:solidFill>
              </a:rPr>
              <a:t>Horse</a:t>
            </a:r>
          </a:p>
          <a:p>
            <a:r>
              <a:rPr lang="en-US" dirty="0" smtClean="0"/>
              <a:t>Then</a:t>
            </a:r>
          </a:p>
          <a:p>
            <a:pPr lvl="1"/>
            <a:r>
              <a:rPr lang="en-US" dirty="0" smtClean="0"/>
              <a:t>The will automatically render a view </a:t>
            </a:r>
            <a:r>
              <a:rPr lang="en-US" dirty="0"/>
              <a:t>named </a:t>
            </a:r>
            <a:r>
              <a:rPr lang="en-US" dirty="0" err="1" smtClean="0">
                <a:solidFill>
                  <a:srgbClr val="FFFF00"/>
                </a:solidFill>
              </a:rPr>
              <a:t>gview</a:t>
            </a:r>
            <a:r>
              <a:rPr lang="en-US" dirty="0" smtClean="0">
                <a:solidFill>
                  <a:srgbClr val="FFFF00"/>
                </a:solidFill>
              </a:rPr>
              <a:t>/</a:t>
            </a:r>
            <a:r>
              <a:rPr lang="en-US" dirty="0" err="1" smtClean="0">
                <a:solidFill>
                  <a:srgbClr val="FFFF00"/>
                </a:solidFill>
              </a:rPr>
              <a:t>horse_list.html</a:t>
            </a:r>
            <a:endParaRPr lang="en-US" dirty="0" smtClean="0"/>
          </a:p>
          <a:p>
            <a:pPr lvl="1"/>
            <a:r>
              <a:rPr lang="en-US" dirty="0" smtClean="0"/>
              <a:t>Passing a </a:t>
            </a:r>
            <a:r>
              <a:rPr lang="en-US" dirty="0" smtClean="0">
                <a:solidFill>
                  <a:srgbClr val="FF40FF"/>
                </a:solidFill>
              </a:rPr>
              <a:t>list</a:t>
            </a:r>
            <a:r>
              <a:rPr lang="en-US" dirty="0" smtClean="0"/>
              <a:t> of Horse objects in the variable </a:t>
            </a:r>
            <a:r>
              <a:rPr lang="en-US" dirty="0" err="1" smtClean="0">
                <a:solidFill>
                  <a:srgbClr val="FFFF00"/>
                </a:solidFill>
              </a:rPr>
              <a:t>horse_list</a:t>
            </a:r>
            <a:r>
              <a:rPr lang="en-US" dirty="0" smtClean="0">
                <a:solidFill>
                  <a:srgbClr val="FFFF00"/>
                </a:solidFill>
              </a:rPr>
              <a:t> </a:t>
            </a:r>
            <a:r>
              <a:rPr lang="en-US" dirty="0" smtClean="0"/>
              <a:t>into the template</a:t>
            </a:r>
          </a:p>
          <a:p>
            <a:endParaRPr lang="en-US" dirty="0"/>
          </a:p>
        </p:txBody>
      </p:sp>
      <p:sp>
        <p:nvSpPr>
          <p:cNvPr id="3" name="Rectangle 2"/>
          <p:cNvSpPr/>
          <p:nvPr/>
        </p:nvSpPr>
        <p:spPr>
          <a:xfrm>
            <a:off x="723900" y="5320398"/>
            <a:ext cx="11353800" cy="369332"/>
          </a:xfrm>
          <a:prstGeom prst="rect">
            <a:avLst/>
          </a:prstGeom>
        </p:spPr>
        <p:txBody>
          <a:bodyPr wrap="square">
            <a:spAutoFit/>
          </a:bodyPr>
          <a:lstStyle/>
          <a:p>
            <a:r>
              <a:rPr lang="en-US" dirty="0"/>
              <a:t>https://</a:t>
            </a:r>
            <a:r>
              <a:rPr lang="en-US" dirty="0" err="1"/>
              <a:t>docs.djangoproject.com</a:t>
            </a:r>
            <a:r>
              <a:rPr lang="en-US" dirty="0"/>
              <a:t>/</a:t>
            </a:r>
            <a:r>
              <a:rPr lang="en-US" dirty="0" err="1"/>
              <a:t>en</a:t>
            </a:r>
            <a:r>
              <a:rPr lang="en-US" dirty="0"/>
              <a:t>/3.0/ref/class-based-views/generic-display/#</a:t>
            </a:r>
            <a:r>
              <a:rPr lang="en-US" dirty="0" err="1"/>
              <a:t>django.views.generic.list.ListView</a:t>
            </a:r>
            <a:endParaRPr lang="en-US" dirty="0"/>
          </a:p>
        </p:txBody>
      </p:sp>
    </p:spTree>
    <p:extLst>
      <p:ext uri="{BB962C8B-B14F-4D97-AF65-F5344CB8AC3E}">
        <p14:creationId xmlns:p14="http://schemas.microsoft.com/office/powerpoint/2010/main" val="1249102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4824" y="1238289"/>
            <a:ext cx="7581909" cy="954107"/>
          </a:xfrm>
          <a:prstGeom prst="rect">
            <a:avLst/>
          </a:prstGeom>
          <a:solidFill>
            <a:schemeClr val="tx1"/>
          </a:solidFill>
        </p:spPr>
        <p:txBody>
          <a:bodyPr wrap="square">
            <a:spAutoFit/>
          </a:bodyPr>
          <a:lstStyle/>
          <a:p>
            <a:r>
              <a:rPr lang="en-US" sz="1400" dirty="0" smtClean="0">
                <a:solidFill>
                  <a:srgbClr val="C814C9"/>
                </a:solidFill>
                <a:latin typeface="Courier" charset="0"/>
                <a:ea typeface="Courier" charset="0"/>
                <a:cs typeface="Courier" charset="0"/>
              </a:rPr>
              <a:t>from</a:t>
            </a:r>
            <a:r>
              <a:rPr lang="en-US" sz="1400" dirty="0" smtClean="0">
                <a:solidFill>
                  <a:srgbClr val="000000"/>
                </a:solidFill>
                <a:latin typeface="Courier" charset="0"/>
                <a:ea typeface="Courier" charset="0"/>
                <a:cs typeface="Courier" charset="0"/>
              </a:rPr>
              <a:t> </a:t>
            </a:r>
            <a:r>
              <a:rPr lang="en-US" sz="1400" dirty="0" err="1">
                <a:solidFill>
                  <a:srgbClr val="000000"/>
                </a:solidFill>
                <a:latin typeface="Courier" charset="0"/>
                <a:ea typeface="Courier" charset="0"/>
                <a:cs typeface="Courier" charset="0"/>
              </a:rPr>
              <a:t>django.views</a:t>
            </a:r>
            <a:r>
              <a:rPr lang="en-US" sz="1400" dirty="0">
                <a:solidFill>
                  <a:srgbClr val="000000"/>
                </a:solidFill>
                <a:latin typeface="Courier" charset="0"/>
                <a:ea typeface="Courier" charset="0"/>
                <a:cs typeface="Courier" charset="0"/>
              </a:rPr>
              <a:t> </a:t>
            </a:r>
            <a:r>
              <a:rPr lang="en-US" sz="1400" dirty="0">
                <a:solidFill>
                  <a:srgbClr val="C814C9"/>
                </a:solidFill>
                <a:latin typeface="Courier" charset="0"/>
                <a:ea typeface="Courier" charset="0"/>
                <a:cs typeface="Courier" charset="0"/>
              </a:rPr>
              <a:t>import</a:t>
            </a:r>
            <a:r>
              <a:rPr lang="en-US" sz="1400" dirty="0">
                <a:solidFill>
                  <a:srgbClr val="000000"/>
                </a:solidFill>
                <a:latin typeface="Courier" charset="0"/>
                <a:ea typeface="Courier" charset="0"/>
                <a:cs typeface="Courier" charset="0"/>
              </a:rPr>
              <a:t> generic</a:t>
            </a:r>
          </a:p>
          <a:p>
            <a:endParaRPr lang="en-US" sz="1400" dirty="0">
              <a:solidFill>
                <a:srgbClr val="000000"/>
              </a:solidFill>
              <a:latin typeface="Courier" charset="0"/>
              <a:ea typeface="Courier" charset="0"/>
              <a:cs typeface="Courier" charset="0"/>
            </a:endParaRPr>
          </a:p>
          <a:p>
            <a:r>
              <a:rPr lang="en-US" sz="1400" dirty="0">
                <a:solidFill>
                  <a:srgbClr val="C1651C"/>
                </a:solidFill>
                <a:latin typeface="Courier" charset="0"/>
                <a:ea typeface="Courier" charset="0"/>
                <a:cs typeface="Courier" charset="0"/>
              </a:rPr>
              <a:t>class</a:t>
            </a:r>
            <a:r>
              <a:rPr lang="en-US" sz="1400" dirty="0">
                <a:solidFill>
                  <a:srgbClr val="000000"/>
                </a:solidFill>
                <a:latin typeface="Courier" charset="0"/>
                <a:ea typeface="Courier" charset="0"/>
                <a:cs typeface="Courier" charset="0"/>
              </a:rPr>
              <a:t> </a:t>
            </a:r>
            <a:r>
              <a:rPr lang="en-US" sz="1400" dirty="0" err="1">
                <a:solidFill>
                  <a:srgbClr val="2EAEBB"/>
                </a:solidFill>
                <a:latin typeface="Courier" charset="0"/>
                <a:ea typeface="Courier" charset="0"/>
                <a:cs typeface="Courier" charset="0"/>
              </a:rPr>
              <a:t>HorseListView</a:t>
            </a:r>
            <a:r>
              <a:rPr lang="en-US" sz="1400" dirty="0">
                <a:solidFill>
                  <a:srgbClr val="000000"/>
                </a:solidFill>
                <a:latin typeface="Courier" charset="0"/>
                <a:ea typeface="Courier" charset="0"/>
                <a:cs typeface="Courier" charset="0"/>
              </a:rPr>
              <a:t>(</a:t>
            </a:r>
            <a:r>
              <a:rPr lang="en-US" sz="1400" dirty="0" err="1">
                <a:solidFill>
                  <a:srgbClr val="000000"/>
                </a:solidFill>
                <a:latin typeface="Courier" charset="0"/>
                <a:ea typeface="Courier" charset="0"/>
                <a:cs typeface="Courier" charset="0"/>
              </a:rPr>
              <a:t>generic.ListView</a:t>
            </a:r>
            <a:r>
              <a:rPr lang="en-US" sz="1400" dirty="0">
                <a:solidFill>
                  <a:srgbClr val="000000"/>
                </a:solidFill>
                <a:latin typeface="Courier" charset="0"/>
                <a:ea typeface="Courier" charset="0"/>
                <a:cs typeface="Courier" charset="0"/>
              </a:rPr>
              <a:t>):</a:t>
            </a:r>
          </a:p>
          <a:p>
            <a:r>
              <a:rPr lang="en-US" sz="1400" dirty="0">
                <a:solidFill>
                  <a:srgbClr val="000000"/>
                </a:solidFill>
                <a:latin typeface="Courier" charset="0"/>
                <a:ea typeface="Courier" charset="0"/>
                <a:cs typeface="Courier" charset="0"/>
              </a:rPr>
              <a:t>    model = </a:t>
            </a:r>
            <a:r>
              <a:rPr lang="en-US" sz="1400" dirty="0" smtClean="0">
                <a:solidFill>
                  <a:srgbClr val="000000"/>
                </a:solidFill>
                <a:latin typeface="Courier" charset="0"/>
                <a:ea typeface="Courier" charset="0"/>
                <a:cs typeface="Courier" charset="0"/>
              </a:rPr>
              <a:t>Horse</a:t>
            </a:r>
          </a:p>
        </p:txBody>
      </p:sp>
      <p:sp>
        <p:nvSpPr>
          <p:cNvPr id="6" name="Rectangle 5"/>
          <p:cNvSpPr/>
          <p:nvPr/>
        </p:nvSpPr>
        <p:spPr>
          <a:xfrm>
            <a:off x="604825" y="783229"/>
            <a:ext cx="2957413" cy="369332"/>
          </a:xfrm>
          <a:prstGeom prst="rect">
            <a:avLst/>
          </a:prstGeom>
        </p:spPr>
        <p:txBody>
          <a:bodyPr wrap="none">
            <a:spAutoFit/>
          </a:bodyPr>
          <a:lstStyle/>
          <a:p>
            <a:r>
              <a:rPr lang="en-US" dirty="0" smtClean="0">
                <a:solidFill>
                  <a:srgbClr val="FFFF00"/>
                </a:solidFill>
              </a:rPr>
              <a:t>dj4e-samples/</a:t>
            </a:r>
            <a:r>
              <a:rPr lang="en-US" dirty="0" err="1" smtClean="0">
                <a:solidFill>
                  <a:srgbClr val="FFFF00"/>
                </a:solidFill>
              </a:rPr>
              <a:t>gview</a:t>
            </a:r>
            <a:r>
              <a:rPr lang="en-US" dirty="0" smtClean="0">
                <a:solidFill>
                  <a:srgbClr val="FFFF00"/>
                </a:solidFill>
              </a:rPr>
              <a:t>/</a:t>
            </a:r>
            <a:r>
              <a:rPr lang="en-US" dirty="0" err="1" smtClean="0">
                <a:solidFill>
                  <a:srgbClr val="FFFF00"/>
                </a:solidFill>
              </a:rPr>
              <a:t>views.py</a:t>
            </a:r>
            <a:endParaRPr lang="en-US" dirty="0">
              <a:solidFill>
                <a:srgbClr val="FFFF00"/>
              </a:solidFill>
              <a:effectLst/>
            </a:endParaRPr>
          </a:p>
        </p:txBody>
      </p:sp>
      <p:sp>
        <p:nvSpPr>
          <p:cNvPr id="9" name="Rectangle 8"/>
          <p:cNvSpPr/>
          <p:nvPr/>
        </p:nvSpPr>
        <p:spPr>
          <a:xfrm>
            <a:off x="8101632" y="676343"/>
            <a:ext cx="3930628" cy="369332"/>
          </a:xfrm>
          <a:prstGeom prst="rect">
            <a:avLst/>
          </a:prstGeom>
        </p:spPr>
        <p:txBody>
          <a:bodyPr wrap="none">
            <a:spAutoFit/>
          </a:bodyPr>
          <a:lstStyle/>
          <a:p>
            <a:r>
              <a:rPr lang="en-US" dirty="0" smtClean="0">
                <a:solidFill>
                  <a:srgbClr val="FFFF00"/>
                </a:solidFill>
              </a:rPr>
              <a:t>https://samples.dj4e.com/</a:t>
            </a:r>
            <a:r>
              <a:rPr lang="en-US" dirty="0" err="1" smtClean="0">
                <a:solidFill>
                  <a:srgbClr val="FFFF00"/>
                </a:solidFill>
              </a:rPr>
              <a:t>gview</a:t>
            </a:r>
            <a:r>
              <a:rPr lang="en-US" dirty="0" smtClean="0">
                <a:solidFill>
                  <a:srgbClr val="FFFF00"/>
                </a:solidFill>
              </a:rPr>
              <a:t>/horses</a:t>
            </a:r>
            <a:endParaRPr lang="en-US" dirty="0">
              <a:solidFill>
                <a:srgbClr val="FFFF00"/>
              </a:solidFill>
            </a:endParaRPr>
          </a:p>
        </p:txBody>
      </p:sp>
      <p:sp>
        <p:nvSpPr>
          <p:cNvPr id="3" name="Rectangle 2"/>
          <p:cNvSpPr/>
          <p:nvPr/>
        </p:nvSpPr>
        <p:spPr>
          <a:xfrm>
            <a:off x="618136" y="2775501"/>
            <a:ext cx="7581910" cy="3108543"/>
          </a:xfrm>
          <a:prstGeom prst="rect">
            <a:avLst/>
          </a:prstGeom>
          <a:solidFill>
            <a:schemeClr val="tx1"/>
          </a:solidFill>
        </p:spPr>
        <p:txBody>
          <a:bodyPr wrap="square">
            <a:spAutoFit/>
          </a:bodyPr>
          <a:lstStyle/>
          <a:p>
            <a:r>
              <a:rPr lang="en-US" sz="1400" dirty="0">
                <a:solidFill>
                  <a:srgbClr val="1396A3"/>
                </a:solidFill>
                <a:latin typeface="Courier" charset="0"/>
                <a:ea typeface="Courier" charset="0"/>
                <a:cs typeface="Courier" charset="0"/>
              </a:rPr>
              <a:t>&lt;</a:t>
            </a:r>
            <a:r>
              <a:rPr lang="en-US" sz="1400" dirty="0">
                <a:solidFill>
                  <a:srgbClr val="C1651C"/>
                </a:solidFill>
                <a:latin typeface="Courier" charset="0"/>
                <a:ea typeface="Courier" charset="0"/>
                <a:cs typeface="Courier" charset="0"/>
              </a:rPr>
              <a:t>h1</a:t>
            </a:r>
            <a:r>
              <a:rPr lang="en-US" sz="1400" dirty="0">
                <a:solidFill>
                  <a:srgbClr val="1396A3"/>
                </a:solidFill>
                <a:latin typeface="Courier" charset="0"/>
                <a:ea typeface="Courier" charset="0"/>
                <a:cs typeface="Courier" charset="0"/>
              </a:rPr>
              <a:t>&gt;</a:t>
            </a:r>
            <a:r>
              <a:rPr lang="en-US" sz="1400" dirty="0">
                <a:solidFill>
                  <a:srgbClr val="C814C9"/>
                </a:solidFill>
                <a:latin typeface="Courier" charset="0"/>
                <a:ea typeface="Courier" charset="0"/>
                <a:cs typeface="Courier" charset="0"/>
              </a:rPr>
              <a:t>Horse List</a:t>
            </a:r>
            <a:r>
              <a:rPr lang="en-US" sz="1400" dirty="0">
                <a:solidFill>
                  <a:srgbClr val="2EAEBB"/>
                </a:solidFill>
                <a:latin typeface="Courier" charset="0"/>
                <a:ea typeface="Courier" charset="0"/>
                <a:cs typeface="Courier" charset="0"/>
              </a:rPr>
              <a:t>&lt;/</a:t>
            </a:r>
            <a:r>
              <a:rPr lang="en-US" sz="1400" dirty="0">
                <a:solidFill>
                  <a:srgbClr val="C1651C"/>
                </a:solidFill>
                <a:latin typeface="Courier" charset="0"/>
                <a:ea typeface="Courier" charset="0"/>
                <a:cs typeface="Courier" charset="0"/>
              </a:rPr>
              <a:t>h1</a:t>
            </a:r>
            <a:r>
              <a:rPr lang="en-US" sz="1400" dirty="0">
                <a:solidFill>
                  <a:srgbClr val="2EAEBB"/>
                </a:solidFill>
                <a:latin typeface="Courier" charset="0"/>
                <a:ea typeface="Courier" charset="0"/>
                <a:cs typeface="Courier" charset="0"/>
              </a:rPr>
              <a:t>&gt;</a:t>
            </a:r>
            <a:endParaRPr lang="en-US" sz="1400" dirty="0">
              <a:solidFill>
                <a:srgbClr val="000000"/>
              </a:solidFill>
              <a:latin typeface="Courier" charset="0"/>
              <a:ea typeface="Courier" charset="0"/>
              <a:cs typeface="Courier" charset="0"/>
            </a:endParaRPr>
          </a:p>
          <a:p>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p</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en-US" sz="1400" dirty="0">
                <a:solidFill>
                  <a:srgbClr val="000000"/>
                </a:solidFill>
                <a:latin typeface="Courier" charset="0"/>
                <a:ea typeface="Courier" charset="0"/>
                <a:cs typeface="Courier" charset="0"/>
              </a:rPr>
              <a:t>{% if </a:t>
            </a:r>
            <a:r>
              <a:rPr lang="en-US" sz="1400" dirty="0" err="1">
                <a:solidFill>
                  <a:srgbClr val="000000"/>
                </a:solidFill>
                <a:latin typeface="Courier" charset="0"/>
                <a:ea typeface="Courier" charset="0"/>
                <a:cs typeface="Courier" charset="0"/>
              </a:rPr>
              <a:t>horse_list</a:t>
            </a:r>
            <a:r>
              <a:rPr lang="en-US" sz="1400" dirty="0">
                <a:solidFill>
                  <a:srgbClr val="000000"/>
                </a:solidFill>
                <a:latin typeface="Courier" charset="0"/>
                <a:ea typeface="Courier" charset="0"/>
                <a:cs typeface="Courier" charset="0"/>
              </a:rPr>
              <a:t> %}</a:t>
            </a:r>
          </a:p>
          <a:p>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ul</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en-US" sz="1400" dirty="0">
                <a:solidFill>
                  <a:srgbClr val="000000"/>
                </a:solidFill>
                <a:latin typeface="Courier" charset="0"/>
                <a:ea typeface="Courier" charset="0"/>
                <a:cs typeface="Courier" charset="0"/>
              </a:rPr>
              <a:t>  {% for horse in </a:t>
            </a:r>
            <a:r>
              <a:rPr lang="en-US" sz="1400" dirty="0" err="1">
                <a:solidFill>
                  <a:srgbClr val="000000"/>
                </a:solidFill>
                <a:latin typeface="Courier" charset="0"/>
                <a:ea typeface="Courier" charset="0"/>
                <a:cs typeface="Courier" charset="0"/>
              </a:rPr>
              <a:t>horse_list</a:t>
            </a:r>
            <a:r>
              <a:rPr lang="en-US" sz="1400" dirty="0">
                <a:solidFill>
                  <a:srgbClr val="000000"/>
                </a:solidFill>
                <a:latin typeface="Courier" charset="0"/>
                <a:ea typeface="Courier" charset="0"/>
                <a:cs typeface="Courier" charset="0"/>
              </a:rPr>
              <a:t> %}</a:t>
            </a:r>
          </a:p>
          <a:p>
            <a:r>
              <a:rPr lang="mr-IN" sz="1400" dirty="0">
                <a:solidFill>
                  <a:srgbClr val="000000"/>
                </a:solidFill>
                <a:latin typeface="Courier" charset="0"/>
                <a:ea typeface="Courier" charset="0"/>
                <a:cs typeface="Courier" charset="0"/>
              </a:rPr>
              <a:t>    </a:t>
            </a:r>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li</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mr-IN" sz="1400" dirty="0">
                <a:solidFill>
                  <a:srgbClr val="000000"/>
                </a:solidFill>
                <a:latin typeface="Courier" charset="0"/>
                <a:ea typeface="Courier" charset="0"/>
                <a:cs typeface="Courier" charset="0"/>
              </a:rPr>
              <a:t>      </a:t>
            </a:r>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a</a:t>
            </a:r>
            <a:r>
              <a:rPr lang="mr-IN" sz="1400" dirty="0">
                <a:solidFill>
                  <a:srgbClr val="2EAEBB"/>
                </a:solidFill>
                <a:latin typeface="Courier" charset="0"/>
                <a:ea typeface="Courier" charset="0"/>
                <a:cs typeface="Courier" charset="0"/>
              </a:rPr>
              <a:t> </a:t>
            </a:r>
            <a:r>
              <a:rPr lang="mr-IN" sz="1400" dirty="0" err="1">
                <a:solidFill>
                  <a:srgbClr val="2FB41D"/>
                </a:solidFill>
                <a:latin typeface="Courier" charset="0"/>
                <a:ea typeface="Courier" charset="0"/>
                <a:cs typeface="Courier" charset="0"/>
              </a:rPr>
              <a:t>href</a:t>
            </a:r>
            <a:r>
              <a:rPr lang="mr-IN" sz="1400" dirty="0">
                <a:solidFill>
                  <a:srgbClr val="2EAEBB"/>
                </a:solidFill>
                <a:latin typeface="Courier" charset="0"/>
                <a:ea typeface="Courier" charset="0"/>
                <a:cs typeface="Courier" charset="0"/>
              </a:rPr>
              <a:t>=</a:t>
            </a:r>
            <a:r>
              <a:rPr lang="mr-IN" sz="1400" dirty="0">
                <a:solidFill>
                  <a:srgbClr val="B42419"/>
                </a:solidFill>
                <a:latin typeface="Courier" charset="0"/>
                <a:ea typeface="Courier" charset="0"/>
                <a:cs typeface="Courier" charset="0"/>
              </a:rPr>
              <a:t>"{% </a:t>
            </a:r>
            <a:r>
              <a:rPr lang="mr-IN" sz="1400" dirty="0" err="1">
                <a:solidFill>
                  <a:srgbClr val="B42419"/>
                </a:solidFill>
                <a:latin typeface="Courier" charset="0"/>
                <a:ea typeface="Courier" charset="0"/>
                <a:cs typeface="Courier" charset="0"/>
              </a:rPr>
              <a:t>url</a:t>
            </a:r>
            <a:r>
              <a:rPr lang="mr-IN" sz="1400" dirty="0">
                <a:solidFill>
                  <a:srgbClr val="B42419"/>
                </a:solidFill>
                <a:latin typeface="Courier" charset="0"/>
                <a:ea typeface="Courier" charset="0"/>
                <a:cs typeface="Courier" charset="0"/>
              </a:rPr>
              <a:t> '</a:t>
            </a:r>
            <a:r>
              <a:rPr lang="mr-IN" sz="1400" dirty="0" err="1">
                <a:solidFill>
                  <a:srgbClr val="B42419"/>
                </a:solidFill>
                <a:latin typeface="Courier" charset="0"/>
                <a:ea typeface="Courier" charset="0"/>
                <a:cs typeface="Courier" charset="0"/>
              </a:rPr>
              <a:t>gview:horse</a:t>
            </a:r>
            <a:r>
              <a:rPr lang="mr-IN" sz="1400" dirty="0">
                <a:solidFill>
                  <a:srgbClr val="B42419"/>
                </a:solidFill>
                <a:latin typeface="Courier" charset="0"/>
                <a:ea typeface="Courier" charset="0"/>
                <a:cs typeface="Courier" charset="0"/>
              </a:rPr>
              <a:t>' </a:t>
            </a:r>
            <a:r>
              <a:rPr lang="mr-IN" sz="1400" dirty="0" err="1">
                <a:solidFill>
                  <a:srgbClr val="B42419"/>
                </a:solidFill>
                <a:latin typeface="Courier" charset="0"/>
                <a:ea typeface="Courier" charset="0"/>
                <a:cs typeface="Courier" charset="0"/>
              </a:rPr>
              <a:t>horse.id</a:t>
            </a:r>
            <a:r>
              <a:rPr lang="mr-IN" sz="1400" dirty="0">
                <a:solidFill>
                  <a:srgbClr val="B42419"/>
                </a:solidFill>
                <a:latin typeface="Courier" charset="0"/>
                <a:ea typeface="Courier" charset="0"/>
                <a:cs typeface="Courier" charset="0"/>
              </a:rPr>
              <a:t> %}"</a:t>
            </a:r>
            <a:r>
              <a:rPr lang="mr-IN" sz="1400" dirty="0">
                <a:solidFill>
                  <a:srgbClr val="2EAEBB"/>
                </a:solidFill>
                <a:latin typeface="Courier" charset="0"/>
                <a:ea typeface="Courier" charset="0"/>
                <a:cs typeface="Courier" charset="0"/>
              </a:rPr>
              <a:t>&gt;</a:t>
            </a:r>
            <a:r>
              <a:rPr lang="mr-IN" sz="1400" u="sng" dirty="0">
                <a:solidFill>
                  <a:srgbClr val="C814C9"/>
                </a:solidFill>
                <a:latin typeface="Courier" charset="0"/>
                <a:ea typeface="Courier" charset="0"/>
                <a:cs typeface="Courier" charset="0"/>
              </a:rPr>
              <a:t>{{ </a:t>
            </a:r>
            <a:r>
              <a:rPr lang="mr-IN" sz="1400" u="sng" dirty="0" err="1">
                <a:solidFill>
                  <a:srgbClr val="C814C9"/>
                </a:solidFill>
                <a:latin typeface="Courier" charset="0"/>
                <a:ea typeface="Courier" charset="0"/>
                <a:cs typeface="Courier" charset="0"/>
              </a:rPr>
              <a:t>horse.name</a:t>
            </a:r>
            <a:r>
              <a:rPr lang="mr-IN" sz="1400" u="sng" dirty="0">
                <a:solidFill>
                  <a:srgbClr val="C814C9"/>
                </a:solidFill>
                <a:latin typeface="Courier" charset="0"/>
                <a:ea typeface="Courier" charset="0"/>
                <a:cs typeface="Courier" charset="0"/>
              </a:rPr>
              <a:t> }}</a:t>
            </a:r>
            <a:r>
              <a:rPr lang="mr-IN" sz="1400" u="sng" dirty="0">
                <a:solidFill>
                  <a:srgbClr val="2EAEBB"/>
                </a:solidFill>
                <a:latin typeface="Courier" charset="0"/>
                <a:ea typeface="Courier" charset="0"/>
                <a:cs typeface="Courier" charset="0"/>
              </a:rPr>
              <a:t>&lt;/</a:t>
            </a:r>
            <a:r>
              <a:rPr lang="mr-IN" sz="1400" u="sng" dirty="0" err="1">
                <a:solidFill>
                  <a:srgbClr val="C1651C"/>
                </a:solidFill>
                <a:latin typeface="Courier" charset="0"/>
                <a:ea typeface="Courier" charset="0"/>
                <a:cs typeface="Courier" charset="0"/>
              </a:rPr>
              <a:t>a</a:t>
            </a:r>
            <a:r>
              <a:rPr lang="mr-IN" sz="1400" u="sng" dirty="0">
                <a:solidFill>
                  <a:srgbClr val="2EAEBB"/>
                </a:solidFill>
                <a:latin typeface="Courier" charset="0"/>
                <a:ea typeface="Courier" charset="0"/>
                <a:cs typeface="Courier" charset="0"/>
              </a:rPr>
              <a:t>&gt;</a:t>
            </a:r>
            <a:endParaRPr lang="mr-IN" sz="1400" u="sng" dirty="0">
              <a:solidFill>
                <a:srgbClr val="000000"/>
              </a:solidFill>
              <a:latin typeface="Courier" charset="0"/>
              <a:ea typeface="Courier" charset="0"/>
              <a:cs typeface="Courier" charset="0"/>
            </a:endParaRPr>
          </a:p>
          <a:p>
            <a:r>
              <a:rPr lang="mr-IN" sz="1400" u="sng" dirty="0">
                <a:solidFill>
                  <a:srgbClr val="000000"/>
                </a:solidFill>
                <a:latin typeface="Courier" charset="0"/>
                <a:ea typeface="Courier" charset="0"/>
                <a:cs typeface="Courier" charset="0"/>
              </a:rPr>
              <a:t>    </a:t>
            </a:r>
            <a:r>
              <a:rPr lang="mr-IN" sz="1400" u="sng" dirty="0">
                <a:solidFill>
                  <a:srgbClr val="2EAEBB"/>
                </a:solidFill>
                <a:latin typeface="Courier" charset="0"/>
                <a:ea typeface="Courier" charset="0"/>
                <a:cs typeface="Courier" charset="0"/>
              </a:rPr>
              <a:t>&lt;/</a:t>
            </a:r>
            <a:r>
              <a:rPr lang="mr-IN" sz="1400" u="sng" dirty="0" err="1">
                <a:solidFill>
                  <a:srgbClr val="C1651C"/>
                </a:solidFill>
                <a:latin typeface="Courier" charset="0"/>
                <a:ea typeface="Courier" charset="0"/>
                <a:cs typeface="Courier" charset="0"/>
              </a:rPr>
              <a:t>li</a:t>
            </a:r>
            <a:r>
              <a:rPr lang="mr-IN" sz="1400" u="sng" dirty="0">
                <a:solidFill>
                  <a:srgbClr val="2EAEBB"/>
                </a:solidFill>
                <a:latin typeface="Courier" charset="0"/>
                <a:ea typeface="Courier" charset="0"/>
                <a:cs typeface="Courier" charset="0"/>
              </a:rPr>
              <a:t>&gt;</a:t>
            </a:r>
            <a:endParaRPr lang="mr-IN" sz="1400" u="sng" dirty="0">
              <a:solidFill>
                <a:srgbClr val="000000"/>
              </a:solidFill>
              <a:latin typeface="Courier" charset="0"/>
              <a:ea typeface="Courier" charset="0"/>
              <a:cs typeface="Courier" charset="0"/>
            </a:endParaRPr>
          </a:p>
          <a:p>
            <a:r>
              <a:rPr lang="mr-IN" sz="1400" u="sng" dirty="0">
                <a:solidFill>
                  <a:srgbClr val="000000"/>
                </a:solidFill>
                <a:latin typeface="Courier" charset="0"/>
                <a:ea typeface="Courier" charset="0"/>
                <a:cs typeface="Courier" charset="0"/>
              </a:rPr>
              <a:t>  {% </a:t>
            </a:r>
            <a:r>
              <a:rPr lang="mr-IN" sz="1400" u="sng" dirty="0" err="1">
                <a:solidFill>
                  <a:srgbClr val="000000"/>
                </a:solidFill>
                <a:latin typeface="Courier" charset="0"/>
                <a:ea typeface="Courier" charset="0"/>
                <a:cs typeface="Courier" charset="0"/>
              </a:rPr>
              <a:t>endfor</a:t>
            </a:r>
            <a:r>
              <a:rPr lang="mr-IN" sz="1400" u="sng" dirty="0">
                <a:solidFill>
                  <a:srgbClr val="000000"/>
                </a:solidFill>
                <a:latin typeface="Courier" charset="0"/>
                <a:ea typeface="Courier" charset="0"/>
                <a:cs typeface="Courier" charset="0"/>
              </a:rPr>
              <a:t> %}</a:t>
            </a:r>
          </a:p>
          <a:p>
            <a:r>
              <a:rPr lang="mr-IN" sz="1400" u="sng" dirty="0">
                <a:solidFill>
                  <a:srgbClr val="2EAEBB"/>
                </a:solidFill>
                <a:latin typeface="Courier" charset="0"/>
                <a:ea typeface="Courier" charset="0"/>
                <a:cs typeface="Courier" charset="0"/>
              </a:rPr>
              <a:t>&lt;/</a:t>
            </a:r>
            <a:r>
              <a:rPr lang="mr-IN" sz="1400" u="sng" dirty="0" err="1">
                <a:solidFill>
                  <a:srgbClr val="C1651C"/>
                </a:solidFill>
                <a:latin typeface="Courier" charset="0"/>
                <a:ea typeface="Courier" charset="0"/>
                <a:cs typeface="Courier" charset="0"/>
              </a:rPr>
              <a:t>ul</a:t>
            </a:r>
            <a:r>
              <a:rPr lang="mr-IN" sz="1400" u="sng" dirty="0">
                <a:solidFill>
                  <a:srgbClr val="2EAEBB"/>
                </a:solidFill>
                <a:latin typeface="Courier" charset="0"/>
                <a:ea typeface="Courier" charset="0"/>
                <a:cs typeface="Courier" charset="0"/>
              </a:rPr>
              <a:t>&gt;</a:t>
            </a:r>
            <a:endParaRPr lang="mr-IN" sz="1400" u="sng" dirty="0">
              <a:solidFill>
                <a:srgbClr val="000000"/>
              </a:solidFill>
              <a:latin typeface="Courier" charset="0"/>
              <a:ea typeface="Courier" charset="0"/>
              <a:cs typeface="Courier" charset="0"/>
            </a:endParaRPr>
          </a:p>
          <a:p>
            <a:r>
              <a:rPr lang="en-US" sz="1400" u="sng" dirty="0">
                <a:solidFill>
                  <a:srgbClr val="000000"/>
                </a:solidFill>
                <a:latin typeface="Courier" charset="0"/>
                <a:ea typeface="Courier" charset="0"/>
                <a:cs typeface="Courier" charset="0"/>
              </a:rPr>
              <a:t>{% else %}</a:t>
            </a:r>
          </a:p>
          <a:p>
            <a:r>
              <a:rPr lang="en-US" sz="1400" u="sng" dirty="0">
                <a:solidFill>
                  <a:srgbClr val="000000"/>
                </a:solidFill>
                <a:latin typeface="Courier" charset="0"/>
                <a:ea typeface="Courier" charset="0"/>
                <a:cs typeface="Courier" charset="0"/>
              </a:rPr>
              <a:t>  </a:t>
            </a:r>
            <a:r>
              <a:rPr lang="en-US" sz="1400" u="sng" dirty="0">
                <a:solidFill>
                  <a:srgbClr val="2EAEBB"/>
                </a:solidFill>
                <a:latin typeface="Courier" charset="0"/>
                <a:ea typeface="Courier" charset="0"/>
                <a:cs typeface="Courier" charset="0"/>
              </a:rPr>
              <a:t>&lt;</a:t>
            </a:r>
            <a:r>
              <a:rPr lang="en-US" sz="1400" u="sng" dirty="0">
                <a:solidFill>
                  <a:srgbClr val="C1651C"/>
                </a:solidFill>
                <a:latin typeface="Courier" charset="0"/>
                <a:ea typeface="Courier" charset="0"/>
                <a:cs typeface="Courier" charset="0"/>
              </a:rPr>
              <a:t>p</a:t>
            </a:r>
            <a:r>
              <a:rPr lang="en-US" sz="1400" u="sng" dirty="0">
                <a:solidFill>
                  <a:srgbClr val="2EAEBB"/>
                </a:solidFill>
                <a:latin typeface="Courier" charset="0"/>
                <a:ea typeface="Courier" charset="0"/>
                <a:cs typeface="Courier" charset="0"/>
              </a:rPr>
              <a:t>&gt;</a:t>
            </a:r>
            <a:r>
              <a:rPr lang="en-US" sz="1400" u="sng" dirty="0">
                <a:solidFill>
                  <a:srgbClr val="000000"/>
                </a:solidFill>
                <a:latin typeface="Courier" charset="0"/>
                <a:ea typeface="Courier" charset="0"/>
                <a:cs typeface="Courier" charset="0"/>
              </a:rPr>
              <a:t>There are no horses in the database.</a:t>
            </a:r>
            <a:r>
              <a:rPr lang="en-US" sz="1400" u="sng" dirty="0">
                <a:solidFill>
                  <a:srgbClr val="2EAEBB"/>
                </a:solidFill>
                <a:latin typeface="Courier" charset="0"/>
                <a:ea typeface="Courier" charset="0"/>
                <a:cs typeface="Courier" charset="0"/>
              </a:rPr>
              <a:t>&lt;/</a:t>
            </a:r>
            <a:r>
              <a:rPr lang="en-US" sz="1400" u="sng" dirty="0">
                <a:solidFill>
                  <a:srgbClr val="C1651C"/>
                </a:solidFill>
                <a:latin typeface="Courier" charset="0"/>
                <a:ea typeface="Courier" charset="0"/>
                <a:cs typeface="Courier" charset="0"/>
              </a:rPr>
              <a:t>p</a:t>
            </a:r>
            <a:r>
              <a:rPr lang="en-US" sz="1400" u="sng" dirty="0">
                <a:solidFill>
                  <a:srgbClr val="2EAEBB"/>
                </a:solidFill>
                <a:latin typeface="Courier" charset="0"/>
                <a:ea typeface="Courier" charset="0"/>
                <a:cs typeface="Courier" charset="0"/>
              </a:rPr>
              <a:t>&gt;</a:t>
            </a:r>
            <a:endParaRPr lang="en-US" sz="1400" u="sng" dirty="0">
              <a:solidFill>
                <a:srgbClr val="000000"/>
              </a:solidFill>
              <a:latin typeface="Courier" charset="0"/>
              <a:ea typeface="Courier" charset="0"/>
              <a:cs typeface="Courier" charset="0"/>
            </a:endParaRPr>
          </a:p>
          <a:p>
            <a:r>
              <a:rPr lang="mr-IN" sz="1400" u="sng" dirty="0">
                <a:solidFill>
                  <a:srgbClr val="000000"/>
                </a:solidFill>
                <a:latin typeface="Courier" charset="0"/>
                <a:ea typeface="Courier" charset="0"/>
                <a:cs typeface="Courier" charset="0"/>
              </a:rPr>
              <a:t>{% </a:t>
            </a:r>
            <a:r>
              <a:rPr lang="mr-IN" sz="1400" u="sng" dirty="0" err="1">
                <a:solidFill>
                  <a:srgbClr val="000000"/>
                </a:solidFill>
                <a:latin typeface="Courier" charset="0"/>
                <a:ea typeface="Courier" charset="0"/>
                <a:cs typeface="Courier" charset="0"/>
              </a:rPr>
              <a:t>endif</a:t>
            </a:r>
            <a:r>
              <a:rPr lang="mr-IN" sz="1400" u="sng" dirty="0">
                <a:solidFill>
                  <a:srgbClr val="000000"/>
                </a:solidFill>
                <a:latin typeface="Courier" charset="0"/>
                <a:ea typeface="Courier" charset="0"/>
                <a:cs typeface="Courier" charset="0"/>
              </a:rPr>
              <a:t> %}</a:t>
            </a:r>
          </a:p>
          <a:p>
            <a:r>
              <a:rPr lang="mr-IN" sz="1400" u="sng" dirty="0">
                <a:solidFill>
                  <a:srgbClr val="2EAEBB"/>
                </a:solidFill>
                <a:latin typeface="Courier" charset="0"/>
                <a:ea typeface="Courier" charset="0"/>
                <a:cs typeface="Courier" charset="0"/>
              </a:rPr>
              <a:t>&lt;/</a:t>
            </a:r>
            <a:r>
              <a:rPr lang="mr-IN" sz="1400" u="sng" dirty="0" err="1">
                <a:solidFill>
                  <a:srgbClr val="C1651C"/>
                </a:solidFill>
                <a:latin typeface="Courier" charset="0"/>
                <a:ea typeface="Courier" charset="0"/>
                <a:cs typeface="Courier" charset="0"/>
              </a:rPr>
              <a:t>p</a:t>
            </a:r>
            <a:r>
              <a:rPr lang="mr-IN" sz="1400" u="sng" dirty="0">
                <a:solidFill>
                  <a:srgbClr val="2EAEBB"/>
                </a:solidFill>
                <a:latin typeface="Courier" charset="0"/>
                <a:ea typeface="Courier" charset="0"/>
                <a:cs typeface="Courier" charset="0"/>
              </a:rPr>
              <a:t>&gt;</a:t>
            </a:r>
            <a:endParaRPr lang="mr-IN" sz="1400" dirty="0">
              <a:solidFill>
                <a:srgbClr val="CACACA"/>
              </a:solidFill>
              <a:latin typeface="Courier" charset="0"/>
              <a:ea typeface="Courier" charset="0"/>
              <a:cs typeface="Courier" charset="0"/>
            </a:endParaRPr>
          </a:p>
        </p:txBody>
      </p:sp>
      <p:sp>
        <p:nvSpPr>
          <p:cNvPr id="11" name="Rectangle 10"/>
          <p:cNvSpPr/>
          <p:nvPr/>
        </p:nvSpPr>
        <p:spPr>
          <a:xfrm>
            <a:off x="618136" y="2299282"/>
            <a:ext cx="5169877" cy="369332"/>
          </a:xfrm>
          <a:prstGeom prst="rect">
            <a:avLst/>
          </a:prstGeom>
        </p:spPr>
        <p:txBody>
          <a:bodyPr wrap="none">
            <a:spAutoFit/>
          </a:bodyPr>
          <a:lstStyle/>
          <a:p>
            <a:r>
              <a:rPr lang="en-US" dirty="0" smtClean="0">
                <a:solidFill>
                  <a:srgbClr val="FFFF00"/>
                </a:solidFill>
              </a:rPr>
              <a:t>dj4e-samples/</a:t>
            </a:r>
            <a:r>
              <a:rPr lang="en-US" dirty="0" err="1" smtClean="0">
                <a:solidFill>
                  <a:srgbClr val="FFFF00"/>
                </a:solidFill>
              </a:rPr>
              <a:t>gview</a:t>
            </a:r>
            <a:r>
              <a:rPr lang="en-US" dirty="0" smtClean="0">
                <a:solidFill>
                  <a:srgbClr val="FFFF00"/>
                </a:solidFill>
              </a:rPr>
              <a:t>/templates/</a:t>
            </a:r>
            <a:r>
              <a:rPr lang="en-US" dirty="0" err="1" smtClean="0">
                <a:solidFill>
                  <a:srgbClr val="FFFF00"/>
                </a:solidFill>
              </a:rPr>
              <a:t>gview</a:t>
            </a:r>
            <a:r>
              <a:rPr lang="en-US" dirty="0" smtClean="0">
                <a:solidFill>
                  <a:srgbClr val="FFFF00"/>
                </a:solidFill>
              </a:rPr>
              <a:t>/</a:t>
            </a:r>
            <a:r>
              <a:rPr lang="en-US" dirty="0" err="1" smtClean="0">
                <a:solidFill>
                  <a:srgbClr val="FFFF00"/>
                </a:solidFill>
              </a:rPr>
              <a:t>horse_list.html</a:t>
            </a:r>
            <a:endParaRPr lang="en-US" dirty="0">
              <a:solidFill>
                <a:srgbClr val="FFFF00"/>
              </a:solidFill>
              <a:effectLst/>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27047"/>
          <a:stretch/>
        </p:blipFill>
        <p:spPr>
          <a:xfrm>
            <a:off x="8200046" y="967895"/>
            <a:ext cx="3733800" cy="4521200"/>
          </a:xfrm>
          <a:prstGeom prst="rect">
            <a:avLst/>
          </a:prstGeom>
        </p:spPr>
      </p:pic>
    </p:spTree>
    <p:extLst>
      <p:ext uri="{BB962C8B-B14F-4D97-AF65-F5344CB8AC3E}">
        <p14:creationId xmlns:p14="http://schemas.microsoft.com/office/powerpoint/2010/main" val="5368510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4824" y="1238289"/>
            <a:ext cx="7581909" cy="3970318"/>
          </a:xfrm>
          <a:prstGeom prst="rect">
            <a:avLst/>
          </a:prstGeom>
          <a:solidFill>
            <a:schemeClr val="tx1"/>
          </a:solidFill>
        </p:spPr>
        <p:txBody>
          <a:bodyPr wrap="square">
            <a:spAutoFit/>
          </a:bodyPr>
          <a:lstStyle/>
          <a:p>
            <a:r>
              <a:rPr lang="en-US" sz="1400" dirty="0">
                <a:solidFill>
                  <a:srgbClr val="C1651C"/>
                </a:solidFill>
                <a:latin typeface="Courier" charset="0"/>
                <a:ea typeface="Courier" charset="0"/>
                <a:cs typeface="Courier" charset="0"/>
              </a:rPr>
              <a:t>class</a:t>
            </a:r>
            <a:r>
              <a:rPr lang="en-US" sz="1400" dirty="0">
                <a:solidFill>
                  <a:srgbClr val="000000"/>
                </a:solidFill>
                <a:latin typeface="Courier" charset="0"/>
                <a:ea typeface="Courier" charset="0"/>
                <a:cs typeface="Courier" charset="0"/>
              </a:rPr>
              <a:t> </a:t>
            </a:r>
            <a:r>
              <a:rPr lang="en-US" sz="1400" dirty="0" err="1">
                <a:solidFill>
                  <a:srgbClr val="2EAEBB"/>
                </a:solidFill>
                <a:latin typeface="Courier" charset="0"/>
                <a:ea typeface="Courier" charset="0"/>
                <a:cs typeface="Courier" charset="0"/>
              </a:rPr>
              <a:t>CatListView</a:t>
            </a:r>
            <a:r>
              <a:rPr lang="en-US" sz="1400" dirty="0">
                <a:solidFill>
                  <a:srgbClr val="000000"/>
                </a:solidFill>
                <a:latin typeface="Courier" charset="0"/>
                <a:ea typeface="Courier" charset="0"/>
                <a:cs typeface="Courier" charset="0"/>
              </a:rPr>
              <a:t>(View):</a:t>
            </a:r>
          </a:p>
          <a:p>
            <a:r>
              <a:rPr lang="en-US" sz="1400" dirty="0">
                <a:solidFill>
                  <a:srgbClr val="000000"/>
                </a:solidFill>
                <a:latin typeface="Courier" charset="0"/>
                <a:ea typeface="Courier" charset="0"/>
                <a:cs typeface="Courier" charset="0"/>
              </a:rPr>
              <a:t>    </a:t>
            </a:r>
            <a:r>
              <a:rPr lang="en-US" sz="1400" dirty="0" err="1">
                <a:solidFill>
                  <a:srgbClr val="C1651C"/>
                </a:solidFill>
                <a:latin typeface="Courier" charset="0"/>
                <a:ea typeface="Courier" charset="0"/>
                <a:cs typeface="Courier" charset="0"/>
              </a:rPr>
              <a:t>def</a:t>
            </a:r>
            <a:r>
              <a:rPr lang="en-US" sz="1400" dirty="0">
                <a:solidFill>
                  <a:srgbClr val="000000"/>
                </a:solidFill>
                <a:latin typeface="Courier" charset="0"/>
                <a:ea typeface="Courier" charset="0"/>
                <a:cs typeface="Courier" charset="0"/>
              </a:rPr>
              <a:t> </a:t>
            </a:r>
            <a:r>
              <a:rPr lang="en-US" sz="1400" dirty="0">
                <a:solidFill>
                  <a:srgbClr val="2EAEBB"/>
                </a:solidFill>
                <a:latin typeface="Courier" charset="0"/>
                <a:ea typeface="Courier" charset="0"/>
                <a:cs typeface="Courier" charset="0"/>
              </a:rPr>
              <a:t>get</a:t>
            </a:r>
            <a:r>
              <a:rPr lang="en-US" sz="1400" dirty="0">
                <a:solidFill>
                  <a:srgbClr val="000000"/>
                </a:solidFill>
                <a:latin typeface="Courier" charset="0"/>
                <a:ea typeface="Courier" charset="0"/>
                <a:cs typeface="Courier" charset="0"/>
              </a:rPr>
              <a:t>(self, request) :</a:t>
            </a:r>
          </a:p>
          <a:p>
            <a:r>
              <a:rPr lang="en-US" sz="1400" dirty="0">
                <a:solidFill>
                  <a:srgbClr val="000000"/>
                </a:solidFill>
                <a:latin typeface="Courier" charset="0"/>
                <a:ea typeface="Courier" charset="0"/>
                <a:cs typeface="Courier" charset="0"/>
              </a:rPr>
              <a:t>        stuff = </a:t>
            </a:r>
            <a:r>
              <a:rPr lang="en-US" sz="1400" dirty="0" err="1">
                <a:solidFill>
                  <a:srgbClr val="000000"/>
                </a:solidFill>
                <a:latin typeface="Courier" charset="0"/>
                <a:ea typeface="Courier" charset="0"/>
                <a:cs typeface="Courier" charset="0"/>
              </a:rPr>
              <a:t>Cat.objects.all</a:t>
            </a:r>
            <a:r>
              <a:rPr lang="en-US" sz="1400" dirty="0">
                <a:solidFill>
                  <a:srgbClr val="000000"/>
                </a:solidFill>
                <a:latin typeface="Courier" charset="0"/>
                <a:ea typeface="Courier" charset="0"/>
                <a:cs typeface="Courier" charset="0"/>
              </a:rPr>
              <a:t>()</a:t>
            </a:r>
          </a:p>
          <a:p>
            <a:r>
              <a:rPr lang="mr-IN" sz="1400" dirty="0">
                <a:solidFill>
                  <a:srgbClr val="000000"/>
                </a:solidFill>
                <a:latin typeface="Courier" charset="0"/>
                <a:ea typeface="Courier" charset="0"/>
                <a:cs typeface="Courier" charset="0"/>
              </a:rPr>
              <a:t>        </a:t>
            </a:r>
            <a:r>
              <a:rPr lang="mr-IN" sz="1400" dirty="0" err="1">
                <a:solidFill>
                  <a:srgbClr val="000000"/>
                </a:solidFill>
                <a:latin typeface="Courier" charset="0"/>
                <a:ea typeface="Courier" charset="0"/>
                <a:cs typeface="Courier" charset="0"/>
              </a:rPr>
              <a:t>cntx</a:t>
            </a:r>
            <a:r>
              <a:rPr lang="mr-IN" sz="1400" dirty="0">
                <a:solidFill>
                  <a:srgbClr val="000000"/>
                </a:solidFill>
                <a:latin typeface="Courier" charset="0"/>
                <a:ea typeface="Courier" charset="0"/>
                <a:cs typeface="Courier" charset="0"/>
              </a:rPr>
              <a:t> = { </a:t>
            </a:r>
            <a:r>
              <a:rPr lang="mr-IN" sz="1400" dirty="0">
                <a:solidFill>
                  <a:srgbClr val="B42419"/>
                </a:solidFill>
                <a:latin typeface="Courier" charset="0"/>
                <a:ea typeface="Courier" charset="0"/>
                <a:cs typeface="Courier" charset="0"/>
              </a:rPr>
              <a:t>'</a:t>
            </a:r>
            <a:r>
              <a:rPr lang="mr-IN" sz="1400" dirty="0" err="1">
                <a:solidFill>
                  <a:srgbClr val="B42419"/>
                </a:solidFill>
                <a:latin typeface="Courier" charset="0"/>
                <a:ea typeface="Courier" charset="0"/>
                <a:cs typeface="Courier" charset="0"/>
              </a:rPr>
              <a:t>cat_list</a:t>
            </a:r>
            <a:r>
              <a:rPr lang="mr-IN" sz="1400" dirty="0">
                <a:solidFill>
                  <a:srgbClr val="B42419"/>
                </a:solidFill>
                <a:latin typeface="Courier" charset="0"/>
                <a:ea typeface="Courier" charset="0"/>
                <a:cs typeface="Courier" charset="0"/>
              </a:rPr>
              <a:t>'</a:t>
            </a:r>
            <a:r>
              <a:rPr lang="mr-IN" sz="1400" dirty="0">
                <a:solidFill>
                  <a:srgbClr val="000000"/>
                </a:solidFill>
                <a:latin typeface="Courier" charset="0"/>
                <a:ea typeface="Courier" charset="0"/>
                <a:cs typeface="Courier" charset="0"/>
              </a:rPr>
              <a:t>: </a:t>
            </a:r>
            <a:r>
              <a:rPr lang="mr-IN" sz="1400" dirty="0" err="1">
                <a:solidFill>
                  <a:srgbClr val="000000"/>
                </a:solidFill>
                <a:latin typeface="Courier" charset="0"/>
                <a:ea typeface="Courier" charset="0"/>
                <a:cs typeface="Courier" charset="0"/>
              </a:rPr>
              <a:t>stuff</a:t>
            </a:r>
            <a:r>
              <a:rPr lang="mr-IN" sz="1400" dirty="0">
                <a:solidFill>
                  <a:srgbClr val="000000"/>
                </a:solidFill>
                <a:latin typeface="Courier" charset="0"/>
                <a:ea typeface="Courier" charset="0"/>
                <a:cs typeface="Courier" charset="0"/>
              </a:rPr>
              <a:t> }</a:t>
            </a:r>
          </a:p>
          <a:p>
            <a:r>
              <a:rPr lang="en-US" sz="1400" dirty="0">
                <a:solidFill>
                  <a:srgbClr val="000000"/>
                </a:solidFill>
                <a:latin typeface="Courier" charset="0"/>
                <a:ea typeface="Courier" charset="0"/>
                <a:cs typeface="Courier" charset="0"/>
              </a:rPr>
              <a:t>        </a:t>
            </a:r>
            <a:r>
              <a:rPr lang="en-US" sz="1400" dirty="0">
                <a:solidFill>
                  <a:srgbClr val="C1651C"/>
                </a:solidFill>
                <a:latin typeface="Courier" charset="0"/>
                <a:ea typeface="Courier" charset="0"/>
                <a:cs typeface="Courier" charset="0"/>
              </a:rPr>
              <a:t>return</a:t>
            </a:r>
            <a:r>
              <a:rPr lang="en-US" sz="1400" dirty="0">
                <a:solidFill>
                  <a:srgbClr val="000000"/>
                </a:solidFill>
                <a:latin typeface="Courier" charset="0"/>
                <a:ea typeface="Courier" charset="0"/>
                <a:cs typeface="Courier" charset="0"/>
              </a:rPr>
              <a:t> render(request, </a:t>
            </a:r>
            <a:r>
              <a:rPr lang="en-US" sz="1400" dirty="0">
                <a:solidFill>
                  <a:srgbClr val="B42419"/>
                </a:solidFill>
                <a:latin typeface="Courier" charset="0"/>
                <a:ea typeface="Courier" charset="0"/>
                <a:cs typeface="Courier" charset="0"/>
              </a:rPr>
              <a:t>'</a:t>
            </a:r>
            <a:r>
              <a:rPr lang="en-US" sz="1400" dirty="0" err="1">
                <a:solidFill>
                  <a:srgbClr val="B42419"/>
                </a:solidFill>
                <a:latin typeface="Courier" charset="0"/>
                <a:ea typeface="Courier" charset="0"/>
                <a:cs typeface="Courier" charset="0"/>
              </a:rPr>
              <a:t>gview</a:t>
            </a:r>
            <a:r>
              <a:rPr lang="en-US" sz="1400" dirty="0">
                <a:solidFill>
                  <a:srgbClr val="B42419"/>
                </a:solidFill>
                <a:latin typeface="Courier" charset="0"/>
                <a:ea typeface="Courier" charset="0"/>
                <a:cs typeface="Courier" charset="0"/>
              </a:rPr>
              <a:t>/</a:t>
            </a:r>
            <a:r>
              <a:rPr lang="en-US" sz="1400" dirty="0" err="1">
                <a:solidFill>
                  <a:srgbClr val="B42419"/>
                </a:solidFill>
                <a:latin typeface="Courier" charset="0"/>
                <a:ea typeface="Courier" charset="0"/>
                <a:cs typeface="Courier" charset="0"/>
              </a:rPr>
              <a:t>cat_list.html</a:t>
            </a:r>
            <a:r>
              <a:rPr lang="en-US" sz="1400" dirty="0">
                <a:solidFill>
                  <a:srgbClr val="B42419"/>
                </a:solidFill>
                <a:latin typeface="Courier" charset="0"/>
                <a:ea typeface="Courier" charset="0"/>
                <a:cs typeface="Courier" charset="0"/>
              </a:rPr>
              <a:t>'</a:t>
            </a:r>
            <a:r>
              <a:rPr lang="en-US" sz="1400" dirty="0">
                <a:solidFill>
                  <a:srgbClr val="000000"/>
                </a:solidFill>
                <a:latin typeface="Courier" charset="0"/>
                <a:ea typeface="Courier" charset="0"/>
                <a:cs typeface="Courier" charset="0"/>
              </a:rPr>
              <a:t>, </a:t>
            </a:r>
            <a:r>
              <a:rPr lang="en-US" sz="1400" dirty="0" err="1">
                <a:solidFill>
                  <a:srgbClr val="000000"/>
                </a:solidFill>
                <a:latin typeface="Courier" charset="0"/>
                <a:ea typeface="Courier" charset="0"/>
                <a:cs typeface="Courier" charset="0"/>
              </a:rPr>
              <a:t>cntx</a:t>
            </a:r>
            <a:r>
              <a:rPr lang="en-US" sz="1400" dirty="0" smtClean="0">
                <a:solidFill>
                  <a:srgbClr val="000000"/>
                </a:solidFill>
                <a:latin typeface="Courier" charset="0"/>
                <a:ea typeface="Courier" charset="0"/>
                <a:cs typeface="Courier" charset="0"/>
              </a:rPr>
              <a:t>)</a:t>
            </a:r>
          </a:p>
          <a:p>
            <a:endParaRPr lang="en-US" sz="1400" dirty="0">
              <a:solidFill>
                <a:srgbClr val="000000"/>
              </a:solidFill>
              <a:latin typeface="Courier" charset="0"/>
              <a:ea typeface="Courier" charset="0"/>
              <a:cs typeface="Courier" charset="0"/>
            </a:endParaRPr>
          </a:p>
          <a:p>
            <a:r>
              <a:rPr lang="en-US" sz="1400" dirty="0">
                <a:solidFill>
                  <a:srgbClr val="C1651C"/>
                </a:solidFill>
                <a:latin typeface="Courier" charset="0"/>
                <a:ea typeface="Courier" charset="0"/>
                <a:cs typeface="Courier" charset="0"/>
              </a:rPr>
              <a:t>class</a:t>
            </a:r>
            <a:r>
              <a:rPr lang="en-US" sz="1400" dirty="0">
                <a:solidFill>
                  <a:srgbClr val="000000"/>
                </a:solidFill>
                <a:latin typeface="Courier" charset="0"/>
                <a:ea typeface="Courier" charset="0"/>
                <a:cs typeface="Courier" charset="0"/>
              </a:rPr>
              <a:t> </a:t>
            </a:r>
            <a:r>
              <a:rPr lang="en-US" sz="1400" dirty="0" err="1">
                <a:solidFill>
                  <a:srgbClr val="2EAEBB"/>
                </a:solidFill>
                <a:latin typeface="Courier" charset="0"/>
                <a:ea typeface="Courier" charset="0"/>
                <a:cs typeface="Courier" charset="0"/>
              </a:rPr>
              <a:t>DogListView</a:t>
            </a:r>
            <a:r>
              <a:rPr lang="en-US" sz="1400" dirty="0">
                <a:solidFill>
                  <a:srgbClr val="000000"/>
                </a:solidFill>
                <a:latin typeface="Courier" charset="0"/>
                <a:ea typeface="Courier" charset="0"/>
                <a:cs typeface="Courier" charset="0"/>
              </a:rPr>
              <a:t>(View):</a:t>
            </a:r>
          </a:p>
          <a:p>
            <a:r>
              <a:rPr lang="mr-IN" sz="1400" dirty="0">
                <a:solidFill>
                  <a:srgbClr val="000000"/>
                </a:solidFill>
                <a:latin typeface="Courier" charset="0"/>
                <a:ea typeface="Courier" charset="0"/>
                <a:cs typeface="Courier" charset="0"/>
              </a:rPr>
              <a:t>    </a:t>
            </a:r>
            <a:r>
              <a:rPr lang="mr-IN" sz="1400" dirty="0" err="1">
                <a:solidFill>
                  <a:srgbClr val="000000"/>
                </a:solidFill>
                <a:latin typeface="Courier" charset="0"/>
                <a:ea typeface="Courier" charset="0"/>
                <a:cs typeface="Courier" charset="0"/>
              </a:rPr>
              <a:t>model</a:t>
            </a:r>
            <a:r>
              <a:rPr lang="mr-IN" sz="1400" dirty="0">
                <a:solidFill>
                  <a:srgbClr val="000000"/>
                </a:solidFill>
                <a:latin typeface="Courier" charset="0"/>
                <a:ea typeface="Courier" charset="0"/>
                <a:cs typeface="Courier" charset="0"/>
              </a:rPr>
              <a:t> = </a:t>
            </a:r>
            <a:r>
              <a:rPr lang="mr-IN" sz="1400" dirty="0" err="1">
                <a:solidFill>
                  <a:srgbClr val="000000"/>
                </a:solidFill>
                <a:latin typeface="Courier" charset="0"/>
                <a:ea typeface="Courier" charset="0"/>
                <a:cs typeface="Courier" charset="0"/>
              </a:rPr>
              <a:t>Dog</a:t>
            </a:r>
            <a:endParaRPr lang="mr-IN" sz="1400" dirty="0">
              <a:solidFill>
                <a:srgbClr val="000000"/>
              </a:solidFill>
              <a:latin typeface="Courier" charset="0"/>
              <a:ea typeface="Courier" charset="0"/>
              <a:cs typeface="Courier" charset="0"/>
            </a:endParaRPr>
          </a:p>
          <a:p>
            <a:r>
              <a:rPr lang="en-US" sz="1400" dirty="0">
                <a:solidFill>
                  <a:srgbClr val="000000"/>
                </a:solidFill>
                <a:latin typeface="Courier" charset="0"/>
                <a:ea typeface="Courier" charset="0"/>
                <a:cs typeface="Courier" charset="0"/>
              </a:rPr>
              <a:t>    </a:t>
            </a:r>
            <a:r>
              <a:rPr lang="en-US" sz="1400" dirty="0" err="1">
                <a:solidFill>
                  <a:srgbClr val="C1651C"/>
                </a:solidFill>
                <a:latin typeface="Courier" charset="0"/>
                <a:ea typeface="Courier" charset="0"/>
                <a:cs typeface="Courier" charset="0"/>
              </a:rPr>
              <a:t>def</a:t>
            </a:r>
            <a:r>
              <a:rPr lang="en-US" sz="1400" dirty="0">
                <a:solidFill>
                  <a:srgbClr val="000000"/>
                </a:solidFill>
                <a:latin typeface="Courier" charset="0"/>
                <a:ea typeface="Courier" charset="0"/>
                <a:cs typeface="Courier" charset="0"/>
              </a:rPr>
              <a:t> </a:t>
            </a:r>
            <a:r>
              <a:rPr lang="en-US" sz="1400" dirty="0">
                <a:solidFill>
                  <a:srgbClr val="2EAEBB"/>
                </a:solidFill>
                <a:latin typeface="Courier" charset="0"/>
                <a:ea typeface="Courier" charset="0"/>
                <a:cs typeface="Courier" charset="0"/>
              </a:rPr>
              <a:t>get</a:t>
            </a:r>
            <a:r>
              <a:rPr lang="en-US" sz="1400" dirty="0">
                <a:solidFill>
                  <a:srgbClr val="000000"/>
                </a:solidFill>
                <a:latin typeface="Courier" charset="0"/>
                <a:ea typeface="Courier" charset="0"/>
                <a:cs typeface="Courier" charset="0"/>
              </a:rPr>
              <a:t>(self, request) :</a:t>
            </a:r>
          </a:p>
          <a:p>
            <a:r>
              <a:rPr lang="en-US" sz="1400" dirty="0">
                <a:solidFill>
                  <a:srgbClr val="000000"/>
                </a:solidFill>
                <a:latin typeface="Courier" charset="0"/>
                <a:ea typeface="Courier" charset="0"/>
                <a:cs typeface="Courier" charset="0"/>
              </a:rPr>
              <a:t>        </a:t>
            </a:r>
            <a:r>
              <a:rPr lang="en-US" sz="1400" dirty="0" err="1">
                <a:solidFill>
                  <a:srgbClr val="000000"/>
                </a:solidFill>
                <a:latin typeface="Courier" charset="0"/>
                <a:ea typeface="Courier" charset="0"/>
                <a:cs typeface="Courier" charset="0"/>
              </a:rPr>
              <a:t>modelname</a:t>
            </a:r>
            <a:r>
              <a:rPr lang="en-US" sz="1400" dirty="0">
                <a:solidFill>
                  <a:srgbClr val="000000"/>
                </a:solidFill>
                <a:latin typeface="Courier" charset="0"/>
                <a:ea typeface="Courier" charset="0"/>
                <a:cs typeface="Courier" charset="0"/>
              </a:rPr>
              <a:t> = self.model._</a:t>
            </a:r>
            <a:r>
              <a:rPr lang="en-US" sz="1400" dirty="0" err="1">
                <a:solidFill>
                  <a:srgbClr val="000000"/>
                </a:solidFill>
                <a:latin typeface="Courier" charset="0"/>
                <a:ea typeface="Courier" charset="0"/>
                <a:cs typeface="Courier" charset="0"/>
              </a:rPr>
              <a:t>meta.verbose_name.title</a:t>
            </a:r>
            <a:r>
              <a:rPr lang="en-US" sz="1400" dirty="0">
                <a:solidFill>
                  <a:srgbClr val="000000"/>
                </a:solidFill>
                <a:latin typeface="Courier" charset="0"/>
                <a:ea typeface="Courier" charset="0"/>
                <a:cs typeface="Courier" charset="0"/>
              </a:rPr>
              <a:t>().lower()</a:t>
            </a:r>
          </a:p>
          <a:p>
            <a:r>
              <a:rPr lang="en-US" sz="1400" dirty="0">
                <a:solidFill>
                  <a:srgbClr val="000000"/>
                </a:solidFill>
                <a:latin typeface="Courier" charset="0"/>
                <a:ea typeface="Courier" charset="0"/>
                <a:cs typeface="Courier" charset="0"/>
              </a:rPr>
              <a:t>        stuff = </a:t>
            </a:r>
            <a:r>
              <a:rPr lang="en-US" sz="1400" dirty="0" err="1">
                <a:solidFill>
                  <a:srgbClr val="000000"/>
                </a:solidFill>
                <a:latin typeface="Courier" charset="0"/>
                <a:ea typeface="Courier" charset="0"/>
                <a:cs typeface="Courier" charset="0"/>
              </a:rPr>
              <a:t>self.model.objects.all</a:t>
            </a:r>
            <a:r>
              <a:rPr lang="en-US" sz="1400" dirty="0">
                <a:solidFill>
                  <a:srgbClr val="000000"/>
                </a:solidFill>
                <a:latin typeface="Courier" charset="0"/>
                <a:ea typeface="Courier" charset="0"/>
                <a:cs typeface="Courier" charset="0"/>
              </a:rPr>
              <a:t>()</a:t>
            </a:r>
          </a:p>
          <a:p>
            <a:r>
              <a:rPr lang="mr-IN" sz="1400" dirty="0">
                <a:solidFill>
                  <a:srgbClr val="000000"/>
                </a:solidFill>
                <a:latin typeface="Courier" charset="0"/>
                <a:ea typeface="Courier" charset="0"/>
                <a:cs typeface="Courier" charset="0"/>
              </a:rPr>
              <a:t>        </a:t>
            </a:r>
            <a:r>
              <a:rPr lang="mr-IN" sz="1400" dirty="0" err="1">
                <a:solidFill>
                  <a:srgbClr val="000000"/>
                </a:solidFill>
                <a:latin typeface="Courier" charset="0"/>
                <a:ea typeface="Courier" charset="0"/>
                <a:cs typeface="Courier" charset="0"/>
              </a:rPr>
              <a:t>cntx</a:t>
            </a:r>
            <a:r>
              <a:rPr lang="mr-IN" sz="1400" dirty="0">
                <a:solidFill>
                  <a:srgbClr val="000000"/>
                </a:solidFill>
                <a:latin typeface="Courier" charset="0"/>
                <a:ea typeface="Courier" charset="0"/>
                <a:cs typeface="Courier" charset="0"/>
              </a:rPr>
              <a:t> = { </a:t>
            </a:r>
            <a:r>
              <a:rPr lang="mr-IN" sz="1400" dirty="0" err="1">
                <a:solidFill>
                  <a:srgbClr val="000000"/>
                </a:solidFill>
                <a:latin typeface="Courier" charset="0"/>
                <a:ea typeface="Courier" charset="0"/>
                <a:cs typeface="Courier" charset="0"/>
              </a:rPr>
              <a:t>modelname</a:t>
            </a:r>
            <a:r>
              <a:rPr lang="mr-IN" sz="1400" dirty="0">
                <a:solidFill>
                  <a:srgbClr val="000000"/>
                </a:solidFill>
                <a:latin typeface="Courier" charset="0"/>
                <a:ea typeface="Courier" charset="0"/>
                <a:cs typeface="Courier" charset="0"/>
              </a:rPr>
              <a:t>+</a:t>
            </a:r>
            <a:r>
              <a:rPr lang="mr-IN" sz="1400" dirty="0">
                <a:solidFill>
                  <a:srgbClr val="B42419"/>
                </a:solidFill>
                <a:latin typeface="Courier" charset="0"/>
                <a:ea typeface="Courier" charset="0"/>
                <a:cs typeface="Courier" charset="0"/>
              </a:rPr>
              <a:t>'_</a:t>
            </a:r>
            <a:r>
              <a:rPr lang="mr-IN" sz="1400" dirty="0" err="1">
                <a:solidFill>
                  <a:srgbClr val="B42419"/>
                </a:solidFill>
                <a:latin typeface="Courier" charset="0"/>
                <a:ea typeface="Courier" charset="0"/>
                <a:cs typeface="Courier" charset="0"/>
              </a:rPr>
              <a:t>list</a:t>
            </a:r>
            <a:r>
              <a:rPr lang="mr-IN" sz="1400" dirty="0">
                <a:solidFill>
                  <a:srgbClr val="B42419"/>
                </a:solidFill>
                <a:latin typeface="Courier" charset="0"/>
                <a:ea typeface="Courier" charset="0"/>
                <a:cs typeface="Courier" charset="0"/>
              </a:rPr>
              <a:t>'</a:t>
            </a:r>
            <a:r>
              <a:rPr lang="mr-IN" sz="1400" dirty="0">
                <a:solidFill>
                  <a:srgbClr val="000000"/>
                </a:solidFill>
                <a:latin typeface="Courier" charset="0"/>
                <a:ea typeface="Courier" charset="0"/>
                <a:cs typeface="Courier" charset="0"/>
              </a:rPr>
              <a:t>: </a:t>
            </a:r>
            <a:r>
              <a:rPr lang="mr-IN" sz="1400" dirty="0" err="1">
                <a:solidFill>
                  <a:srgbClr val="000000"/>
                </a:solidFill>
                <a:latin typeface="Courier" charset="0"/>
                <a:ea typeface="Courier" charset="0"/>
                <a:cs typeface="Courier" charset="0"/>
              </a:rPr>
              <a:t>stuff</a:t>
            </a:r>
            <a:r>
              <a:rPr lang="mr-IN" sz="1400" dirty="0">
                <a:solidFill>
                  <a:srgbClr val="000000"/>
                </a:solidFill>
                <a:latin typeface="Courier" charset="0"/>
                <a:ea typeface="Courier" charset="0"/>
                <a:cs typeface="Courier" charset="0"/>
              </a:rPr>
              <a:t> }</a:t>
            </a:r>
          </a:p>
          <a:p>
            <a:r>
              <a:rPr lang="en-US" sz="1400" dirty="0">
                <a:solidFill>
                  <a:srgbClr val="000000"/>
                </a:solidFill>
                <a:latin typeface="Courier" charset="0"/>
                <a:ea typeface="Courier" charset="0"/>
                <a:cs typeface="Courier" charset="0"/>
              </a:rPr>
              <a:t>        </a:t>
            </a:r>
            <a:r>
              <a:rPr lang="en-US" sz="1400" dirty="0">
                <a:solidFill>
                  <a:srgbClr val="C1651C"/>
                </a:solidFill>
                <a:latin typeface="Courier" charset="0"/>
                <a:ea typeface="Courier" charset="0"/>
                <a:cs typeface="Courier" charset="0"/>
              </a:rPr>
              <a:t>return</a:t>
            </a:r>
            <a:r>
              <a:rPr lang="en-US" sz="1400" dirty="0">
                <a:solidFill>
                  <a:srgbClr val="000000"/>
                </a:solidFill>
                <a:latin typeface="Courier" charset="0"/>
                <a:ea typeface="Courier" charset="0"/>
                <a:cs typeface="Courier" charset="0"/>
              </a:rPr>
              <a:t> render(request, </a:t>
            </a:r>
            <a:r>
              <a:rPr lang="en-US" sz="1400" dirty="0">
                <a:solidFill>
                  <a:srgbClr val="B42419"/>
                </a:solidFill>
                <a:latin typeface="Courier" charset="0"/>
                <a:ea typeface="Courier" charset="0"/>
                <a:cs typeface="Courier" charset="0"/>
              </a:rPr>
              <a:t>'</a:t>
            </a:r>
            <a:r>
              <a:rPr lang="en-US" sz="1400" dirty="0" err="1">
                <a:solidFill>
                  <a:srgbClr val="B42419"/>
                </a:solidFill>
                <a:latin typeface="Courier" charset="0"/>
                <a:ea typeface="Courier" charset="0"/>
                <a:cs typeface="Courier" charset="0"/>
              </a:rPr>
              <a:t>gview</a:t>
            </a:r>
            <a:r>
              <a:rPr lang="en-US" sz="1400" dirty="0">
                <a:solidFill>
                  <a:srgbClr val="B42419"/>
                </a:solidFill>
                <a:latin typeface="Courier" charset="0"/>
                <a:ea typeface="Courier" charset="0"/>
                <a:cs typeface="Courier" charset="0"/>
              </a:rPr>
              <a:t>/'</a:t>
            </a:r>
            <a:r>
              <a:rPr lang="en-US" sz="1400" dirty="0">
                <a:solidFill>
                  <a:srgbClr val="000000"/>
                </a:solidFill>
                <a:latin typeface="Courier" charset="0"/>
                <a:ea typeface="Courier" charset="0"/>
                <a:cs typeface="Courier" charset="0"/>
              </a:rPr>
              <a:t>+</a:t>
            </a:r>
            <a:r>
              <a:rPr lang="en-US" sz="1400" dirty="0" err="1">
                <a:solidFill>
                  <a:srgbClr val="000000"/>
                </a:solidFill>
                <a:latin typeface="Courier" charset="0"/>
                <a:ea typeface="Courier" charset="0"/>
                <a:cs typeface="Courier" charset="0"/>
              </a:rPr>
              <a:t>modelname</a:t>
            </a:r>
            <a:r>
              <a:rPr lang="en-US" sz="1400" dirty="0">
                <a:solidFill>
                  <a:srgbClr val="000000"/>
                </a:solidFill>
                <a:latin typeface="Courier" charset="0"/>
                <a:ea typeface="Courier" charset="0"/>
                <a:cs typeface="Courier" charset="0"/>
              </a:rPr>
              <a:t>+</a:t>
            </a:r>
            <a:r>
              <a:rPr lang="en-US" sz="1400" dirty="0">
                <a:solidFill>
                  <a:srgbClr val="B42419"/>
                </a:solidFill>
                <a:latin typeface="Courier" charset="0"/>
                <a:ea typeface="Courier" charset="0"/>
                <a:cs typeface="Courier" charset="0"/>
              </a:rPr>
              <a:t>'_</a:t>
            </a:r>
            <a:r>
              <a:rPr lang="en-US" sz="1400" dirty="0" err="1">
                <a:solidFill>
                  <a:srgbClr val="B42419"/>
                </a:solidFill>
                <a:latin typeface="Courier" charset="0"/>
                <a:ea typeface="Courier" charset="0"/>
                <a:cs typeface="Courier" charset="0"/>
              </a:rPr>
              <a:t>list.html</a:t>
            </a:r>
            <a:r>
              <a:rPr lang="en-US" sz="1400" dirty="0">
                <a:solidFill>
                  <a:srgbClr val="B42419"/>
                </a:solidFill>
                <a:latin typeface="Courier" charset="0"/>
                <a:ea typeface="Courier" charset="0"/>
                <a:cs typeface="Courier" charset="0"/>
              </a:rPr>
              <a:t>'</a:t>
            </a:r>
            <a:r>
              <a:rPr lang="en-US" sz="1400" dirty="0">
                <a:solidFill>
                  <a:srgbClr val="000000"/>
                </a:solidFill>
                <a:latin typeface="Courier" charset="0"/>
                <a:ea typeface="Courier" charset="0"/>
                <a:cs typeface="Courier" charset="0"/>
              </a:rPr>
              <a:t>, </a:t>
            </a:r>
            <a:r>
              <a:rPr lang="en-US" sz="1400" dirty="0" err="1">
                <a:solidFill>
                  <a:srgbClr val="000000"/>
                </a:solidFill>
                <a:latin typeface="Courier" charset="0"/>
                <a:ea typeface="Courier" charset="0"/>
                <a:cs typeface="Courier" charset="0"/>
              </a:rPr>
              <a:t>cntx</a:t>
            </a:r>
            <a:r>
              <a:rPr lang="en-US" sz="1400" dirty="0" smtClean="0">
                <a:solidFill>
                  <a:srgbClr val="000000"/>
                </a:solidFill>
                <a:latin typeface="Courier" charset="0"/>
                <a:ea typeface="Courier" charset="0"/>
                <a:cs typeface="Courier" charset="0"/>
              </a:rPr>
              <a:t>)</a:t>
            </a:r>
          </a:p>
          <a:p>
            <a:endParaRPr lang="en-US" sz="1400" dirty="0">
              <a:solidFill>
                <a:srgbClr val="000000"/>
              </a:solidFill>
              <a:latin typeface="Courier" charset="0"/>
              <a:ea typeface="Courier" charset="0"/>
              <a:cs typeface="Courier" charset="0"/>
            </a:endParaRPr>
          </a:p>
          <a:p>
            <a:r>
              <a:rPr lang="en-US" sz="1400" dirty="0">
                <a:solidFill>
                  <a:srgbClr val="C814C9"/>
                </a:solidFill>
                <a:latin typeface="Courier" charset="0"/>
                <a:ea typeface="Courier" charset="0"/>
                <a:cs typeface="Courier" charset="0"/>
              </a:rPr>
              <a:t>from</a:t>
            </a:r>
            <a:r>
              <a:rPr lang="en-US" sz="1400" dirty="0">
                <a:solidFill>
                  <a:srgbClr val="000000"/>
                </a:solidFill>
                <a:latin typeface="Courier" charset="0"/>
                <a:ea typeface="Courier" charset="0"/>
                <a:cs typeface="Courier" charset="0"/>
              </a:rPr>
              <a:t> </a:t>
            </a:r>
            <a:r>
              <a:rPr lang="en-US" sz="1400" dirty="0" err="1">
                <a:solidFill>
                  <a:srgbClr val="000000"/>
                </a:solidFill>
                <a:latin typeface="Courier" charset="0"/>
                <a:ea typeface="Courier" charset="0"/>
                <a:cs typeface="Courier" charset="0"/>
              </a:rPr>
              <a:t>django.views</a:t>
            </a:r>
            <a:r>
              <a:rPr lang="en-US" sz="1400" dirty="0">
                <a:solidFill>
                  <a:srgbClr val="000000"/>
                </a:solidFill>
                <a:latin typeface="Courier" charset="0"/>
                <a:ea typeface="Courier" charset="0"/>
                <a:cs typeface="Courier" charset="0"/>
              </a:rPr>
              <a:t> </a:t>
            </a:r>
            <a:r>
              <a:rPr lang="en-US" sz="1400" dirty="0">
                <a:solidFill>
                  <a:srgbClr val="C814C9"/>
                </a:solidFill>
                <a:latin typeface="Courier" charset="0"/>
                <a:ea typeface="Courier" charset="0"/>
                <a:cs typeface="Courier" charset="0"/>
              </a:rPr>
              <a:t>import</a:t>
            </a:r>
            <a:r>
              <a:rPr lang="en-US" sz="1400" dirty="0">
                <a:solidFill>
                  <a:srgbClr val="000000"/>
                </a:solidFill>
                <a:latin typeface="Courier" charset="0"/>
                <a:ea typeface="Courier" charset="0"/>
                <a:cs typeface="Courier" charset="0"/>
              </a:rPr>
              <a:t> generic</a:t>
            </a:r>
          </a:p>
          <a:p>
            <a:endParaRPr lang="en-US" sz="1400" dirty="0">
              <a:solidFill>
                <a:srgbClr val="000000"/>
              </a:solidFill>
              <a:latin typeface="Courier" charset="0"/>
              <a:ea typeface="Courier" charset="0"/>
              <a:cs typeface="Courier" charset="0"/>
            </a:endParaRPr>
          </a:p>
          <a:p>
            <a:r>
              <a:rPr lang="en-US" sz="1400" dirty="0">
                <a:solidFill>
                  <a:srgbClr val="C1651C"/>
                </a:solidFill>
                <a:latin typeface="Courier" charset="0"/>
                <a:ea typeface="Courier" charset="0"/>
                <a:cs typeface="Courier" charset="0"/>
              </a:rPr>
              <a:t>class</a:t>
            </a:r>
            <a:r>
              <a:rPr lang="en-US" sz="1400" dirty="0">
                <a:solidFill>
                  <a:srgbClr val="000000"/>
                </a:solidFill>
                <a:latin typeface="Courier" charset="0"/>
                <a:ea typeface="Courier" charset="0"/>
                <a:cs typeface="Courier" charset="0"/>
              </a:rPr>
              <a:t> </a:t>
            </a:r>
            <a:r>
              <a:rPr lang="en-US" sz="1400" dirty="0" err="1">
                <a:solidFill>
                  <a:srgbClr val="2EAEBB"/>
                </a:solidFill>
                <a:latin typeface="Courier" charset="0"/>
                <a:ea typeface="Courier" charset="0"/>
                <a:cs typeface="Courier" charset="0"/>
              </a:rPr>
              <a:t>HorseListView</a:t>
            </a:r>
            <a:r>
              <a:rPr lang="en-US" sz="1400" dirty="0">
                <a:solidFill>
                  <a:srgbClr val="000000"/>
                </a:solidFill>
                <a:latin typeface="Courier" charset="0"/>
                <a:ea typeface="Courier" charset="0"/>
                <a:cs typeface="Courier" charset="0"/>
              </a:rPr>
              <a:t>(</a:t>
            </a:r>
            <a:r>
              <a:rPr lang="en-US" sz="1400" dirty="0" err="1">
                <a:solidFill>
                  <a:srgbClr val="000000"/>
                </a:solidFill>
                <a:latin typeface="Courier" charset="0"/>
                <a:ea typeface="Courier" charset="0"/>
                <a:cs typeface="Courier" charset="0"/>
              </a:rPr>
              <a:t>generic.ListView</a:t>
            </a:r>
            <a:r>
              <a:rPr lang="en-US" sz="1400" dirty="0">
                <a:solidFill>
                  <a:srgbClr val="000000"/>
                </a:solidFill>
                <a:latin typeface="Courier" charset="0"/>
                <a:ea typeface="Courier" charset="0"/>
                <a:cs typeface="Courier" charset="0"/>
              </a:rPr>
              <a:t>):</a:t>
            </a:r>
          </a:p>
          <a:p>
            <a:r>
              <a:rPr lang="en-US" sz="1400" dirty="0">
                <a:solidFill>
                  <a:srgbClr val="000000"/>
                </a:solidFill>
                <a:latin typeface="Courier" charset="0"/>
                <a:ea typeface="Courier" charset="0"/>
                <a:cs typeface="Courier" charset="0"/>
              </a:rPr>
              <a:t>    model = </a:t>
            </a:r>
            <a:r>
              <a:rPr lang="en-US" sz="1400" dirty="0" smtClean="0">
                <a:solidFill>
                  <a:srgbClr val="000000"/>
                </a:solidFill>
                <a:latin typeface="Courier" charset="0"/>
                <a:ea typeface="Courier" charset="0"/>
                <a:cs typeface="Courier" charset="0"/>
              </a:rPr>
              <a:t>Horse</a:t>
            </a:r>
          </a:p>
        </p:txBody>
      </p:sp>
      <p:sp>
        <p:nvSpPr>
          <p:cNvPr id="6" name="Rectangle 5"/>
          <p:cNvSpPr/>
          <p:nvPr/>
        </p:nvSpPr>
        <p:spPr>
          <a:xfrm>
            <a:off x="604825" y="783229"/>
            <a:ext cx="2957413" cy="369332"/>
          </a:xfrm>
          <a:prstGeom prst="rect">
            <a:avLst/>
          </a:prstGeom>
        </p:spPr>
        <p:txBody>
          <a:bodyPr wrap="none">
            <a:spAutoFit/>
          </a:bodyPr>
          <a:lstStyle/>
          <a:p>
            <a:r>
              <a:rPr lang="en-US" dirty="0" smtClean="0">
                <a:solidFill>
                  <a:srgbClr val="FFFF00"/>
                </a:solidFill>
              </a:rPr>
              <a:t>dj4e-samples/</a:t>
            </a:r>
            <a:r>
              <a:rPr lang="en-US" dirty="0" err="1" smtClean="0">
                <a:solidFill>
                  <a:srgbClr val="FFFF00"/>
                </a:solidFill>
              </a:rPr>
              <a:t>gview</a:t>
            </a:r>
            <a:r>
              <a:rPr lang="en-US" dirty="0" smtClean="0">
                <a:solidFill>
                  <a:srgbClr val="FFFF00"/>
                </a:solidFill>
              </a:rPr>
              <a:t>/</a:t>
            </a:r>
            <a:r>
              <a:rPr lang="en-US" dirty="0" err="1" smtClean="0">
                <a:solidFill>
                  <a:srgbClr val="FFFF00"/>
                </a:solidFill>
              </a:rPr>
              <a:t>views.py</a:t>
            </a:r>
            <a:endParaRPr lang="en-US" dirty="0">
              <a:solidFill>
                <a:srgbClr val="FFFF00"/>
              </a:solidFill>
              <a:effectLst/>
            </a:endParaRPr>
          </a:p>
        </p:txBody>
      </p:sp>
      <p:pic>
        <p:nvPicPr>
          <p:cNvPr id="8" name="Picture 7" descr="Cat List&#10;&#10;    Sophie&#10;    Frankie&#10;" title="Screen shot of https://samples.dj4e.com/gview/cats">
            <a:hlinkClick r:id="rId2"/>
          </p:cNvPr>
          <p:cNvPicPr>
            <a:picLocks noChangeAspect="1"/>
          </p:cNvPicPr>
          <p:nvPr/>
        </p:nvPicPr>
        <p:blipFill rotWithShape="1">
          <a:blip r:embed="rId3">
            <a:extLst>
              <a:ext uri="{28A0092B-C50C-407E-A947-70E740481C1C}">
                <a14:useLocalDpi xmlns:a14="http://schemas.microsoft.com/office/drawing/2010/main" val="0"/>
              </a:ext>
            </a:extLst>
          </a:blip>
          <a:srcRect r="27586"/>
          <a:stretch/>
        </p:blipFill>
        <p:spPr>
          <a:xfrm>
            <a:off x="8392958" y="1165312"/>
            <a:ext cx="3172509" cy="4539967"/>
          </a:xfrm>
          <a:prstGeom prst="rect">
            <a:avLst/>
          </a:prstGeom>
        </p:spPr>
      </p:pic>
      <p:sp>
        <p:nvSpPr>
          <p:cNvPr id="9" name="Rectangle 8"/>
          <p:cNvSpPr/>
          <p:nvPr/>
        </p:nvSpPr>
        <p:spPr>
          <a:xfrm>
            <a:off x="8392958" y="795980"/>
            <a:ext cx="3682803" cy="369332"/>
          </a:xfrm>
          <a:prstGeom prst="rect">
            <a:avLst/>
          </a:prstGeom>
        </p:spPr>
        <p:txBody>
          <a:bodyPr wrap="none">
            <a:spAutoFit/>
          </a:bodyPr>
          <a:lstStyle/>
          <a:p>
            <a:r>
              <a:rPr lang="en-US" dirty="0">
                <a:solidFill>
                  <a:srgbClr val="FFFF00"/>
                </a:solidFill>
              </a:rPr>
              <a:t>https://samples.dj4e.com/</a:t>
            </a:r>
            <a:r>
              <a:rPr lang="en-US" dirty="0" err="1">
                <a:solidFill>
                  <a:srgbClr val="FFFF00"/>
                </a:solidFill>
              </a:rPr>
              <a:t>gview</a:t>
            </a:r>
            <a:r>
              <a:rPr lang="en-US" dirty="0">
                <a:solidFill>
                  <a:srgbClr val="FFFF00"/>
                </a:solidFill>
              </a:rPr>
              <a:t>/cats</a:t>
            </a:r>
          </a:p>
        </p:txBody>
      </p:sp>
      <p:sp>
        <p:nvSpPr>
          <p:cNvPr id="10" name="Rectangle 9"/>
          <p:cNvSpPr/>
          <p:nvPr/>
        </p:nvSpPr>
        <p:spPr>
          <a:xfrm>
            <a:off x="1876424" y="5427975"/>
            <a:ext cx="8882063" cy="369332"/>
          </a:xfrm>
          <a:prstGeom prst="rect">
            <a:avLst/>
          </a:prstGeom>
        </p:spPr>
        <p:txBody>
          <a:bodyPr wrap="square">
            <a:spAutoFit/>
          </a:bodyPr>
          <a:lstStyle/>
          <a:p>
            <a:r>
              <a:rPr lang="en-US" dirty="0"/>
              <a:t>https://</a:t>
            </a:r>
            <a:r>
              <a:rPr lang="en-US" dirty="0" err="1" smtClean="0"/>
              <a:t>docs.djangoproject.com</a:t>
            </a:r>
            <a:r>
              <a:rPr lang="en-US" dirty="0" smtClean="0"/>
              <a:t>/</a:t>
            </a:r>
            <a:r>
              <a:rPr lang="en-US" dirty="0" err="1" smtClean="0"/>
              <a:t>en</a:t>
            </a:r>
            <a:r>
              <a:rPr lang="en-US" dirty="0" smtClean="0"/>
              <a:t>/</a:t>
            </a:r>
            <a:r>
              <a:rPr lang="hr-HR" dirty="0" smtClean="0"/>
              <a:t>3.0</a:t>
            </a:r>
            <a:r>
              <a:rPr lang="en-US" dirty="0" smtClean="0"/>
              <a:t>/topics/class-based-views/generic-display</a:t>
            </a:r>
            <a:r>
              <a:rPr lang="en-US" dirty="0"/>
              <a:t>/</a:t>
            </a:r>
          </a:p>
        </p:txBody>
      </p:sp>
    </p:spTree>
    <p:extLst>
      <p:ext uri="{BB962C8B-B14F-4D97-AF65-F5344CB8AC3E}">
        <p14:creationId xmlns:p14="http://schemas.microsoft.com/office/powerpoint/2010/main" val="9608575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0536" y="1238289"/>
            <a:ext cx="7581909" cy="2893100"/>
          </a:xfrm>
          <a:prstGeom prst="rect">
            <a:avLst/>
          </a:prstGeom>
          <a:solidFill>
            <a:schemeClr val="tx1"/>
          </a:solidFill>
        </p:spPr>
        <p:txBody>
          <a:bodyPr wrap="square">
            <a:spAutoFit/>
          </a:bodyPr>
          <a:lstStyle/>
          <a:p>
            <a:r>
              <a:rPr lang="en-US" sz="1400" dirty="0">
                <a:solidFill>
                  <a:srgbClr val="400BD9"/>
                </a:solidFill>
                <a:latin typeface="Courier" charset="0"/>
                <a:ea typeface="Courier" charset="0"/>
                <a:cs typeface="Courier" charset="0"/>
              </a:rPr>
              <a:t># Lets review how inheritance works to avoid repeating ourselves</a:t>
            </a:r>
            <a:endParaRPr lang="en-US" sz="1400" dirty="0">
              <a:solidFill>
                <a:srgbClr val="000000"/>
              </a:solidFill>
              <a:latin typeface="Courier" charset="0"/>
              <a:ea typeface="Courier" charset="0"/>
              <a:cs typeface="Courier" charset="0"/>
            </a:endParaRPr>
          </a:p>
          <a:p>
            <a:r>
              <a:rPr lang="en-US" sz="1400" dirty="0">
                <a:solidFill>
                  <a:srgbClr val="400BD9"/>
                </a:solidFill>
                <a:latin typeface="Courier" charset="0"/>
                <a:ea typeface="Courier" charset="0"/>
                <a:cs typeface="Courier" charset="0"/>
              </a:rPr>
              <a:t># It is all about convention</a:t>
            </a:r>
            <a:endParaRPr lang="en-US" sz="1400" dirty="0">
              <a:solidFill>
                <a:srgbClr val="000000"/>
              </a:solidFill>
              <a:latin typeface="Courier" charset="0"/>
              <a:ea typeface="Courier" charset="0"/>
              <a:cs typeface="Courier" charset="0"/>
            </a:endParaRPr>
          </a:p>
          <a:p>
            <a:r>
              <a:rPr lang="en-US" sz="1400" dirty="0">
                <a:solidFill>
                  <a:srgbClr val="C1651C"/>
                </a:solidFill>
                <a:latin typeface="Courier" charset="0"/>
                <a:ea typeface="Courier" charset="0"/>
                <a:cs typeface="Courier" charset="0"/>
              </a:rPr>
              <a:t>class</a:t>
            </a:r>
            <a:r>
              <a:rPr lang="en-US" sz="1400" dirty="0">
                <a:solidFill>
                  <a:srgbClr val="000000"/>
                </a:solidFill>
                <a:latin typeface="Courier" charset="0"/>
                <a:ea typeface="Courier" charset="0"/>
                <a:cs typeface="Courier" charset="0"/>
              </a:rPr>
              <a:t> </a:t>
            </a:r>
            <a:r>
              <a:rPr lang="en-US" sz="1400" dirty="0">
                <a:solidFill>
                  <a:srgbClr val="2EAEBB"/>
                </a:solidFill>
                <a:latin typeface="Courier" charset="0"/>
                <a:ea typeface="Courier" charset="0"/>
                <a:cs typeface="Courier" charset="0"/>
              </a:rPr>
              <a:t>DJ4EListView</a:t>
            </a:r>
            <a:r>
              <a:rPr lang="en-US" sz="1400" dirty="0">
                <a:solidFill>
                  <a:srgbClr val="000000"/>
                </a:solidFill>
                <a:latin typeface="Courier" charset="0"/>
                <a:ea typeface="Courier" charset="0"/>
                <a:cs typeface="Courier" charset="0"/>
              </a:rPr>
              <a:t>(View):</a:t>
            </a:r>
          </a:p>
          <a:p>
            <a:r>
              <a:rPr lang="en-US" sz="1400" dirty="0">
                <a:solidFill>
                  <a:srgbClr val="000000"/>
                </a:solidFill>
                <a:latin typeface="Courier" charset="0"/>
                <a:ea typeface="Courier" charset="0"/>
                <a:cs typeface="Courier" charset="0"/>
              </a:rPr>
              <a:t>    </a:t>
            </a:r>
            <a:r>
              <a:rPr lang="en-US" sz="1400" dirty="0" err="1">
                <a:solidFill>
                  <a:srgbClr val="C1651C"/>
                </a:solidFill>
                <a:latin typeface="Courier" charset="0"/>
                <a:ea typeface="Courier" charset="0"/>
                <a:cs typeface="Courier" charset="0"/>
              </a:rPr>
              <a:t>def</a:t>
            </a:r>
            <a:r>
              <a:rPr lang="en-US" sz="1400" dirty="0">
                <a:solidFill>
                  <a:srgbClr val="000000"/>
                </a:solidFill>
                <a:latin typeface="Courier" charset="0"/>
                <a:ea typeface="Courier" charset="0"/>
                <a:cs typeface="Courier" charset="0"/>
              </a:rPr>
              <a:t> </a:t>
            </a:r>
            <a:r>
              <a:rPr lang="en-US" sz="1400" dirty="0">
                <a:solidFill>
                  <a:srgbClr val="2EAEBB"/>
                </a:solidFill>
                <a:latin typeface="Courier" charset="0"/>
                <a:ea typeface="Courier" charset="0"/>
                <a:cs typeface="Courier" charset="0"/>
              </a:rPr>
              <a:t>get</a:t>
            </a:r>
            <a:r>
              <a:rPr lang="en-US" sz="1400" dirty="0">
                <a:solidFill>
                  <a:srgbClr val="000000"/>
                </a:solidFill>
                <a:latin typeface="Courier" charset="0"/>
                <a:ea typeface="Courier" charset="0"/>
                <a:cs typeface="Courier" charset="0"/>
              </a:rPr>
              <a:t>(self, request) :</a:t>
            </a:r>
          </a:p>
          <a:p>
            <a:r>
              <a:rPr lang="en-US" sz="1400" dirty="0">
                <a:solidFill>
                  <a:srgbClr val="000000"/>
                </a:solidFill>
                <a:latin typeface="Courier" charset="0"/>
                <a:ea typeface="Courier" charset="0"/>
                <a:cs typeface="Courier" charset="0"/>
              </a:rPr>
              <a:t>        </a:t>
            </a:r>
            <a:r>
              <a:rPr lang="en-US" sz="1400" dirty="0" err="1">
                <a:solidFill>
                  <a:srgbClr val="000000"/>
                </a:solidFill>
                <a:latin typeface="Courier" charset="0"/>
                <a:ea typeface="Courier" charset="0"/>
                <a:cs typeface="Courier" charset="0"/>
              </a:rPr>
              <a:t>modelname</a:t>
            </a:r>
            <a:r>
              <a:rPr lang="en-US" sz="1400" dirty="0">
                <a:solidFill>
                  <a:srgbClr val="000000"/>
                </a:solidFill>
                <a:latin typeface="Courier" charset="0"/>
                <a:ea typeface="Courier" charset="0"/>
                <a:cs typeface="Courier" charset="0"/>
              </a:rPr>
              <a:t> = self.model._</a:t>
            </a:r>
            <a:r>
              <a:rPr lang="en-US" sz="1400" dirty="0" err="1">
                <a:solidFill>
                  <a:srgbClr val="000000"/>
                </a:solidFill>
                <a:latin typeface="Courier" charset="0"/>
                <a:ea typeface="Courier" charset="0"/>
                <a:cs typeface="Courier" charset="0"/>
              </a:rPr>
              <a:t>meta.verbose_name.title</a:t>
            </a:r>
            <a:r>
              <a:rPr lang="en-US" sz="1400" dirty="0">
                <a:solidFill>
                  <a:srgbClr val="000000"/>
                </a:solidFill>
                <a:latin typeface="Courier" charset="0"/>
                <a:ea typeface="Courier" charset="0"/>
                <a:cs typeface="Courier" charset="0"/>
              </a:rPr>
              <a:t>().lower()</a:t>
            </a:r>
          </a:p>
          <a:p>
            <a:r>
              <a:rPr lang="en-US" sz="1400" dirty="0">
                <a:solidFill>
                  <a:srgbClr val="000000"/>
                </a:solidFill>
                <a:latin typeface="Courier" charset="0"/>
                <a:ea typeface="Courier" charset="0"/>
                <a:cs typeface="Courier" charset="0"/>
              </a:rPr>
              <a:t>        stuff = </a:t>
            </a:r>
            <a:r>
              <a:rPr lang="en-US" sz="1400" dirty="0" err="1">
                <a:solidFill>
                  <a:srgbClr val="000000"/>
                </a:solidFill>
                <a:latin typeface="Courier" charset="0"/>
                <a:ea typeface="Courier" charset="0"/>
                <a:cs typeface="Courier" charset="0"/>
              </a:rPr>
              <a:t>self.model.objects.all</a:t>
            </a:r>
            <a:r>
              <a:rPr lang="en-US" sz="1400" dirty="0">
                <a:solidFill>
                  <a:srgbClr val="000000"/>
                </a:solidFill>
                <a:latin typeface="Courier" charset="0"/>
                <a:ea typeface="Courier" charset="0"/>
                <a:cs typeface="Courier" charset="0"/>
              </a:rPr>
              <a:t>()</a:t>
            </a:r>
          </a:p>
          <a:p>
            <a:r>
              <a:rPr lang="mr-IN" sz="1400" dirty="0">
                <a:solidFill>
                  <a:srgbClr val="000000"/>
                </a:solidFill>
                <a:latin typeface="Courier" charset="0"/>
                <a:ea typeface="Courier" charset="0"/>
                <a:cs typeface="Courier" charset="0"/>
              </a:rPr>
              <a:t>        </a:t>
            </a:r>
            <a:r>
              <a:rPr lang="mr-IN" sz="1400" dirty="0" err="1">
                <a:solidFill>
                  <a:srgbClr val="000000"/>
                </a:solidFill>
                <a:latin typeface="Courier" charset="0"/>
                <a:ea typeface="Courier" charset="0"/>
                <a:cs typeface="Courier" charset="0"/>
              </a:rPr>
              <a:t>cntx</a:t>
            </a:r>
            <a:r>
              <a:rPr lang="mr-IN" sz="1400" dirty="0">
                <a:solidFill>
                  <a:srgbClr val="000000"/>
                </a:solidFill>
                <a:latin typeface="Courier" charset="0"/>
                <a:ea typeface="Courier" charset="0"/>
                <a:cs typeface="Courier" charset="0"/>
              </a:rPr>
              <a:t> = { </a:t>
            </a:r>
            <a:r>
              <a:rPr lang="mr-IN" sz="1400" dirty="0" err="1">
                <a:solidFill>
                  <a:srgbClr val="000000"/>
                </a:solidFill>
                <a:latin typeface="Courier" charset="0"/>
                <a:ea typeface="Courier" charset="0"/>
                <a:cs typeface="Courier" charset="0"/>
              </a:rPr>
              <a:t>modelname</a:t>
            </a:r>
            <a:r>
              <a:rPr lang="mr-IN" sz="1400" dirty="0">
                <a:solidFill>
                  <a:srgbClr val="000000"/>
                </a:solidFill>
                <a:latin typeface="Courier" charset="0"/>
                <a:ea typeface="Courier" charset="0"/>
                <a:cs typeface="Courier" charset="0"/>
              </a:rPr>
              <a:t>+</a:t>
            </a:r>
            <a:r>
              <a:rPr lang="mr-IN" sz="1400" dirty="0">
                <a:solidFill>
                  <a:srgbClr val="B42419"/>
                </a:solidFill>
                <a:latin typeface="Courier" charset="0"/>
                <a:ea typeface="Courier" charset="0"/>
                <a:cs typeface="Courier" charset="0"/>
              </a:rPr>
              <a:t>'_</a:t>
            </a:r>
            <a:r>
              <a:rPr lang="mr-IN" sz="1400" dirty="0" err="1">
                <a:solidFill>
                  <a:srgbClr val="B42419"/>
                </a:solidFill>
                <a:latin typeface="Courier" charset="0"/>
                <a:ea typeface="Courier" charset="0"/>
                <a:cs typeface="Courier" charset="0"/>
              </a:rPr>
              <a:t>list</a:t>
            </a:r>
            <a:r>
              <a:rPr lang="mr-IN" sz="1400" dirty="0">
                <a:solidFill>
                  <a:srgbClr val="B42419"/>
                </a:solidFill>
                <a:latin typeface="Courier" charset="0"/>
                <a:ea typeface="Courier" charset="0"/>
                <a:cs typeface="Courier" charset="0"/>
              </a:rPr>
              <a:t>'</a:t>
            </a:r>
            <a:r>
              <a:rPr lang="mr-IN" sz="1400" dirty="0">
                <a:solidFill>
                  <a:srgbClr val="000000"/>
                </a:solidFill>
                <a:latin typeface="Courier" charset="0"/>
                <a:ea typeface="Courier" charset="0"/>
                <a:cs typeface="Courier" charset="0"/>
              </a:rPr>
              <a:t>: </a:t>
            </a:r>
            <a:r>
              <a:rPr lang="mr-IN" sz="1400" dirty="0" err="1">
                <a:solidFill>
                  <a:srgbClr val="000000"/>
                </a:solidFill>
                <a:latin typeface="Courier" charset="0"/>
                <a:ea typeface="Courier" charset="0"/>
                <a:cs typeface="Courier" charset="0"/>
              </a:rPr>
              <a:t>stuff</a:t>
            </a:r>
            <a:r>
              <a:rPr lang="mr-IN" sz="1400" dirty="0">
                <a:solidFill>
                  <a:srgbClr val="000000"/>
                </a:solidFill>
                <a:latin typeface="Courier" charset="0"/>
                <a:ea typeface="Courier" charset="0"/>
                <a:cs typeface="Courier" charset="0"/>
              </a:rPr>
              <a:t> }</a:t>
            </a:r>
          </a:p>
          <a:p>
            <a:r>
              <a:rPr lang="en-US" sz="1400" dirty="0">
                <a:solidFill>
                  <a:srgbClr val="000000"/>
                </a:solidFill>
                <a:latin typeface="Courier" charset="0"/>
                <a:ea typeface="Courier" charset="0"/>
                <a:cs typeface="Courier" charset="0"/>
              </a:rPr>
              <a:t>        </a:t>
            </a:r>
            <a:r>
              <a:rPr lang="en-US" sz="1400" dirty="0">
                <a:solidFill>
                  <a:srgbClr val="C1651C"/>
                </a:solidFill>
                <a:latin typeface="Courier" charset="0"/>
                <a:ea typeface="Courier" charset="0"/>
                <a:cs typeface="Courier" charset="0"/>
              </a:rPr>
              <a:t>return</a:t>
            </a:r>
            <a:r>
              <a:rPr lang="en-US" sz="1400" dirty="0">
                <a:solidFill>
                  <a:srgbClr val="000000"/>
                </a:solidFill>
                <a:latin typeface="Courier" charset="0"/>
                <a:ea typeface="Courier" charset="0"/>
                <a:cs typeface="Courier" charset="0"/>
              </a:rPr>
              <a:t> render(request, </a:t>
            </a:r>
            <a:r>
              <a:rPr lang="en-US" sz="1400" dirty="0">
                <a:solidFill>
                  <a:srgbClr val="B42419"/>
                </a:solidFill>
                <a:latin typeface="Courier" charset="0"/>
                <a:ea typeface="Courier" charset="0"/>
                <a:cs typeface="Courier" charset="0"/>
              </a:rPr>
              <a:t>'</a:t>
            </a:r>
            <a:r>
              <a:rPr lang="en-US" sz="1400" dirty="0" err="1">
                <a:solidFill>
                  <a:srgbClr val="B42419"/>
                </a:solidFill>
                <a:latin typeface="Courier" charset="0"/>
                <a:ea typeface="Courier" charset="0"/>
                <a:cs typeface="Courier" charset="0"/>
              </a:rPr>
              <a:t>gview</a:t>
            </a:r>
            <a:r>
              <a:rPr lang="en-US" sz="1400" dirty="0">
                <a:solidFill>
                  <a:srgbClr val="B42419"/>
                </a:solidFill>
                <a:latin typeface="Courier" charset="0"/>
                <a:ea typeface="Courier" charset="0"/>
                <a:cs typeface="Courier" charset="0"/>
              </a:rPr>
              <a:t>/'</a:t>
            </a:r>
            <a:r>
              <a:rPr lang="en-US" sz="1400" dirty="0">
                <a:solidFill>
                  <a:srgbClr val="000000"/>
                </a:solidFill>
                <a:latin typeface="Courier" charset="0"/>
                <a:ea typeface="Courier" charset="0"/>
                <a:cs typeface="Courier" charset="0"/>
              </a:rPr>
              <a:t>+</a:t>
            </a:r>
            <a:r>
              <a:rPr lang="en-US" sz="1400" dirty="0" err="1">
                <a:solidFill>
                  <a:srgbClr val="000000"/>
                </a:solidFill>
                <a:latin typeface="Courier" charset="0"/>
                <a:ea typeface="Courier" charset="0"/>
                <a:cs typeface="Courier" charset="0"/>
              </a:rPr>
              <a:t>modelname</a:t>
            </a:r>
            <a:r>
              <a:rPr lang="en-US" sz="1400" dirty="0">
                <a:solidFill>
                  <a:srgbClr val="000000"/>
                </a:solidFill>
                <a:latin typeface="Courier" charset="0"/>
                <a:ea typeface="Courier" charset="0"/>
                <a:cs typeface="Courier" charset="0"/>
              </a:rPr>
              <a:t>+</a:t>
            </a:r>
            <a:r>
              <a:rPr lang="en-US" sz="1400" dirty="0">
                <a:solidFill>
                  <a:srgbClr val="B42419"/>
                </a:solidFill>
                <a:latin typeface="Courier" charset="0"/>
                <a:ea typeface="Courier" charset="0"/>
                <a:cs typeface="Courier" charset="0"/>
              </a:rPr>
              <a:t>'_</a:t>
            </a:r>
            <a:r>
              <a:rPr lang="en-US" sz="1400" dirty="0" err="1">
                <a:solidFill>
                  <a:srgbClr val="B42419"/>
                </a:solidFill>
                <a:latin typeface="Courier" charset="0"/>
                <a:ea typeface="Courier" charset="0"/>
                <a:cs typeface="Courier" charset="0"/>
              </a:rPr>
              <a:t>list.html</a:t>
            </a:r>
            <a:r>
              <a:rPr lang="en-US" sz="1400" dirty="0">
                <a:solidFill>
                  <a:srgbClr val="B42419"/>
                </a:solidFill>
                <a:latin typeface="Courier" charset="0"/>
                <a:ea typeface="Courier" charset="0"/>
                <a:cs typeface="Courier" charset="0"/>
              </a:rPr>
              <a:t>'</a:t>
            </a:r>
            <a:r>
              <a:rPr lang="en-US" sz="1400" dirty="0">
                <a:solidFill>
                  <a:srgbClr val="000000"/>
                </a:solidFill>
                <a:latin typeface="Courier" charset="0"/>
                <a:ea typeface="Courier" charset="0"/>
                <a:cs typeface="Courier" charset="0"/>
              </a:rPr>
              <a:t>, </a:t>
            </a:r>
            <a:r>
              <a:rPr lang="en-US" sz="1400" dirty="0" err="1">
                <a:solidFill>
                  <a:srgbClr val="000000"/>
                </a:solidFill>
                <a:latin typeface="Courier" charset="0"/>
                <a:ea typeface="Courier" charset="0"/>
                <a:cs typeface="Courier" charset="0"/>
              </a:rPr>
              <a:t>cntx</a:t>
            </a:r>
            <a:r>
              <a:rPr lang="en-US" sz="1400" dirty="0">
                <a:solidFill>
                  <a:srgbClr val="000000"/>
                </a:solidFill>
                <a:latin typeface="Courier" charset="0"/>
                <a:ea typeface="Courier" charset="0"/>
                <a:cs typeface="Courier" charset="0"/>
              </a:rPr>
              <a:t>)</a:t>
            </a:r>
          </a:p>
          <a:p>
            <a:endParaRPr lang="en-US" sz="1400" dirty="0" smtClean="0">
              <a:solidFill>
                <a:srgbClr val="000000"/>
              </a:solidFill>
              <a:latin typeface="Courier" charset="0"/>
              <a:ea typeface="Courier" charset="0"/>
              <a:cs typeface="Courier" charset="0"/>
            </a:endParaRPr>
          </a:p>
          <a:p>
            <a:r>
              <a:rPr lang="en-US" sz="1400" dirty="0">
                <a:solidFill>
                  <a:srgbClr val="400BD9"/>
                </a:solidFill>
                <a:latin typeface="Courier" charset="0"/>
                <a:ea typeface="Courier" charset="0"/>
                <a:cs typeface="Courier" charset="0"/>
              </a:rPr>
              <a:t># Lets reuse those "generic" classes</a:t>
            </a:r>
            <a:endParaRPr lang="en-US" sz="1400" dirty="0">
              <a:solidFill>
                <a:srgbClr val="000000"/>
              </a:solidFill>
              <a:latin typeface="Courier" charset="0"/>
              <a:ea typeface="Courier" charset="0"/>
              <a:cs typeface="Courier" charset="0"/>
            </a:endParaRPr>
          </a:p>
          <a:p>
            <a:r>
              <a:rPr lang="en-US" sz="1400" dirty="0">
                <a:solidFill>
                  <a:srgbClr val="C1651C"/>
                </a:solidFill>
                <a:latin typeface="Courier" charset="0"/>
                <a:ea typeface="Courier" charset="0"/>
                <a:cs typeface="Courier" charset="0"/>
              </a:rPr>
              <a:t>class</a:t>
            </a:r>
            <a:r>
              <a:rPr lang="en-US" sz="1400" dirty="0">
                <a:solidFill>
                  <a:srgbClr val="000000"/>
                </a:solidFill>
                <a:latin typeface="Courier" charset="0"/>
                <a:ea typeface="Courier" charset="0"/>
                <a:cs typeface="Courier" charset="0"/>
              </a:rPr>
              <a:t> </a:t>
            </a:r>
            <a:r>
              <a:rPr lang="en-US" sz="1400" dirty="0" err="1">
                <a:solidFill>
                  <a:srgbClr val="2EAEBB"/>
                </a:solidFill>
                <a:latin typeface="Courier" charset="0"/>
                <a:ea typeface="Courier" charset="0"/>
                <a:cs typeface="Courier" charset="0"/>
              </a:rPr>
              <a:t>CarListView</a:t>
            </a:r>
            <a:r>
              <a:rPr lang="en-US" sz="1400" dirty="0">
                <a:solidFill>
                  <a:srgbClr val="000000"/>
                </a:solidFill>
                <a:latin typeface="Courier" charset="0"/>
                <a:ea typeface="Courier" charset="0"/>
                <a:cs typeface="Courier" charset="0"/>
              </a:rPr>
              <a:t>(DJ4EListView):</a:t>
            </a:r>
          </a:p>
          <a:p>
            <a:r>
              <a:rPr lang="mr-IN" sz="1400" dirty="0">
                <a:solidFill>
                  <a:srgbClr val="000000"/>
                </a:solidFill>
                <a:latin typeface="Courier" charset="0"/>
                <a:ea typeface="Courier" charset="0"/>
                <a:cs typeface="Courier" charset="0"/>
              </a:rPr>
              <a:t>    </a:t>
            </a:r>
            <a:r>
              <a:rPr lang="mr-IN" sz="1400" dirty="0" err="1">
                <a:solidFill>
                  <a:srgbClr val="000000"/>
                </a:solidFill>
                <a:latin typeface="Courier" charset="0"/>
                <a:ea typeface="Courier" charset="0"/>
                <a:cs typeface="Courier" charset="0"/>
              </a:rPr>
              <a:t>model</a:t>
            </a:r>
            <a:r>
              <a:rPr lang="mr-IN" sz="1400" dirty="0">
                <a:solidFill>
                  <a:srgbClr val="000000"/>
                </a:solidFill>
                <a:latin typeface="Courier" charset="0"/>
                <a:ea typeface="Courier" charset="0"/>
                <a:cs typeface="Courier" charset="0"/>
              </a:rPr>
              <a:t> = </a:t>
            </a:r>
            <a:r>
              <a:rPr lang="mr-IN" sz="1400" dirty="0" err="1" smtClean="0">
                <a:solidFill>
                  <a:srgbClr val="000000"/>
                </a:solidFill>
                <a:latin typeface="Courier" charset="0"/>
                <a:ea typeface="Courier" charset="0"/>
                <a:cs typeface="Courier" charset="0"/>
              </a:rPr>
              <a:t>Car</a:t>
            </a:r>
            <a:endParaRPr lang="en-US" sz="1400" dirty="0" smtClean="0">
              <a:solidFill>
                <a:srgbClr val="000000"/>
              </a:solidFill>
              <a:latin typeface="Courier" charset="0"/>
              <a:ea typeface="Courier" charset="0"/>
              <a:cs typeface="Courier" charset="0"/>
            </a:endParaRPr>
          </a:p>
          <a:p>
            <a:endParaRPr lang="en-US" sz="1400" dirty="0">
              <a:solidFill>
                <a:srgbClr val="000000"/>
              </a:solidFill>
              <a:latin typeface="Courier" charset="0"/>
              <a:ea typeface="Courier" charset="0"/>
              <a:cs typeface="Courier" charset="0"/>
            </a:endParaRPr>
          </a:p>
        </p:txBody>
      </p:sp>
      <p:sp>
        <p:nvSpPr>
          <p:cNvPr id="6" name="Rectangle 5"/>
          <p:cNvSpPr/>
          <p:nvPr/>
        </p:nvSpPr>
        <p:spPr>
          <a:xfrm>
            <a:off x="590537" y="783229"/>
            <a:ext cx="2957413" cy="369332"/>
          </a:xfrm>
          <a:prstGeom prst="rect">
            <a:avLst/>
          </a:prstGeom>
        </p:spPr>
        <p:txBody>
          <a:bodyPr wrap="none">
            <a:spAutoFit/>
          </a:bodyPr>
          <a:lstStyle/>
          <a:p>
            <a:r>
              <a:rPr lang="en-US" dirty="0" smtClean="0">
                <a:solidFill>
                  <a:srgbClr val="FFFF00"/>
                </a:solidFill>
              </a:rPr>
              <a:t>dj4e-samples/</a:t>
            </a:r>
            <a:r>
              <a:rPr lang="en-US" dirty="0" err="1" smtClean="0">
                <a:solidFill>
                  <a:srgbClr val="FFFF00"/>
                </a:solidFill>
              </a:rPr>
              <a:t>gview</a:t>
            </a:r>
            <a:r>
              <a:rPr lang="en-US" dirty="0" smtClean="0">
                <a:solidFill>
                  <a:srgbClr val="FFFF00"/>
                </a:solidFill>
              </a:rPr>
              <a:t>/</a:t>
            </a:r>
            <a:r>
              <a:rPr lang="en-US" dirty="0" err="1" smtClean="0">
                <a:solidFill>
                  <a:srgbClr val="FFFF00"/>
                </a:solidFill>
              </a:rPr>
              <a:t>views.py</a:t>
            </a:r>
            <a:endParaRPr lang="en-US" dirty="0">
              <a:solidFill>
                <a:srgbClr val="FFFF00"/>
              </a:solidFill>
              <a:effectLst/>
            </a:endParaRPr>
          </a:p>
        </p:txBody>
      </p:sp>
      <p:sp>
        <p:nvSpPr>
          <p:cNvPr id="9" name="Rectangle 8"/>
          <p:cNvSpPr/>
          <p:nvPr/>
        </p:nvSpPr>
        <p:spPr>
          <a:xfrm>
            <a:off x="8378670" y="781692"/>
            <a:ext cx="3773918" cy="369332"/>
          </a:xfrm>
          <a:prstGeom prst="rect">
            <a:avLst/>
          </a:prstGeom>
        </p:spPr>
        <p:txBody>
          <a:bodyPr wrap="none">
            <a:spAutoFit/>
          </a:bodyPr>
          <a:lstStyle/>
          <a:p>
            <a:r>
              <a:rPr lang="en-US" dirty="0">
                <a:solidFill>
                  <a:srgbClr val="FFFF00"/>
                </a:solidFill>
              </a:rPr>
              <a:t>https://</a:t>
            </a:r>
            <a:r>
              <a:rPr lang="en-US" dirty="0" smtClean="0">
                <a:solidFill>
                  <a:srgbClr val="FFFF00"/>
                </a:solidFill>
              </a:rPr>
              <a:t>samples.dj4e.com/</a:t>
            </a:r>
            <a:r>
              <a:rPr lang="en-US" dirty="0" err="1" smtClean="0">
                <a:solidFill>
                  <a:srgbClr val="FFFF00"/>
                </a:solidFill>
              </a:rPr>
              <a:t>gview</a:t>
            </a:r>
            <a:r>
              <a:rPr lang="en-US" dirty="0" smtClean="0">
                <a:solidFill>
                  <a:srgbClr val="FFFF00"/>
                </a:solidFill>
              </a:rPr>
              <a:t>/cars</a:t>
            </a:r>
            <a:endParaRPr lang="en-US" dirty="0">
              <a:solidFill>
                <a:srgbClr val="FFFF00"/>
              </a:solidFill>
            </a:endParaRPr>
          </a:p>
        </p:txBody>
      </p:sp>
      <p:pic>
        <p:nvPicPr>
          <p:cNvPr id="7" name="Picture 6" descr="Car List&#10;&#10;    SakaiCar&#10;    Subaru&#10;" title="Screen shot of https://samples.dj4e.com/gview/car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2958" y="1151024"/>
            <a:ext cx="3656162" cy="3792248"/>
          </a:xfrm>
          <a:prstGeom prst="rect">
            <a:avLst/>
          </a:prstGeom>
        </p:spPr>
      </p:pic>
      <p:sp>
        <p:nvSpPr>
          <p:cNvPr id="11" name="Rectangle 10"/>
          <p:cNvSpPr/>
          <p:nvPr/>
        </p:nvSpPr>
        <p:spPr>
          <a:xfrm>
            <a:off x="1876424" y="5427975"/>
            <a:ext cx="8882063" cy="369332"/>
          </a:xfrm>
          <a:prstGeom prst="rect">
            <a:avLst/>
          </a:prstGeom>
        </p:spPr>
        <p:txBody>
          <a:bodyPr wrap="square">
            <a:spAutoFit/>
          </a:bodyPr>
          <a:lstStyle/>
          <a:p>
            <a:r>
              <a:rPr lang="en-US" dirty="0"/>
              <a:t>https://</a:t>
            </a:r>
            <a:r>
              <a:rPr lang="en-US" dirty="0" err="1" smtClean="0"/>
              <a:t>docs.djangoproject.com</a:t>
            </a:r>
            <a:r>
              <a:rPr lang="en-US" dirty="0" smtClean="0"/>
              <a:t>/</a:t>
            </a:r>
            <a:r>
              <a:rPr lang="en-US" dirty="0" err="1" smtClean="0"/>
              <a:t>en</a:t>
            </a:r>
            <a:r>
              <a:rPr lang="en-US" dirty="0" smtClean="0"/>
              <a:t>/</a:t>
            </a:r>
            <a:r>
              <a:rPr lang="hr-HR" dirty="0" smtClean="0"/>
              <a:t>3.0</a:t>
            </a:r>
            <a:r>
              <a:rPr lang="en-US" dirty="0" smtClean="0"/>
              <a:t>/topics/class-based-views/generic-display</a:t>
            </a:r>
            <a:r>
              <a:rPr lang="en-US" dirty="0"/>
              <a:t>/</a:t>
            </a:r>
          </a:p>
        </p:txBody>
      </p:sp>
    </p:spTree>
    <p:extLst>
      <p:ext uri="{BB962C8B-B14F-4D97-AF65-F5344CB8AC3E}">
        <p14:creationId xmlns:p14="http://schemas.microsoft.com/office/powerpoint/2010/main" val="19277518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7343774" y="958104"/>
            <a:ext cx="4114801" cy="284237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err="1" smtClean="0"/>
              <a:t>gview.views.HorseDetailView</a:t>
            </a:r>
            <a:endParaRPr lang="en-US" dirty="0" smtClean="0"/>
          </a:p>
          <a:p>
            <a:pPr algn="ctr"/>
            <a:endParaRPr lang="en-US" dirty="0" smtClean="0"/>
          </a:p>
          <a:p>
            <a:pPr algn="ctr"/>
            <a:r>
              <a:rPr lang="en-US" dirty="0" smtClean="0"/>
              <a:t>model = </a:t>
            </a:r>
            <a:r>
              <a:rPr lang="en-US" dirty="0" err="1" smtClean="0"/>
              <a:t>gviews.models.Horse</a:t>
            </a:r>
            <a:endParaRPr lang="en-US" dirty="0"/>
          </a:p>
        </p:txBody>
      </p:sp>
      <p:sp>
        <p:nvSpPr>
          <p:cNvPr id="2" name="Rectangle 1"/>
          <p:cNvSpPr/>
          <p:nvPr/>
        </p:nvSpPr>
        <p:spPr>
          <a:xfrm>
            <a:off x="604824" y="1238289"/>
            <a:ext cx="5853126" cy="1323439"/>
          </a:xfrm>
          <a:prstGeom prst="rect">
            <a:avLst/>
          </a:prstGeom>
          <a:solidFill>
            <a:schemeClr val="tx1"/>
          </a:solidFill>
        </p:spPr>
        <p:txBody>
          <a:bodyPr wrap="square">
            <a:spAutoFit/>
          </a:bodyPr>
          <a:lstStyle/>
          <a:p>
            <a:r>
              <a:rPr lang="en-US" sz="1600" dirty="0" smtClean="0">
                <a:solidFill>
                  <a:srgbClr val="C814C9"/>
                </a:solidFill>
                <a:latin typeface="Courier" charset="0"/>
                <a:ea typeface="Courier" charset="0"/>
                <a:cs typeface="Courier" charset="0"/>
              </a:rPr>
              <a:t>from</a:t>
            </a:r>
            <a:r>
              <a:rPr lang="en-US" sz="1600" dirty="0" smtClean="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django.views</a:t>
            </a:r>
            <a:r>
              <a:rPr lang="en-US" sz="1600" dirty="0">
                <a:solidFill>
                  <a:srgbClr val="000000"/>
                </a:solidFill>
                <a:latin typeface="Courier" charset="0"/>
                <a:ea typeface="Courier" charset="0"/>
                <a:cs typeface="Courier" charset="0"/>
              </a:rPr>
              <a:t> </a:t>
            </a:r>
            <a:r>
              <a:rPr lang="en-US" sz="1600" dirty="0">
                <a:solidFill>
                  <a:srgbClr val="C814C9"/>
                </a:solidFill>
                <a:latin typeface="Courier" charset="0"/>
                <a:ea typeface="Courier" charset="0"/>
                <a:cs typeface="Courier" charset="0"/>
              </a:rPr>
              <a:t>import</a:t>
            </a:r>
            <a:r>
              <a:rPr lang="en-US" sz="1600" dirty="0">
                <a:solidFill>
                  <a:srgbClr val="000000"/>
                </a:solidFill>
                <a:latin typeface="Courier" charset="0"/>
                <a:ea typeface="Courier" charset="0"/>
                <a:cs typeface="Courier" charset="0"/>
              </a:rPr>
              <a:t> </a:t>
            </a:r>
            <a:r>
              <a:rPr lang="en-US" sz="1600" dirty="0" smtClean="0">
                <a:solidFill>
                  <a:srgbClr val="000000"/>
                </a:solidFill>
                <a:latin typeface="Courier" charset="0"/>
                <a:ea typeface="Courier" charset="0"/>
                <a:cs typeface="Courier" charset="0"/>
              </a:rPr>
              <a:t>generic</a:t>
            </a:r>
          </a:p>
          <a:p>
            <a:r>
              <a:rPr lang="en-US" sz="1600" dirty="0">
                <a:solidFill>
                  <a:srgbClr val="C814C9"/>
                </a:solidFill>
                <a:latin typeface="Courier" charset="0"/>
                <a:ea typeface="Courier" charset="0"/>
                <a:cs typeface="Courier" charset="0"/>
              </a:rPr>
              <a:t>from</a:t>
            </a:r>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gview.models</a:t>
            </a:r>
            <a:r>
              <a:rPr lang="en-US" sz="1600" dirty="0">
                <a:solidFill>
                  <a:srgbClr val="000000"/>
                </a:solidFill>
                <a:latin typeface="Courier" charset="0"/>
                <a:ea typeface="Courier" charset="0"/>
                <a:cs typeface="Courier" charset="0"/>
              </a:rPr>
              <a:t> </a:t>
            </a:r>
            <a:r>
              <a:rPr lang="en-US" sz="1600" dirty="0">
                <a:solidFill>
                  <a:srgbClr val="C814C9"/>
                </a:solidFill>
                <a:latin typeface="Courier" charset="0"/>
                <a:ea typeface="Courier" charset="0"/>
                <a:cs typeface="Courier" charset="0"/>
              </a:rPr>
              <a:t>import</a:t>
            </a:r>
            <a:r>
              <a:rPr lang="en-US" sz="1600" dirty="0">
                <a:solidFill>
                  <a:srgbClr val="000000"/>
                </a:solidFill>
                <a:latin typeface="Courier" charset="0"/>
                <a:ea typeface="Courier" charset="0"/>
                <a:cs typeface="Courier" charset="0"/>
              </a:rPr>
              <a:t> Cat, Dog, Horse, </a:t>
            </a:r>
            <a:r>
              <a:rPr lang="en-US" sz="1600" dirty="0" smtClean="0">
                <a:solidFill>
                  <a:srgbClr val="000000"/>
                </a:solidFill>
                <a:latin typeface="Courier" charset="0"/>
                <a:ea typeface="Courier" charset="0"/>
                <a:cs typeface="Courier" charset="0"/>
              </a:rPr>
              <a:t>Car</a:t>
            </a:r>
            <a:endParaRPr lang="en-US" sz="1600" dirty="0">
              <a:solidFill>
                <a:srgbClr val="000000"/>
              </a:solidFill>
              <a:latin typeface="Courier" charset="0"/>
              <a:ea typeface="Courier" charset="0"/>
              <a:cs typeface="Courier" charset="0"/>
            </a:endParaRPr>
          </a:p>
          <a:p>
            <a:endParaRPr lang="en-US" sz="1600" dirty="0">
              <a:solidFill>
                <a:srgbClr val="000000"/>
              </a:solidFill>
              <a:latin typeface="Courier" charset="0"/>
              <a:ea typeface="Courier" charset="0"/>
              <a:cs typeface="Courier" charset="0"/>
            </a:endParaRPr>
          </a:p>
          <a:p>
            <a:r>
              <a:rPr lang="en-US" sz="1600" dirty="0">
                <a:solidFill>
                  <a:srgbClr val="C1651C"/>
                </a:solidFill>
                <a:latin typeface="Courier" charset="0"/>
                <a:ea typeface="Courier" charset="0"/>
                <a:cs typeface="Courier" charset="0"/>
              </a:rPr>
              <a:t>class</a:t>
            </a:r>
            <a:r>
              <a:rPr lang="en-US" sz="1600" dirty="0">
                <a:solidFill>
                  <a:srgbClr val="000000"/>
                </a:solidFill>
                <a:latin typeface="Courier" charset="0"/>
                <a:ea typeface="Courier" charset="0"/>
                <a:cs typeface="Courier" charset="0"/>
              </a:rPr>
              <a:t> </a:t>
            </a:r>
            <a:r>
              <a:rPr lang="en-US" sz="1600" dirty="0" err="1" smtClean="0">
                <a:solidFill>
                  <a:srgbClr val="2EAEBB"/>
                </a:solidFill>
                <a:latin typeface="Courier" charset="0"/>
                <a:ea typeface="Courier" charset="0"/>
                <a:cs typeface="Courier" charset="0"/>
              </a:rPr>
              <a:t>HorseDetailView</a:t>
            </a:r>
            <a:r>
              <a:rPr lang="en-US" sz="1600" dirty="0" smtClean="0">
                <a:solidFill>
                  <a:srgbClr val="000000"/>
                </a:solidFill>
                <a:latin typeface="Courier" charset="0"/>
                <a:ea typeface="Courier" charset="0"/>
                <a:cs typeface="Courier" charset="0"/>
              </a:rPr>
              <a:t>(</a:t>
            </a:r>
            <a:r>
              <a:rPr lang="en-US" sz="1600" dirty="0" err="1" smtClean="0">
                <a:solidFill>
                  <a:srgbClr val="000000"/>
                </a:solidFill>
                <a:latin typeface="Courier" charset="0"/>
                <a:ea typeface="Courier" charset="0"/>
                <a:cs typeface="Courier" charset="0"/>
              </a:rPr>
              <a:t>generic.DetailView</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model = </a:t>
            </a:r>
            <a:r>
              <a:rPr lang="en-US" sz="1600" dirty="0" smtClean="0">
                <a:solidFill>
                  <a:srgbClr val="000000"/>
                </a:solidFill>
                <a:latin typeface="Courier" charset="0"/>
                <a:ea typeface="Courier" charset="0"/>
                <a:cs typeface="Courier" charset="0"/>
              </a:rPr>
              <a:t>Horse</a:t>
            </a:r>
          </a:p>
        </p:txBody>
      </p:sp>
      <p:sp>
        <p:nvSpPr>
          <p:cNvPr id="6" name="Rectangle 5"/>
          <p:cNvSpPr/>
          <p:nvPr/>
        </p:nvSpPr>
        <p:spPr>
          <a:xfrm>
            <a:off x="604825" y="783229"/>
            <a:ext cx="2957413" cy="369332"/>
          </a:xfrm>
          <a:prstGeom prst="rect">
            <a:avLst/>
          </a:prstGeom>
        </p:spPr>
        <p:txBody>
          <a:bodyPr wrap="none">
            <a:spAutoFit/>
          </a:bodyPr>
          <a:lstStyle/>
          <a:p>
            <a:r>
              <a:rPr lang="en-US" dirty="0" smtClean="0">
                <a:solidFill>
                  <a:srgbClr val="FFFF00"/>
                </a:solidFill>
              </a:rPr>
              <a:t>dj4e-samples/</a:t>
            </a:r>
            <a:r>
              <a:rPr lang="en-US" dirty="0" err="1" smtClean="0">
                <a:solidFill>
                  <a:srgbClr val="FFFF00"/>
                </a:solidFill>
              </a:rPr>
              <a:t>gview</a:t>
            </a:r>
            <a:r>
              <a:rPr lang="en-US" dirty="0" smtClean="0">
                <a:solidFill>
                  <a:srgbClr val="FFFF00"/>
                </a:solidFill>
              </a:rPr>
              <a:t>/</a:t>
            </a:r>
            <a:r>
              <a:rPr lang="en-US" dirty="0" err="1" smtClean="0">
                <a:solidFill>
                  <a:srgbClr val="FFFF00"/>
                </a:solidFill>
              </a:rPr>
              <a:t>views.py</a:t>
            </a:r>
            <a:endParaRPr lang="en-US" dirty="0">
              <a:solidFill>
                <a:srgbClr val="FFFF00"/>
              </a:solidFill>
              <a:effectLst/>
            </a:endParaRPr>
          </a:p>
        </p:txBody>
      </p:sp>
      <p:sp>
        <p:nvSpPr>
          <p:cNvPr id="10" name="Rectangle 9"/>
          <p:cNvSpPr/>
          <p:nvPr/>
        </p:nvSpPr>
        <p:spPr>
          <a:xfrm>
            <a:off x="1876424" y="5427975"/>
            <a:ext cx="8882063" cy="369332"/>
          </a:xfrm>
          <a:prstGeom prst="rect">
            <a:avLst/>
          </a:prstGeom>
        </p:spPr>
        <p:txBody>
          <a:bodyPr wrap="square">
            <a:spAutoFit/>
          </a:bodyPr>
          <a:lstStyle/>
          <a:p>
            <a:r>
              <a:rPr lang="en-US" dirty="0"/>
              <a:t>https://</a:t>
            </a:r>
            <a:r>
              <a:rPr lang="en-US" dirty="0" err="1" smtClean="0"/>
              <a:t>docs.djangoproject.com</a:t>
            </a:r>
            <a:r>
              <a:rPr lang="en-US" dirty="0" smtClean="0"/>
              <a:t>/</a:t>
            </a:r>
            <a:r>
              <a:rPr lang="en-US" dirty="0" err="1" smtClean="0"/>
              <a:t>en</a:t>
            </a:r>
            <a:r>
              <a:rPr lang="en-US" dirty="0" smtClean="0"/>
              <a:t>/</a:t>
            </a:r>
            <a:r>
              <a:rPr lang="hr-HR" dirty="0" smtClean="0"/>
              <a:t>3.0</a:t>
            </a:r>
            <a:r>
              <a:rPr lang="en-US" dirty="0" smtClean="0"/>
              <a:t>/topics/class-based-views/generic-display</a:t>
            </a:r>
            <a:r>
              <a:rPr lang="en-US" dirty="0"/>
              <a:t>/</a:t>
            </a:r>
          </a:p>
        </p:txBody>
      </p:sp>
      <p:sp>
        <p:nvSpPr>
          <p:cNvPr id="3" name="Rectangle 2"/>
          <p:cNvSpPr/>
          <p:nvPr/>
        </p:nvSpPr>
        <p:spPr>
          <a:xfrm>
            <a:off x="7815262" y="2414594"/>
            <a:ext cx="3343275" cy="1000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err="1" smtClean="0"/>
              <a:t>django.views.generic.ListView</a:t>
            </a:r>
            <a:endParaRPr lang="en-US" dirty="0"/>
          </a:p>
        </p:txBody>
      </p:sp>
      <p:cxnSp>
        <p:nvCxnSpPr>
          <p:cNvPr id="13" name="Straight Arrow Connector 12"/>
          <p:cNvCxnSpPr>
            <a:endCxn id="3" idx="0"/>
          </p:cNvCxnSpPr>
          <p:nvPr/>
        </p:nvCxnSpPr>
        <p:spPr>
          <a:xfrm>
            <a:off x="9472613" y="1857375"/>
            <a:ext cx="14287" cy="55721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647688" y="3327919"/>
            <a:ext cx="5938844" cy="1815882"/>
          </a:xfrm>
          <a:prstGeom prst="rect">
            <a:avLst/>
          </a:prstGeom>
          <a:solidFill>
            <a:schemeClr val="tx1"/>
          </a:solidFill>
        </p:spPr>
        <p:txBody>
          <a:bodyPr wrap="square">
            <a:spAutoFit/>
          </a:bodyPr>
          <a:lstStyle/>
          <a:p>
            <a:r>
              <a:rPr lang="mr-IN" sz="1400" dirty="0">
                <a:solidFill>
                  <a:srgbClr val="1396A3"/>
                </a:solidFill>
                <a:latin typeface="Courier" charset="0"/>
                <a:ea typeface="Courier" charset="0"/>
                <a:cs typeface="Courier" charset="0"/>
              </a:rPr>
              <a:t>&lt;</a:t>
            </a:r>
            <a:r>
              <a:rPr lang="mr-IN" sz="1400" dirty="0">
                <a:solidFill>
                  <a:srgbClr val="C1651C"/>
                </a:solidFill>
                <a:latin typeface="Courier" charset="0"/>
                <a:ea typeface="Courier" charset="0"/>
                <a:cs typeface="Courier" charset="0"/>
              </a:rPr>
              <a:t>h1</a:t>
            </a:r>
            <a:r>
              <a:rPr lang="mr-IN" sz="1400" dirty="0">
                <a:solidFill>
                  <a:srgbClr val="1396A3"/>
                </a:solidFill>
                <a:latin typeface="Courier" charset="0"/>
                <a:ea typeface="Courier" charset="0"/>
                <a:cs typeface="Courier" charset="0"/>
              </a:rPr>
              <a:t>&gt;</a:t>
            </a:r>
            <a:r>
              <a:rPr lang="mr-IN" sz="1400" dirty="0" err="1">
                <a:solidFill>
                  <a:srgbClr val="C814C9"/>
                </a:solidFill>
                <a:latin typeface="Courier" charset="0"/>
                <a:ea typeface="Courier" charset="0"/>
                <a:cs typeface="Courier" charset="0"/>
              </a:rPr>
              <a:t>Horse</a:t>
            </a:r>
            <a:r>
              <a:rPr lang="mr-IN" sz="1400" dirty="0">
                <a:solidFill>
                  <a:srgbClr val="C814C9"/>
                </a:solidFill>
                <a:latin typeface="Courier" charset="0"/>
                <a:ea typeface="Courier" charset="0"/>
                <a:cs typeface="Courier" charset="0"/>
              </a:rPr>
              <a:t> {{ </a:t>
            </a:r>
            <a:r>
              <a:rPr lang="mr-IN" sz="1400" dirty="0" err="1">
                <a:solidFill>
                  <a:srgbClr val="C814C9"/>
                </a:solidFill>
                <a:latin typeface="Courier" charset="0"/>
                <a:ea typeface="Courier" charset="0"/>
                <a:cs typeface="Courier" charset="0"/>
              </a:rPr>
              <a:t>horse.name</a:t>
            </a:r>
            <a:r>
              <a:rPr lang="mr-IN" sz="1400" dirty="0">
                <a:solidFill>
                  <a:srgbClr val="C814C9"/>
                </a:solidFill>
                <a:latin typeface="Courier" charset="0"/>
                <a:ea typeface="Courier" charset="0"/>
                <a:cs typeface="Courier" charset="0"/>
              </a:rPr>
              <a:t> }}</a:t>
            </a:r>
            <a:r>
              <a:rPr lang="mr-IN" sz="1400" dirty="0">
                <a:solidFill>
                  <a:srgbClr val="2EAEBB"/>
                </a:solidFill>
                <a:latin typeface="Courier" charset="0"/>
                <a:ea typeface="Courier" charset="0"/>
                <a:cs typeface="Courier" charset="0"/>
              </a:rPr>
              <a:t>&lt;/</a:t>
            </a:r>
            <a:r>
              <a:rPr lang="mr-IN" sz="1400" dirty="0">
                <a:solidFill>
                  <a:srgbClr val="C1651C"/>
                </a:solidFill>
                <a:latin typeface="Courier" charset="0"/>
                <a:ea typeface="Courier" charset="0"/>
                <a:cs typeface="Courier" charset="0"/>
              </a:rPr>
              <a:t>h1</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p</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en-US" sz="1400" dirty="0">
                <a:solidFill>
                  <a:srgbClr val="2EAEBB"/>
                </a:solidFill>
                <a:latin typeface="Courier" charset="0"/>
                <a:ea typeface="Courier" charset="0"/>
                <a:cs typeface="Courier" charset="0"/>
              </a:rPr>
              <a:t>&lt;</a:t>
            </a:r>
            <a:r>
              <a:rPr lang="en-US" sz="1400" dirty="0" err="1">
                <a:solidFill>
                  <a:srgbClr val="C1651C"/>
                </a:solidFill>
                <a:latin typeface="Courier" charset="0"/>
                <a:ea typeface="Courier" charset="0"/>
                <a:cs typeface="Courier" charset="0"/>
              </a:rPr>
              <a:t>img</a:t>
            </a:r>
            <a:r>
              <a:rPr lang="en-US" sz="1400" dirty="0">
                <a:solidFill>
                  <a:srgbClr val="2EAEBB"/>
                </a:solidFill>
                <a:latin typeface="Courier" charset="0"/>
                <a:ea typeface="Courier" charset="0"/>
                <a:cs typeface="Courier" charset="0"/>
              </a:rPr>
              <a:t> </a:t>
            </a:r>
            <a:r>
              <a:rPr lang="en-US" sz="1400" dirty="0" err="1">
                <a:solidFill>
                  <a:srgbClr val="2FB41D"/>
                </a:solidFill>
                <a:latin typeface="Courier" charset="0"/>
                <a:ea typeface="Courier" charset="0"/>
                <a:cs typeface="Courier" charset="0"/>
              </a:rPr>
              <a:t>src</a:t>
            </a:r>
            <a:r>
              <a:rPr lang="en-US" sz="1400" dirty="0">
                <a:solidFill>
                  <a:srgbClr val="2EAEBB"/>
                </a:solidFill>
                <a:latin typeface="Courier" charset="0"/>
                <a:ea typeface="Courier" charset="0"/>
                <a:cs typeface="Courier" charset="0"/>
              </a:rPr>
              <a:t>=</a:t>
            </a:r>
            <a:r>
              <a:rPr lang="en-US" sz="1400" dirty="0">
                <a:solidFill>
                  <a:srgbClr val="B42419"/>
                </a:solidFill>
                <a:latin typeface="Courier" charset="0"/>
                <a:ea typeface="Courier" charset="0"/>
                <a:cs typeface="Courier" charset="0"/>
              </a:rPr>
              <a:t>"https://</a:t>
            </a:r>
            <a:r>
              <a:rPr lang="en-US" sz="1400" dirty="0" err="1">
                <a:solidFill>
                  <a:srgbClr val="B42419"/>
                </a:solidFill>
                <a:latin typeface="Courier" charset="0"/>
                <a:ea typeface="Courier" charset="0"/>
                <a:cs typeface="Courier" charset="0"/>
              </a:rPr>
              <a:t>loremflickr.com</a:t>
            </a:r>
            <a:r>
              <a:rPr lang="en-US" sz="1400" dirty="0">
                <a:solidFill>
                  <a:srgbClr val="B42419"/>
                </a:solidFill>
                <a:latin typeface="Courier" charset="0"/>
                <a:ea typeface="Courier" charset="0"/>
                <a:cs typeface="Courier" charset="0"/>
              </a:rPr>
              <a:t>/160/120/horse"</a:t>
            </a:r>
            <a:r>
              <a:rPr lang="en-US" sz="1400" dirty="0">
                <a:solidFill>
                  <a:srgbClr val="2EAEBB"/>
                </a:solidFill>
                <a:latin typeface="Courier" charset="0"/>
                <a:ea typeface="Courier" charset="0"/>
                <a:cs typeface="Courier" charset="0"/>
              </a:rPr>
              <a:t> </a:t>
            </a:r>
            <a:endParaRPr lang="en-US" sz="1400" dirty="0">
              <a:solidFill>
                <a:srgbClr val="000000"/>
              </a:solidFill>
              <a:latin typeface="Courier" charset="0"/>
              <a:ea typeface="Courier" charset="0"/>
              <a:cs typeface="Courier" charset="0"/>
            </a:endParaRPr>
          </a:p>
          <a:p>
            <a:r>
              <a:rPr lang="en-US" sz="1400" dirty="0">
                <a:solidFill>
                  <a:srgbClr val="2EAEBB"/>
                </a:solidFill>
                <a:latin typeface="Courier" charset="0"/>
                <a:ea typeface="Courier" charset="0"/>
                <a:cs typeface="Courier" charset="0"/>
              </a:rPr>
              <a:t>    </a:t>
            </a:r>
            <a:r>
              <a:rPr lang="en-US" sz="1400" dirty="0">
                <a:solidFill>
                  <a:srgbClr val="2FB41D"/>
                </a:solidFill>
                <a:latin typeface="Courier" charset="0"/>
                <a:ea typeface="Courier" charset="0"/>
                <a:cs typeface="Courier" charset="0"/>
              </a:rPr>
              <a:t>alt</a:t>
            </a:r>
            <a:r>
              <a:rPr lang="en-US" sz="1400" dirty="0">
                <a:solidFill>
                  <a:srgbClr val="2EAEBB"/>
                </a:solidFill>
                <a:latin typeface="Courier" charset="0"/>
                <a:ea typeface="Courier" charset="0"/>
                <a:cs typeface="Courier" charset="0"/>
              </a:rPr>
              <a:t>=</a:t>
            </a:r>
            <a:r>
              <a:rPr lang="en-US" sz="1400" dirty="0">
                <a:solidFill>
                  <a:srgbClr val="B42419"/>
                </a:solidFill>
                <a:latin typeface="Courier" charset="0"/>
                <a:ea typeface="Courier" charset="0"/>
                <a:cs typeface="Courier" charset="0"/>
              </a:rPr>
              <a:t>"A random picture of a horse"</a:t>
            </a:r>
            <a:r>
              <a:rPr lang="en-US" sz="1400" dirty="0">
                <a:solidFill>
                  <a:srgbClr val="2EAEBB"/>
                </a:solidFill>
                <a:latin typeface="Courier" charset="0"/>
                <a:ea typeface="Courier" charset="0"/>
                <a:cs typeface="Courier" charset="0"/>
              </a:rPr>
              <a:t>&gt;</a:t>
            </a:r>
            <a:endParaRPr lang="en-US" sz="1400" dirty="0">
              <a:solidFill>
                <a:srgbClr val="000000"/>
              </a:solidFill>
              <a:latin typeface="Courier" charset="0"/>
              <a:ea typeface="Courier" charset="0"/>
              <a:cs typeface="Courier" charset="0"/>
            </a:endParaRPr>
          </a:p>
          <a:p>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p</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p</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en-US" sz="1400" dirty="0">
                <a:solidFill>
                  <a:srgbClr val="2EAEBB"/>
                </a:solidFill>
                <a:latin typeface="Courier" charset="0"/>
                <a:ea typeface="Courier" charset="0"/>
                <a:cs typeface="Courier" charset="0"/>
              </a:rPr>
              <a:t>&lt;</a:t>
            </a:r>
            <a:r>
              <a:rPr lang="en-US" sz="1400" dirty="0">
                <a:solidFill>
                  <a:srgbClr val="C1651C"/>
                </a:solidFill>
                <a:latin typeface="Courier" charset="0"/>
                <a:ea typeface="Courier" charset="0"/>
                <a:cs typeface="Courier" charset="0"/>
              </a:rPr>
              <a:t>a</a:t>
            </a:r>
            <a:r>
              <a:rPr lang="en-US" sz="1400" dirty="0">
                <a:solidFill>
                  <a:srgbClr val="2EAEBB"/>
                </a:solidFill>
                <a:latin typeface="Courier" charset="0"/>
                <a:ea typeface="Courier" charset="0"/>
                <a:cs typeface="Courier" charset="0"/>
              </a:rPr>
              <a:t> </a:t>
            </a:r>
            <a:r>
              <a:rPr lang="en-US" sz="1400" dirty="0" err="1">
                <a:solidFill>
                  <a:srgbClr val="2FB41D"/>
                </a:solidFill>
                <a:latin typeface="Courier" charset="0"/>
                <a:ea typeface="Courier" charset="0"/>
                <a:cs typeface="Courier" charset="0"/>
              </a:rPr>
              <a:t>href</a:t>
            </a:r>
            <a:r>
              <a:rPr lang="en-US" sz="1400" dirty="0">
                <a:solidFill>
                  <a:srgbClr val="2EAEBB"/>
                </a:solidFill>
                <a:latin typeface="Courier" charset="0"/>
                <a:ea typeface="Courier" charset="0"/>
                <a:cs typeface="Courier" charset="0"/>
              </a:rPr>
              <a:t>=</a:t>
            </a:r>
            <a:r>
              <a:rPr lang="en-US" sz="1400" dirty="0">
                <a:solidFill>
                  <a:srgbClr val="B42419"/>
                </a:solidFill>
                <a:latin typeface="Courier" charset="0"/>
                <a:ea typeface="Courier" charset="0"/>
                <a:cs typeface="Courier" charset="0"/>
              </a:rPr>
              <a:t>"{% </a:t>
            </a:r>
            <a:r>
              <a:rPr lang="en-US" sz="1400" dirty="0" err="1">
                <a:solidFill>
                  <a:srgbClr val="B42419"/>
                </a:solidFill>
                <a:latin typeface="Courier" charset="0"/>
                <a:ea typeface="Courier" charset="0"/>
                <a:cs typeface="Courier" charset="0"/>
              </a:rPr>
              <a:t>url</a:t>
            </a:r>
            <a:r>
              <a:rPr lang="en-US" sz="1400" dirty="0">
                <a:solidFill>
                  <a:srgbClr val="B42419"/>
                </a:solidFill>
                <a:latin typeface="Courier" charset="0"/>
                <a:ea typeface="Courier" charset="0"/>
                <a:cs typeface="Courier" charset="0"/>
              </a:rPr>
              <a:t> '</a:t>
            </a:r>
            <a:r>
              <a:rPr lang="en-US" sz="1400" dirty="0" err="1">
                <a:solidFill>
                  <a:srgbClr val="B42419"/>
                </a:solidFill>
                <a:latin typeface="Courier" charset="0"/>
                <a:ea typeface="Courier" charset="0"/>
                <a:cs typeface="Courier" charset="0"/>
              </a:rPr>
              <a:t>gview:horses</a:t>
            </a:r>
            <a:r>
              <a:rPr lang="en-US" sz="1400" dirty="0">
                <a:solidFill>
                  <a:srgbClr val="B42419"/>
                </a:solidFill>
                <a:latin typeface="Courier" charset="0"/>
                <a:ea typeface="Courier" charset="0"/>
                <a:cs typeface="Courier" charset="0"/>
              </a:rPr>
              <a:t>' %}"</a:t>
            </a:r>
            <a:r>
              <a:rPr lang="en-US" sz="1400" dirty="0">
                <a:solidFill>
                  <a:srgbClr val="2EAEBB"/>
                </a:solidFill>
                <a:latin typeface="Courier" charset="0"/>
                <a:ea typeface="Courier" charset="0"/>
                <a:cs typeface="Courier" charset="0"/>
              </a:rPr>
              <a:t>&gt;</a:t>
            </a:r>
            <a:r>
              <a:rPr lang="en-US" sz="1400" u="sng" dirty="0">
                <a:solidFill>
                  <a:srgbClr val="C814C9"/>
                </a:solidFill>
                <a:latin typeface="Courier" charset="0"/>
                <a:ea typeface="Courier" charset="0"/>
                <a:cs typeface="Courier" charset="0"/>
              </a:rPr>
              <a:t>Go back to list</a:t>
            </a:r>
            <a:r>
              <a:rPr lang="en-US" sz="1400" u="sng" dirty="0">
                <a:solidFill>
                  <a:srgbClr val="2EAEBB"/>
                </a:solidFill>
                <a:latin typeface="Courier" charset="0"/>
                <a:ea typeface="Courier" charset="0"/>
                <a:cs typeface="Courier" charset="0"/>
              </a:rPr>
              <a:t>&lt;/</a:t>
            </a:r>
            <a:r>
              <a:rPr lang="en-US" sz="1400" u="sng" dirty="0">
                <a:solidFill>
                  <a:srgbClr val="C1651C"/>
                </a:solidFill>
                <a:latin typeface="Courier" charset="0"/>
                <a:ea typeface="Courier" charset="0"/>
                <a:cs typeface="Courier" charset="0"/>
              </a:rPr>
              <a:t>a</a:t>
            </a:r>
            <a:r>
              <a:rPr lang="en-US" sz="1400" u="sng" dirty="0">
                <a:solidFill>
                  <a:srgbClr val="2EAEBB"/>
                </a:solidFill>
                <a:latin typeface="Courier" charset="0"/>
                <a:ea typeface="Courier" charset="0"/>
                <a:cs typeface="Courier" charset="0"/>
              </a:rPr>
              <a:t>&gt;</a:t>
            </a:r>
            <a:endParaRPr lang="en-US" sz="1400" u="sng" dirty="0">
              <a:solidFill>
                <a:srgbClr val="000000"/>
              </a:solidFill>
              <a:latin typeface="Courier" charset="0"/>
              <a:ea typeface="Courier" charset="0"/>
              <a:cs typeface="Courier" charset="0"/>
            </a:endParaRPr>
          </a:p>
          <a:p>
            <a:r>
              <a:rPr lang="mr-IN" sz="1400" u="sng" dirty="0">
                <a:solidFill>
                  <a:srgbClr val="2EAEBB"/>
                </a:solidFill>
                <a:latin typeface="Courier" charset="0"/>
                <a:ea typeface="Courier" charset="0"/>
                <a:cs typeface="Courier" charset="0"/>
              </a:rPr>
              <a:t>&lt;/</a:t>
            </a:r>
            <a:r>
              <a:rPr lang="mr-IN" sz="1400" u="sng" dirty="0" err="1">
                <a:solidFill>
                  <a:srgbClr val="C1651C"/>
                </a:solidFill>
                <a:latin typeface="Courier" charset="0"/>
                <a:ea typeface="Courier" charset="0"/>
                <a:cs typeface="Courier" charset="0"/>
              </a:rPr>
              <a:t>p</a:t>
            </a:r>
            <a:r>
              <a:rPr lang="mr-IN" sz="1400" u="sng" dirty="0">
                <a:solidFill>
                  <a:srgbClr val="2EAEBB"/>
                </a:solidFill>
                <a:latin typeface="Courier" charset="0"/>
                <a:ea typeface="Courier" charset="0"/>
                <a:cs typeface="Courier" charset="0"/>
              </a:rPr>
              <a:t>&gt;</a:t>
            </a:r>
            <a:endParaRPr lang="en-US" sz="1400" dirty="0">
              <a:latin typeface="Courier" charset="0"/>
              <a:ea typeface="Courier" charset="0"/>
              <a:cs typeface="Courier" charset="0"/>
            </a:endParaRPr>
          </a:p>
        </p:txBody>
      </p:sp>
      <p:sp>
        <p:nvSpPr>
          <p:cNvPr id="9" name="Rectangle 8"/>
          <p:cNvSpPr/>
          <p:nvPr/>
        </p:nvSpPr>
        <p:spPr>
          <a:xfrm>
            <a:off x="635781" y="2869201"/>
            <a:ext cx="5722144" cy="369332"/>
          </a:xfrm>
          <a:prstGeom prst="rect">
            <a:avLst/>
          </a:prstGeom>
        </p:spPr>
        <p:txBody>
          <a:bodyPr wrap="square">
            <a:spAutoFit/>
          </a:bodyPr>
          <a:lstStyle/>
          <a:p>
            <a:r>
              <a:rPr lang="en-US" dirty="0" smtClean="0">
                <a:solidFill>
                  <a:srgbClr val="FFFF00"/>
                </a:solidFill>
              </a:rPr>
              <a:t>dj4e-samples/</a:t>
            </a:r>
            <a:r>
              <a:rPr lang="en-US" dirty="0" err="1" smtClean="0">
                <a:solidFill>
                  <a:srgbClr val="FFFF00"/>
                </a:solidFill>
              </a:rPr>
              <a:t>gview</a:t>
            </a:r>
            <a:r>
              <a:rPr lang="en-US" dirty="0" smtClean="0">
                <a:solidFill>
                  <a:srgbClr val="FFFF00"/>
                </a:solidFill>
              </a:rPr>
              <a:t>/templates/</a:t>
            </a:r>
            <a:r>
              <a:rPr lang="en-US" dirty="0" err="1" smtClean="0">
                <a:solidFill>
                  <a:srgbClr val="FFFF00"/>
                </a:solidFill>
              </a:rPr>
              <a:t>gview</a:t>
            </a:r>
            <a:r>
              <a:rPr lang="en-US" dirty="0" smtClean="0">
                <a:solidFill>
                  <a:srgbClr val="FFFF00"/>
                </a:solidFill>
              </a:rPr>
              <a:t>/</a:t>
            </a:r>
            <a:r>
              <a:rPr lang="en-US" dirty="0" err="1" smtClean="0">
                <a:solidFill>
                  <a:srgbClr val="FFFF00"/>
                </a:solidFill>
              </a:rPr>
              <a:t>horse_detail.html</a:t>
            </a:r>
            <a:endParaRPr lang="en-US" dirty="0">
              <a:solidFill>
                <a:srgbClr val="FFFF00"/>
              </a:solidFill>
              <a:effectLst/>
            </a:endParaRPr>
          </a:p>
        </p:txBody>
      </p:sp>
    </p:spTree>
    <p:extLst>
      <p:ext uri="{BB962C8B-B14F-4D97-AF65-F5344CB8AC3E}">
        <p14:creationId xmlns:p14="http://schemas.microsoft.com/office/powerpoint/2010/main" val="11648804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7878" y="967895"/>
            <a:ext cx="4701648" cy="4876647"/>
          </a:xfrm>
          <a:prstGeom prst="rect">
            <a:avLst/>
          </a:prstGeom>
        </p:spPr>
      </p:pic>
      <p:sp>
        <p:nvSpPr>
          <p:cNvPr id="5" name="Rectangle 4"/>
          <p:cNvSpPr/>
          <p:nvPr/>
        </p:nvSpPr>
        <p:spPr>
          <a:xfrm>
            <a:off x="647688" y="3327919"/>
            <a:ext cx="5938844" cy="1815882"/>
          </a:xfrm>
          <a:prstGeom prst="rect">
            <a:avLst/>
          </a:prstGeom>
          <a:solidFill>
            <a:schemeClr val="tx1"/>
          </a:solidFill>
        </p:spPr>
        <p:txBody>
          <a:bodyPr wrap="square">
            <a:spAutoFit/>
          </a:bodyPr>
          <a:lstStyle/>
          <a:p>
            <a:r>
              <a:rPr lang="mr-IN" sz="1400" dirty="0">
                <a:solidFill>
                  <a:srgbClr val="1396A3"/>
                </a:solidFill>
                <a:latin typeface="Courier" charset="0"/>
                <a:ea typeface="Courier" charset="0"/>
                <a:cs typeface="Courier" charset="0"/>
              </a:rPr>
              <a:t>&lt;</a:t>
            </a:r>
            <a:r>
              <a:rPr lang="mr-IN" sz="1400" dirty="0">
                <a:solidFill>
                  <a:srgbClr val="C1651C"/>
                </a:solidFill>
                <a:latin typeface="Courier" charset="0"/>
                <a:ea typeface="Courier" charset="0"/>
                <a:cs typeface="Courier" charset="0"/>
              </a:rPr>
              <a:t>h1</a:t>
            </a:r>
            <a:r>
              <a:rPr lang="mr-IN" sz="1400" dirty="0">
                <a:solidFill>
                  <a:srgbClr val="1396A3"/>
                </a:solidFill>
                <a:latin typeface="Courier" charset="0"/>
                <a:ea typeface="Courier" charset="0"/>
                <a:cs typeface="Courier" charset="0"/>
              </a:rPr>
              <a:t>&gt;</a:t>
            </a:r>
            <a:r>
              <a:rPr lang="mr-IN" sz="1400" dirty="0" err="1">
                <a:solidFill>
                  <a:srgbClr val="C814C9"/>
                </a:solidFill>
                <a:latin typeface="Courier" charset="0"/>
                <a:ea typeface="Courier" charset="0"/>
                <a:cs typeface="Courier" charset="0"/>
              </a:rPr>
              <a:t>Horse</a:t>
            </a:r>
            <a:r>
              <a:rPr lang="mr-IN" sz="1400" dirty="0">
                <a:solidFill>
                  <a:srgbClr val="C814C9"/>
                </a:solidFill>
                <a:latin typeface="Courier" charset="0"/>
                <a:ea typeface="Courier" charset="0"/>
                <a:cs typeface="Courier" charset="0"/>
              </a:rPr>
              <a:t> {{ </a:t>
            </a:r>
            <a:r>
              <a:rPr lang="mr-IN" sz="1400" dirty="0" err="1">
                <a:solidFill>
                  <a:srgbClr val="C814C9"/>
                </a:solidFill>
                <a:latin typeface="Courier" charset="0"/>
                <a:ea typeface="Courier" charset="0"/>
                <a:cs typeface="Courier" charset="0"/>
              </a:rPr>
              <a:t>horse.name</a:t>
            </a:r>
            <a:r>
              <a:rPr lang="mr-IN" sz="1400" dirty="0">
                <a:solidFill>
                  <a:srgbClr val="C814C9"/>
                </a:solidFill>
                <a:latin typeface="Courier" charset="0"/>
                <a:ea typeface="Courier" charset="0"/>
                <a:cs typeface="Courier" charset="0"/>
              </a:rPr>
              <a:t> }}</a:t>
            </a:r>
            <a:r>
              <a:rPr lang="mr-IN" sz="1400" dirty="0">
                <a:solidFill>
                  <a:srgbClr val="2EAEBB"/>
                </a:solidFill>
                <a:latin typeface="Courier" charset="0"/>
                <a:ea typeface="Courier" charset="0"/>
                <a:cs typeface="Courier" charset="0"/>
              </a:rPr>
              <a:t>&lt;/</a:t>
            </a:r>
            <a:r>
              <a:rPr lang="mr-IN" sz="1400" dirty="0">
                <a:solidFill>
                  <a:srgbClr val="C1651C"/>
                </a:solidFill>
                <a:latin typeface="Courier" charset="0"/>
                <a:ea typeface="Courier" charset="0"/>
                <a:cs typeface="Courier" charset="0"/>
              </a:rPr>
              <a:t>h1</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p</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en-US" sz="1400" dirty="0">
                <a:solidFill>
                  <a:srgbClr val="2EAEBB"/>
                </a:solidFill>
                <a:latin typeface="Courier" charset="0"/>
                <a:ea typeface="Courier" charset="0"/>
                <a:cs typeface="Courier" charset="0"/>
              </a:rPr>
              <a:t>&lt;</a:t>
            </a:r>
            <a:r>
              <a:rPr lang="en-US" sz="1400" dirty="0" err="1">
                <a:solidFill>
                  <a:srgbClr val="C1651C"/>
                </a:solidFill>
                <a:latin typeface="Courier" charset="0"/>
                <a:ea typeface="Courier" charset="0"/>
                <a:cs typeface="Courier" charset="0"/>
              </a:rPr>
              <a:t>img</a:t>
            </a:r>
            <a:r>
              <a:rPr lang="en-US" sz="1400" dirty="0">
                <a:solidFill>
                  <a:srgbClr val="2EAEBB"/>
                </a:solidFill>
                <a:latin typeface="Courier" charset="0"/>
                <a:ea typeface="Courier" charset="0"/>
                <a:cs typeface="Courier" charset="0"/>
              </a:rPr>
              <a:t> </a:t>
            </a:r>
            <a:r>
              <a:rPr lang="en-US" sz="1400" dirty="0" err="1">
                <a:solidFill>
                  <a:srgbClr val="2FB41D"/>
                </a:solidFill>
                <a:latin typeface="Courier" charset="0"/>
                <a:ea typeface="Courier" charset="0"/>
                <a:cs typeface="Courier" charset="0"/>
              </a:rPr>
              <a:t>src</a:t>
            </a:r>
            <a:r>
              <a:rPr lang="en-US" sz="1400" dirty="0">
                <a:solidFill>
                  <a:srgbClr val="2EAEBB"/>
                </a:solidFill>
                <a:latin typeface="Courier" charset="0"/>
                <a:ea typeface="Courier" charset="0"/>
                <a:cs typeface="Courier" charset="0"/>
              </a:rPr>
              <a:t>=</a:t>
            </a:r>
            <a:r>
              <a:rPr lang="en-US" sz="1400" dirty="0">
                <a:solidFill>
                  <a:srgbClr val="B42419"/>
                </a:solidFill>
                <a:latin typeface="Courier" charset="0"/>
                <a:ea typeface="Courier" charset="0"/>
                <a:cs typeface="Courier" charset="0"/>
              </a:rPr>
              <a:t>"https://</a:t>
            </a:r>
            <a:r>
              <a:rPr lang="en-US" sz="1400" dirty="0" err="1">
                <a:solidFill>
                  <a:srgbClr val="B42419"/>
                </a:solidFill>
                <a:latin typeface="Courier" charset="0"/>
                <a:ea typeface="Courier" charset="0"/>
                <a:cs typeface="Courier" charset="0"/>
              </a:rPr>
              <a:t>loremflickr.com</a:t>
            </a:r>
            <a:r>
              <a:rPr lang="en-US" sz="1400" dirty="0">
                <a:solidFill>
                  <a:srgbClr val="B42419"/>
                </a:solidFill>
                <a:latin typeface="Courier" charset="0"/>
                <a:ea typeface="Courier" charset="0"/>
                <a:cs typeface="Courier" charset="0"/>
              </a:rPr>
              <a:t>/160/120/horse"</a:t>
            </a:r>
            <a:r>
              <a:rPr lang="en-US" sz="1400" dirty="0">
                <a:solidFill>
                  <a:srgbClr val="2EAEBB"/>
                </a:solidFill>
                <a:latin typeface="Courier" charset="0"/>
                <a:ea typeface="Courier" charset="0"/>
                <a:cs typeface="Courier" charset="0"/>
              </a:rPr>
              <a:t> </a:t>
            </a:r>
            <a:endParaRPr lang="en-US" sz="1400" dirty="0">
              <a:solidFill>
                <a:srgbClr val="000000"/>
              </a:solidFill>
              <a:latin typeface="Courier" charset="0"/>
              <a:ea typeface="Courier" charset="0"/>
              <a:cs typeface="Courier" charset="0"/>
            </a:endParaRPr>
          </a:p>
          <a:p>
            <a:r>
              <a:rPr lang="en-US" sz="1400" dirty="0">
                <a:solidFill>
                  <a:srgbClr val="2EAEBB"/>
                </a:solidFill>
                <a:latin typeface="Courier" charset="0"/>
                <a:ea typeface="Courier" charset="0"/>
                <a:cs typeface="Courier" charset="0"/>
              </a:rPr>
              <a:t>    </a:t>
            </a:r>
            <a:r>
              <a:rPr lang="en-US" sz="1400" dirty="0">
                <a:solidFill>
                  <a:srgbClr val="2FB41D"/>
                </a:solidFill>
                <a:latin typeface="Courier" charset="0"/>
                <a:ea typeface="Courier" charset="0"/>
                <a:cs typeface="Courier" charset="0"/>
              </a:rPr>
              <a:t>alt</a:t>
            </a:r>
            <a:r>
              <a:rPr lang="en-US" sz="1400" dirty="0">
                <a:solidFill>
                  <a:srgbClr val="2EAEBB"/>
                </a:solidFill>
                <a:latin typeface="Courier" charset="0"/>
                <a:ea typeface="Courier" charset="0"/>
                <a:cs typeface="Courier" charset="0"/>
              </a:rPr>
              <a:t>=</a:t>
            </a:r>
            <a:r>
              <a:rPr lang="en-US" sz="1400" dirty="0">
                <a:solidFill>
                  <a:srgbClr val="B42419"/>
                </a:solidFill>
                <a:latin typeface="Courier" charset="0"/>
                <a:ea typeface="Courier" charset="0"/>
                <a:cs typeface="Courier" charset="0"/>
              </a:rPr>
              <a:t>"A random picture of a horse"</a:t>
            </a:r>
            <a:r>
              <a:rPr lang="en-US" sz="1400" dirty="0">
                <a:solidFill>
                  <a:srgbClr val="2EAEBB"/>
                </a:solidFill>
                <a:latin typeface="Courier" charset="0"/>
                <a:ea typeface="Courier" charset="0"/>
                <a:cs typeface="Courier" charset="0"/>
              </a:rPr>
              <a:t>&gt;</a:t>
            </a:r>
            <a:endParaRPr lang="en-US" sz="1400" dirty="0">
              <a:solidFill>
                <a:srgbClr val="000000"/>
              </a:solidFill>
              <a:latin typeface="Courier" charset="0"/>
              <a:ea typeface="Courier" charset="0"/>
              <a:cs typeface="Courier" charset="0"/>
            </a:endParaRPr>
          </a:p>
          <a:p>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p</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p</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en-US" sz="1400" dirty="0">
                <a:solidFill>
                  <a:srgbClr val="2EAEBB"/>
                </a:solidFill>
                <a:latin typeface="Courier" charset="0"/>
                <a:ea typeface="Courier" charset="0"/>
                <a:cs typeface="Courier" charset="0"/>
              </a:rPr>
              <a:t>&lt;</a:t>
            </a:r>
            <a:r>
              <a:rPr lang="en-US" sz="1400" dirty="0">
                <a:solidFill>
                  <a:srgbClr val="C1651C"/>
                </a:solidFill>
                <a:latin typeface="Courier" charset="0"/>
                <a:ea typeface="Courier" charset="0"/>
                <a:cs typeface="Courier" charset="0"/>
              </a:rPr>
              <a:t>a</a:t>
            </a:r>
            <a:r>
              <a:rPr lang="en-US" sz="1400" dirty="0">
                <a:solidFill>
                  <a:srgbClr val="2EAEBB"/>
                </a:solidFill>
                <a:latin typeface="Courier" charset="0"/>
                <a:ea typeface="Courier" charset="0"/>
                <a:cs typeface="Courier" charset="0"/>
              </a:rPr>
              <a:t> </a:t>
            </a:r>
            <a:r>
              <a:rPr lang="en-US" sz="1400" dirty="0" err="1">
                <a:solidFill>
                  <a:srgbClr val="2FB41D"/>
                </a:solidFill>
                <a:latin typeface="Courier" charset="0"/>
                <a:ea typeface="Courier" charset="0"/>
                <a:cs typeface="Courier" charset="0"/>
              </a:rPr>
              <a:t>href</a:t>
            </a:r>
            <a:r>
              <a:rPr lang="en-US" sz="1400" dirty="0">
                <a:solidFill>
                  <a:srgbClr val="2EAEBB"/>
                </a:solidFill>
                <a:latin typeface="Courier" charset="0"/>
                <a:ea typeface="Courier" charset="0"/>
                <a:cs typeface="Courier" charset="0"/>
              </a:rPr>
              <a:t>=</a:t>
            </a:r>
            <a:r>
              <a:rPr lang="en-US" sz="1400" dirty="0">
                <a:solidFill>
                  <a:srgbClr val="B42419"/>
                </a:solidFill>
                <a:latin typeface="Courier" charset="0"/>
                <a:ea typeface="Courier" charset="0"/>
                <a:cs typeface="Courier" charset="0"/>
              </a:rPr>
              <a:t>"{% </a:t>
            </a:r>
            <a:r>
              <a:rPr lang="en-US" sz="1400" dirty="0" err="1">
                <a:solidFill>
                  <a:srgbClr val="B42419"/>
                </a:solidFill>
                <a:latin typeface="Courier" charset="0"/>
                <a:ea typeface="Courier" charset="0"/>
                <a:cs typeface="Courier" charset="0"/>
              </a:rPr>
              <a:t>url</a:t>
            </a:r>
            <a:r>
              <a:rPr lang="en-US" sz="1400" dirty="0">
                <a:solidFill>
                  <a:srgbClr val="B42419"/>
                </a:solidFill>
                <a:latin typeface="Courier" charset="0"/>
                <a:ea typeface="Courier" charset="0"/>
                <a:cs typeface="Courier" charset="0"/>
              </a:rPr>
              <a:t> '</a:t>
            </a:r>
            <a:r>
              <a:rPr lang="en-US" sz="1400" dirty="0" err="1">
                <a:solidFill>
                  <a:srgbClr val="B42419"/>
                </a:solidFill>
                <a:latin typeface="Courier" charset="0"/>
                <a:ea typeface="Courier" charset="0"/>
                <a:cs typeface="Courier" charset="0"/>
              </a:rPr>
              <a:t>gview:horses</a:t>
            </a:r>
            <a:r>
              <a:rPr lang="en-US" sz="1400" dirty="0">
                <a:solidFill>
                  <a:srgbClr val="B42419"/>
                </a:solidFill>
                <a:latin typeface="Courier" charset="0"/>
                <a:ea typeface="Courier" charset="0"/>
                <a:cs typeface="Courier" charset="0"/>
              </a:rPr>
              <a:t>' %}"</a:t>
            </a:r>
            <a:r>
              <a:rPr lang="en-US" sz="1400" dirty="0">
                <a:solidFill>
                  <a:srgbClr val="2EAEBB"/>
                </a:solidFill>
                <a:latin typeface="Courier" charset="0"/>
                <a:ea typeface="Courier" charset="0"/>
                <a:cs typeface="Courier" charset="0"/>
              </a:rPr>
              <a:t>&gt;</a:t>
            </a:r>
            <a:r>
              <a:rPr lang="en-US" sz="1400" u="sng" dirty="0">
                <a:solidFill>
                  <a:srgbClr val="C814C9"/>
                </a:solidFill>
                <a:latin typeface="Courier" charset="0"/>
                <a:ea typeface="Courier" charset="0"/>
                <a:cs typeface="Courier" charset="0"/>
              </a:rPr>
              <a:t>Go back to list</a:t>
            </a:r>
            <a:r>
              <a:rPr lang="en-US" sz="1400" u="sng" dirty="0">
                <a:solidFill>
                  <a:srgbClr val="2EAEBB"/>
                </a:solidFill>
                <a:latin typeface="Courier" charset="0"/>
                <a:ea typeface="Courier" charset="0"/>
                <a:cs typeface="Courier" charset="0"/>
              </a:rPr>
              <a:t>&lt;/</a:t>
            </a:r>
            <a:r>
              <a:rPr lang="en-US" sz="1400" u="sng" dirty="0">
                <a:solidFill>
                  <a:srgbClr val="C1651C"/>
                </a:solidFill>
                <a:latin typeface="Courier" charset="0"/>
                <a:ea typeface="Courier" charset="0"/>
                <a:cs typeface="Courier" charset="0"/>
              </a:rPr>
              <a:t>a</a:t>
            </a:r>
            <a:r>
              <a:rPr lang="en-US" sz="1400" u="sng" dirty="0">
                <a:solidFill>
                  <a:srgbClr val="2EAEBB"/>
                </a:solidFill>
                <a:latin typeface="Courier" charset="0"/>
                <a:ea typeface="Courier" charset="0"/>
                <a:cs typeface="Courier" charset="0"/>
              </a:rPr>
              <a:t>&gt;</a:t>
            </a:r>
            <a:endParaRPr lang="en-US" sz="1400" u="sng" dirty="0">
              <a:solidFill>
                <a:srgbClr val="000000"/>
              </a:solidFill>
              <a:latin typeface="Courier" charset="0"/>
              <a:ea typeface="Courier" charset="0"/>
              <a:cs typeface="Courier" charset="0"/>
            </a:endParaRPr>
          </a:p>
          <a:p>
            <a:r>
              <a:rPr lang="mr-IN" sz="1400" u="sng" dirty="0">
                <a:solidFill>
                  <a:srgbClr val="2EAEBB"/>
                </a:solidFill>
                <a:latin typeface="Courier" charset="0"/>
                <a:ea typeface="Courier" charset="0"/>
                <a:cs typeface="Courier" charset="0"/>
              </a:rPr>
              <a:t>&lt;/</a:t>
            </a:r>
            <a:r>
              <a:rPr lang="mr-IN" sz="1400" u="sng" dirty="0" err="1">
                <a:solidFill>
                  <a:srgbClr val="C1651C"/>
                </a:solidFill>
                <a:latin typeface="Courier" charset="0"/>
                <a:ea typeface="Courier" charset="0"/>
                <a:cs typeface="Courier" charset="0"/>
              </a:rPr>
              <a:t>p</a:t>
            </a:r>
            <a:r>
              <a:rPr lang="mr-IN" sz="1400" u="sng" dirty="0">
                <a:solidFill>
                  <a:srgbClr val="2EAEBB"/>
                </a:solidFill>
                <a:latin typeface="Courier" charset="0"/>
                <a:ea typeface="Courier" charset="0"/>
                <a:cs typeface="Courier" charset="0"/>
              </a:rPr>
              <a:t>&gt;</a:t>
            </a:r>
            <a:endParaRPr lang="en-US" sz="1400" dirty="0">
              <a:latin typeface="Courier" charset="0"/>
              <a:ea typeface="Courier" charset="0"/>
              <a:cs typeface="Courier" charset="0"/>
            </a:endParaRPr>
          </a:p>
        </p:txBody>
      </p:sp>
      <p:sp>
        <p:nvSpPr>
          <p:cNvPr id="7" name="Rectangle 6"/>
          <p:cNvSpPr/>
          <p:nvPr/>
        </p:nvSpPr>
        <p:spPr>
          <a:xfrm>
            <a:off x="635781" y="2869201"/>
            <a:ext cx="5722144" cy="369332"/>
          </a:xfrm>
          <a:prstGeom prst="rect">
            <a:avLst/>
          </a:prstGeom>
        </p:spPr>
        <p:txBody>
          <a:bodyPr wrap="square">
            <a:spAutoFit/>
          </a:bodyPr>
          <a:lstStyle/>
          <a:p>
            <a:r>
              <a:rPr lang="en-US" dirty="0" smtClean="0">
                <a:solidFill>
                  <a:srgbClr val="FFFF00"/>
                </a:solidFill>
              </a:rPr>
              <a:t>dj4e-samples/</a:t>
            </a:r>
            <a:r>
              <a:rPr lang="en-US" dirty="0" err="1" smtClean="0">
                <a:solidFill>
                  <a:srgbClr val="FFFF00"/>
                </a:solidFill>
              </a:rPr>
              <a:t>gview</a:t>
            </a:r>
            <a:r>
              <a:rPr lang="en-US" dirty="0" smtClean="0">
                <a:solidFill>
                  <a:srgbClr val="FFFF00"/>
                </a:solidFill>
              </a:rPr>
              <a:t>/templates/</a:t>
            </a:r>
            <a:r>
              <a:rPr lang="en-US" dirty="0" err="1" smtClean="0">
                <a:solidFill>
                  <a:srgbClr val="FFFF00"/>
                </a:solidFill>
              </a:rPr>
              <a:t>gview</a:t>
            </a:r>
            <a:r>
              <a:rPr lang="en-US" dirty="0" smtClean="0">
                <a:solidFill>
                  <a:srgbClr val="FFFF00"/>
                </a:solidFill>
              </a:rPr>
              <a:t>/</a:t>
            </a:r>
            <a:r>
              <a:rPr lang="en-US" dirty="0" err="1" smtClean="0">
                <a:solidFill>
                  <a:srgbClr val="FFFF00"/>
                </a:solidFill>
              </a:rPr>
              <a:t>horse_detail.html</a:t>
            </a:r>
            <a:endParaRPr lang="en-US" dirty="0">
              <a:solidFill>
                <a:srgbClr val="FFFF00"/>
              </a:solidFill>
              <a:effectLst/>
            </a:endParaRPr>
          </a:p>
        </p:txBody>
      </p:sp>
      <p:sp>
        <p:nvSpPr>
          <p:cNvPr id="9" name="Rectangle 8"/>
          <p:cNvSpPr/>
          <p:nvPr/>
        </p:nvSpPr>
        <p:spPr>
          <a:xfrm>
            <a:off x="7514491" y="783229"/>
            <a:ext cx="4047647" cy="369332"/>
          </a:xfrm>
          <a:prstGeom prst="rect">
            <a:avLst/>
          </a:prstGeom>
        </p:spPr>
        <p:txBody>
          <a:bodyPr wrap="none">
            <a:spAutoFit/>
          </a:bodyPr>
          <a:lstStyle/>
          <a:p>
            <a:r>
              <a:rPr lang="en-US" dirty="0">
                <a:solidFill>
                  <a:srgbClr val="FFFF00"/>
                </a:solidFill>
              </a:rPr>
              <a:t>https://</a:t>
            </a:r>
            <a:r>
              <a:rPr lang="en-US" dirty="0" smtClean="0">
                <a:solidFill>
                  <a:srgbClr val="FFFF00"/>
                </a:solidFill>
              </a:rPr>
              <a:t>samples.dj4e.com/</a:t>
            </a:r>
            <a:r>
              <a:rPr lang="en-US" dirty="0" err="1" smtClean="0">
                <a:solidFill>
                  <a:srgbClr val="FFFF00"/>
                </a:solidFill>
              </a:rPr>
              <a:t>gview</a:t>
            </a:r>
            <a:r>
              <a:rPr lang="en-US" dirty="0" smtClean="0">
                <a:solidFill>
                  <a:srgbClr val="FFFF00"/>
                </a:solidFill>
              </a:rPr>
              <a:t>/horse/1</a:t>
            </a:r>
            <a:endParaRPr lang="en-US" dirty="0">
              <a:solidFill>
                <a:srgbClr val="FFFF00"/>
              </a:solidFill>
            </a:endParaRPr>
          </a:p>
        </p:txBody>
      </p:sp>
      <p:sp>
        <p:nvSpPr>
          <p:cNvPr id="6" name="Rectangle 5"/>
          <p:cNvSpPr/>
          <p:nvPr/>
        </p:nvSpPr>
        <p:spPr>
          <a:xfrm>
            <a:off x="604824" y="1238289"/>
            <a:ext cx="5981708" cy="1323439"/>
          </a:xfrm>
          <a:prstGeom prst="rect">
            <a:avLst/>
          </a:prstGeom>
          <a:solidFill>
            <a:schemeClr val="tx1"/>
          </a:solidFill>
        </p:spPr>
        <p:txBody>
          <a:bodyPr wrap="square">
            <a:spAutoFit/>
          </a:bodyPr>
          <a:lstStyle/>
          <a:p>
            <a:r>
              <a:rPr lang="en-US" sz="1600" dirty="0" smtClean="0">
                <a:solidFill>
                  <a:srgbClr val="C814C9"/>
                </a:solidFill>
                <a:latin typeface="Courier" charset="0"/>
                <a:ea typeface="Courier" charset="0"/>
                <a:cs typeface="Courier" charset="0"/>
              </a:rPr>
              <a:t>from</a:t>
            </a:r>
            <a:r>
              <a:rPr lang="en-US" sz="1600" dirty="0" smtClean="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django.views</a:t>
            </a:r>
            <a:r>
              <a:rPr lang="en-US" sz="1600" dirty="0">
                <a:solidFill>
                  <a:srgbClr val="000000"/>
                </a:solidFill>
                <a:latin typeface="Courier" charset="0"/>
                <a:ea typeface="Courier" charset="0"/>
                <a:cs typeface="Courier" charset="0"/>
              </a:rPr>
              <a:t> </a:t>
            </a:r>
            <a:r>
              <a:rPr lang="en-US" sz="1600" dirty="0">
                <a:solidFill>
                  <a:srgbClr val="C814C9"/>
                </a:solidFill>
                <a:latin typeface="Courier" charset="0"/>
                <a:ea typeface="Courier" charset="0"/>
                <a:cs typeface="Courier" charset="0"/>
              </a:rPr>
              <a:t>import</a:t>
            </a:r>
            <a:r>
              <a:rPr lang="en-US" sz="1600" dirty="0">
                <a:solidFill>
                  <a:srgbClr val="000000"/>
                </a:solidFill>
                <a:latin typeface="Courier" charset="0"/>
                <a:ea typeface="Courier" charset="0"/>
                <a:cs typeface="Courier" charset="0"/>
              </a:rPr>
              <a:t> </a:t>
            </a:r>
            <a:r>
              <a:rPr lang="en-US" sz="1600" dirty="0" smtClean="0">
                <a:solidFill>
                  <a:srgbClr val="000000"/>
                </a:solidFill>
                <a:latin typeface="Courier" charset="0"/>
                <a:ea typeface="Courier" charset="0"/>
                <a:cs typeface="Courier" charset="0"/>
              </a:rPr>
              <a:t>generic</a:t>
            </a:r>
          </a:p>
          <a:p>
            <a:r>
              <a:rPr lang="en-US" sz="1600" dirty="0">
                <a:solidFill>
                  <a:srgbClr val="C814C9"/>
                </a:solidFill>
                <a:latin typeface="Courier" charset="0"/>
                <a:ea typeface="Courier" charset="0"/>
                <a:cs typeface="Courier" charset="0"/>
              </a:rPr>
              <a:t>from</a:t>
            </a:r>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gview.models</a:t>
            </a:r>
            <a:r>
              <a:rPr lang="en-US" sz="1600" dirty="0">
                <a:solidFill>
                  <a:srgbClr val="000000"/>
                </a:solidFill>
                <a:latin typeface="Courier" charset="0"/>
                <a:ea typeface="Courier" charset="0"/>
                <a:cs typeface="Courier" charset="0"/>
              </a:rPr>
              <a:t> </a:t>
            </a:r>
            <a:r>
              <a:rPr lang="en-US" sz="1600" dirty="0">
                <a:solidFill>
                  <a:srgbClr val="C814C9"/>
                </a:solidFill>
                <a:latin typeface="Courier" charset="0"/>
                <a:ea typeface="Courier" charset="0"/>
                <a:cs typeface="Courier" charset="0"/>
              </a:rPr>
              <a:t>import</a:t>
            </a:r>
            <a:r>
              <a:rPr lang="en-US" sz="1600" dirty="0">
                <a:solidFill>
                  <a:srgbClr val="000000"/>
                </a:solidFill>
                <a:latin typeface="Courier" charset="0"/>
                <a:ea typeface="Courier" charset="0"/>
                <a:cs typeface="Courier" charset="0"/>
              </a:rPr>
              <a:t> Cat, Dog, Horse, </a:t>
            </a:r>
            <a:r>
              <a:rPr lang="en-US" sz="1600" dirty="0" smtClean="0">
                <a:solidFill>
                  <a:srgbClr val="000000"/>
                </a:solidFill>
                <a:latin typeface="Courier" charset="0"/>
                <a:ea typeface="Courier" charset="0"/>
                <a:cs typeface="Courier" charset="0"/>
              </a:rPr>
              <a:t>Car</a:t>
            </a:r>
            <a:endParaRPr lang="en-US" sz="1600" dirty="0">
              <a:solidFill>
                <a:srgbClr val="000000"/>
              </a:solidFill>
              <a:latin typeface="Courier" charset="0"/>
              <a:ea typeface="Courier" charset="0"/>
              <a:cs typeface="Courier" charset="0"/>
            </a:endParaRPr>
          </a:p>
          <a:p>
            <a:endParaRPr lang="en-US" sz="1600" dirty="0">
              <a:solidFill>
                <a:srgbClr val="000000"/>
              </a:solidFill>
              <a:latin typeface="Courier" charset="0"/>
              <a:ea typeface="Courier" charset="0"/>
              <a:cs typeface="Courier" charset="0"/>
            </a:endParaRPr>
          </a:p>
          <a:p>
            <a:r>
              <a:rPr lang="en-US" sz="1600" dirty="0">
                <a:solidFill>
                  <a:srgbClr val="C1651C"/>
                </a:solidFill>
                <a:latin typeface="Courier" charset="0"/>
                <a:ea typeface="Courier" charset="0"/>
                <a:cs typeface="Courier" charset="0"/>
              </a:rPr>
              <a:t>class</a:t>
            </a:r>
            <a:r>
              <a:rPr lang="en-US" sz="1600" dirty="0">
                <a:solidFill>
                  <a:srgbClr val="000000"/>
                </a:solidFill>
                <a:latin typeface="Courier" charset="0"/>
                <a:ea typeface="Courier" charset="0"/>
                <a:cs typeface="Courier" charset="0"/>
              </a:rPr>
              <a:t> </a:t>
            </a:r>
            <a:r>
              <a:rPr lang="en-US" sz="1600" dirty="0" err="1" smtClean="0">
                <a:solidFill>
                  <a:srgbClr val="2EAEBB"/>
                </a:solidFill>
                <a:latin typeface="Courier" charset="0"/>
                <a:ea typeface="Courier" charset="0"/>
                <a:cs typeface="Courier" charset="0"/>
              </a:rPr>
              <a:t>HorseDetailView</a:t>
            </a:r>
            <a:r>
              <a:rPr lang="en-US" sz="1600" dirty="0" smtClean="0">
                <a:solidFill>
                  <a:srgbClr val="000000"/>
                </a:solidFill>
                <a:latin typeface="Courier" charset="0"/>
                <a:ea typeface="Courier" charset="0"/>
                <a:cs typeface="Courier" charset="0"/>
              </a:rPr>
              <a:t>(</a:t>
            </a:r>
            <a:r>
              <a:rPr lang="en-US" sz="1600" dirty="0" err="1" smtClean="0">
                <a:solidFill>
                  <a:srgbClr val="000000"/>
                </a:solidFill>
                <a:latin typeface="Courier" charset="0"/>
                <a:ea typeface="Courier" charset="0"/>
                <a:cs typeface="Courier" charset="0"/>
              </a:rPr>
              <a:t>generic.DetailView</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model = </a:t>
            </a:r>
            <a:r>
              <a:rPr lang="en-US" sz="1600" dirty="0" smtClean="0">
                <a:solidFill>
                  <a:srgbClr val="000000"/>
                </a:solidFill>
                <a:latin typeface="Courier" charset="0"/>
                <a:ea typeface="Courier" charset="0"/>
                <a:cs typeface="Courier" charset="0"/>
              </a:rPr>
              <a:t>Horse</a:t>
            </a:r>
          </a:p>
        </p:txBody>
      </p:sp>
      <p:sp>
        <p:nvSpPr>
          <p:cNvPr id="10" name="Rectangle 9"/>
          <p:cNvSpPr/>
          <p:nvPr/>
        </p:nvSpPr>
        <p:spPr>
          <a:xfrm>
            <a:off x="604825" y="783229"/>
            <a:ext cx="2957413" cy="369332"/>
          </a:xfrm>
          <a:prstGeom prst="rect">
            <a:avLst/>
          </a:prstGeom>
        </p:spPr>
        <p:txBody>
          <a:bodyPr wrap="none">
            <a:spAutoFit/>
          </a:bodyPr>
          <a:lstStyle/>
          <a:p>
            <a:r>
              <a:rPr lang="en-US" dirty="0" smtClean="0">
                <a:solidFill>
                  <a:srgbClr val="FFFF00"/>
                </a:solidFill>
              </a:rPr>
              <a:t>dj4e-samples/</a:t>
            </a:r>
            <a:r>
              <a:rPr lang="en-US" dirty="0" err="1" smtClean="0">
                <a:solidFill>
                  <a:srgbClr val="FFFF00"/>
                </a:solidFill>
              </a:rPr>
              <a:t>gview</a:t>
            </a:r>
            <a:r>
              <a:rPr lang="en-US" dirty="0" smtClean="0">
                <a:solidFill>
                  <a:srgbClr val="FFFF00"/>
                </a:solidFill>
              </a:rPr>
              <a:t>/</a:t>
            </a:r>
            <a:r>
              <a:rPr lang="en-US" dirty="0" err="1" smtClean="0">
                <a:solidFill>
                  <a:srgbClr val="FFFF00"/>
                </a:solidFill>
              </a:rPr>
              <a:t>views.py</a:t>
            </a:r>
            <a:endParaRPr lang="en-US" dirty="0">
              <a:solidFill>
                <a:srgbClr val="FFFF00"/>
              </a:solidFill>
              <a:effectLst/>
            </a:endParaRPr>
          </a:p>
        </p:txBody>
      </p:sp>
      <p:sp>
        <p:nvSpPr>
          <p:cNvPr id="3" name="TextBox 2"/>
          <p:cNvSpPr txBox="1"/>
          <p:nvPr/>
        </p:nvSpPr>
        <p:spPr>
          <a:xfrm>
            <a:off x="1818523" y="5475210"/>
            <a:ext cx="3487430" cy="369332"/>
          </a:xfrm>
          <a:prstGeom prst="rect">
            <a:avLst/>
          </a:prstGeom>
          <a:noFill/>
        </p:spPr>
        <p:txBody>
          <a:bodyPr wrap="none" rtlCol="0">
            <a:spAutoFit/>
          </a:bodyPr>
          <a:lstStyle/>
          <a:p>
            <a:r>
              <a:rPr lang="en-US" dirty="0" smtClean="0"/>
              <a:t>Lots of convention </a:t>
            </a:r>
            <a:r>
              <a:rPr lang="mr-IN" dirty="0" smtClean="0"/>
              <a:t>–</a:t>
            </a:r>
            <a:r>
              <a:rPr lang="en-US" dirty="0" smtClean="0"/>
              <a:t> no repetition </a:t>
            </a:r>
            <a:endParaRPr lang="en-US" dirty="0"/>
          </a:p>
        </p:txBody>
      </p:sp>
    </p:spTree>
    <p:extLst>
      <p:ext uri="{BB962C8B-B14F-4D97-AF65-F5344CB8AC3E}">
        <p14:creationId xmlns:p14="http://schemas.microsoft.com/office/powerpoint/2010/main" val="19156477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Overriding Convention</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88661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Convention over Configuration</a:t>
            </a:r>
            <a:endParaRPr lang="en-US" dirty="0"/>
          </a:p>
        </p:txBody>
      </p:sp>
      <p:sp>
        <p:nvSpPr>
          <p:cNvPr id="5" name="Rectangle 4"/>
          <p:cNvSpPr/>
          <p:nvPr/>
        </p:nvSpPr>
        <p:spPr>
          <a:xfrm>
            <a:off x="3100468" y="5373171"/>
            <a:ext cx="5991064" cy="369332"/>
          </a:xfrm>
          <a:prstGeom prst="rect">
            <a:avLst/>
          </a:prstGeom>
        </p:spPr>
        <p:txBody>
          <a:bodyPr wrap="none">
            <a:spAutoFit/>
          </a:bodyPr>
          <a:lstStyle/>
          <a:p>
            <a:r>
              <a:rPr lang="en-US" dirty="0"/>
              <a:t>https://</a:t>
            </a:r>
            <a:r>
              <a:rPr lang="en-US" dirty="0" err="1"/>
              <a:t>en.wikipedia.org</a:t>
            </a:r>
            <a:r>
              <a:rPr lang="en-US" dirty="0"/>
              <a:t>/wiki/</a:t>
            </a:r>
            <a:r>
              <a:rPr lang="en-US" dirty="0" err="1"/>
              <a:t>Convention_over_configuration</a:t>
            </a:r>
            <a:endParaRPr lang="en-US" dirty="0"/>
          </a:p>
        </p:txBody>
      </p:sp>
      <p:sp>
        <p:nvSpPr>
          <p:cNvPr id="7" name="TextBox 6"/>
          <p:cNvSpPr txBox="1"/>
          <p:nvPr/>
        </p:nvSpPr>
        <p:spPr>
          <a:xfrm>
            <a:off x="1150144" y="1833563"/>
            <a:ext cx="9891712" cy="3046988"/>
          </a:xfrm>
          <a:prstGeom prst="rect">
            <a:avLst/>
          </a:prstGeom>
          <a:noFill/>
        </p:spPr>
        <p:txBody>
          <a:bodyPr wrap="square" rtlCol="0">
            <a:spAutoFit/>
          </a:bodyPr>
          <a:lstStyle/>
          <a:p>
            <a:r>
              <a:rPr lang="en-US" sz="2400" dirty="0">
                <a:solidFill>
                  <a:srgbClr val="FFFF00"/>
                </a:solidFill>
              </a:rPr>
              <a:t>Convention over configuration </a:t>
            </a:r>
            <a:r>
              <a:rPr lang="en-US" sz="2400" dirty="0" smtClean="0">
                <a:solidFill>
                  <a:srgbClr val="FFFF00"/>
                </a:solidFill>
              </a:rPr>
              <a:t>is </a:t>
            </a:r>
            <a:r>
              <a:rPr lang="en-US" sz="2400" dirty="0">
                <a:solidFill>
                  <a:srgbClr val="FFFF00"/>
                </a:solidFill>
              </a:rPr>
              <a:t>a software design paradigm used by software frameworks that attempts to decrease the number of decisions that a developer using the framework is required to make without necessarily losing flexibility. </a:t>
            </a:r>
            <a:endParaRPr lang="en-US" sz="2400" dirty="0" smtClean="0">
              <a:solidFill>
                <a:srgbClr val="FFFF00"/>
              </a:solidFill>
            </a:endParaRPr>
          </a:p>
          <a:p>
            <a:endParaRPr lang="en-US" sz="2400" dirty="0">
              <a:solidFill>
                <a:srgbClr val="FFFF00"/>
              </a:solidFill>
            </a:endParaRPr>
          </a:p>
          <a:p>
            <a:r>
              <a:rPr lang="en-US" sz="2400" dirty="0" smtClean="0">
                <a:solidFill>
                  <a:srgbClr val="FFFF00"/>
                </a:solidFill>
              </a:rPr>
              <a:t>When </a:t>
            </a:r>
            <a:r>
              <a:rPr lang="en-US" sz="2400" dirty="0">
                <a:solidFill>
                  <a:srgbClr val="FFFF00"/>
                </a:solidFill>
              </a:rPr>
              <a:t>the convention </a:t>
            </a:r>
            <a:r>
              <a:rPr lang="en-US" sz="2400" dirty="0" smtClean="0">
                <a:solidFill>
                  <a:srgbClr val="FFFF00"/>
                </a:solidFill>
              </a:rPr>
              <a:t>matches </a:t>
            </a:r>
            <a:r>
              <a:rPr lang="en-US" sz="2400" dirty="0">
                <a:solidFill>
                  <a:srgbClr val="FFFF00"/>
                </a:solidFill>
              </a:rPr>
              <a:t>the desired behavior, it behaves as expected without having to write configuration files. </a:t>
            </a:r>
            <a:r>
              <a:rPr lang="en-US" sz="2400" u="sng" dirty="0">
                <a:solidFill>
                  <a:srgbClr val="FFFF00"/>
                </a:solidFill>
              </a:rPr>
              <a:t>Only when the desired behavior deviates from the implemented convention is explicit configuration required. </a:t>
            </a:r>
          </a:p>
        </p:txBody>
      </p:sp>
    </p:spTree>
    <p:extLst>
      <p:ext uri="{BB962C8B-B14F-4D97-AF65-F5344CB8AC3E}">
        <p14:creationId xmlns:p14="http://schemas.microsoft.com/office/powerpoint/2010/main" val="1951435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Departing from Convention in a View</a:t>
            </a:r>
            <a:endParaRPr lang="en-US" dirty="0"/>
          </a:p>
        </p:txBody>
      </p:sp>
      <p:sp>
        <p:nvSpPr>
          <p:cNvPr id="3" name="Content Placeholder 2"/>
          <p:cNvSpPr>
            <a:spLocks noGrp="1"/>
          </p:cNvSpPr>
          <p:nvPr>
            <p:ph idx="1"/>
          </p:nvPr>
        </p:nvSpPr>
        <p:spPr>
          <a:xfrm>
            <a:off x="838200" y="1825625"/>
            <a:ext cx="10515600" cy="2085975"/>
          </a:xfrm>
        </p:spPr>
        <p:txBody>
          <a:bodyPr/>
          <a:lstStyle/>
          <a:p>
            <a:r>
              <a:rPr lang="en-US" dirty="0" smtClean="0"/>
              <a:t>You can add instance variables to the </a:t>
            </a:r>
            <a:r>
              <a:rPr lang="en-US" dirty="0" err="1" smtClean="0">
                <a:solidFill>
                  <a:srgbClr val="FFFF00"/>
                </a:solidFill>
              </a:rPr>
              <a:t>as_view</a:t>
            </a:r>
            <a:r>
              <a:rPr lang="en-US" dirty="0" smtClean="0">
                <a:solidFill>
                  <a:srgbClr val="FFFF00"/>
                </a:solidFill>
              </a:rPr>
              <a:t>() </a:t>
            </a:r>
            <a:r>
              <a:rPr lang="en-US" dirty="0" smtClean="0"/>
              <a:t>in the </a:t>
            </a:r>
            <a:r>
              <a:rPr lang="en-US" dirty="0" err="1" smtClean="0">
                <a:solidFill>
                  <a:srgbClr val="00FF00"/>
                </a:solidFill>
              </a:rPr>
              <a:t>urls.py</a:t>
            </a:r>
            <a:endParaRPr lang="en-US" dirty="0" smtClean="0">
              <a:solidFill>
                <a:srgbClr val="00FF00"/>
              </a:solidFill>
            </a:endParaRPr>
          </a:p>
          <a:p>
            <a:r>
              <a:rPr lang="en-US" dirty="0" smtClean="0"/>
              <a:t>You can add instance variables to the class in </a:t>
            </a:r>
            <a:r>
              <a:rPr lang="en-US" dirty="0" err="1" smtClean="0">
                <a:solidFill>
                  <a:srgbClr val="00FF00"/>
                </a:solidFill>
              </a:rPr>
              <a:t>views.py</a:t>
            </a:r>
            <a:endParaRPr lang="en-US" dirty="0" smtClean="0">
              <a:solidFill>
                <a:srgbClr val="00FF00"/>
              </a:solidFill>
            </a:endParaRPr>
          </a:p>
          <a:p>
            <a:r>
              <a:rPr lang="en-US" dirty="0" smtClean="0"/>
              <a:t>You can override methods in the class in </a:t>
            </a:r>
            <a:r>
              <a:rPr lang="en-US" dirty="0" err="1" smtClean="0">
                <a:solidFill>
                  <a:srgbClr val="00FF00"/>
                </a:solidFill>
              </a:rPr>
              <a:t>views.py</a:t>
            </a:r>
            <a:endParaRPr lang="en-US" dirty="0">
              <a:solidFill>
                <a:srgbClr val="00FF00"/>
              </a:solidFill>
            </a:endParaRPr>
          </a:p>
        </p:txBody>
      </p:sp>
      <p:sp>
        <p:nvSpPr>
          <p:cNvPr id="4" name="TextBox 3"/>
          <p:cNvSpPr txBox="1"/>
          <p:nvPr/>
        </p:nvSpPr>
        <p:spPr>
          <a:xfrm>
            <a:off x="1112825" y="4114802"/>
            <a:ext cx="9668031" cy="1754326"/>
          </a:xfrm>
          <a:prstGeom prst="rect">
            <a:avLst/>
          </a:prstGeom>
          <a:solidFill>
            <a:schemeClr val="tx1"/>
          </a:solidFill>
        </p:spPr>
        <p:txBody>
          <a:bodyPr wrap="none" rtlCol="0">
            <a:spAutoFit/>
          </a:bodyPr>
          <a:lstStyle/>
          <a:p>
            <a:r>
              <a:rPr lang="en-US" dirty="0" err="1">
                <a:solidFill>
                  <a:srgbClr val="000000"/>
                </a:solidFill>
                <a:latin typeface="Courier" charset="0"/>
                <a:ea typeface="Courier" charset="0"/>
                <a:cs typeface="Courier" charset="0"/>
              </a:rPr>
              <a:t>app_name</a:t>
            </a:r>
            <a:r>
              <a:rPr lang="en-US" dirty="0">
                <a:solidFill>
                  <a:srgbClr val="000000"/>
                </a:solidFill>
                <a:latin typeface="Courier" charset="0"/>
                <a:ea typeface="Courier" charset="0"/>
                <a:cs typeface="Courier" charset="0"/>
              </a:rPr>
              <a:t> = </a:t>
            </a:r>
            <a:r>
              <a:rPr lang="en-US" dirty="0">
                <a:solidFill>
                  <a:srgbClr val="B42419"/>
                </a:solidFill>
                <a:latin typeface="Courier" charset="0"/>
                <a:ea typeface="Courier" charset="0"/>
                <a:cs typeface="Courier" charset="0"/>
              </a:rPr>
              <a:t>'</a:t>
            </a:r>
            <a:r>
              <a:rPr lang="en-US" dirty="0" err="1">
                <a:solidFill>
                  <a:srgbClr val="B42419"/>
                </a:solidFill>
                <a:latin typeface="Courier" charset="0"/>
                <a:ea typeface="Courier" charset="0"/>
                <a:cs typeface="Courier" charset="0"/>
              </a:rPr>
              <a:t>gview</a:t>
            </a:r>
            <a:r>
              <a:rPr lang="en-US" dirty="0">
                <a:solidFill>
                  <a:srgbClr val="B42419"/>
                </a:solidFill>
                <a:latin typeface="Courier" charset="0"/>
                <a:ea typeface="Courier" charset="0"/>
                <a:cs typeface="Courier" charset="0"/>
              </a:rPr>
              <a:t>'</a:t>
            </a:r>
            <a:endParaRPr lang="en-US" dirty="0">
              <a:solidFill>
                <a:srgbClr val="000000"/>
              </a:solidFill>
              <a:latin typeface="Courier" charset="0"/>
              <a:ea typeface="Courier" charset="0"/>
              <a:cs typeface="Courier" charset="0"/>
            </a:endParaRPr>
          </a:p>
          <a:p>
            <a:r>
              <a:rPr lang="en-US" dirty="0" err="1" smtClean="0">
                <a:solidFill>
                  <a:srgbClr val="000000"/>
                </a:solidFill>
                <a:latin typeface="Courier" charset="0"/>
                <a:ea typeface="Courier" charset="0"/>
                <a:cs typeface="Courier" charset="0"/>
              </a:rPr>
              <a:t>urlpatterns</a:t>
            </a:r>
            <a:r>
              <a:rPr lang="en-US" dirty="0" smtClean="0">
                <a:solidFill>
                  <a:srgbClr val="000000"/>
                </a:solidFill>
                <a:latin typeface="Courier" charset="0"/>
                <a:ea typeface="Courier" charset="0"/>
                <a:cs typeface="Courier" charset="0"/>
              </a:rPr>
              <a:t> </a:t>
            </a:r>
            <a:r>
              <a:rPr lang="en-US" dirty="0">
                <a:solidFill>
                  <a:srgbClr val="000000"/>
                </a:solidFill>
                <a:latin typeface="Courier" charset="0"/>
                <a:ea typeface="Courier" charset="0"/>
                <a:cs typeface="Courier" charset="0"/>
              </a:rPr>
              <a:t>= [</a:t>
            </a:r>
          </a:p>
          <a:p>
            <a:r>
              <a:rPr lang="en-US" dirty="0">
                <a:solidFill>
                  <a:srgbClr val="000000"/>
                </a:solidFill>
                <a:latin typeface="Courier" charset="0"/>
                <a:ea typeface="Courier" charset="0"/>
                <a:cs typeface="Courier" charset="0"/>
              </a:rPr>
              <a:t>    path(</a:t>
            </a:r>
            <a:r>
              <a:rPr lang="en-US" dirty="0">
                <a:solidFill>
                  <a:srgbClr val="B42419"/>
                </a:solidFill>
                <a:latin typeface="Courier" charset="0"/>
                <a:ea typeface="Courier" charset="0"/>
                <a:cs typeface="Courier" charset="0"/>
              </a:rPr>
              <a: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TemplateView.as_view</a:t>
            </a:r>
            <a:r>
              <a:rPr lang="en-US" dirty="0">
                <a:solidFill>
                  <a:srgbClr val="000000"/>
                </a:solidFill>
                <a:latin typeface="Courier" charset="0"/>
                <a:ea typeface="Courier" charset="0"/>
                <a:cs typeface="Courier" charset="0"/>
              </a:rPr>
              <a:t>(</a:t>
            </a:r>
            <a:r>
              <a:rPr lang="en-US" dirty="0" err="1">
                <a:solidFill>
                  <a:srgbClr val="000000"/>
                </a:solidFill>
                <a:latin typeface="Courier" charset="0"/>
                <a:ea typeface="Courier" charset="0"/>
                <a:cs typeface="Courier" charset="0"/>
              </a:rPr>
              <a:t>template_name</a:t>
            </a:r>
            <a:r>
              <a:rPr lang="en-US" dirty="0">
                <a:solidFill>
                  <a:srgbClr val="000000"/>
                </a:solidFill>
                <a:latin typeface="Courier" charset="0"/>
                <a:ea typeface="Courier" charset="0"/>
                <a:cs typeface="Courier" charset="0"/>
              </a:rPr>
              <a:t>=</a:t>
            </a:r>
            <a:r>
              <a:rPr lang="en-US" dirty="0">
                <a:solidFill>
                  <a:srgbClr val="B42419"/>
                </a:solidFill>
                <a:latin typeface="Courier" charset="0"/>
                <a:ea typeface="Courier" charset="0"/>
                <a:cs typeface="Courier" charset="0"/>
              </a:rPr>
              <a:t>'</a:t>
            </a:r>
            <a:r>
              <a:rPr lang="en-US" dirty="0" err="1">
                <a:solidFill>
                  <a:srgbClr val="B42419"/>
                </a:solidFill>
                <a:latin typeface="Courier" charset="0"/>
                <a:ea typeface="Courier" charset="0"/>
                <a:cs typeface="Courier" charset="0"/>
              </a:rPr>
              <a:t>gview</a:t>
            </a:r>
            <a:r>
              <a:rPr lang="en-US" dirty="0">
                <a:solidFill>
                  <a:srgbClr val="B42419"/>
                </a:solidFill>
                <a:latin typeface="Courier" charset="0"/>
                <a:ea typeface="Courier" charset="0"/>
                <a:cs typeface="Courier" charset="0"/>
              </a:rPr>
              <a:t>/</a:t>
            </a:r>
            <a:r>
              <a:rPr lang="en-US" dirty="0" err="1">
                <a:solidFill>
                  <a:srgbClr val="B42419"/>
                </a:solidFill>
                <a:latin typeface="Courier" charset="0"/>
                <a:ea typeface="Courier" charset="0"/>
                <a:cs typeface="Courier" charset="0"/>
              </a:rPr>
              <a:t>main.html</a:t>
            </a:r>
            <a:r>
              <a:rPr lang="en-US" dirty="0">
                <a:solidFill>
                  <a:srgbClr val="B42419"/>
                </a:solidFill>
                <a:latin typeface="Courier" charset="0"/>
                <a:ea typeface="Courier" charset="0"/>
                <a:cs typeface="Courier" charset="0"/>
              </a:rPr>
              <a:t>'</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path(</a:t>
            </a:r>
            <a:r>
              <a:rPr lang="en-US" dirty="0">
                <a:solidFill>
                  <a:srgbClr val="B42419"/>
                </a:solidFill>
                <a:latin typeface="Courier" charset="0"/>
                <a:ea typeface="Courier" charset="0"/>
                <a:cs typeface="Courier" charset="0"/>
              </a:rPr>
              <a:t>'cats'</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views.CatListView.as_view</a:t>
            </a:r>
            <a:r>
              <a:rPr lang="en-US" dirty="0">
                <a:solidFill>
                  <a:srgbClr val="000000"/>
                </a:solidFill>
                <a:latin typeface="Courier" charset="0"/>
                <a:ea typeface="Courier" charset="0"/>
                <a:cs typeface="Courier" charset="0"/>
              </a:rPr>
              <a:t>(), name=</a:t>
            </a:r>
            <a:r>
              <a:rPr lang="en-US" dirty="0">
                <a:solidFill>
                  <a:srgbClr val="B42419"/>
                </a:solidFill>
                <a:latin typeface="Courier" charset="0"/>
                <a:ea typeface="Courier" charset="0"/>
                <a:cs typeface="Courier" charset="0"/>
              </a:rPr>
              <a:t>'cats'</a:t>
            </a:r>
            <a:r>
              <a:rPr lang="en-US" dirty="0">
                <a:solidFill>
                  <a:srgbClr val="000000"/>
                </a:solidFill>
                <a:latin typeface="Courier" charset="0"/>
                <a:ea typeface="Courier" charset="0"/>
                <a:cs typeface="Courier" charset="0"/>
              </a:rPr>
              <a:t>),</a:t>
            </a:r>
          </a:p>
          <a:p>
            <a:r>
              <a:rPr lang="en-US" dirty="0" smtClean="0">
                <a:solidFill>
                  <a:srgbClr val="000000"/>
                </a:solidFill>
                <a:latin typeface="Courier" charset="0"/>
                <a:ea typeface="Courier" charset="0"/>
                <a:cs typeface="Courier" charset="0"/>
              </a:rPr>
              <a:t>  ...</a:t>
            </a:r>
          </a:p>
          <a:p>
            <a:r>
              <a:rPr lang="mr-IN" dirty="0" smtClean="0">
                <a:solidFill>
                  <a:srgbClr val="000000"/>
                </a:solidFill>
                <a:latin typeface="Courier" charset="0"/>
                <a:ea typeface="Courier" charset="0"/>
                <a:cs typeface="Courier" charset="0"/>
              </a:rPr>
              <a:t>]</a:t>
            </a:r>
            <a:endParaRPr lang="en-US" dirty="0">
              <a:latin typeface="Courier" charset="0"/>
              <a:ea typeface="Courier" charset="0"/>
              <a:cs typeface="Courier" charset="0"/>
            </a:endParaRPr>
          </a:p>
        </p:txBody>
      </p:sp>
      <p:sp>
        <p:nvSpPr>
          <p:cNvPr id="5" name="Rectangle 4"/>
          <p:cNvSpPr/>
          <p:nvPr/>
        </p:nvSpPr>
        <p:spPr>
          <a:xfrm>
            <a:off x="1112825" y="3559148"/>
            <a:ext cx="3066865" cy="400110"/>
          </a:xfrm>
          <a:prstGeom prst="rect">
            <a:avLst/>
          </a:prstGeom>
        </p:spPr>
        <p:txBody>
          <a:bodyPr wrap="none">
            <a:spAutoFit/>
          </a:bodyPr>
          <a:lstStyle/>
          <a:p>
            <a:r>
              <a:rPr lang="en-US" sz="2000" dirty="0" smtClean="0">
                <a:solidFill>
                  <a:srgbClr val="FFFF00"/>
                </a:solidFill>
              </a:rPr>
              <a:t>dj4e-samples/</a:t>
            </a:r>
            <a:r>
              <a:rPr lang="en-US" sz="2000" dirty="0" err="1" smtClean="0">
                <a:solidFill>
                  <a:srgbClr val="FFFF00"/>
                </a:solidFill>
              </a:rPr>
              <a:t>gview</a:t>
            </a:r>
            <a:r>
              <a:rPr lang="en-US" sz="2000" dirty="0" smtClean="0">
                <a:solidFill>
                  <a:srgbClr val="FFFF00"/>
                </a:solidFill>
              </a:rPr>
              <a:t>/</a:t>
            </a:r>
            <a:r>
              <a:rPr lang="en-US" sz="2000" dirty="0" err="1" smtClean="0">
                <a:solidFill>
                  <a:srgbClr val="FFFF00"/>
                </a:solidFill>
              </a:rPr>
              <a:t>urls.py</a:t>
            </a:r>
            <a:endParaRPr lang="en-US" sz="2000" dirty="0">
              <a:solidFill>
                <a:srgbClr val="FFFF00"/>
              </a:solidFill>
              <a:effectLst/>
            </a:endParaRPr>
          </a:p>
        </p:txBody>
      </p:sp>
      <p:cxnSp>
        <p:nvCxnSpPr>
          <p:cNvPr id="7" name="Straight Arrow Connector 6"/>
          <p:cNvCxnSpPr/>
          <p:nvPr/>
        </p:nvCxnSpPr>
        <p:spPr>
          <a:xfrm flipH="1">
            <a:off x="7806268" y="3190364"/>
            <a:ext cx="2184399" cy="134777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857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5821363"/>
            <a:ext cx="11192931" cy="369332"/>
          </a:xfrm>
          <a:prstGeom prst="rect">
            <a:avLst/>
          </a:prstGeom>
        </p:spPr>
        <p:txBody>
          <a:bodyPr wrap="square">
            <a:spAutoFit/>
          </a:bodyPr>
          <a:lstStyle/>
          <a:p>
            <a:r>
              <a:rPr lang="en-US" dirty="0"/>
              <a:t>https://</a:t>
            </a:r>
            <a:r>
              <a:rPr lang="en-US" dirty="0" err="1"/>
              <a:t>docs.djangoproject.com</a:t>
            </a:r>
            <a:r>
              <a:rPr lang="en-US" dirty="0"/>
              <a:t>/</a:t>
            </a:r>
            <a:r>
              <a:rPr lang="en-US" dirty="0" err="1"/>
              <a:t>en</a:t>
            </a:r>
            <a:r>
              <a:rPr lang="en-US" dirty="0"/>
              <a:t>/3.0/ref/class-based-views/generic-display/#</a:t>
            </a:r>
            <a:r>
              <a:rPr lang="en-US" dirty="0" err="1"/>
              <a:t>django.views.generic.list.ListView</a:t>
            </a:r>
            <a:endParaRPr lang="en-US" dirty="0"/>
          </a:p>
        </p:txBody>
      </p:sp>
      <p:sp>
        <p:nvSpPr>
          <p:cNvPr id="7" name="TextBox 6"/>
          <p:cNvSpPr txBox="1"/>
          <p:nvPr/>
        </p:nvSpPr>
        <p:spPr>
          <a:xfrm>
            <a:off x="609601" y="711197"/>
            <a:ext cx="11192931" cy="4708981"/>
          </a:xfrm>
          <a:prstGeom prst="rect">
            <a:avLst/>
          </a:prstGeom>
          <a:solidFill>
            <a:schemeClr val="tx1"/>
          </a:solidFill>
        </p:spPr>
        <p:txBody>
          <a:bodyPr wrap="square" rtlCol="0">
            <a:spAutoFit/>
          </a:bodyPr>
          <a:lstStyle/>
          <a:p>
            <a:r>
              <a:rPr lang="en-US" sz="2000" b="1" dirty="0" smtClean="0">
                <a:solidFill>
                  <a:srgbClr val="0C4B33"/>
                </a:solidFill>
              </a:rPr>
              <a:t>class </a:t>
            </a:r>
            <a:r>
              <a:rPr lang="en-US" sz="2000" b="1" dirty="0" err="1" smtClean="0">
                <a:solidFill>
                  <a:srgbClr val="0C4B33"/>
                </a:solidFill>
              </a:rPr>
              <a:t>django.views.generic.list.ListView</a:t>
            </a:r>
            <a:endParaRPr lang="en-US" sz="2000" b="1" dirty="0" smtClean="0">
              <a:solidFill>
                <a:srgbClr val="0C4B33"/>
              </a:solidFill>
            </a:endParaRPr>
          </a:p>
          <a:p>
            <a:endParaRPr lang="en-US" sz="2000" b="1" dirty="0" smtClean="0">
              <a:solidFill>
                <a:srgbClr val="0C4B33"/>
              </a:solidFill>
            </a:endParaRPr>
          </a:p>
          <a:p>
            <a:r>
              <a:rPr lang="en-US" sz="2000" dirty="0" smtClean="0">
                <a:solidFill>
                  <a:srgbClr val="0C4B33"/>
                </a:solidFill>
              </a:rPr>
              <a:t>A page representing a list of objects. While this view is executing, </a:t>
            </a:r>
            <a:r>
              <a:rPr lang="en-US" sz="2000" dirty="0" err="1" smtClean="0">
                <a:solidFill>
                  <a:srgbClr val="0C4B33"/>
                </a:solidFill>
              </a:rPr>
              <a:t>self.object_list</a:t>
            </a:r>
            <a:r>
              <a:rPr lang="en-US" sz="2000" dirty="0" smtClean="0">
                <a:solidFill>
                  <a:srgbClr val="0C4B33"/>
                </a:solidFill>
              </a:rPr>
              <a:t> will contain the list of objects (usually, but not necessarily a </a:t>
            </a:r>
            <a:r>
              <a:rPr lang="en-US" sz="2000" dirty="0" err="1" smtClean="0">
                <a:solidFill>
                  <a:srgbClr val="0C4B33"/>
                </a:solidFill>
              </a:rPr>
              <a:t>queryset</a:t>
            </a:r>
            <a:r>
              <a:rPr lang="en-US" sz="2000" dirty="0" smtClean="0">
                <a:solidFill>
                  <a:srgbClr val="0C4B33"/>
                </a:solidFill>
              </a:rPr>
              <a:t>) that the view is operating upon.</a:t>
            </a:r>
          </a:p>
          <a:p>
            <a:endParaRPr lang="en-US" sz="2000" dirty="0">
              <a:solidFill>
                <a:srgbClr val="0C4B33"/>
              </a:solidFill>
            </a:endParaRPr>
          </a:p>
          <a:p>
            <a:r>
              <a:rPr lang="en-US" sz="2000" b="1" dirty="0" smtClean="0">
                <a:solidFill>
                  <a:srgbClr val="0C4B33"/>
                </a:solidFill>
              </a:rPr>
              <a:t>Method Flowchart</a:t>
            </a:r>
            <a:endParaRPr lang="en-US" sz="2000" b="1" dirty="0">
              <a:solidFill>
                <a:srgbClr val="0C4B33"/>
              </a:solidFill>
            </a:endParaRPr>
          </a:p>
          <a:p>
            <a:pPr marL="457200" indent="-457200">
              <a:buFont typeface="+mj-lt"/>
              <a:buAutoNum type="arabicPeriod"/>
            </a:pPr>
            <a:r>
              <a:rPr lang="en-US" sz="2000" dirty="0" smtClean="0">
                <a:solidFill>
                  <a:srgbClr val="0C4B33"/>
                </a:solidFill>
              </a:rPr>
              <a:t>setup()</a:t>
            </a:r>
          </a:p>
          <a:p>
            <a:pPr marL="457200" indent="-457200">
              <a:buFont typeface="+mj-lt"/>
              <a:buAutoNum type="arabicPeriod"/>
            </a:pPr>
            <a:r>
              <a:rPr lang="en-US" sz="2000" dirty="0" smtClean="0">
                <a:solidFill>
                  <a:srgbClr val="0C4B33"/>
                </a:solidFill>
              </a:rPr>
              <a:t>dispatch()</a:t>
            </a:r>
          </a:p>
          <a:p>
            <a:pPr marL="457200" indent="-457200">
              <a:buFont typeface="+mj-lt"/>
              <a:buAutoNum type="arabicPeriod"/>
            </a:pPr>
            <a:r>
              <a:rPr lang="en-US" sz="2000" dirty="0" err="1" smtClean="0">
                <a:solidFill>
                  <a:srgbClr val="0C4B33"/>
                </a:solidFill>
              </a:rPr>
              <a:t>http_method_not_allowed</a:t>
            </a:r>
            <a:r>
              <a:rPr lang="en-US" sz="2000" dirty="0" smtClean="0">
                <a:solidFill>
                  <a:srgbClr val="0C4B33"/>
                </a:solidFill>
              </a:rPr>
              <a:t>()</a:t>
            </a:r>
            <a:endParaRPr lang="en-US" sz="2000" dirty="0">
              <a:solidFill>
                <a:srgbClr val="0C4B33"/>
              </a:solidFill>
            </a:endParaRPr>
          </a:p>
          <a:p>
            <a:pPr marL="457200" indent="-457200">
              <a:buFont typeface="+mj-lt"/>
              <a:buAutoNum type="arabicPeriod"/>
            </a:pPr>
            <a:r>
              <a:rPr lang="en-US" sz="2000" dirty="0" err="1" smtClean="0">
                <a:solidFill>
                  <a:srgbClr val="0C4B33"/>
                </a:solidFill>
              </a:rPr>
              <a:t>get_template_names</a:t>
            </a:r>
            <a:r>
              <a:rPr lang="en-US" sz="2000" dirty="0" smtClean="0">
                <a:solidFill>
                  <a:srgbClr val="0C4B33"/>
                </a:solidFill>
              </a:rPr>
              <a:t>()</a:t>
            </a:r>
            <a:endParaRPr lang="en-US" sz="2000" dirty="0">
              <a:solidFill>
                <a:srgbClr val="0C4B33"/>
              </a:solidFill>
            </a:endParaRPr>
          </a:p>
          <a:p>
            <a:pPr marL="457200" indent="-457200">
              <a:buFont typeface="+mj-lt"/>
              <a:buAutoNum type="arabicPeriod"/>
            </a:pPr>
            <a:r>
              <a:rPr lang="en-US" sz="2000" dirty="0" err="1" smtClean="0">
                <a:solidFill>
                  <a:srgbClr val="0C4B33"/>
                </a:solidFill>
              </a:rPr>
              <a:t>get_queryset</a:t>
            </a:r>
            <a:r>
              <a:rPr lang="en-US" sz="2000" dirty="0" smtClean="0">
                <a:solidFill>
                  <a:srgbClr val="0C4B33"/>
                </a:solidFill>
              </a:rPr>
              <a:t>()</a:t>
            </a:r>
            <a:endParaRPr lang="en-US" sz="2000" dirty="0">
              <a:solidFill>
                <a:srgbClr val="0C4B33"/>
              </a:solidFill>
            </a:endParaRPr>
          </a:p>
          <a:p>
            <a:pPr marL="457200" indent="-457200">
              <a:buFont typeface="+mj-lt"/>
              <a:buAutoNum type="arabicPeriod"/>
            </a:pPr>
            <a:r>
              <a:rPr lang="en-US" sz="2000" dirty="0" err="1" smtClean="0">
                <a:solidFill>
                  <a:srgbClr val="0C4B33"/>
                </a:solidFill>
              </a:rPr>
              <a:t>get_context_object_name</a:t>
            </a:r>
            <a:r>
              <a:rPr lang="en-US" sz="2000" dirty="0" smtClean="0">
                <a:solidFill>
                  <a:srgbClr val="0C4B33"/>
                </a:solidFill>
              </a:rPr>
              <a:t>()</a:t>
            </a:r>
          </a:p>
          <a:p>
            <a:pPr marL="457200" indent="-457200">
              <a:buFont typeface="+mj-lt"/>
              <a:buAutoNum type="arabicPeriod"/>
            </a:pPr>
            <a:r>
              <a:rPr lang="en-US" sz="2000" dirty="0" err="1" smtClean="0">
                <a:solidFill>
                  <a:srgbClr val="0C4B33"/>
                </a:solidFill>
              </a:rPr>
              <a:t>get_context_data</a:t>
            </a:r>
            <a:r>
              <a:rPr lang="en-US" sz="2000" dirty="0" smtClean="0">
                <a:solidFill>
                  <a:srgbClr val="0C4B33"/>
                </a:solidFill>
              </a:rPr>
              <a:t>()	</a:t>
            </a:r>
          </a:p>
          <a:p>
            <a:pPr marL="457200" indent="-457200">
              <a:buFont typeface="+mj-lt"/>
              <a:buAutoNum type="arabicPeriod"/>
            </a:pPr>
            <a:r>
              <a:rPr lang="en-US" sz="2000" dirty="0" smtClean="0">
                <a:solidFill>
                  <a:srgbClr val="0C4B33"/>
                </a:solidFill>
              </a:rPr>
              <a:t>get()</a:t>
            </a:r>
          </a:p>
          <a:p>
            <a:pPr marL="457200" indent="-457200">
              <a:buFont typeface="+mj-lt"/>
              <a:buAutoNum type="arabicPeriod"/>
            </a:pPr>
            <a:r>
              <a:rPr lang="en-US" sz="2000" dirty="0" err="1" smtClean="0">
                <a:solidFill>
                  <a:srgbClr val="0C4B33"/>
                </a:solidFill>
              </a:rPr>
              <a:t>render_to_response</a:t>
            </a:r>
            <a:r>
              <a:rPr lang="en-US" sz="2000" dirty="0" smtClean="0">
                <a:solidFill>
                  <a:srgbClr val="0C4B33"/>
                </a:solidFill>
              </a:rPr>
              <a:t>()</a:t>
            </a:r>
            <a:endParaRPr lang="en-US" sz="2000" dirty="0">
              <a:solidFill>
                <a:srgbClr val="0C4B33"/>
              </a:solidFill>
            </a:endParaRPr>
          </a:p>
        </p:txBody>
      </p:sp>
    </p:spTree>
    <p:extLst>
      <p:ext uri="{BB962C8B-B14F-4D97-AF65-F5344CB8AC3E}">
        <p14:creationId xmlns:p14="http://schemas.microsoft.com/office/powerpoint/2010/main" val="82595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733342" y="278098"/>
            <a:ext cx="7215642" cy="6347791"/>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a:t>Linux</a:t>
            </a:r>
          </a:p>
        </p:txBody>
      </p:sp>
      <p:sp>
        <p:nvSpPr>
          <p:cNvPr id="4" name="Rectangle 3"/>
          <p:cNvSpPr/>
          <p:nvPr/>
        </p:nvSpPr>
        <p:spPr>
          <a:xfrm>
            <a:off x="873960" y="278098"/>
            <a:ext cx="2465935" cy="6347791"/>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a:t>Browser</a:t>
            </a:r>
          </a:p>
        </p:txBody>
      </p:sp>
      <p:sp>
        <p:nvSpPr>
          <p:cNvPr id="6" name="Rectangle 5"/>
          <p:cNvSpPr/>
          <p:nvPr/>
        </p:nvSpPr>
        <p:spPr>
          <a:xfrm>
            <a:off x="5987216" y="870579"/>
            <a:ext cx="5702276" cy="5548575"/>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smtClean="0"/>
              <a:t>Django</a:t>
            </a:r>
            <a:endParaRPr lang="en-US" dirty="0"/>
          </a:p>
        </p:txBody>
      </p:sp>
      <p:sp>
        <p:nvSpPr>
          <p:cNvPr id="7" name="TextBox 6"/>
          <p:cNvSpPr txBox="1"/>
          <p:nvPr/>
        </p:nvSpPr>
        <p:spPr>
          <a:xfrm>
            <a:off x="5987216" y="404858"/>
            <a:ext cx="1295291" cy="369332"/>
          </a:xfrm>
          <a:prstGeom prst="rect">
            <a:avLst/>
          </a:prstGeom>
          <a:solidFill>
            <a:schemeClr val="bg1"/>
          </a:solidFill>
        </p:spPr>
        <p:txBody>
          <a:bodyPr wrap="none" rtlCol="0">
            <a:spAutoFit/>
          </a:bodyPr>
          <a:lstStyle/>
          <a:p>
            <a:r>
              <a:rPr lang="en-US" dirty="0" err="1"/>
              <a:t>WGSIConfig</a:t>
            </a:r>
            <a:endParaRPr lang="en-US" dirty="0"/>
          </a:p>
        </p:txBody>
      </p:sp>
      <p:sp>
        <p:nvSpPr>
          <p:cNvPr id="9" name="Rounded Rectangle 8"/>
          <p:cNvSpPr/>
          <p:nvPr/>
        </p:nvSpPr>
        <p:spPr>
          <a:xfrm>
            <a:off x="6347167" y="1101696"/>
            <a:ext cx="1086678" cy="1033669"/>
          </a:xfrm>
          <a:prstGeom prst="roundRect">
            <a:avLst/>
          </a:prstGeom>
          <a:solidFill>
            <a:srgbClr val="0070C0"/>
          </a:solidFill>
        </p:spPr>
        <p:style>
          <a:lnRef idx="1">
            <a:schemeClr val="dk1"/>
          </a:lnRef>
          <a:fillRef idx="2">
            <a:schemeClr val="dk1"/>
          </a:fillRef>
          <a:effectRef idx="1">
            <a:schemeClr val="dk1"/>
          </a:effectRef>
          <a:fontRef idx="minor">
            <a:schemeClr val="dk1"/>
          </a:fontRef>
        </p:style>
        <p:txBody>
          <a:bodyPr rtlCol="0" anchor="ctr"/>
          <a:lstStyle/>
          <a:p>
            <a:pPr algn="ctr"/>
            <a:r>
              <a:rPr lang="en-US">
                <a:solidFill>
                  <a:schemeClr val="tx1"/>
                </a:solidFill>
              </a:rPr>
              <a:t>Routing</a:t>
            </a:r>
          </a:p>
        </p:txBody>
      </p:sp>
      <p:sp>
        <p:nvSpPr>
          <p:cNvPr id="10" name="Rounded Rectangle 9"/>
          <p:cNvSpPr/>
          <p:nvPr/>
        </p:nvSpPr>
        <p:spPr>
          <a:xfrm>
            <a:off x="6347167" y="2675805"/>
            <a:ext cx="1086678" cy="1033669"/>
          </a:xfrm>
          <a:prstGeom prst="roundRect">
            <a:avLst/>
          </a:prstGeom>
          <a:solidFill>
            <a:srgbClr val="FF7F0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bg1"/>
                </a:solidFill>
              </a:rPr>
              <a:t>Views</a:t>
            </a:r>
          </a:p>
        </p:txBody>
      </p:sp>
      <p:sp>
        <p:nvSpPr>
          <p:cNvPr id="11" name="Can 10"/>
          <p:cNvSpPr/>
          <p:nvPr/>
        </p:nvSpPr>
        <p:spPr>
          <a:xfrm>
            <a:off x="9813128" y="4173528"/>
            <a:ext cx="1577009" cy="646266"/>
          </a:xfrm>
          <a:prstGeom prst="can">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p>
        </p:txBody>
      </p:sp>
      <p:sp>
        <p:nvSpPr>
          <p:cNvPr id="13" name="Rounded Rectangle 12"/>
          <p:cNvSpPr/>
          <p:nvPr/>
        </p:nvSpPr>
        <p:spPr>
          <a:xfrm>
            <a:off x="10090027" y="2904193"/>
            <a:ext cx="1367113" cy="51683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t>Templates</a:t>
            </a:r>
            <a:endParaRPr lang="en-US" dirty="0"/>
          </a:p>
        </p:txBody>
      </p:sp>
      <p:sp>
        <p:nvSpPr>
          <p:cNvPr id="16" name="Rounded Rectangle 15"/>
          <p:cNvSpPr/>
          <p:nvPr/>
        </p:nvSpPr>
        <p:spPr>
          <a:xfrm>
            <a:off x="7933975" y="404637"/>
            <a:ext cx="1603514" cy="36955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t>settings.py</a:t>
            </a:r>
            <a:endParaRPr lang="en-US" dirty="0"/>
          </a:p>
        </p:txBody>
      </p:sp>
      <p:cxnSp>
        <p:nvCxnSpPr>
          <p:cNvPr id="21" name="Straight Arrow Connector 20"/>
          <p:cNvCxnSpPr/>
          <p:nvPr/>
        </p:nvCxnSpPr>
        <p:spPr>
          <a:xfrm flipH="1">
            <a:off x="7208365" y="589414"/>
            <a:ext cx="725611" cy="1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4999929" y="404637"/>
            <a:ext cx="516835" cy="6105958"/>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N</a:t>
            </a:r>
          </a:p>
          <a:p>
            <a:pPr algn="ctr"/>
            <a:r>
              <a:rPr lang="en-US" dirty="0"/>
              <a:t>G</a:t>
            </a:r>
          </a:p>
          <a:p>
            <a:pPr algn="ctr"/>
            <a:r>
              <a:rPr lang="en-US" dirty="0"/>
              <a:t>I</a:t>
            </a:r>
          </a:p>
          <a:p>
            <a:pPr algn="ctr"/>
            <a:r>
              <a:rPr lang="en-US" dirty="0"/>
              <a:t>N</a:t>
            </a:r>
            <a:br>
              <a:rPr lang="en-US" dirty="0"/>
            </a:br>
            <a:r>
              <a:rPr lang="en-US" dirty="0"/>
              <a:t>X</a:t>
            </a:r>
          </a:p>
          <a:p>
            <a:pPr algn="ctr"/>
            <a:endParaRPr lang="en-US" dirty="0"/>
          </a:p>
        </p:txBody>
      </p:sp>
      <p:cxnSp>
        <p:nvCxnSpPr>
          <p:cNvPr id="28" name="Straight Arrow Connector 27"/>
          <p:cNvCxnSpPr>
            <a:stCxn id="15" idx="1"/>
            <a:endCxn id="9" idx="3"/>
          </p:cNvCxnSpPr>
          <p:nvPr/>
        </p:nvCxnSpPr>
        <p:spPr>
          <a:xfrm flipH="1">
            <a:off x="7433845" y="1610800"/>
            <a:ext cx="1404867" cy="773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4" idx="1"/>
            <a:endCxn id="10" idx="3"/>
          </p:cNvCxnSpPr>
          <p:nvPr/>
        </p:nvCxnSpPr>
        <p:spPr>
          <a:xfrm flipH="1">
            <a:off x="7433845" y="2574964"/>
            <a:ext cx="1025979" cy="6176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3" idx="1"/>
            <a:endCxn id="10" idx="3"/>
          </p:cNvCxnSpPr>
          <p:nvPr/>
        </p:nvCxnSpPr>
        <p:spPr>
          <a:xfrm flipH="1">
            <a:off x="7433845" y="3162611"/>
            <a:ext cx="2656182" cy="3002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4" idx="1"/>
            <a:endCxn id="10" idx="3"/>
          </p:cNvCxnSpPr>
          <p:nvPr/>
        </p:nvCxnSpPr>
        <p:spPr>
          <a:xfrm flipH="1" flipV="1">
            <a:off x="7433845" y="3192640"/>
            <a:ext cx="1025979" cy="5233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1" idx="2"/>
            <a:endCxn id="49" idx="3"/>
          </p:cNvCxnSpPr>
          <p:nvPr/>
        </p:nvCxnSpPr>
        <p:spPr>
          <a:xfrm flipH="1">
            <a:off x="9207965" y="4496661"/>
            <a:ext cx="605163" cy="435308"/>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8838712" y="1385733"/>
            <a:ext cx="1439996" cy="45013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urls.py</a:t>
            </a:r>
            <a:endParaRPr lang="en-US" dirty="0"/>
          </a:p>
        </p:txBody>
      </p:sp>
      <p:sp>
        <p:nvSpPr>
          <p:cNvPr id="24" name="Rounded Rectangle 23"/>
          <p:cNvSpPr/>
          <p:nvPr/>
        </p:nvSpPr>
        <p:spPr>
          <a:xfrm>
            <a:off x="8459824" y="2316546"/>
            <a:ext cx="1308844" cy="51683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views.py</a:t>
            </a:r>
            <a:endParaRPr lang="en-US" dirty="0"/>
          </a:p>
        </p:txBody>
      </p:sp>
      <p:sp>
        <p:nvSpPr>
          <p:cNvPr id="14" name="Rounded Rectangle 13"/>
          <p:cNvSpPr/>
          <p:nvPr/>
        </p:nvSpPr>
        <p:spPr>
          <a:xfrm>
            <a:off x="8459824" y="3465107"/>
            <a:ext cx="1355820" cy="50168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forms.py</a:t>
            </a:r>
            <a:endParaRPr lang="en-US" dirty="0"/>
          </a:p>
        </p:txBody>
      </p:sp>
      <p:sp>
        <p:nvSpPr>
          <p:cNvPr id="49" name="Rounded Rectangle 48"/>
          <p:cNvSpPr/>
          <p:nvPr/>
        </p:nvSpPr>
        <p:spPr>
          <a:xfrm>
            <a:off x="8121287" y="4415134"/>
            <a:ext cx="1086678" cy="1033669"/>
          </a:xfrm>
          <a:prstGeom prst="roundRect">
            <a:avLst/>
          </a:prstGeom>
          <a:solidFill>
            <a:srgbClr val="0070C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Models</a:t>
            </a:r>
          </a:p>
        </p:txBody>
      </p:sp>
      <p:cxnSp>
        <p:nvCxnSpPr>
          <p:cNvPr id="56" name="Straight Arrow Connector 55"/>
          <p:cNvCxnSpPr>
            <a:stCxn id="76" idx="1"/>
            <a:endCxn id="49" idx="3"/>
          </p:cNvCxnSpPr>
          <p:nvPr/>
        </p:nvCxnSpPr>
        <p:spPr>
          <a:xfrm flipH="1" flipV="1">
            <a:off x="9207965" y="4931969"/>
            <a:ext cx="682363" cy="5168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10" idx="0"/>
          </p:cNvCxnSpPr>
          <p:nvPr/>
        </p:nvCxnSpPr>
        <p:spPr>
          <a:xfrm>
            <a:off x="6890506" y="2135365"/>
            <a:ext cx="0" cy="54044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49" idx="0"/>
            <a:endCxn id="10" idx="2"/>
          </p:cNvCxnSpPr>
          <p:nvPr/>
        </p:nvCxnSpPr>
        <p:spPr>
          <a:xfrm flipH="1" flipV="1">
            <a:off x="6890506" y="3709474"/>
            <a:ext cx="1774120" cy="70566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Cloud Callout 72"/>
          <p:cNvSpPr/>
          <p:nvPr/>
        </p:nvSpPr>
        <p:spPr>
          <a:xfrm>
            <a:off x="3585593" y="2064215"/>
            <a:ext cx="934720" cy="653442"/>
          </a:xfrm>
          <a:prstGeom prst="cloudCallout">
            <a:avLst>
              <a:gd name="adj1" fmla="val 906"/>
              <a:gd name="adj2" fmla="val -1249"/>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ounded Rectangle 75"/>
          <p:cNvSpPr/>
          <p:nvPr/>
        </p:nvSpPr>
        <p:spPr>
          <a:xfrm>
            <a:off x="9890328" y="5197960"/>
            <a:ext cx="1357391" cy="50168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models.py</a:t>
            </a:r>
            <a:endParaRPr lang="en-US" dirty="0"/>
          </a:p>
        </p:txBody>
      </p:sp>
      <p:sp>
        <p:nvSpPr>
          <p:cNvPr id="77" name="Rectangle 76"/>
          <p:cNvSpPr/>
          <p:nvPr/>
        </p:nvSpPr>
        <p:spPr>
          <a:xfrm>
            <a:off x="1078762" y="404637"/>
            <a:ext cx="516835" cy="6105958"/>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a:p>
            <a:pPr algn="ctr"/>
            <a:r>
              <a:rPr lang="en-US" dirty="0"/>
              <a:t>O</a:t>
            </a:r>
          </a:p>
          <a:p>
            <a:pPr algn="ctr"/>
            <a:r>
              <a:rPr lang="en-US" dirty="0"/>
              <a:t>M</a:t>
            </a:r>
          </a:p>
        </p:txBody>
      </p:sp>
      <p:sp>
        <p:nvSpPr>
          <p:cNvPr id="78" name="Rounded Rectangle 77"/>
          <p:cNvSpPr/>
          <p:nvPr/>
        </p:nvSpPr>
        <p:spPr>
          <a:xfrm>
            <a:off x="2088487" y="2703730"/>
            <a:ext cx="1230519" cy="947790"/>
          </a:xfrm>
          <a:prstGeom prst="roundRect">
            <a:avLst/>
          </a:prstGeom>
          <a:solidFill>
            <a:srgbClr val="002060"/>
          </a:solidFill>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Parse</a:t>
            </a:r>
          </a:p>
          <a:p>
            <a:pPr algn="ctr"/>
            <a:r>
              <a:rPr lang="en-US" dirty="0">
                <a:solidFill>
                  <a:schemeClr val="tx1"/>
                </a:solidFill>
              </a:rPr>
              <a:t>Response</a:t>
            </a:r>
          </a:p>
        </p:txBody>
      </p:sp>
      <p:sp>
        <p:nvSpPr>
          <p:cNvPr id="79" name="Rectangle 78"/>
          <p:cNvSpPr/>
          <p:nvPr/>
        </p:nvSpPr>
        <p:spPr>
          <a:xfrm>
            <a:off x="1908003" y="4073744"/>
            <a:ext cx="1419280" cy="2345410"/>
          </a:xfrm>
          <a:prstGeom prst="rect">
            <a:avLst/>
          </a:prstGeom>
          <a:solidFill>
            <a:schemeClr val="tx1">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err="1"/>
              <a:t>Javascript</a:t>
            </a:r>
            <a:endParaRPr lang="en-US" dirty="0"/>
          </a:p>
        </p:txBody>
      </p:sp>
      <p:pic>
        <p:nvPicPr>
          <p:cNvPr id="81" name="Picture 8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497" y="2609953"/>
            <a:ext cx="1473755" cy="1105316"/>
          </a:xfrm>
          <a:prstGeom prst="rect">
            <a:avLst/>
          </a:prstGeom>
        </p:spPr>
      </p:pic>
      <p:sp>
        <p:nvSpPr>
          <p:cNvPr id="41" name="Rounded Rectangle 40"/>
          <p:cNvSpPr/>
          <p:nvPr/>
        </p:nvSpPr>
        <p:spPr>
          <a:xfrm>
            <a:off x="8102028" y="5683135"/>
            <a:ext cx="1319815" cy="50168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admin.py</a:t>
            </a:r>
            <a:endParaRPr lang="en-US" dirty="0"/>
          </a:p>
        </p:txBody>
      </p:sp>
      <p:sp>
        <p:nvSpPr>
          <p:cNvPr id="39" name="Rounded Rectangle 38"/>
          <p:cNvSpPr/>
          <p:nvPr/>
        </p:nvSpPr>
        <p:spPr>
          <a:xfrm>
            <a:off x="6396262" y="4400416"/>
            <a:ext cx="1086678" cy="592481"/>
          </a:xfrm>
          <a:prstGeom prst="roundRect">
            <a:avLst/>
          </a:prstGeom>
          <a:solidFill>
            <a:srgbClr val="FF7F0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bg1"/>
                </a:solidFill>
              </a:rPr>
              <a:t>Shell</a:t>
            </a:r>
          </a:p>
        </p:txBody>
      </p:sp>
      <p:cxnSp>
        <p:nvCxnSpPr>
          <p:cNvPr id="43" name="Straight Arrow Connector 42"/>
          <p:cNvCxnSpPr>
            <a:endCxn id="9" idx="1"/>
          </p:cNvCxnSpPr>
          <p:nvPr/>
        </p:nvCxnSpPr>
        <p:spPr>
          <a:xfrm>
            <a:off x="1337179" y="1543199"/>
            <a:ext cx="5009988" cy="75332"/>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0" idx="1"/>
            <a:endCxn id="78" idx="3"/>
          </p:cNvCxnSpPr>
          <p:nvPr/>
        </p:nvCxnSpPr>
        <p:spPr>
          <a:xfrm flipH="1" flipV="1">
            <a:off x="3319006" y="3177625"/>
            <a:ext cx="3028161" cy="15015"/>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78" idx="1"/>
            <a:endCxn id="77" idx="3"/>
          </p:cNvCxnSpPr>
          <p:nvPr/>
        </p:nvCxnSpPr>
        <p:spPr>
          <a:xfrm flipH="1">
            <a:off x="1595597" y="3177625"/>
            <a:ext cx="492890" cy="279991"/>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50" name="Rounded Rectangle 49"/>
          <p:cNvSpPr/>
          <p:nvPr/>
        </p:nvSpPr>
        <p:spPr>
          <a:xfrm>
            <a:off x="6428560" y="5430454"/>
            <a:ext cx="1086678" cy="592481"/>
          </a:xfrm>
          <a:prstGeom prst="roundRect">
            <a:avLst/>
          </a:prstGeom>
          <a:solidFill>
            <a:srgbClr val="FF7F0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bg1"/>
                </a:solidFill>
              </a:rPr>
              <a:t>/admin</a:t>
            </a:r>
          </a:p>
        </p:txBody>
      </p:sp>
      <p:cxnSp>
        <p:nvCxnSpPr>
          <p:cNvPr id="51" name="Straight Arrow Connector 50"/>
          <p:cNvCxnSpPr>
            <a:stCxn id="49" idx="1"/>
            <a:endCxn id="39" idx="3"/>
          </p:cNvCxnSpPr>
          <p:nvPr/>
        </p:nvCxnSpPr>
        <p:spPr>
          <a:xfrm flipH="1" flipV="1">
            <a:off x="7482940" y="4696657"/>
            <a:ext cx="638347" cy="2353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9" idx="1"/>
            <a:endCxn id="50" idx="3"/>
          </p:cNvCxnSpPr>
          <p:nvPr/>
        </p:nvCxnSpPr>
        <p:spPr>
          <a:xfrm flipH="1">
            <a:off x="7515238" y="4931969"/>
            <a:ext cx="606049" cy="794726"/>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41" idx="1"/>
            <a:endCxn id="50" idx="3"/>
          </p:cNvCxnSpPr>
          <p:nvPr/>
        </p:nvCxnSpPr>
        <p:spPr>
          <a:xfrm flipH="1" flipV="1">
            <a:off x="7515238" y="5726695"/>
            <a:ext cx="586790" cy="2072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76" idx="1"/>
            <a:endCxn id="41" idx="3"/>
          </p:cNvCxnSpPr>
          <p:nvPr/>
        </p:nvCxnSpPr>
        <p:spPr>
          <a:xfrm flipH="1">
            <a:off x="9421843" y="5448803"/>
            <a:ext cx="468485" cy="4851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48" idx="2"/>
          </p:cNvCxnSpPr>
          <p:nvPr/>
        </p:nvCxnSpPr>
        <p:spPr>
          <a:xfrm flipV="1">
            <a:off x="691404" y="1668102"/>
            <a:ext cx="345527" cy="1384558"/>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77" idx="1"/>
          </p:cNvCxnSpPr>
          <p:nvPr/>
        </p:nvCxnSpPr>
        <p:spPr>
          <a:xfrm flipH="1" flipV="1">
            <a:off x="669158" y="3052660"/>
            <a:ext cx="409604" cy="404956"/>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8" name="Rounded Rectangle 47"/>
          <p:cNvSpPr/>
          <p:nvPr/>
        </p:nvSpPr>
        <p:spPr>
          <a:xfrm>
            <a:off x="692725" y="1396262"/>
            <a:ext cx="688412" cy="27184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Click</a:t>
            </a:r>
          </a:p>
        </p:txBody>
      </p:sp>
      <p:cxnSp>
        <p:nvCxnSpPr>
          <p:cNvPr id="52" name="Straight Arrow Connector 51"/>
          <p:cNvCxnSpPr/>
          <p:nvPr/>
        </p:nvCxnSpPr>
        <p:spPr>
          <a:xfrm>
            <a:off x="6890506" y="2135365"/>
            <a:ext cx="196094" cy="54044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H="1">
            <a:off x="6629400" y="2135365"/>
            <a:ext cx="261106" cy="54044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4" idx="3"/>
          </p:cNvCxnSpPr>
          <p:nvPr/>
        </p:nvCxnSpPr>
        <p:spPr>
          <a:xfrm flipV="1">
            <a:off x="9815644" y="3421030"/>
            <a:ext cx="971805" cy="29492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14" idx="2"/>
          </p:cNvCxnSpPr>
          <p:nvPr/>
        </p:nvCxnSpPr>
        <p:spPr>
          <a:xfrm flipV="1">
            <a:off x="8664626" y="3966793"/>
            <a:ext cx="473108" cy="433623"/>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20150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3821" y="4123782"/>
            <a:ext cx="7192445" cy="2246769"/>
          </a:xfrm>
          <a:prstGeom prst="rect">
            <a:avLst/>
          </a:prstGeom>
          <a:solidFill>
            <a:schemeClr val="tx1"/>
          </a:solidFill>
        </p:spPr>
        <p:txBody>
          <a:bodyPr wrap="square">
            <a:spAutoFit/>
          </a:bodyPr>
          <a:lstStyle/>
          <a:p>
            <a:r>
              <a:rPr lang="en-US" sz="1400" b="1" dirty="0">
                <a:solidFill>
                  <a:srgbClr val="2EAEBB"/>
                </a:solidFill>
                <a:latin typeface="Courier" charset="0"/>
                <a:ea typeface="Courier" charset="0"/>
                <a:cs typeface="Courier" charset="0"/>
              </a:rPr>
              <a:t>&lt;</a:t>
            </a:r>
            <a:r>
              <a:rPr lang="en-US" sz="1400" b="1" dirty="0">
                <a:solidFill>
                  <a:srgbClr val="C1651C"/>
                </a:solidFill>
                <a:latin typeface="Courier" charset="0"/>
                <a:ea typeface="Courier" charset="0"/>
                <a:cs typeface="Courier" charset="0"/>
              </a:rPr>
              <a:t>h1</a:t>
            </a:r>
            <a:r>
              <a:rPr lang="en-US" sz="1400" b="1" dirty="0">
                <a:solidFill>
                  <a:srgbClr val="2EAEBB"/>
                </a:solidFill>
                <a:latin typeface="Courier" charset="0"/>
                <a:ea typeface="Courier" charset="0"/>
                <a:cs typeface="Courier" charset="0"/>
              </a:rPr>
              <a:t>&gt;</a:t>
            </a:r>
            <a:r>
              <a:rPr lang="en-US" sz="1400" b="1" dirty="0">
                <a:solidFill>
                  <a:srgbClr val="C814C9"/>
                </a:solidFill>
                <a:latin typeface="Courier" charset="0"/>
                <a:ea typeface="Courier" charset="0"/>
                <a:cs typeface="Courier" charset="0"/>
              </a:rPr>
              <a:t>List of {{ </a:t>
            </a:r>
            <a:r>
              <a:rPr lang="en-US" sz="1400" b="1" dirty="0" err="1">
                <a:solidFill>
                  <a:srgbClr val="C814C9"/>
                </a:solidFill>
                <a:latin typeface="Courier" charset="0"/>
                <a:ea typeface="Courier" charset="0"/>
                <a:cs typeface="Courier" charset="0"/>
              </a:rPr>
              <a:t>crazy_thing</a:t>
            </a:r>
            <a:r>
              <a:rPr lang="en-US" sz="1400" b="1" dirty="0">
                <a:solidFill>
                  <a:srgbClr val="C814C9"/>
                </a:solidFill>
                <a:latin typeface="Courier" charset="0"/>
                <a:ea typeface="Courier" charset="0"/>
                <a:cs typeface="Courier" charset="0"/>
              </a:rPr>
              <a:t> }}s</a:t>
            </a:r>
            <a:r>
              <a:rPr lang="en-US" sz="1400" b="1" dirty="0">
                <a:solidFill>
                  <a:srgbClr val="2EAEBB"/>
                </a:solidFill>
                <a:latin typeface="Courier" charset="0"/>
                <a:ea typeface="Courier" charset="0"/>
                <a:cs typeface="Courier" charset="0"/>
              </a:rPr>
              <a:t>&lt;/</a:t>
            </a:r>
            <a:r>
              <a:rPr lang="en-US" sz="1400" b="1" dirty="0">
                <a:solidFill>
                  <a:srgbClr val="C1651C"/>
                </a:solidFill>
                <a:latin typeface="Courier" charset="0"/>
                <a:ea typeface="Courier" charset="0"/>
                <a:cs typeface="Courier" charset="0"/>
              </a:rPr>
              <a:t>h1</a:t>
            </a:r>
            <a:r>
              <a:rPr lang="en-US" sz="1400" b="1" dirty="0">
                <a:solidFill>
                  <a:srgbClr val="2EAEBB"/>
                </a:solidFill>
                <a:latin typeface="Courier" charset="0"/>
                <a:ea typeface="Courier" charset="0"/>
                <a:cs typeface="Courier" charset="0"/>
              </a:rPr>
              <a:t>&gt;</a:t>
            </a:r>
            <a:endParaRPr lang="en-US" sz="1400" b="1" dirty="0">
              <a:solidFill>
                <a:srgbClr val="000000"/>
              </a:solidFill>
              <a:latin typeface="Courier" charset="0"/>
              <a:ea typeface="Courier" charset="0"/>
              <a:cs typeface="Courier" charset="0"/>
            </a:endParaRPr>
          </a:p>
          <a:p>
            <a:r>
              <a:rPr lang="mr-IN" sz="1400" b="1" dirty="0">
                <a:solidFill>
                  <a:srgbClr val="2EAEBB"/>
                </a:solidFill>
                <a:latin typeface="Courier" charset="0"/>
                <a:ea typeface="Courier" charset="0"/>
                <a:cs typeface="Courier" charset="0"/>
              </a:rPr>
              <a:t>&lt;</a:t>
            </a:r>
            <a:r>
              <a:rPr lang="mr-IN" sz="1400" b="1" dirty="0" err="1">
                <a:solidFill>
                  <a:srgbClr val="C1651C"/>
                </a:solidFill>
                <a:latin typeface="Courier" charset="0"/>
                <a:ea typeface="Courier" charset="0"/>
                <a:cs typeface="Courier" charset="0"/>
              </a:rPr>
              <a:t>p</a:t>
            </a:r>
            <a:r>
              <a:rPr lang="mr-IN" sz="1400" b="1" dirty="0">
                <a:solidFill>
                  <a:srgbClr val="2EAEBB"/>
                </a:solidFill>
                <a:latin typeface="Courier" charset="0"/>
                <a:ea typeface="Courier" charset="0"/>
                <a:cs typeface="Courier" charset="0"/>
              </a:rPr>
              <a:t>&gt;</a:t>
            </a:r>
            <a:endParaRPr lang="mr-IN" sz="1400" b="1" dirty="0">
              <a:solidFill>
                <a:srgbClr val="000000"/>
              </a:solidFill>
              <a:latin typeface="Courier" charset="0"/>
              <a:ea typeface="Courier" charset="0"/>
              <a:cs typeface="Courier" charset="0"/>
            </a:endParaRPr>
          </a:p>
          <a:p>
            <a:r>
              <a:rPr lang="en-US" sz="1400" b="1" dirty="0">
                <a:solidFill>
                  <a:srgbClr val="000000"/>
                </a:solidFill>
                <a:latin typeface="Courier" charset="0"/>
                <a:ea typeface="Courier" charset="0"/>
                <a:cs typeface="Courier" charset="0"/>
              </a:rPr>
              <a:t>{% if </a:t>
            </a:r>
            <a:r>
              <a:rPr lang="en-US" sz="1400" b="1" dirty="0" err="1">
                <a:solidFill>
                  <a:srgbClr val="000000"/>
                </a:solidFill>
                <a:latin typeface="Courier" charset="0"/>
                <a:ea typeface="Courier" charset="0"/>
                <a:cs typeface="Courier" charset="0"/>
              </a:rPr>
              <a:t>car_list</a:t>
            </a:r>
            <a:r>
              <a:rPr lang="en-US" sz="1400" b="1" dirty="0">
                <a:solidFill>
                  <a:srgbClr val="000000"/>
                </a:solidFill>
                <a:latin typeface="Courier" charset="0"/>
                <a:ea typeface="Courier" charset="0"/>
                <a:cs typeface="Courier" charset="0"/>
              </a:rPr>
              <a:t> %}</a:t>
            </a:r>
          </a:p>
          <a:p>
            <a:r>
              <a:rPr lang="mr-IN" sz="1400" b="1" dirty="0">
                <a:solidFill>
                  <a:srgbClr val="2EAEBB"/>
                </a:solidFill>
                <a:latin typeface="Courier" charset="0"/>
                <a:ea typeface="Courier" charset="0"/>
                <a:cs typeface="Courier" charset="0"/>
              </a:rPr>
              <a:t>&lt;</a:t>
            </a:r>
            <a:r>
              <a:rPr lang="mr-IN" sz="1400" b="1" dirty="0" err="1">
                <a:solidFill>
                  <a:srgbClr val="C1651C"/>
                </a:solidFill>
                <a:latin typeface="Courier" charset="0"/>
                <a:ea typeface="Courier" charset="0"/>
                <a:cs typeface="Courier" charset="0"/>
              </a:rPr>
              <a:t>ul</a:t>
            </a:r>
            <a:r>
              <a:rPr lang="mr-IN" sz="1400" b="1" dirty="0">
                <a:solidFill>
                  <a:srgbClr val="2EAEBB"/>
                </a:solidFill>
                <a:latin typeface="Courier" charset="0"/>
                <a:ea typeface="Courier" charset="0"/>
                <a:cs typeface="Courier" charset="0"/>
              </a:rPr>
              <a:t>&gt;</a:t>
            </a:r>
            <a:endParaRPr lang="mr-IN" sz="1400" b="1" dirty="0">
              <a:solidFill>
                <a:srgbClr val="000000"/>
              </a:solidFill>
              <a:latin typeface="Courier" charset="0"/>
              <a:ea typeface="Courier" charset="0"/>
              <a:cs typeface="Courier" charset="0"/>
            </a:endParaRPr>
          </a:p>
          <a:p>
            <a:r>
              <a:rPr lang="en-US" sz="1400" b="1" dirty="0">
                <a:solidFill>
                  <a:srgbClr val="000000"/>
                </a:solidFill>
                <a:latin typeface="Courier" charset="0"/>
                <a:ea typeface="Courier" charset="0"/>
                <a:cs typeface="Courier" charset="0"/>
              </a:rPr>
              <a:t>  {% for xyz in </a:t>
            </a:r>
            <a:r>
              <a:rPr lang="en-US" sz="1400" b="1" dirty="0" err="1">
                <a:solidFill>
                  <a:srgbClr val="000000"/>
                </a:solidFill>
                <a:latin typeface="Courier" charset="0"/>
                <a:ea typeface="Courier" charset="0"/>
                <a:cs typeface="Courier" charset="0"/>
              </a:rPr>
              <a:t>car_list</a:t>
            </a:r>
            <a:r>
              <a:rPr lang="en-US" sz="1400" b="1" dirty="0">
                <a:solidFill>
                  <a:srgbClr val="000000"/>
                </a:solidFill>
                <a:latin typeface="Courier" charset="0"/>
                <a:ea typeface="Courier" charset="0"/>
                <a:cs typeface="Courier" charset="0"/>
              </a:rPr>
              <a:t> %}</a:t>
            </a:r>
          </a:p>
          <a:p>
            <a:r>
              <a:rPr lang="mr-IN" sz="1400" b="1" dirty="0">
                <a:solidFill>
                  <a:srgbClr val="000000"/>
                </a:solidFill>
                <a:latin typeface="Courier" charset="0"/>
                <a:ea typeface="Courier" charset="0"/>
                <a:cs typeface="Courier" charset="0"/>
              </a:rPr>
              <a:t>    </a:t>
            </a:r>
            <a:r>
              <a:rPr lang="mr-IN" sz="1400" b="1" dirty="0">
                <a:solidFill>
                  <a:srgbClr val="2EAEBB"/>
                </a:solidFill>
                <a:latin typeface="Courier" charset="0"/>
                <a:ea typeface="Courier" charset="0"/>
                <a:cs typeface="Courier" charset="0"/>
              </a:rPr>
              <a:t>&lt;</a:t>
            </a:r>
            <a:r>
              <a:rPr lang="mr-IN" sz="1400" b="1" dirty="0" err="1">
                <a:solidFill>
                  <a:srgbClr val="C1651C"/>
                </a:solidFill>
                <a:latin typeface="Courier" charset="0"/>
                <a:ea typeface="Courier" charset="0"/>
                <a:cs typeface="Courier" charset="0"/>
              </a:rPr>
              <a:t>li</a:t>
            </a:r>
            <a:r>
              <a:rPr lang="mr-IN" sz="1400" b="1" dirty="0">
                <a:solidFill>
                  <a:srgbClr val="2EAEBB"/>
                </a:solidFill>
                <a:latin typeface="Courier" charset="0"/>
                <a:ea typeface="Courier" charset="0"/>
                <a:cs typeface="Courier" charset="0"/>
              </a:rPr>
              <a:t>&gt;</a:t>
            </a:r>
            <a:endParaRPr lang="mr-IN" sz="1400" b="1" dirty="0">
              <a:solidFill>
                <a:srgbClr val="000000"/>
              </a:solidFill>
              <a:latin typeface="Courier" charset="0"/>
              <a:ea typeface="Courier" charset="0"/>
              <a:cs typeface="Courier" charset="0"/>
            </a:endParaRPr>
          </a:p>
          <a:p>
            <a:r>
              <a:rPr lang="mr-IN" sz="1400" b="1" dirty="0">
                <a:solidFill>
                  <a:srgbClr val="000000"/>
                </a:solidFill>
                <a:latin typeface="Courier" charset="0"/>
                <a:ea typeface="Courier" charset="0"/>
                <a:cs typeface="Courier" charset="0"/>
              </a:rPr>
              <a:t>      </a:t>
            </a:r>
            <a:r>
              <a:rPr lang="mr-IN" sz="1400" b="1" dirty="0">
                <a:solidFill>
                  <a:srgbClr val="2EAEBB"/>
                </a:solidFill>
                <a:latin typeface="Courier" charset="0"/>
                <a:ea typeface="Courier" charset="0"/>
                <a:cs typeface="Courier" charset="0"/>
              </a:rPr>
              <a:t>&lt;</a:t>
            </a:r>
            <a:r>
              <a:rPr lang="mr-IN" sz="1400" b="1" dirty="0" err="1">
                <a:solidFill>
                  <a:srgbClr val="C1651C"/>
                </a:solidFill>
                <a:latin typeface="Courier" charset="0"/>
                <a:ea typeface="Courier" charset="0"/>
                <a:cs typeface="Courier" charset="0"/>
              </a:rPr>
              <a:t>a</a:t>
            </a:r>
            <a:r>
              <a:rPr lang="mr-IN" sz="1400" b="1" dirty="0">
                <a:solidFill>
                  <a:srgbClr val="2EAEBB"/>
                </a:solidFill>
                <a:latin typeface="Courier" charset="0"/>
                <a:ea typeface="Courier" charset="0"/>
                <a:cs typeface="Courier" charset="0"/>
              </a:rPr>
              <a:t> </a:t>
            </a:r>
            <a:r>
              <a:rPr lang="mr-IN" sz="1400" b="1" dirty="0" err="1">
                <a:solidFill>
                  <a:srgbClr val="2FB41D"/>
                </a:solidFill>
                <a:latin typeface="Courier" charset="0"/>
                <a:ea typeface="Courier" charset="0"/>
                <a:cs typeface="Courier" charset="0"/>
              </a:rPr>
              <a:t>href</a:t>
            </a:r>
            <a:r>
              <a:rPr lang="mr-IN" sz="1400" b="1" dirty="0">
                <a:solidFill>
                  <a:srgbClr val="2EAEBB"/>
                </a:solidFill>
                <a:latin typeface="Courier" charset="0"/>
                <a:ea typeface="Courier" charset="0"/>
                <a:cs typeface="Courier" charset="0"/>
              </a:rPr>
              <a:t>=</a:t>
            </a:r>
            <a:r>
              <a:rPr lang="mr-IN" sz="1400" b="1" dirty="0">
                <a:solidFill>
                  <a:srgbClr val="B42419"/>
                </a:solidFill>
                <a:latin typeface="Courier" charset="0"/>
                <a:ea typeface="Courier" charset="0"/>
                <a:cs typeface="Courier" charset="0"/>
              </a:rPr>
              <a:t>"{% </a:t>
            </a:r>
            <a:r>
              <a:rPr lang="mr-IN" sz="1400" b="1" dirty="0" err="1">
                <a:solidFill>
                  <a:srgbClr val="B42419"/>
                </a:solidFill>
                <a:latin typeface="Courier" charset="0"/>
                <a:ea typeface="Courier" charset="0"/>
                <a:cs typeface="Courier" charset="0"/>
              </a:rPr>
              <a:t>url</a:t>
            </a:r>
            <a:r>
              <a:rPr lang="mr-IN" sz="1400" b="1" dirty="0">
                <a:solidFill>
                  <a:srgbClr val="B42419"/>
                </a:solidFill>
                <a:latin typeface="Courier" charset="0"/>
                <a:ea typeface="Courier" charset="0"/>
                <a:cs typeface="Courier" charset="0"/>
              </a:rPr>
              <a:t> '</a:t>
            </a:r>
            <a:r>
              <a:rPr lang="mr-IN" sz="1400" b="1" dirty="0" err="1">
                <a:solidFill>
                  <a:srgbClr val="B42419"/>
                </a:solidFill>
                <a:latin typeface="Courier" charset="0"/>
                <a:ea typeface="Courier" charset="0"/>
                <a:cs typeface="Courier" charset="0"/>
              </a:rPr>
              <a:t>gview:horse</a:t>
            </a:r>
            <a:r>
              <a:rPr lang="mr-IN" sz="1400" b="1" dirty="0">
                <a:solidFill>
                  <a:srgbClr val="B42419"/>
                </a:solidFill>
                <a:latin typeface="Courier" charset="0"/>
                <a:ea typeface="Courier" charset="0"/>
                <a:cs typeface="Courier" charset="0"/>
              </a:rPr>
              <a:t>' </a:t>
            </a:r>
            <a:r>
              <a:rPr lang="mr-IN" sz="1400" b="1" dirty="0" err="1">
                <a:solidFill>
                  <a:srgbClr val="B42419"/>
                </a:solidFill>
                <a:latin typeface="Courier" charset="0"/>
                <a:ea typeface="Courier" charset="0"/>
                <a:cs typeface="Courier" charset="0"/>
              </a:rPr>
              <a:t>xyz.id</a:t>
            </a:r>
            <a:r>
              <a:rPr lang="mr-IN" sz="1400" b="1" dirty="0">
                <a:solidFill>
                  <a:srgbClr val="B42419"/>
                </a:solidFill>
                <a:latin typeface="Courier" charset="0"/>
                <a:ea typeface="Courier" charset="0"/>
                <a:cs typeface="Courier" charset="0"/>
              </a:rPr>
              <a:t> %}"</a:t>
            </a:r>
            <a:r>
              <a:rPr lang="mr-IN" sz="1400" b="1" dirty="0">
                <a:solidFill>
                  <a:srgbClr val="2EAEBB"/>
                </a:solidFill>
                <a:latin typeface="Courier" charset="0"/>
                <a:ea typeface="Courier" charset="0"/>
                <a:cs typeface="Courier" charset="0"/>
              </a:rPr>
              <a:t>&gt;</a:t>
            </a:r>
            <a:r>
              <a:rPr lang="mr-IN" sz="1400" b="1" u="sng" dirty="0">
                <a:solidFill>
                  <a:srgbClr val="C814C9"/>
                </a:solidFill>
                <a:latin typeface="Courier" charset="0"/>
                <a:ea typeface="Courier" charset="0"/>
                <a:cs typeface="Courier" charset="0"/>
              </a:rPr>
              <a:t>{{ </a:t>
            </a:r>
            <a:r>
              <a:rPr lang="mr-IN" sz="1400" b="1" u="sng" dirty="0" err="1">
                <a:solidFill>
                  <a:srgbClr val="C814C9"/>
                </a:solidFill>
                <a:latin typeface="Courier" charset="0"/>
                <a:ea typeface="Courier" charset="0"/>
                <a:cs typeface="Courier" charset="0"/>
              </a:rPr>
              <a:t>xyz.name</a:t>
            </a:r>
            <a:r>
              <a:rPr lang="mr-IN" sz="1400" b="1" u="sng" dirty="0">
                <a:solidFill>
                  <a:srgbClr val="C814C9"/>
                </a:solidFill>
                <a:latin typeface="Courier" charset="0"/>
                <a:ea typeface="Courier" charset="0"/>
                <a:cs typeface="Courier" charset="0"/>
              </a:rPr>
              <a:t> }}</a:t>
            </a:r>
            <a:r>
              <a:rPr lang="mr-IN" sz="1400" b="1" u="sng" dirty="0">
                <a:solidFill>
                  <a:srgbClr val="2EAEBB"/>
                </a:solidFill>
                <a:latin typeface="Courier" charset="0"/>
                <a:ea typeface="Courier" charset="0"/>
                <a:cs typeface="Courier" charset="0"/>
              </a:rPr>
              <a:t>&lt;/</a:t>
            </a:r>
            <a:r>
              <a:rPr lang="mr-IN" sz="1400" b="1" u="sng" dirty="0" err="1">
                <a:solidFill>
                  <a:srgbClr val="C1651C"/>
                </a:solidFill>
                <a:latin typeface="Courier" charset="0"/>
                <a:ea typeface="Courier" charset="0"/>
                <a:cs typeface="Courier" charset="0"/>
              </a:rPr>
              <a:t>a</a:t>
            </a:r>
            <a:r>
              <a:rPr lang="mr-IN" sz="1400" b="1" u="sng" dirty="0">
                <a:solidFill>
                  <a:srgbClr val="2EAEBB"/>
                </a:solidFill>
                <a:latin typeface="Courier" charset="0"/>
                <a:ea typeface="Courier" charset="0"/>
                <a:cs typeface="Courier" charset="0"/>
              </a:rPr>
              <a:t>&gt;</a:t>
            </a:r>
            <a:endParaRPr lang="mr-IN" sz="1400" b="1" u="sng" dirty="0">
              <a:solidFill>
                <a:srgbClr val="000000"/>
              </a:solidFill>
              <a:latin typeface="Courier" charset="0"/>
              <a:ea typeface="Courier" charset="0"/>
              <a:cs typeface="Courier" charset="0"/>
            </a:endParaRPr>
          </a:p>
          <a:p>
            <a:r>
              <a:rPr lang="mr-IN" sz="1400" b="1" u="sng" dirty="0">
                <a:solidFill>
                  <a:srgbClr val="000000"/>
                </a:solidFill>
                <a:latin typeface="Courier" charset="0"/>
                <a:ea typeface="Courier" charset="0"/>
                <a:cs typeface="Courier" charset="0"/>
              </a:rPr>
              <a:t>    </a:t>
            </a:r>
            <a:r>
              <a:rPr lang="mr-IN" sz="1400" b="1" u="sng" dirty="0">
                <a:solidFill>
                  <a:srgbClr val="2EAEBB"/>
                </a:solidFill>
                <a:latin typeface="Courier" charset="0"/>
                <a:ea typeface="Courier" charset="0"/>
                <a:cs typeface="Courier" charset="0"/>
              </a:rPr>
              <a:t>&lt;/</a:t>
            </a:r>
            <a:r>
              <a:rPr lang="mr-IN" sz="1400" b="1" u="sng" dirty="0" err="1">
                <a:solidFill>
                  <a:srgbClr val="C1651C"/>
                </a:solidFill>
                <a:latin typeface="Courier" charset="0"/>
                <a:ea typeface="Courier" charset="0"/>
                <a:cs typeface="Courier" charset="0"/>
              </a:rPr>
              <a:t>li</a:t>
            </a:r>
            <a:r>
              <a:rPr lang="mr-IN" sz="1400" b="1" u="sng" dirty="0">
                <a:solidFill>
                  <a:srgbClr val="2EAEBB"/>
                </a:solidFill>
                <a:latin typeface="Courier" charset="0"/>
                <a:ea typeface="Courier" charset="0"/>
                <a:cs typeface="Courier" charset="0"/>
              </a:rPr>
              <a:t>&gt;</a:t>
            </a:r>
            <a:endParaRPr lang="mr-IN" sz="1400" b="1" u="sng" dirty="0">
              <a:solidFill>
                <a:srgbClr val="000000"/>
              </a:solidFill>
              <a:latin typeface="Courier" charset="0"/>
              <a:ea typeface="Courier" charset="0"/>
              <a:cs typeface="Courier" charset="0"/>
            </a:endParaRPr>
          </a:p>
          <a:p>
            <a:r>
              <a:rPr lang="mr-IN" sz="1400" b="1" u="sng" dirty="0">
                <a:solidFill>
                  <a:srgbClr val="000000"/>
                </a:solidFill>
                <a:latin typeface="Courier" charset="0"/>
                <a:ea typeface="Courier" charset="0"/>
                <a:cs typeface="Courier" charset="0"/>
              </a:rPr>
              <a:t>  {% </a:t>
            </a:r>
            <a:r>
              <a:rPr lang="mr-IN" sz="1400" b="1" u="sng" dirty="0" err="1">
                <a:solidFill>
                  <a:srgbClr val="000000"/>
                </a:solidFill>
                <a:latin typeface="Courier" charset="0"/>
                <a:ea typeface="Courier" charset="0"/>
                <a:cs typeface="Courier" charset="0"/>
              </a:rPr>
              <a:t>endfor</a:t>
            </a:r>
            <a:r>
              <a:rPr lang="mr-IN" sz="1400" b="1" u="sng" dirty="0">
                <a:solidFill>
                  <a:srgbClr val="000000"/>
                </a:solidFill>
                <a:latin typeface="Courier" charset="0"/>
                <a:ea typeface="Courier" charset="0"/>
                <a:cs typeface="Courier" charset="0"/>
              </a:rPr>
              <a:t> %}</a:t>
            </a:r>
          </a:p>
          <a:p>
            <a:r>
              <a:rPr lang="en-US" sz="1400" b="1" u="sng" dirty="0" smtClean="0">
                <a:solidFill>
                  <a:srgbClr val="000000"/>
                </a:solidFill>
                <a:latin typeface="Courier" charset="0"/>
                <a:ea typeface="Courier" charset="0"/>
                <a:cs typeface="Courier" charset="0"/>
              </a:rPr>
              <a:t>...</a:t>
            </a:r>
            <a:endParaRPr lang="en-US" sz="1400" b="1" dirty="0">
              <a:latin typeface="Courier" charset="0"/>
              <a:ea typeface="Courier" charset="0"/>
              <a:cs typeface="Courier" charset="0"/>
            </a:endParaRPr>
          </a:p>
        </p:txBody>
      </p:sp>
      <p:sp>
        <p:nvSpPr>
          <p:cNvPr id="7" name="Rectangle 6"/>
          <p:cNvSpPr/>
          <p:nvPr/>
        </p:nvSpPr>
        <p:spPr>
          <a:xfrm>
            <a:off x="601915" y="3665064"/>
            <a:ext cx="5722144" cy="369332"/>
          </a:xfrm>
          <a:prstGeom prst="rect">
            <a:avLst/>
          </a:prstGeom>
        </p:spPr>
        <p:txBody>
          <a:bodyPr wrap="square">
            <a:spAutoFit/>
          </a:bodyPr>
          <a:lstStyle/>
          <a:p>
            <a:r>
              <a:rPr lang="en-US" dirty="0" smtClean="0">
                <a:solidFill>
                  <a:srgbClr val="FFFF00"/>
                </a:solidFill>
              </a:rPr>
              <a:t>dj4e-samples/</a:t>
            </a:r>
            <a:r>
              <a:rPr lang="en-US" dirty="0" err="1" smtClean="0">
                <a:solidFill>
                  <a:srgbClr val="FFFF00"/>
                </a:solidFill>
              </a:rPr>
              <a:t>gview</a:t>
            </a:r>
            <a:r>
              <a:rPr lang="en-US" dirty="0" smtClean="0">
                <a:solidFill>
                  <a:srgbClr val="FFFF00"/>
                </a:solidFill>
              </a:rPr>
              <a:t>/templates/</a:t>
            </a:r>
            <a:r>
              <a:rPr lang="en-US" dirty="0" err="1" smtClean="0">
                <a:solidFill>
                  <a:srgbClr val="FFFF00"/>
                </a:solidFill>
              </a:rPr>
              <a:t>gview</a:t>
            </a:r>
            <a:r>
              <a:rPr lang="en-US" dirty="0" smtClean="0">
                <a:solidFill>
                  <a:srgbClr val="FFFF00"/>
                </a:solidFill>
              </a:rPr>
              <a:t>/</a:t>
            </a:r>
            <a:r>
              <a:rPr lang="en-US" dirty="0" err="1" smtClean="0">
                <a:solidFill>
                  <a:srgbClr val="FFFF00"/>
                </a:solidFill>
              </a:rPr>
              <a:t>wacky.html</a:t>
            </a:r>
            <a:endParaRPr lang="en-US" dirty="0">
              <a:solidFill>
                <a:srgbClr val="FFFF00"/>
              </a:solidFill>
              <a:effectLst/>
            </a:endParaRPr>
          </a:p>
        </p:txBody>
      </p:sp>
      <p:sp>
        <p:nvSpPr>
          <p:cNvPr id="9" name="Rectangle 8"/>
          <p:cNvSpPr/>
          <p:nvPr/>
        </p:nvSpPr>
        <p:spPr>
          <a:xfrm>
            <a:off x="7514491" y="598563"/>
            <a:ext cx="3895105" cy="369332"/>
          </a:xfrm>
          <a:prstGeom prst="rect">
            <a:avLst/>
          </a:prstGeom>
        </p:spPr>
        <p:txBody>
          <a:bodyPr wrap="none">
            <a:spAutoFit/>
          </a:bodyPr>
          <a:lstStyle/>
          <a:p>
            <a:r>
              <a:rPr lang="en-US" dirty="0">
                <a:solidFill>
                  <a:srgbClr val="FFFF00"/>
                </a:solidFill>
              </a:rPr>
              <a:t>https://</a:t>
            </a:r>
            <a:r>
              <a:rPr lang="en-US" dirty="0" smtClean="0">
                <a:solidFill>
                  <a:srgbClr val="FFFF00"/>
                </a:solidFill>
              </a:rPr>
              <a:t>samples.dj4e.com/</a:t>
            </a:r>
            <a:r>
              <a:rPr lang="en-US" dirty="0" err="1" smtClean="0">
                <a:solidFill>
                  <a:srgbClr val="FFFF00"/>
                </a:solidFill>
              </a:rPr>
              <a:t>gview</a:t>
            </a:r>
            <a:r>
              <a:rPr lang="en-US" dirty="0" smtClean="0">
                <a:solidFill>
                  <a:srgbClr val="FFFF00"/>
                </a:solidFill>
              </a:rPr>
              <a:t>/wacky</a:t>
            </a:r>
            <a:endParaRPr lang="en-US" dirty="0">
              <a:solidFill>
                <a:srgbClr val="FFFF00"/>
              </a:solidFill>
            </a:endParaRPr>
          </a:p>
        </p:txBody>
      </p:sp>
      <p:sp>
        <p:nvSpPr>
          <p:cNvPr id="6" name="Rectangle 5"/>
          <p:cNvSpPr/>
          <p:nvPr/>
        </p:nvSpPr>
        <p:spPr>
          <a:xfrm>
            <a:off x="604824" y="747226"/>
            <a:ext cx="6354776" cy="2893100"/>
          </a:xfrm>
          <a:prstGeom prst="rect">
            <a:avLst/>
          </a:prstGeom>
          <a:solidFill>
            <a:schemeClr val="tx1"/>
          </a:solidFill>
        </p:spPr>
        <p:txBody>
          <a:bodyPr wrap="square">
            <a:spAutoFit/>
          </a:bodyPr>
          <a:lstStyle/>
          <a:p>
            <a:r>
              <a:rPr lang="en-US" sz="1400" b="1" dirty="0">
                <a:solidFill>
                  <a:srgbClr val="400BD9"/>
                </a:solidFill>
                <a:latin typeface="Courier" charset="0"/>
                <a:ea typeface="Courier" charset="0"/>
                <a:cs typeface="Courier" charset="0"/>
              </a:rPr>
              <a:t># Lets explore how (badly) we can override </a:t>
            </a:r>
            <a:r>
              <a:rPr lang="en-US" sz="1400" b="1" dirty="0" smtClean="0">
                <a:solidFill>
                  <a:srgbClr val="400BD9"/>
                </a:solidFill>
                <a:latin typeface="Courier" charset="0"/>
                <a:ea typeface="Courier" charset="0"/>
                <a:cs typeface="Courier" charset="0"/>
              </a:rPr>
              <a:t>things...</a:t>
            </a:r>
            <a:endParaRPr lang="en-US" sz="1400" b="1" dirty="0">
              <a:solidFill>
                <a:srgbClr val="000000"/>
              </a:solidFill>
              <a:latin typeface="Courier" charset="0"/>
              <a:ea typeface="Courier" charset="0"/>
              <a:cs typeface="Courier" charset="0"/>
            </a:endParaRPr>
          </a:p>
          <a:p>
            <a:r>
              <a:rPr lang="en-US" sz="1400" b="1" dirty="0">
                <a:solidFill>
                  <a:srgbClr val="C1651C"/>
                </a:solidFill>
                <a:latin typeface="Courier" charset="0"/>
                <a:ea typeface="Courier" charset="0"/>
                <a:cs typeface="Courier" charset="0"/>
              </a:rPr>
              <a:t>class</a:t>
            </a:r>
            <a:r>
              <a:rPr lang="en-US" sz="1400" b="1" dirty="0">
                <a:solidFill>
                  <a:srgbClr val="000000"/>
                </a:solidFill>
                <a:latin typeface="Courier" charset="0"/>
                <a:ea typeface="Courier" charset="0"/>
                <a:cs typeface="Courier" charset="0"/>
              </a:rPr>
              <a:t> </a:t>
            </a:r>
            <a:r>
              <a:rPr lang="en-US" sz="1400" b="1" dirty="0" err="1">
                <a:solidFill>
                  <a:srgbClr val="2EAEBB"/>
                </a:solidFill>
                <a:latin typeface="Courier" charset="0"/>
                <a:ea typeface="Courier" charset="0"/>
                <a:cs typeface="Courier" charset="0"/>
              </a:rPr>
              <a:t>WackyEquinesView</a:t>
            </a:r>
            <a:r>
              <a:rPr lang="en-US" sz="1400" b="1" dirty="0">
                <a:solidFill>
                  <a:srgbClr val="000000"/>
                </a:solidFill>
                <a:latin typeface="Courier" charset="0"/>
                <a:ea typeface="Courier" charset="0"/>
                <a:cs typeface="Courier" charset="0"/>
              </a:rPr>
              <a:t>(</a:t>
            </a:r>
            <a:r>
              <a:rPr lang="en-US" sz="1400" b="1" dirty="0" err="1">
                <a:solidFill>
                  <a:srgbClr val="000000"/>
                </a:solidFill>
                <a:latin typeface="Courier" charset="0"/>
                <a:ea typeface="Courier" charset="0"/>
                <a:cs typeface="Courier" charset="0"/>
              </a:rPr>
              <a:t>generic.ListView</a:t>
            </a:r>
            <a:r>
              <a:rPr lang="en-US" sz="1400" b="1" dirty="0">
                <a:solidFill>
                  <a:srgbClr val="000000"/>
                </a:solidFill>
                <a:latin typeface="Courier" charset="0"/>
                <a:ea typeface="Courier" charset="0"/>
                <a:cs typeface="Courier" charset="0"/>
              </a:rPr>
              <a:t>):</a:t>
            </a:r>
          </a:p>
          <a:p>
            <a:r>
              <a:rPr lang="mr-IN" sz="1400" b="1" dirty="0">
                <a:solidFill>
                  <a:srgbClr val="000000"/>
                </a:solidFill>
                <a:latin typeface="Courier" charset="0"/>
                <a:ea typeface="Courier" charset="0"/>
                <a:cs typeface="Courier" charset="0"/>
              </a:rPr>
              <a:t>    </a:t>
            </a:r>
            <a:r>
              <a:rPr lang="mr-IN" sz="1400" b="1" dirty="0" err="1">
                <a:solidFill>
                  <a:srgbClr val="000000"/>
                </a:solidFill>
                <a:latin typeface="Courier" charset="0"/>
                <a:ea typeface="Courier" charset="0"/>
                <a:cs typeface="Courier" charset="0"/>
              </a:rPr>
              <a:t>model</a:t>
            </a:r>
            <a:r>
              <a:rPr lang="mr-IN" sz="1400" b="1" dirty="0">
                <a:solidFill>
                  <a:srgbClr val="000000"/>
                </a:solidFill>
                <a:latin typeface="Courier" charset="0"/>
                <a:ea typeface="Courier" charset="0"/>
                <a:cs typeface="Courier" charset="0"/>
              </a:rPr>
              <a:t> = </a:t>
            </a:r>
            <a:r>
              <a:rPr lang="mr-IN" sz="1400" b="1" dirty="0" err="1" smtClean="0">
                <a:solidFill>
                  <a:srgbClr val="000000"/>
                </a:solidFill>
                <a:latin typeface="Courier" charset="0"/>
                <a:ea typeface="Courier" charset="0"/>
                <a:cs typeface="Courier" charset="0"/>
              </a:rPr>
              <a:t>Car</a:t>
            </a:r>
            <a:endParaRPr lang="en-US" sz="1400" b="1" dirty="0" smtClean="0">
              <a:solidFill>
                <a:srgbClr val="000000"/>
              </a:solidFill>
              <a:latin typeface="Courier" charset="0"/>
              <a:ea typeface="Courier" charset="0"/>
              <a:cs typeface="Courier" charset="0"/>
            </a:endParaRPr>
          </a:p>
          <a:p>
            <a:r>
              <a:rPr lang="en-US" sz="1400" b="1" dirty="0" smtClean="0">
                <a:solidFill>
                  <a:srgbClr val="000000"/>
                </a:solidFill>
                <a:latin typeface="Courier" charset="0"/>
                <a:ea typeface="Courier" charset="0"/>
                <a:cs typeface="Courier" charset="0"/>
              </a:rPr>
              <a:t>    </a:t>
            </a:r>
            <a:r>
              <a:rPr lang="en-US" sz="1400" b="1" dirty="0" err="1" smtClean="0">
                <a:solidFill>
                  <a:srgbClr val="000000"/>
                </a:solidFill>
                <a:latin typeface="Courier" charset="0"/>
                <a:ea typeface="Courier" charset="0"/>
                <a:cs typeface="Courier" charset="0"/>
              </a:rPr>
              <a:t>template_name</a:t>
            </a:r>
            <a:r>
              <a:rPr lang="en-US" sz="1400" b="1" dirty="0" smtClean="0">
                <a:solidFill>
                  <a:srgbClr val="000000"/>
                </a:solidFill>
                <a:latin typeface="Courier" charset="0"/>
                <a:ea typeface="Courier" charset="0"/>
                <a:cs typeface="Courier" charset="0"/>
              </a:rPr>
              <a:t> </a:t>
            </a:r>
            <a:r>
              <a:rPr lang="en-US" sz="1400" b="1" dirty="0">
                <a:solidFill>
                  <a:srgbClr val="000000"/>
                </a:solidFill>
                <a:latin typeface="Courier" charset="0"/>
                <a:ea typeface="Courier" charset="0"/>
                <a:cs typeface="Courier" charset="0"/>
              </a:rPr>
              <a:t>= </a:t>
            </a:r>
            <a:r>
              <a:rPr lang="en-US" sz="1400" b="1" dirty="0">
                <a:solidFill>
                  <a:srgbClr val="B42419"/>
                </a:solidFill>
                <a:latin typeface="Courier" charset="0"/>
                <a:ea typeface="Courier" charset="0"/>
                <a:cs typeface="Courier" charset="0"/>
              </a:rPr>
              <a:t>'</a:t>
            </a:r>
            <a:r>
              <a:rPr lang="en-US" sz="1400" b="1" dirty="0" err="1">
                <a:solidFill>
                  <a:srgbClr val="B42419"/>
                </a:solidFill>
                <a:latin typeface="Courier" charset="0"/>
                <a:ea typeface="Courier" charset="0"/>
                <a:cs typeface="Courier" charset="0"/>
              </a:rPr>
              <a:t>gview</a:t>
            </a:r>
            <a:r>
              <a:rPr lang="en-US" sz="1400" b="1" dirty="0">
                <a:solidFill>
                  <a:srgbClr val="B42419"/>
                </a:solidFill>
                <a:latin typeface="Courier" charset="0"/>
                <a:ea typeface="Courier" charset="0"/>
                <a:cs typeface="Courier" charset="0"/>
              </a:rPr>
              <a:t>/</a:t>
            </a:r>
            <a:r>
              <a:rPr lang="en-US" sz="1400" b="1" dirty="0" err="1">
                <a:solidFill>
                  <a:srgbClr val="B42419"/>
                </a:solidFill>
                <a:latin typeface="Courier" charset="0"/>
                <a:ea typeface="Courier" charset="0"/>
                <a:cs typeface="Courier" charset="0"/>
              </a:rPr>
              <a:t>wacky.html</a:t>
            </a:r>
            <a:r>
              <a:rPr lang="en-US" sz="1400" b="1" dirty="0" smtClean="0">
                <a:solidFill>
                  <a:srgbClr val="B42419"/>
                </a:solidFill>
                <a:latin typeface="Courier" charset="0"/>
                <a:ea typeface="Courier" charset="0"/>
                <a:cs typeface="Courier" charset="0"/>
              </a:rPr>
              <a:t>'</a:t>
            </a:r>
            <a:endParaRPr lang="en-US" sz="1400" b="1" dirty="0">
              <a:solidFill>
                <a:srgbClr val="000000"/>
              </a:solidFill>
              <a:latin typeface="Courier" charset="0"/>
              <a:ea typeface="Courier" charset="0"/>
              <a:cs typeface="Courier" charset="0"/>
            </a:endParaRPr>
          </a:p>
          <a:p>
            <a:endParaRPr lang="en-US" sz="1400" b="1" dirty="0">
              <a:solidFill>
                <a:srgbClr val="000000"/>
              </a:solidFill>
              <a:latin typeface="Courier" charset="0"/>
              <a:ea typeface="Courier" charset="0"/>
              <a:cs typeface="Courier" charset="0"/>
            </a:endParaRPr>
          </a:p>
          <a:p>
            <a:r>
              <a:rPr lang="en-US" sz="1400" b="1" dirty="0">
                <a:solidFill>
                  <a:srgbClr val="000000"/>
                </a:solidFill>
                <a:latin typeface="Courier" charset="0"/>
                <a:ea typeface="Courier" charset="0"/>
                <a:cs typeface="Courier" charset="0"/>
              </a:rPr>
              <a:t> </a:t>
            </a:r>
            <a:r>
              <a:rPr lang="en-US" sz="1400" b="1" dirty="0" smtClean="0">
                <a:solidFill>
                  <a:srgbClr val="000000"/>
                </a:solidFill>
                <a:latin typeface="Courier" charset="0"/>
                <a:ea typeface="Courier" charset="0"/>
                <a:cs typeface="Courier" charset="0"/>
              </a:rPr>
              <a:t>   </a:t>
            </a:r>
            <a:r>
              <a:rPr lang="en-US" sz="1400" b="1" dirty="0" err="1" smtClean="0">
                <a:solidFill>
                  <a:srgbClr val="C1651C"/>
                </a:solidFill>
                <a:latin typeface="Courier" charset="0"/>
                <a:ea typeface="Courier" charset="0"/>
                <a:cs typeface="Courier" charset="0"/>
              </a:rPr>
              <a:t>def</a:t>
            </a:r>
            <a:r>
              <a:rPr lang="en-US" sz="1400" b="1" dirty="0" smtClean="0">
                <a:solidFill>
                  <a:srgbClr val="000000"/>
                </a:solidFill>
                <a:latin typeface="Courier" charset="0"/>
                <a:ea typeface="Courier" charset="0"/>
                <a:cs typeface="Courier" charset="0"/>
              </a:rPr>
              <a:t> </a:t>
            </a:r>
            <a:r>
              <a:rPr lang="en-US" sz="1400" b="1" dirty="0" err="1">
                <a:solidFill>
                  <a:srgbClr val="2EAEBB"/>
                </a:solidFill>
                <a:latin typeface="Courier" charset="0"/>
                <a:ea typeface="Courier" charset="0"/>
                <a:cs typeface="Courier" charset="0"/>
              </a:rPr>
              <a:t>get_query_set</a:t>
            </a:r>
            <a:r>
              <a:rPr lang="en-US" sz="1400" b="1" dirty="0">
                <a:solidFill>
                  <a:srgbClr val="000000"/>
                </a:solidFill>
                <a:latin typeface="Courier" charset="0"/>
                <a:ea typeface="Courier" charset="0"/>
                <a:cs typeface="Courier" charset="0"/>
              </a:rPr>
              <a:t>(self, **</a:t>
            </a:r>
            <a:r>
              <a:rPr lang="en-US" sz="1400" b="1" dirty="0" err="1">
                <a:solidFill>
                  <a:srgbClr val="000000"/>
                </a:solidFill>
                <a:latin typeface="Courier" charset="0"/>
                <a:ea typeface="Courier" charset="0"/>
                <a:cs typeface="Courier" charset="0"/>
              </a:rPr>
              <a:t>kwargs</a:t>
            </a:r>
            <a:r>
              <a:rPr lang="en-US" sz="1400" b="1" dirty="0">
                <a:solidFill>
                  <a:srgbClr val="000000"/>
                </a:solidFill>
                <a:latin typeface="Courier" charset="0"/>
                <a:ea typeface="Courier" charset="0"/>
                <a:cs typeface="Courier" charset="0"/>
              </a:rPr>
              <a:t>):</a:t>
            </a:r>
          </a:p>
          <a:p>
            <a:r>
              <a:rPr lang="en-US" sz="1400" b="1" dirty="0">
                <a:solidFill>
                  <a:srgbClr val="000000"/>
                </a:solidFill>
                <a:latin typeface="Courier" charset="0"/>
                <a:ea typeface="Courier" charset="0"/>
                <a:cs typeface="Courier" charset="0"/>
              </a:rPr>
              <a:t>        crazy = </a:t>
            </a:r>
            <a:r>
              <a:rPr lang="en-US" sz="1400" b="1" dirty="0" err="1">
                <a:solidFill>
                  <a:srgbClr val="000000"/>
                </a:solidFill>
                <a:latin typeface="Courier" charset="0"/>
                <a:ea typeface="Courier" charset="0"/>
                <a:cs typeface="Courier" charset="0"/>
              </a:rPr>
              <a:t>Horse.objects.all</a:t>
            </a:r>
            <a:r>
              <a:rPr lang="en-US" sz="1400" b="1" dirty="0">
                <a:solidFill>
                  <a:srgbClr val="000000"/>
                </a:solidFill>
                <a:latin typeface="Courier" charset="0"/>
                <a:ea typeface="Courier" charset="0"/>
                <a:cs typeface="Courier" charset="0"/>
              </a:rPr>
              <a:t>()    </a:t>
            </a:r>
            <a:r>
              <a:rPr lang="en-US" sz="1400" b="1" dirty="0">
                <a:solidFill>
                  <a:srgbClr val="400BD9"/>
                </a:solidFill>
                <a:latin typeface="Courier" charset="0"/>
                <a:ea typeface="Courier" charset="0"/>
                <a:cs typeface="Courier" charset="0"/>
              </a:rPr>
              <a:t># Convention: Car</a:t>
            </a:r>
            <a:endParaRPr lang="en-US" sz="1400" b="1" dirty="0">
              <a:solidFill>
                <a:srgbClr val="000000"/>
              </a:solidFill>
              <a:latin typeface="Courier" charset="0"/>
              <a:ea typeface="Courier" charset="0"/>
              <a:cs typeface="Courier" charset="0"/>
            </a:endParaRPr>
          </a:p>
          <a:p>
            <a:r>
              <a:rPr lang="en-US" sz="1400" b="1" dirty="0">
                <a:solidFill>
                  <a:srgbClr val="000000"/>
                </a:solidFill>
                <a:latin typeface="Courier" charset="0"/>
                <a:ea typeface="Courier" charset="0"/>
                <a:cs typeface="Courier" charset="0"/>
              </a:rPr>
              <a:t>        </a:t>
            </a:r>
            <a:r>
              <a:rPr lang="en-US" sz="1400" b="1" dirty="0">
                <a:solidFill>
                  <a:srgbClr val="C1651C"/>
                </a:solidFill>
                <a:latin typeface="Courier" charset="0"/>
                <a:ea typeface="Courier" charset="0"/>
                <a:cs typeface="Courier" charset="0"/>
              </a:rPr>
              <a:t>return</a:t>
            </a:r>
            <a:r>
              <a:rPr lang="en-US" sz="1400" b="1" dirty="0">
                <a:solidFill>
                  <a:srgbClr val="000000"/>
                </a:solidFill>
                <a:latin typeface="Courier" charset="0"/>
                <a:ea typeface="Courier" charset="0"/>
                <a:cs typeface="Courier" charset="0"/>
              </a:rPr>
              <a:t> crazy</a:t>
            </a:r>
          </a:p>
          <a:p>
            <a:endParaRPr lang="en-US" sz="1400" b="1" dirty="0">
              <a:solidFill>
                <a:srgbClr val="000000"/>
              </a:solidFill>
              <a:latin typeface="Courier" charset="0"/>
              <a:ea typeface="Courier" charset="0"/>
              <a:cs typeface="Courier" charset="0"/>
            </a:endParaRPr>
          </a:p>
          <a:p>
            <a:r>
              <a:rPr lang="en-US" sz="1400" b="1" dirty="0" smtClean="0">
                <a:solidFill>
                  <a:srgbClr val="C1651C"/>
                </a:solidFill>
                <a:latin typeface="Courier" charset="0"/>
                <a:ea typeface="Courier" charset="0"/>
                <a:cs typeface="Courier" charset="0"/>
              </a:rPr>
              <a:t>    </a:t>
            </a:r>
            <a:r>
              <a:rPr lang="en-US" sz="1400" b="1" dirty="0" err="1" smtClean="0">
                <a:solidFill>
                  <a:srgbClr val="C1651C"/>
                </a:solidFill>
                <a:latin typeface="Courier" charset="0"/>
                <a:ea typeface="Courier" charset="0"/>
                <a:cs typeface="Courier" charset="0"/>
              </a:rPr>
              <a:t>def</a:t>
            </a:r>
            <a:r>
              <a:rPr lang="en-US" sz="1400" b="1" dirty="0" smtClean="0">
                <a:solidFill>
                  <a:srgbClr val="000000"/>
                </a:solidFill>
                <a:latin typeface="Courier" charset="0"/>
                <a:ea typeface="Courier" charset="0"/>
                <a:cs typeface="Courier" charset="0"/>
              </a:rPr>
              <a:t> </a:t>
            </a:r>
            <a:r>
              <a:rPr lang="en-US" sz="1400" b="1" dirty="0" err="1">
                <a:solidFill>
                  <a:srgbClr val="2EAEBB"/>
                </a:solidFill>
                <a:latin typeface="Courier" charset="0"/>
                <a:ea typeface="Courier" charset="0"/>
                <a:cs typeface="Courier" charset="0"/>
              </a:rPr>
              <a:t>get_context_data</a:t>
            </a:r>
            <a:r>
              <a:rPr lang="en-US" sz="1400" b="1" dirty="0">
                <a:solidFill>
                  <a:srgbClr val="000000"/>
                </a:solidFill>
                <a:latin typeface="Courier" charset="0"/>
                <a:ea typeface="Courier" charset="0"/>
                <a:cs typeface="Courier" charset="0"/>
              </a:rPr>
              <a:t>(self, **</a:t>
            </a:r>
            <a:r>
              <a:rPr lang="en-US" sz="1400" b="1" dirty="0" err="1">
                <a:solidFill>
                  <a:srgbClr val="000000"/>
                </a:solidFill>
                <a:latin typeface="Courier" charset="0"/>
                <a:ea typeface="Courier" charset="0"/>
                <a:cs typeface="Courier" charset="0"/>
              </a:rPr>
              <a:t>kwargs</a:t>
            </a:r>
            <a:r>
              <a:rPr lang="en-US" sz="1400" b="1" dirty="0">
                <a:solidFill>
                  <a:srgbClr val="000000"/>
                </a:solidFill>
                <a:latin typeface="Courier" charset="0"/>
                <a:ea typeface="Courier" charset="0"/>
                <a:cs typeface="Courier" charset="0"/>
              </a:rPr>
              <a:t>):</a:t>
            </a:r>
          </a:p>
          <a:p>
            <a:r>
              <a:rPr lang="en-US" sz="1400" b="1" dirty="0">
                <a:solidFill>
                  <a:srgbClr val="000000"/>
                </a:solidFill>
                <a:latin typeface="Courier" charset="0"/>
                <a:ea typeface="Courier" charset="0"/>
                <a:cs typeface="Courier" charset="0"/>
              </a:rPr>
              <a:t>        context = </a:t>
            </a:r>
            <a:r>
              <a:rPr lang="en-US" sz="1400" b="1" dirty="0">
                <a:solidFill>
                  <a:srgbClr val="2EAEBB"/>
                </a:solidFill>
                <a:latin typeface="Courier" charset="0"/>
                <a:ea typeface="Courier" charset="0"/>
                <a:cs typeface="Courier" charset="0"/>
              </a:rPr>
              <a:t>super</a:t>
            </a:r>
            <a:r>
              <a:rPr lang="en-US" sz="1400" b="1" dirty="0">
                <a:solidFill>
                  <a:srgbClr val="000000"/>
                </a:solidFill>
                <a:latin typeface="Courier" charset="0"/>
                <a:ea typeface="Courier" charset="0"/>
                <a:cs typeface="Courier" charset="0"/>
              </a:rPr>
              <a:t>().</a:t>
            </a:r>
            <a:r>
              <a:rPr lang="en-US" sz="1400" b="1" dirty="0" err="1">
                <a:solidFill>
                  <a:srgbClr val="000000"/>
                </a:solidFill>
                <a:latin typeface="Courier" charset="0"/>
                <a:ea typeface="Courier" charset="0"/>
                <a:cs typeface="Courier" charset="0"/>
              </a:rPr>
              <a:t>get_context_data</a:t>
            </a:r>
            <a:r>
              <a:rPr lang="en-US" sz="1400" b="1" dirty="0">
                <a:solidFill>
                  <a:srgbClr val="000000"/>
                </a:solidFill>
                <a:latin typeface="Courier" charset="0"/>
                <a:ea typeface="Courier" charset="0"/>
                <a:cs typeface="Courier" charset="0"/>
              </a:rPr>
              <a:t>(**</a:t>
            </a:r>
            <a:r>
              <a:rPr lang="en-US" sz="1400" b="1" dirty="0" err="1">
                <a:solidFill>
                  <a:srgbClr val="000000"/>
                </a:solidFill>
                <a:latin typeface="Courier" charset="0"/>
                <a:ea typeface="Courier" charset="0"/>
                <a:cs typeface="Courier" charset="0"/>
              </a:rPr>
              <a:t>kwargs</a:t>
            </a:r>
            <a:r>
              <a:rPr lang="en-US" sz="1400" b="1" dirty="0">
                <a:solidFill>
                  <a:srgbClr val="000000"/>
                </a:solidFill>
                <a:latin typeface="Courier" charset="0"/>
                <a:ea typeface="Courier" charset="0"/>
                <a:cs typeface="Courier" charset="0"/>
              </a:rPr>
              <a:t>)</a:t>
            </a:r>
          </a:p>
          <a:p>
            <a:r>
              <a:rPr lang="en-US" sz="1400" b="1" dirty="0">
                <a:solidFill>
                  <a:srgbClr val="000000"/>
                </a:solidFill>
                <a:latin typeface="Courier" charset="0"/>
                <a:ea typeface="Courier" charset="0"/>
                <a:cs typeface="Courier" charset="0"/>
              </a:rPr>
              <a:t>        context[</a:t>
            </a:r>
            <a:r>
              <a:rPr lang="en-US" sz="1400" b="1" dirty="0">
                <a:solidFill>
                  <a:srgbClr val="B42419"/>
                </a:solidFill>
                <a:latin typeface="Courier" charset="0"/>
                <a:ea typeface="Courier" charset="0"/>
                <a:cs typeface="Courier" charset="0"/>
              </a:rPr>
              <a:t>'</a:t>
            </a:r>
            <a:r>
              <a:rPr lang="en-US" sz="1400" b="1" dirty="0" err="1">
                <a:solidFill>
                  <a:srgbClr val="B42419"/>
                </a:solidFill>
                <a:latin typeface="Courier" charset="0"/>
                <a:ea typeface="Courier" charset="0"/>
                <a:cs typeface="Courier" charset="0"/>
              </a:rPr>
              <a:t>crazy_thing</a:t>
            </a:r>
            <a:r>
              <a:rPr lang="en-US" sz="1400" b="1" dirty="0">
                <a:solidFill>
                  <a:srgbClr val="B42419"/>
                </a:solidFill>
                <a:latin typeface="Courier" charset="0"/>
                <a:ea typeface="Courier" charset="0"/>
                <a:cs typeface="Courier" charset="0"/>
              </a:rPr>
              <a:t>'</a:t>
            </a:r>
            <a:r>
              <a:rPr lang="en-US" sz="1400" b="1" dirty="0">
                <a:solidFill>
                  <a:srgbClr val="000000"/>
                </a:solidFill>
                <a:latin typeface="Courier" charset="0"/>
                <a:ea typeface="Courier" charset="0"/>
                <a:cs typeface="Courier" charset="0"/>
              </a:rPr>
              <a:t>] = </a:t>
            </a:r>
            <a:r>
              <a:rPr lang="en-US" sz="1400" b="1" dirty="0">
                <a:solidFill>
                  <a:srgbClr val="B42419"/>
                </a:solidFill>
                <a:latin typeface="Courier" charset="0"/>
                <a:ea typeface="Courier" charset="0"/>
                <a:cs typeface="Courier" charset="0"/>
              </a:rPr>
              <a:t>'CRAZY THING'</a:t>
            </a:r>
            <a:endParaRPr lang="en-US" sz="1400" b="1" dirty="0">
              <a:solidFill>
                <a:srgbClr val="000000"/>
              </a:solidFill>
              <a:latin typeface="Courier" charset="0"/>
              <a:ea typeface="Courier" charset="0"/>
              <a:cs typeface="Courier" charset="0"/>
            </a:endParaRPr>
          </a:p>
          <a:p>
            <a:r>
              <a:rPr lang="en-US" sz="1400" b="1" dirty="0">
                <a:solidFill>
                  <a:srgbClr val="000000"/>
                </a:solidFill>
                <a:latin typeface="Courier" charset="0"/>
                <a:ea typeface="Courier" charset="0"/>
                <a:cs typeface="Courier" charset="0"/>
              </a:rPr>
              <a:t>        </a:t>
            </a:r>
            <a:r>
              <a:rPr lang="en-US" sz="1400" b="1" dirty="0">
                <a:solidFill>
                  <a:srgbClr val="C1651C"/>
                </a:solidFill>
                <a:latin typeface="Courier" charset="0"/>
                <a:ea typeface="Courier" charset="0"/>
                <a:cs typeface="Courier" charset="0"/>
              </a:rPr>
              <a:t>return</a:t>
            </a:r>
            <a:r>
              <a:rPr lang="en-US" sz="1400" b="1" dirty="0">
                <a:solidFill>
                  <a:srgbClr val="000000"/>
                </a:solidFill>
                <a:latin typeface="Courier" charset="0"/>
                <a:ea typeface="Courier" charset="0"/>
                <a:cs typeface="Courier" charset="0"/>
              </a:rPr>
              <a:t> context</a:t>
            </a:r>
            <a:endParaRPr lang="en-US" sz="1400" b="1" dirty="0" smtClean="0">
              <a:solidFill>
                <a:srgbClr val="000000"/>
              </a:solidFill>
              <a:latin typeface="Courier" charset="0"/>
              <a:ea typeface="Courier" charset="0"/>
              <a:cs typeface="Courier" charset="0"/>
            </a:endParaRPr>
          </a:p>
        </p:txBody>
      </p:sp>
      <p:sp>
        <p:nvSpPr>
          <p:cNvPr id="10" name="Rectangle 9"/>
          <p:cNvSpPr/>
          <p:nvPr/>
        </p:nvSpPr>
        <p:spPr>
          <a:xfrm>
            <a:off x="604825" y="292166"/>
            <a:ext cx="2957413" cy="369332"/>
          </a:xfrm>
          <a:prstGeom prst="rect">
            <a:avLst/>
          </a:prstGeom>
        </p:spPr>
        <p:txBody>
          <a:bodyPr wrap="none">
            <a:spAutoFit/>
          </a:bodyPr>
          <a:lstStyle/>
          <a:p>
            <a:r>
              <a:rPr lang="en-US" dirty="0" smtClean="0">
                <a:solidFill>
                  <a:srgbClr val="FFFF00"/>
                </a:solidFill>
              </a:rPr>
              <a:t>dj4e-samples/</a:t>
            </a:r>
            <a:r>
              <a:rPr lang="en-US" dirty="0" err="1" smtClean="0">
                <a:solidFill>
                  <a:srgbClr val="FFFF00"/>
                </a:solidFill>
              </a:rPr>
              <a:t>gview</a:t>
            </a:r>
            <a:r>
              <a:rPr lang="en-US" dirty="0" smtClean="0">
                <a:solidFill>
                  <a:srgbClr val="FFFF00"/>
                </a:solidFill>
              </a:rPr>
              <a:t>/</a:t>
            </a:r>
            <a:r>
              <a:rPr lang="en-US" dirty="0" err="1" smtClean="0">
                <a:solidFill>
                  <a:srgbClr val="FFFF00"/>
                </a:solidFill>
              </a:rPr>
              <a:t>views.py</a:t>
            </a:r>
            <a:endParaRPr lang="en-US" dirty="0">
              <a:solidFill>
                <a:srgbClr val="FFFF00"/>
              </a:solidFill>
              <a:effectLst/>
            </a:endParaRPr>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r="36801"/>
          <a:stretch/>
        </p:blipFill>
        <p:spPr>
          <a:xfrm>
            <a:off x="6959600" y="967895"/>
            <a:ext cx="4495830" cy="3699933"/>
          </a:xfrm>
          <a:prstGeom prst="rect">
            <a:avLst/>
          </a:prstGeom>
        </p:spPr>
      </p:pic>
    </p:spTree>
    <p:extLst>
      <p:ext uri="{BB962C8B-B14F-4D97-AF65-F5344CB8AC3E}">
        <p14:creationId xmlns:p14="http://schemas.microsoft.com/office/powerpoint/2010/main" val="15867072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ChangeArrowheads="1"/>
          </p:cNvSpPr>
          <p:nvPr>
            <p:ph type="title"/>
          </p:nvPr>
        </p:nvSpPr>
        <p:spPr/>
        <p:txBody>
          <a:bodyPr/>
          <a:lstStyle/>
          <a:p>
            <a:pPr eaLnBrk="1" hangingPunct="1">
              <a:defRPr/>
            </a:pPr>
            <a:r>
              <a:rPr lang="en-US" altLang="x-none" dirty="0">
                <a:solidFill>
                  <a:srgbClr val="FFFF00"/>
                </a:solidFill>
              </a:rPr>
              <a:t>Summary</a:t>
            </a:r>
          </a:p>
        </p:txBody>
      </p:sp>
      <p:sp>
        <p:nvSpPr>
          <p:cNvPr id="2" name="Content Placeholder 1"/>
          <p:cNvSpPr>
            <a:spLocks noGrp="1"/>
          </p:cNvSpPr>
          <p:nvPr>
            <p:ph idx="1"/>
          </p:nvPr>
        </p:nvSpPr>
        <p:spPr/>
        <p:txBody>
          <a:bodyPr/>
          <a:lstStyle/>
          <a:p>
            <a:r>
              <a:rPr lang="en-US" dirty="0" smtClean="0"/>
              <a:t>Generic views allow us to produce lots of similar pages without cutting, pasting and editing boiler plate</a:t>
            </a:r>
          </a:p>
          <a:p>
            <a:r>
              <a:rPr lang="en-US" dirty="0" smtClean="0"/>
              <a:t>Quicker development</a:t>
            </a:r>
          </a:p>
          <a:p>
            <a:r>
              <a:rPr lang="en-US" dirty="0" smtClean="0"/>
              <a:t>Consistent User Experience</a:t>
            </a:r>
          </a:p>
          <a:p>
            <a:r>
              <a:rPr lang="en-US" dirty="0" smtClean="0"/>
              <a:t>Less lines of code means fewer mistakes</a:t>
            </a:r>
            <a:endParaRPr lang="en-US" dirty="0"/>
          </a:p>
        </p:txBody>
      </p:sp>
    </p:spTree>
    <p:extLst>
      <p:ext uri="{BB962C8B-B14F-4D97-AF65-F5344CB8AC3E}">
        <p14:creationId xmlns:p14="http://schemas.microsoft.com/office/powerpoint/2010/main" val="6653098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Acknowledgements / Contributions</a:t>
            </a:r>
          </a:p>
        </p:txBody>
      </p:sp>
      <p:sp>
        <p:nvSpPr>
          <p:cNvPr id="8" name="TextBox 4"/>
          <p:cNvSpPr txBox="1">
            <a:spLocks noChangeArrowheads="1"/>
          </p:cNvSpPr>
          <p:nvPr/>
        </p:nvSpPr>
        <p:spPr bwMode="auto">
          <a:xfrm>
            <a:off x="838200" y="1512888"/>
            <a:ext cx="5257800" cy="4401205"/>
          </a:xfrm>
          <a:prstGeom prst="rect">
            <a:avLst/>
          </a:prstGeom>
          <a:noFill/>
          <a:ln>
            <a:noFill/>
          </a:ln>
        </p:spPr>
        <p:txBody>
          <a:bodyPr wrap="square">
            <a:spAutoFit/>
          </a:bodyPr>
          <a:lstStyle>
            <a:lvl1pPr>
              <a:defRPr sz="2000">
                <a:solidFill>
                  <a:srgbClr val="FFFFFF"/>
                </a:solidFill>
                <a:latin typeface="Gill Sans" charset="0"/>
                <a:ea typeface="ヒラギノ角ゴ ProN W3" charset="-128"/>
                <a:sym typeface="Gill Sans" charset="0"/>
              </a:defRPr>
            </a:lvl1pPr>
            <a:lvl2pPr marL="742950" indent="-285750">
              <a:defRPr sz="2000">
                <a:solidFill>
                  <a:srgbClr val="FFFFFF"/>
                </a:solidFill>
                <a:latin typeface="Gill Sans" charset="0"/>
                <a:ea typeface="ヒラギノ角ゴ ProN W3" charset="-128"/>
                <a:sym typeface="Gill Sans" charset="0"/>
              </a:defRPr>
            </a:lvl2pPr>
            <a:lvl3pPr marL="1143000" indent="-228600">
              <a:defRPr sz="2000">
                <a:solidFill>
                  <a:srgbClr val="FFFFFF"/>
                </a:solidFill>
                <a:latin typeface="Gill Sans" charset="0"/>
                <a:ea typeface="ヒラギノ角ゴ ProN W3" charset="-128"/>
                <a:sym typeface="Gill Sans" charset="0"/>
              </a:defRPr>
            </a:lvl3pPr>
            <a:lvl4pPr marL="1600200" indent="-228600">
              <a:defRPr sz="2000">
                <a:solidFill>
                  <a:srgbClr val="FFFFFF"/>
                </a:solidFill>
                <a:latin typeface="Gill Sans" charset="0"/>
                <a:ea typeface="ヒラギノ角ゴ ProN W3" charset="-128"/>
                <a:sym typeface="Gill Sans" charset="0"/>
              </a:defRPr>
            </a:lvl4pPr>
            <a:lvl5pPr marL="2057400" indent="-228600">
              <a:defRPr sz="20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r>
              <a:rPr lang="en-US" altLang="x-none" sz="1400" dirty="0">
                <a:solidFill>
                  <a:schemeClr val="tx1"/>
                </a:solidFill>
              </a:rPr>
              <a:t>These slides are Copyright 2019-  Charles R. Severance (</a:t>
            </a:r>
            <a:r>
              <a:rPr lang="en-US" altLang="x-none" sz="1400" dirty="0" err="1">
                <a:solidFill>
                  <a:schemeClr val="tx1"/>
                </a:solidFill>
              </a:rPr>
              <a:t>www.dr-chuck.com</a:t>
            </a:r>
            <a:r>
              <a:rPr lang="en-US" altLang="x-none" sz="1400" dirty="0">
                <a:solidFill>
                  <a:schemeClr val="tx1"/>
                </a:solidFill>
              </a:rPr>
              <a:t>) as part of www.dj4e.com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eaLnBrk="1" hangingPunct="1"/>
            <a:endParaRPr lang="en-US" altLang="x-none" sz="1400" dirty="0">
              <a:solidFill>
                <a:schemeClr val="tx1"/>
              </a:solidFill>
            </a:endParaRPr>
          </a:p>
          <a:p>
            <a:pPr eaLnBrk="1" hangingPunct="1"/>
            <a:r>
              <a:rPr lang="en-US" altLang="x-none" sz="1400" dirty="0">
                <a:solidFill>
                  <a:schemeClr val="tx1"/>
                </a:solidFill>
              </a:rPr>
              <a:t>Initial Development: Charles Severance, University of Michigan School of Information</a:t>
            </a:r>
          </a:p>
          <a:p>
            <a:pPr eaLnBrk="1" hangingPunct="1"/>
            <a:endParaRPr lang="en-US" altLang="x-none" sz="1400" dirty="0">
              <a:solidFill>
                <a:schemeClr val="tx1"/>
              </a:solidFill>
            </a:endParaRPr>
          </a:p>
          <a:p>
            <a:pPr eaLnBrk="1" hangingPunct="1"/>
            <a:r>
              <a:rPr lang="en-US" altLang="x-none" sz="1400" dirty="0">
                <a:solidFill>
                  <a:srgbClr val="FFCC66"/>
                </a:solidFill>
              </a:rPr>
              <a:t>Insert new Contributors and Translators here including names and dates</a:t>
            </a: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p:txBody>
      </p:sp>
      <p:sp>
        <p:nvSpPr>
          <p:cNvPr id="9" name="TextBox 5"/>
          <p:cNvSpPr txBox="1">
            <a:spLocks noChangeArrowheads="1"/>
          </p:cNvSpPr>
          <p:nvPr/>
        </p:nvSpPr>
        <p:spPr bwMode="auto">
          <a:xfrm>
            <a:off x="6310312" y="1512888"/>
            <a:ext cx="5257800" cy="4893647"/>
          </a:xfrm>
          <a:prstGeom prst="rect">
            <a:avLst/>
          </a:prstGeom>
          <a:noFill/>
          <a:ln>
            <a:noFill/>
          </a:ln>
        </p:spPr>
        <p:txBody>
          <a:bodyPr wrap="square">
            <a:spAutoFit/>
          </a:bodyPr>
          <a:lstStyle>
            <a:lvl1pPr>
              <a:defRPr sz="2000">
                <a:solidFill>
                  <a:srgbClr val="FFFFFF"/>
                </a:solidFill>
                <a:latin typeface="Gill Sans" charset="0"/>
                <a:ea typeface="ヒラギノ角ゴ ProN W3" charset="-128"/>
                <a:sym typeface="Gill Sans" charset="0"/>
              </a:defRPr>
            </a:lvl1pPr>
            <a:lvl2pPr marL="742950" indent="-285750">
              <a:defRPr sz="2000">
                <a:solidFill>
                  <a:srgbClr val="FFFFFF"/>
                </a:solidFill>
                <a:latin typeface="Gill Sans" charset="0"/>
                <a:ea typeface="ヒラギノ角ゴ ProN W3" charset="-128"/>
                <a:sym typeface="Gill Sans" charset="0"/>
              </a:defRPr>
            </a:lvl2pPr>
            <a:lvl3pPr marL="1143000" indent="-228600">
              <a:defRPr sz="2000">
                <a:solidFill>
                  <a:srgbClr val="FFFFFF"/>
                </a:solidFill>
                <a:latin typeface="Gill Sans" charset="0"/>
                <a:ea typeface="ヒラギノ角ゴ ProN W3" charset="-128"/>
                <a:sym typeface="Gill Sans" charset="0"/>
              </a:defRPr>
            </a:lvl3pPr>
            <a:lvl4pPr marL="1600200" indent="-228600">
              <a:defRPr sz="2000">
                <a:solidFill>
                  <a:srgbClr val="FFFFFF"/>
                </a:solidFill>
                <a:latin typeface="Gill Sans" charset="0"/>
                <a:ea typeface="ヒラギノ角ゴ ProN W3" charset="-128"/>
                <a:sym typeface="Gill Sans" charset="0"/>
              </a:defRPr>
            </a:lvl4pPr>
            <a:lvl5pPr marL="2057400" indent="-228600">
              <a:defRPr sz="20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algn="ctr" eaLnBrk="1" hangingPunct="1"/>
            <a:r>
              <a:rPr lang="en-US" altLang="x-none" sz="1200" dirty="0">
                <a:solidFill>
                  <a:srgbClr val="FFCC66"/>
                </a:solidFill>
                <a:latin typeface="Helvetica" charset="0"/>
                <a:ea typeface="ＭＳ Ｐゴシック" charset="-128"/>
                <a:sym typeface="Helvetica" charset="0"/>
              </a:rPr>
              <a:t>Continue new Contributors and Translators here</a:t>
            </a: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p:txBody>
      </p:sp>
    </p:spTree>
    <p:extLst>
      <p:ext uri="{BB962C8B-B14F-4D97-AF65-F5344CB8AC3E}">
        <p14:creationId xmlns:p14="http://schemas.microsoft.com/office/powerpoint/2010/main" val="10489755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Generic Views </a:t>
            </a:r>
            <a:r>
              <a:rPr lang="mr-IN" dirty="0" smtClean="0"/>
              <a:t>–</a:t>
            </a:r>
            <a:r>
              <a:rPr lang="en-US" dirty="0" smtClean="0"/>
              <a:t> List / Detail</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5386466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71513" y="1013513"/>
            <a:ext cx="10787062" cy="4801314"/>
          </a:xfrm>
          <a:prstGeom prst="rect">
            <a:avLst/>
          </a:prstGeom>
          <a:solidFill>
            <a:schemeClr val="tx1"/>
          </a:solidFill>
        </p:spPr>
        <p:txBody>
          <a:bodyPr wrap="square">
            <a:spAutoFit/>
          </a:bodyPr>
          <a:lstStyle/>
          <a:p>
            <a:r>
              <a:rPr lang="en-US" dirty="0">
                <a:solidFill>
                  <a:srgbClr val="C814C9"/>
                </a:solidFill>
                <a:latin typeface="Courier" charset="0"/>
                <a:ea typeface="Courier" charset="0"/>
                <a:cs typeface="Courier" charset="0"/>
              </a:rPr>
              <a:t>from</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django.urls</a:t>
            </a:r>
            <a:r>
              <a:rPr lang="en-US" dirty="0">
                <a:solidFill>
                  <a:srgbClr val="000000"/>
                </a:solidFill>
                <a:latin typeface="Courier" charset="0"/>
                <a:ea typeface="Courier" charset="0"/>
                <a:cs typeface="Courier" charset="0"/>
              </a:rPr>
              <a:t> </a:t>
            </a:r>
            <a:r>
              <a:rPr lang="en-US" dirty="0">
                <a:solidFill>
                  <a:srgbClr val="C814C9"/>
                </a:solidFill>
                <a:latin typeface="Courier" charset="0"/>
                <a:ea typeface="Courier" charset="0"/>
                <a:cs typeface="Courier" charset="0"/>
              </a:rPr>
              <a:t>import</a:t>
            </a:r>
            <a:r>
              <a:rPr lang="en-US" dirty="0">
                <a:solidFill>
                  <a:srgbClr val="000000"/>
                </a:solidFill>
                <a:latin typeface="Courier" charset="0"/>
                <a:ea typeface="Courier" charset="0"/>
                <a:cs typeface="Courier" charset="0"/>
              </a:rPr>
              <a:t> path</a:t>
            </a:r>
          </a:p>
          <a:p>
            <a:r>
              <a:rPr lang="en-US" dirty="0">
                <a:solidFill>
                  <a:srgbClr val="C814C9"/>
                </a:solidFill>
                <a:latin typeface="Courier" charset="0"/>
                <a:ea typeface="Courier" charset="0"/>
                <a:cs typeface="Courier" charset="0"/>
              </a:rPr>
              <a:t>from</a:t>
            </a:r>
            <a:r>
              <a:rPr lang="en-US" dirty="0">
                <a:solidFill>
                  <a:srgbClr val="000000"/>
                </a:solidFill>
                <a:latin typeface="Courier" charset="0"/>
                <a:ea typeface="Courier" charset="0"/>
                <a:cs typeface="Courier" charset="0"/>
              </a:rPr>
              <a:t> . </a:t>
            </a:r>
            <a:r>
              <a:rPr lang="en-US" dirty="0">
                <a:solidFill>
                  <a:srgbClr val="C814C9"/>
                </a:solidFill>
                <a:latin typeface="Courier" charset="0"/>
                <a:ea typeface="Courier" charset="0"/>
                <a:cs typeface="Courier" charset="0"/>
              </a:rPr>
              <a:t>import</a:t>
            </a:r>
            <a:r>
              <a:rPr lang="en-US" dirty="0">
                <a:solidFill>
                  <a:srgbClr val="000000"/>
                </a:solidFill>
                <a:latin typeface="Courier" charset="0"/>
                <a:ea typeface="Courier" charset="0"/>
                <a:cs typeface="Courier" charset="0"/>
              </a:rPr>
              <a:t> views</a:t>
            </a:r>
          </a:p>
          <a:p>
            <a:r>
              <a:rPr lang="en-US" dirty="0">
                <a:solidFill>
                  <a:srgbClr val="C814C9"/>
                </a:solidFill>
                <a:latin typeface="Courier" charset="0"/>
                <a:ea typeface="Courier" charset="0"/>
                <a:cs typeface="Courier" charset="0"/>
              </a:rPr>
              <a:t>from</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django.views.generic</a:t>
            </a:r>
            <a:r>
              <a:rPr lang="en-US" dirty="0">
                <a:solidFill>
                  <a:srgbClr val="000000"/>
                </a:solidFill>
                <a:latin typeface="Courier" charset="0"/>
                <a:ea typeface="Courier" charset="0"/>
                <a:cs typeface="Courier" charset="0"/>
              </a:rPr>
              <a:t> </a:t>
            </a:r>
            <a:r>
              <a:rPr lang="en-US" dirty="0">
                <a:solidFill>
                  <a:srgbClr val="C814C9"/>
                </a:solidFill>
                <a:latin typeface="Courier" charset="0"/>
                <a:ea typeface="Courier" charset="0"/>
                <a:cs typeface="Courier" charset="0"/>
              </a:rPr>
              <a:t>import</a:t>
            </a:r>
            <a:r>
              <a:rPr lang="en-US" dirty="0">
                <a:solidFill>
                  <a:srgbClr val="000000"/>
                </a:solidFill>
                <a:latin typeface="Courier" charset="0"/>
                <a:ea typeface="Courier" charset="0"/>
                <a:cs typeface="Courier" charset="0"/>
              </a:rPr>
              <a:t> </a:t>
            </a:r>
            <a:r>
              <a:rPr lang="en-US" dirty="0" err="1" smtClean="0">
                <a:solidFill>
                  <a:srgbClr val="000000"/>
                </a:solidFill>
                <a:latin typeface="Courier" charset="0"/>
                <a:ea typeface="Courier" charset="0"/>
                <a:cs typeface="Courier" charset="0"/>
              </a:rPr>
              <a:t>TemplateView</a:t>
            </a:r>
            <a:endParaRPr lang="en-US" dirty="0">
              <a:solidFill>
                <a:srgbClr val="000000"/>
              </a:solidFill>
              <a:latin typeface="Courier" charset="0"/>
              <a:ea typeface="Courier" charset="0"/>
              <a:cs typeface="Courier" charset="0"/>
            </a:endParaRPr>
          </a:p>
          <a:p>
            <a:r>
              <a:rPr lang="en-US" dirty="0" err="1">
                <a:solidFill>
                  <a:srgbClr val="000000"/>
                </a:solidFill>
                <a:latin typeface="Courier" charset="0"/>
                <a:ea typeface="Courier" charset="0"/>
                <a:cs typeface="Courier" charset="0"/>
              </a:rPr>
              <a:t>app_name</a:t>
            </a:r>
            <a:r>
              <a:rPr lang="en-US" dirty="0">
                <a:solidFill>
                  <a:srgbClr val="000000"/>
                </a:solidFill>
                <a:latin typeface="Courier" charset="0"/>
                <a:ea typeface="Courier" charset="0"/>
                <a:cs typeface="Courier" charset="0"/>
              </a:rPr>
              <a:t> = </a:t>
            </a:r>
            <a:r>
              <a:rPr lang="en-US" dirty="0">
                <a:solidFill>
                  <a:srgbClr val="B42419"/>
                </a:solidFill>
                <a:latin typeface="Courier" charset="0"/>
                <a:ea typeface="Courier" charset="0"/>
                <a:cs typeface="Courier" charset="0"/>
              </a:rPr>
              <a:t>'</a:t>
            </a:r>
            <a:r>
              <a:rPr lang="en-US" dirty="0" err="1">
                <a:solidFill>
                  <a:srgbClr val="B42419"/>
                </a:solidFill>
                <a:latin typeface="Courier" charset="0"/>
                <a:ea typeface="Courier" charset="0"/>
                <a:cs typeface="Courier" charset="0"/>
              </a:rPr>
              <a:t>gview</a:t>
            </a:r>
            <a:r>
              <a:rPr lang="en-US" dirty="0">
                <a:solidFill>
                  <a:srgbClr val="B42419"/>
                </a:solidFill>
                <a:latin typeface="Courier" charset="0"/>
                <a:ea typeface="Courier" charset="0"/>
                <a:cs typeface="Courier" charset="0"/>
              </a:rPr>
              <a:t>'</a:t>
            </a:r>
            <a:endParaRPr lang="en-US" dirty="0">
              <a:solidFill>
                <a:srgbClr val="000000"/>
              </a:solidFill>
              <a:latin typeface="Courier" charset="0"/>
              <a:ea typeface="Courier" charset="0"/>
              <a:cs typeface="Courier" charset="0"/>
            </a:endParaRPr>
          </a:p>
          <a:p>
            <a:endParaRPr lang="en-US" dirty="0">
              <a:solidFill>
                <a:srgbClr val="000000"/>
              </a:solidFill>
              <a:latin typeface="Courier" charset="0"/>
              <a:ea typeface="Courier" charset="0"/>
              <a:cs typeface="Courier" charset="0"/>
            </a:endParaRPr>
          </a:p>
          <a:p>
            <a:r>
              <a:rPr lang="en-US" dirty="0">
                <a:solidFill>
                  <a:srgbClr val="400BD9"/>
                </a:solidFill>
                <a:latin typeface="Courier" charset="0"/>
                <a:ea typeface="Courier" charset="0"/>
                <a:cs typeface="Courier" charset="0"/>
              </a:rPr>
              <a:t># Note use of plural for list view and singular for detail view</a:t>
            </a:r>
            <a:endParaRPr lang="en-US" dirty="0">
              <a:solidFill>
                <a:srgbClr val="000000"/>
              </a:solidFill>
              <a:latin typeface="Courier" charset="0"/>
              <a:ea typeface="Courier" charset="0"/>
              <a:cs typeface="Courier" charset="0"/>
            </a:endParaRPr>
          </a:p>
          <a:p>
            <a:r>
              <a:rPr lang="en-US" dirty="0" err="1">
                <a:solidFill>
                  <a:srgbClr val="000000"/>
                </a:solidFill>
                <a:latin typeface="Courier" charset="0"/>
                <a:ea typeface="Courier" charset="0"/>
                <a:cs typeface="Courier" charset="0"/>
              </a:rPr>
              <a:t>urlpatterns</a:t>
            </a:r>
            <a:r>
              <a:rPr lang="en-US" dirty="0">
                <a:solidFill>
                  <a:srgbClr val="000000"/>
                </a:solidFill>
                <a:latin typeface="Courier" charset="0"/>
                <a:ea typeface="Courier" charset="0"/>
                <a:cs typeface="Courier" charset="0"/>
              </a:rPr>
              <a:t> = [</a:t>
            </a:r>
          </a:p>
          <a:p>
            <a:r>
              <a:rPr lang="en-US" dirty="0">
                <a:solidFill>
                  <a:srgbClr val="000000"/>
                </a:solidFill>
                <a:latin typeface="Courier" charset="0"/>
                <a:ea typeface="Courier" charset="0"/>
                <a:cs typeface="Courier" charset="0"/>
              </a:rPr>
              <a:t>    path(</a:t>
            </a:r>
            <a:r>
              <a:rPr lang="en-US" dirty="0">
                <a:solidFill>
                  <a:srgbClr val="B42419"/>
                </a:solidFill>
                <a:latin typeface="Courier" charset="0"/>
                <a:ea typeface="Courier" charset="0"/>
                <a:cs typeface="Courier" charset="0"/>
              </a:rPr>
              <a: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TemplateView.as_view</a:t>
            </a:r>
            <a:r>
              <a:rPr lang="en-US" dirty="0">
                <a:solidFill>
                  <a:srgbClr val="000000"/>
                </a:solidFill>
                <a:latin typeface="Courier" charset="0"/>
                <a:ea typeface="Courier" charset="0"/>
                <a:cs typeface="Courier" charset="0"/>
              </a:rPr>
              <a:t>(</a:t>
            </a:r>
            <a:r>
              <a:rPr lang="en-US" dirty="0" err="1">
                <a:solidFill>
                  <a:srgbClr val="000000"/>
                </a:solidFill>
                <a:latin typeface="Courier" charset="0"/>
                <a:ea typeface="Courier" charset="0"/>
                <a:cs typeface="Courier" charset="0"/>
              </a:rPr>
              <a:t>template_name</a:t>
            </a:r>
            <a:r>
              <a:rPr lang="en-US" dirty="0">
                <a:solidFill>
                  <a:srgbClr val="000000"/>
                </a:solidFill>
                <a:latin typeface="Courier" charset="0"/>
                <a:ea typeface="Courier" charset="0"/>
                <a:cs typeface="Courier" charset="0"/>
              </a:rPr>
              <a:t>=</a:t>
            </a:r>
            <a:r>
              <a:rPr lang="en-US" dirty="0">
                <a:solidFill>
                  <a:srgbClr val="B42419"/>
                </a:solidFill>
                <a:latin typeface="Courier" charset="0"/>
                <a:ea typeface="Courier" charset="0"/>
                <a:cs typeface="Courier" charset="0"/>
              </a:rPr>
              <a:t>'</a:t>
            </a:r>
            <a:r>
              <a:rPr lang="en-US" dirty="0" err="1">
                <a:solidFill>
                  <a:srgbClr val="B42419"/>
                </a:solidFill>
                <a:latin typeface="Courier" charset="0"/>
                <a:ea typeface="Courier" charset="0"/>
                <a:cs typeface="Courier" charset="0"/>
              </a:rPr>
              <a:t>gview</a:t>
            </a:r>
            <a:r>
              <a:rPr lang="en-US" dirty="0">
                <a:solidFill>
                  <a:srgbClr val="B42419"/>
                </a:solidFill>
                <a:latin typeface="Courier" charset="0"/>
                <a:ea typeface="Courier" charset="0"/>
                <a:cs typeface="Courier" charset="0"/>
              </a:rPr>
              <a:t>/</a:t>
            </a:r>
            <a:r>
              <a:rPr lang="en-US" dirty="0" err="1">
                <a:solidFill>
                  <a:srgbClr val="B42419"/>
                </a:solidFill>
                <a:latin typeface="Courier" charset="0"/>
                <a:ea typeface="Courier" charset="0"/>
                <a:cs typeface="Courier" charset="0"/>
              </a:rPr>
              <a:t>main.html</a:t>
            </a:r>
            <a:r>
              <a:rPr lang="en-US" dirty="0">
                <a:solidFill>
                  <a:srgbClr val="B42419"/>
                </a:solidFill>
                <a:latin typeface="Courier" charset="0"/>
                <a:ea typeface="Courier" charset="0"/>
                <a:cs typeface="Courier" charset="0"/>
              </a:rPr>
              <a:t>'</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path(</a:t>
            </a:r>
            <a:r>
              <a:rPr lang="en-US" dirty="0">
                <a:solidFill>
                  <a:srgbClr val="B42419"/>
                </a:solidFill>
                <a:latin typeface="Courier" charset="0"/>
                <a:ea typeface="Courier" charset="0"/>
                <a:cs typeface="Courier" charset="0"/>
              </a:rPr>
              <a:t>'cats'</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views.CatListView.as_view</a:t>
            </a:r>
            <a:r>
              <a:rPr lang="en-US" dirty="0">
                <a:solidFill>
                  <a:srgbClr val="000000"/>
                </a:solidFill>
                <a:latin typeface="Courier" charset="0"/>
                <a:ea typeface="Courier" charset="0"/>
                <a:cs typeface="Courier" charset="0"/>
              </a:rPr>
              <a:t>(), name=</a:t>
            </a:r>
            <a:r>
              <a:rPr lang="en-US" dirty="0">
                <a:solidFill>
                  <a:srgbClr val="B42419"/>
                </a:solidFill>
                <a:latin typeface="Courier" charset="0"/>
                <a:ea typeface="Courier" charset="0"/>
                <a:cs typeface="Courier" charset="0"/>
              </a:rPr>
              <a:t>'cats'</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path(</a:t>
            </a:r>
            <a:r>
              <a:rPr lang="en-US" dirty="0">
                <a:solidFill>
                  <a:srgbClr val="B42419"/>
                </a:solidFill>
                <a:latin typeface="Courier" charset="0"/>
                <a:ea typeface="Courier" charset="0"/>
                <a:cs typeface="Courier" charset="0"/>
              </a:rPr>
              <a:t>'cat/&lt;</a:t>
            </a:r>
            <a:r>
              <a:rPr lang="en-US" dirty="0" err="1">
                <a:solidFill>
                  <a:srgbClr val="B42419"/>
                </a:solidFill>
                <a:latin typeface="Courier" charset="0"/>
                <a:ea typeface="Courier" charset="0"/>
                <a:cs typeface="Courier" charset="0"/>
              </a:rPr>
              <a:t>int:pk_from_url</a:t>
            </a:r>
            <a:r>
              <a:rPr lang="en-US" dirty="0">
                <a:solidFill>
                  <a:srgbClr val="B42419"/>
                </a:solidFill>
                <a:latin typeface="Courier" charset="0"/>
                <a:ea typeface="Courier" charset="0"/>
                <a:cs typeface="Courier" charset="0"/>
              </a:rPr>
              <a:t>&gt;'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views.CatDetailView.as_view</a:t>
            </a:r>
            <a:r>
              <a:rPr lang="en-US" dirty="0">
                <a:solidFill>
                  <a:srgbClr val="000000"/>
                </a:solidFill>
                <a:latin typeface="Courier" charset="0"/>
                <a:ea typeface="Courier" charset="0"/>
                <a:cs typeface="Courier" charset="0"/>
              </a:rPr>
              <a:t>(), name=</a:t>
            </a:r>
            <a:r>
              <a:rPr lang="en-US" dirty="0">
                <a:solidFill>
                  <a:srgbClr val="B42419"/>
                </a:solidFill>
                <a:latin typeface="Courier" charset="0"/>
                <a:ea typeface="Courier" charset="0"/>
                <a:cs typeface="Courier" charset="0"/>
              </a:rPr>
              <a:t>'cat'</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path(</a:t>
            </a:r>
            <a:r>
              <a:rPr lang="en-US" dirty="0">
                <a:solidFill>
                  <a:srgbClr val="B42419"/>
                </a:solidFill>
                <a:latin typeface="Courier" charset="0"/>
                <a:ea typeface="Courier" charset="0"/>
                <a:cs typeface="Courier" charset="0"/>
              </a:rPr>
              <a:t>'dogs'</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views.DogListView.as_view</a:t>
            </a:r>
            <a:r>
              <a:rPr lang="en-US" dirty="0">
                <a:solidFill>
                  <a:srgbClr val="000000"/>
                </a:solidFill>
                <a:latin typeface="Courier" charset="0"/>
                <a:ea typeface="Courier" charset="0"/>
                <a:cs typeface="Courier" charset="0"/>
              </a:rPr>
              <a:t>(), name=</a:t>
            </a:r>
            <a:r>
              <a:rPr lang="en-US" dirty="0">
                <a:solidFill>
                  <a:srgbClr val="B42419"/>
                </a:solidFill>
                <a:latin typeface="Courier" charset="0"/>
                <a:ea typeface="Courier" charset="0"/>
                <a:cs typeface="Courier" charset="0"/>
              </a:rPr>
              <a:t>'dogs'</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path(</a:t>
            </a:r>
            <a:r>
              <a:rPr lang="en-US" dirty="0">
                <a:solidFill>
                  <a:srgbClr val="B42419"/>
                </a:solidFill>
                <a:latin typeface="Courier" charset="0"/>
                <a:ea typeface="Courier" charset="0"/>
                <a:cs typeface="Courier" charset="0"/>
              </a:rPr>
              <a:t>'dog/&lt;</a:t>
            </a:r>
            <a:r>
              <a:rPr lang="en-US" dirty="0" err="1">
                <a:solidFill>
                  <a:srgbClr val="B42419"/>
                </a:solidFill>
                <a:latin typeface="Courier" charset="0"/>
                <a:ea typeface="Courier" charset="0"/>
                <a:cs typeface="Courier" charset="0"/>
              </a:rPr>
              <a:t>int:pk</a:t>
            </a:r>
            <a:r>
              <a:rPr lang="en-US" dirty="0">
                <a:solidFill>
                  <a:srgbClr val="B42419"/>
                </a:solidFill>
                <a:latin typeface="Courier" charset="0"/>
                <a:ea typeface="Courier" charset="0"/>
                <a:cs typeface="Courier" charset="0"/>
              </a:rPr>
              <a:t>&gt;'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views.DogDetailView.as_view</a:t>
            </a:r>
            <a:r>
              <a:rPr lang="en-US" dirty="0">
                <a:solidFill>
                  <a:srgbClr val="000000"/>
                </a:solidFill>
                <a:latin typeface="Courier" charset="0"/>
                <a:ea typeface="Courier" charset="0"/>
                <a:cs typeface="Courier" charset="0"/>
              </a:rPr>
              <a:t>(), name=</a:t>
            </a:r>
            <a:r>
              <a:rPr lang="en-US" dirty="0">
                <a:solidFill>
                  <a:srgbClr val="B42419"/>
                </a:solidFill>
                <a:latin typeface="Courier" charset="0"/>
                <a:ea typeface="Courier" charset="0"/>
                <a:cs typeface="Courier" charset="0"/>
              </a:rPr>
              <a:t>'dog'</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path(</a:t>
            </a:r>
            <a:r>
              <a:rPr lang="en-US" dirty="0">
                <a:solidFill>
                  <a:srgbClr val="B42419"/>
                </a:solidFill>
                <a:latin typeface="Courier" charset="0"/>
                <a:ea typeface="Courier" charset="0"/>
                <a:cs typeface="Courier" charset="0"/>
              </a:rPr>
              <a:t>'horses'</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views.HorseListView.as_view</a:t>
            </a:r>
            <a:r>
              <a:rPr lang="en-US" dirty="0">
                <a:solidFill>
                  <a:srgbClr val="000000"/>
                </a:solidFill>
                <a:latin typeface="Courier" charset="0"/>
                <a:ea typeface="Courier" charset="0"/>
                <a:cs typeface="Courier" charset="0"/>
              </a:rPr>
              <a:t>(), name=</a:t>
            </a:r>
            <a:r>
              <a:rPr lang="en-US" dirty="0">
                <a:solidFill>
                  <a:srgbClr val="B42419"/>
                </a:solidFill>
                <a:latin typeface="Courier" charset="0"/>
                <a:ea typeface="Courier" charset="0"/>
                <a:cs typeface="Courier" charset="0"/>
              </a:rPr>
              <a:t>'horses'</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path(</a:t>
            </a:r>
            <a:r>
              <a:rPr lang="en-US" dirty="0">
                <a:solidFill>
                  <a:srgbClr val="B42419"/>
                </a:solidFill>
                <a:latin typeface="Courier" charset="0"/>
                <a:ea typeface="Courier" charset="0"/>
                <a:cs typeface="Courier" charset="0"/>
              </a:rPr>
              <a:t>'horse/&lt;</a:t>
            </a:r>
            <a:r>
              <a:rPr lang="en-US" dirty="0" err="1">
                <a:solidFill>
                  <a:srgbClr val="B42419"/>
                </a:solidFill>
                <a:latin typeface="Courier" charset="0"/>
                <a:ea typeface="Courier" charset="0"/>
                <a:cs typeface="Courier" charset="0"/>
              </a:rPr>
              <a:t>int:pk</a:t>
            </a:r>
            <a:r>
              <a:rPr lang="en-US" dirty="0">
                <a:solidFill>
                  <a:srgbClr val="B42419"/>
                </a:solidFill>
                <a:latin typeface="Courier" charset="0"/>
                <a:ea typeface="Courier" charset="0"/>
                <a:cs typeface="Courier" charset="0"/>
              </a:rPr>
              <a:t>&gt;'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views.HorseDetailView.as_view</a:t>
            </a:r>
            <a:r>
              <a:rPr lang="en-US" dirty="0">
                <a:solidFill>
                  <a:srgbClr val="000000"/>
                </a:solidFill>
                <a:latin typeface="Courier" charset="0"/>
                <a:ea typeface="Courier" charset="0"/>
                <a:cs typeface="Courier" charset="0"/>
              </a:rPr>
              <a:t>(), name=</a:t>
            </a:r>
            <a:r>
              <a:rPr lang="en-US" dirty="0">
                <a:solidFill>
                  <a:srgbClr val="B42419"/>
                </a:solidFill>
                <a:latin typeface="Courier" charset="0"/>
                <a:ea typeface="Courier" charset="0"/>
                <a:cs typeface="Courier" charset="0"/>
              </a:rPr>
              <a:t>'horse'</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path(</a:t>
            </a:r>
            <a:r>
              <a:rPr lang="en-US" dirty="0">
                <a:solidFill>
                  <a:srgbClr val="B42419"/>
                </a:solidFill>
                <a:latin typeface="Courier" charset="0"/>
                <a:ea typeface="Courier" charset="0"/>
                <a:cs typeface="Courier" charset="0"/>
              </a:rPr>
              <a:t>'cars'</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views.CarListView.as_view</a:t>
            </a:r>
            <a:r>
              <a:rPr lang="en-US" dirty="0">
                <a:solidFill>
                  <a:srgbClr val="000000"/>
                </a:solidFill>
                <a:latin typeface="Courier" charset="0"/>
                <a:ea typeface="Courier" charset="0"/>
                <a:cs typeface="Courier" charset="0"/>
              </a:rPr>
              <a:t>(), name=</a:t>
            </a:r>
            <a:r>
              <a:rPr lang="en-US" dirty="0">
                <a:solidFill>
                  <a:srgbClr val="B42419"/>
                </a:solidFill>
                <a:latin typeface="Courier" charset="0"/>
                <a:ea typeface="Courier" charset="0"/>
                <a:cs typeface="Courier" charset="0"/>
              </a:rPr>
              <a:t>'cars'</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path(</a:t>
            </a:r>
            <a:r>
              <a:rPr lang="en-US" dirty="0">
                <a:solidFill>
                  <a:srgbClr val="B42419"/>
                </a:solidFill>
                <a:latin typeface="Courier" charset="0"/>
                <a:ea typeface="Courier" charset="0"/>
                <a:cs typeface="Courier" charset="0"/>
              </a:rPr>
              <a:t>'car/&lt;</a:t>
            </a:r>
            <a:r>
              <a:rPr lang="en-US" dirty="0" err="1">
                <a:solidFill>
                  <a:srgbClr val="B42419"/>
                </a:solidFill>
                <a:latin typeface="Courier" charset="0"/>
                <a:ea typeface="Courier" charset="0"/>
                <a:cs typeface="Courier" charset="0"/>
              </a:rPr>
              <a:t>int:pk</a:t>
            </a:r>
            <a:r>
              <a:rPr lang="en-US" dirty="0">
                <a:solidFill>
                  <a:srgbClr val="B42419"/>
                </a:solidFill>
                <a:latin typeface="Courier" charset="0"/>
                <a:ea typeface="Courier" charset="0"/>
                <a:cs typeface="Courier" charset="0"/>
              </a:rPr>
              <a:t>&gt;'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views.CarDetailView.as_view</a:t>
            </a:r>
            <a:r>
              <a:rPr lang="en-US" dirty="0">
                <a:solidFill>
                  <a:srgbClr val="000000"/>
                </a:solidFill>
                <a:latin typeface="Courier" charset="0"/>
                <a:ea typeface="Courier" charset="0"/>
                <a:cs typeface="Courier" charset="0"/>
              </a:rPr>
              <a:t>(), name=</a:t>
            </a:r>
            <a:r>
              <a:rPr lang="en-US" dirty="0">
                <a:solidFill>
                  <a:srgbClr val="B42419"/>
                </a:solidFill>
                <a:latin typeface="Courier" charset="0"/>
                <a:ea typeface="Courier" charset="0"/>
                <a:cs typeface="Courier" charset="0"/>
              </a:rPr>
              <a:t>'car'</a:t>
            </a:r>
            <a:r>
              <a:rPr lang="en-US" dirty="0">
                <a:solidFill>
                  <a:srgbClr val="000000"/>
                </a:solidFill>
                <a:latin typeface="Courier" charset="0"/>
                <a:ea typeface="Courier" charset="0"/>
                <a:cs typeface="Courier" charset="0"/>
              </a:rPr>
              <a:t>),</a:t>
            </a:r>
          </a:p>
          <a:p>
            <a:r>
              <a:rPr lang="mr-IN" dirty="0">
                <a:solidFill>
                  <a:srgbClr val="000000"/>
                </a:solidFill>
                <a:latin typeface="Courier" charset="0"/>
                <a:ea typeface="Courier" charset="0"/>
                <a:cs typeface="Courier" charset="0"/>
              </a:rPr>
              <a:t>]</a:t>
            </a:r>
            <a:endParaRPr lang="en-US" dirty="0">
              <a:latin typeface="Courier" charset="0"/>
              <a:ea typeface="Courier" charset="0"/>
              <a:cs typeface="Courier" charset="0"/>
            </a:endParaRPr>
          </a:p>
        </p:txBody>
      </p:sp>
      <p:sp>
        <p:nvSpPr>
          <p:cNvPr id="5" name="TextBox 4"/>
          <p:cNvSpPr txBox="1"/>
          <p:nvPr/>
        </p:nvSpPr>
        <p:spPr>
          <a:xfrm>
            <a:off x="671513" y="585783"/>
            <a:ext cx="2777427" cy="369332"/>
          </a:xfrm>
          <a:prstGeom prst="rect">
            <a:avLst/>
          </a:prstGeom>
          <a:noFill/>
        </p:spPr>
        <p:txBody>
          <a:bodyPr wrap="none" rtlCol="0">
            <a:spAutoFit/>
          </a:bodyPr>
          <a:lstStyle/>
          <a:p>
            <a:r>
              <a:rPr lang="en-US" dirty="0" smtClean="0">
                <a:solidFill>
                  <a:srgbClr val="FFFF00"/>
                </a:solidFill>
              </a:rPr>
              <a:t>dj4e-samples/</a:t>
            </a:r>
            <a:r>
              <a:rPr lang="en-US" dirty="0" err="1" smtClean="0">
                <a:solidFill>
                  <a:srgbClr val="FFFF00"/>
                </a:solidFill>
              </a:rPr>
              <a:t>gview</a:t>
            </a:r>
            <a:r>
              <a:rPr lang="en-US" dirty="0" smtClean="0">
                <a:solidFill>
                  <a:srgbClr val="FFFF00"/>
                </a:solidFill>
              </a:rPr>
              <a:t>/</a:t>
            </a:r>
            <a:r>
              <a:rPr lang="en-US" dirty="0" err="1" smtClean="0">
                <a:solidFill>
                  <a:srgbClr val="FFFF00"/>
                </a:solidFill>
              </a:rPr>
              <a:t>urls.py</a:t>
            </a:r>
            <a:endParaRPr lang="en-US" dirty="0">
              <a:solidFill>
                <a:srgbClr val="FFFF00"/>
              </a:solidFill>
            </a:endParaRPr>
          </a:p>
        </p:txBody>
      </p:sp>
    </p:spTree>
    <p:extLst>
      <p:ext uri="{BB962C8B-B14F-4D97-AF65-F5344CB8AC3E}">
        <p14:creationId xmlns:p14="http://schemas.microsoft.com/office/powerpoint/2010/main" val="9336793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7705" y="1152561"/>
            <a:ext cx="7010400" cy="3108543"/>
          </a:xfrm>
          <a:prstGeom prst="rect">
            <a:avLst/>
          </a:prstGeom>
          <a:solidFill>
            <a:schemeClr val="tx1"/>
          </a:solidFill>
        </p:spPr>
        <p:txBody>
          <a:bodyPr wrap="square">
            <a:spAutoFit/>
          </a:bodyPr>
          <a:lstStyle/>
          <a:p>
            <a:r>
              <a:rPr lang="mr-IN" sz="1400" dirty="0">
                <a:solidFill>
                  <a:srgbClr val="1396A3"/>
                </a:solidFill>
                <a:latin typeface="Courier" charset="0"/>
                <a:ea typeface="Courier" charset="0"/>
                <a:cs typeface="Courier" charset="0"/>
              </a:rPr>
              <a:t>&lt;</a:t>
            </a:r>
            <a:r>
              <a:rPr lang="mr-IN" sz="1400" dirty="0">
                <a:solidFill>
                  <a:srgbClr val="C1651C"/>
                </a:solidFill>
                <a:latin typeface="Courier" charset="0"/>
                <a:ea typeface="Courier" charset="0"/>
                <a:cs typeface="Courier" charset="0"/>
              </a:rPr>
              <a:t>h1</a:t>
            </a:r>
            <a:r>
              <a:rPr lang="mr-IN" sz="1400" dirty="0">
                <a:solidFill>
                  <a:srgbClr val="1396A3"/>
                </a:solidFill>
                <a:latin typeface="Courier" charset="0"/>
                <a:ea typeface="Courier" charset="0"/>
                <a:cs typeface="Courier" charset="0"/>
              </a:rPr>
              <a:t>&gt;</a:t>
            </a:r>
            <a:r>
              <a:rPr lang="mr-IN" sz="1400" dirty="0" err="1">
                <a:solidFill>
                  <a:srgbClr val="C814C9"/>
                </a:solidFill>
                <a:latin typeface="Courier" charset="0"/>
                <a:ea typeface="Courier" charset="0"/>
                <a:cs typeface="Courier" charset="0"/>
              </a:rPr>
              <a:t>Cat</a:t>
            </a:r>
            <a:r>
              <a:rPr lang="mr-IN" sz="1400" dirty="0">
                <a:solidFill>
                  <a:srgbClr val="C814C9"/>
                </a:solidFill>
                <a:latin typeface="Courier" charset="0"/>
                <a:ea typeface="Courier" charset="0"/>
                <a:cs typeface="Courier" charset="0"/>
              </a:rPr>
              <a:t> </a:t>
            </a:r>
            <a:r>
              <a:rPr lang="mr-IN" sz="1400" dirty="0" err="1">
                <a:solidFill>
                  <a:srgbClr val="C814C9"/>
                </a:solidFill>
                <a:latin typeface="Courier" charset="0"/>
                <a:ea typeface="Courier" charset="0"/>
                <a:cs typeface="Courier" charset="0"/>
              </a:rPr>
              <a:t>List</a:t>
            </a:r>
            <a:r>
              <a:rPr lang="mr-IN" sz="1400" dirty="0">
                <a:solidFill>
                  <a:srgbClr val="2EAEBB"/>
                </a:solidFill>
                <a:latin typeface="Courier" charset="0"/>
                <a:ea typeface="Courier" charset="0"/>
                <a:cs typeface="Courier" charset="0"/>
              </a:rPr>
              <a:t>&lt;/</a:t>
            </a:r>
            <a:r>
              <a:rPr lang="mr-IN" sz="1400" dirty="0">
                <a:solidFill>
                  <a:srgbClr val="C1651C"/>
                </a:solidFill>
                <a:latin typeface="Courier" charset="0"/>
                <a:ea typeface="Courier" charset="0"/>
                <a:cs typeface="Courier" charset="0"/>
              </a:rPr>
              <a:t>h1</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p</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en-US" sz="1400" dirty="0">
                <a:solidFill>
                  <a:srgbClr val="000000"/>
                </a:solidFill>
                <a:latin typeface="Courier" charset="0"/>
                <a:ea typeface="Courier" charset="0"/>
                <a:cs typeface="Courier" charset="0"/>
              </a:rPr>
              <a:t>{% if </a:t>
            </a:r>
            <a:r>
              <a:rPr lang="en-US" sz="1400" dirty="0" err="1">
                <a:solidFill>
                  <a:srgbClr val="000000"/>
                </a:solidFill>
                <a:latin typeface="Courier" charset="0"/>
                <a:ea typeface="Courier" charset="0"/>
                <a:cs typeface="Courier" charset="0"/>
              </a:rPr>
              <a:t>cat_list</a:t>
            </a:r>
            <a:r>
              <a:rPr lang="en-US" sz="1400" dirty="0">
                <a:solidFill>
                  <a:srgbClr val="000000"/>
                </a:solidFill>
                <a:latin typeface="Courier" charset="0"/>
                <a:ea typeface="Courier" charset="0"/>
                <a:cs typeface="Courier" charset="0"/>
              </a:rPr>
              <a:t> %}</a:t>
            </a:r>
          </a:p>
          <a:p>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ul</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en-US" sz="1400" dirty="0">
                <a:solidFill>
                  <a:srgbClr val="000000"/>
                </a:solidFill>
                <a:latin typeface="Courier" charset="0"/>
                <a:ea typeface="Courier" charset="0"/>
                <a:cs typeface="Courier" charset="0"/>
              </a:rPr>
              <a:t>  {% for cat in </a:t>
            </a:r>
            <a:r>
              <a:rPr lang="en-US" sz="1400" dirty="0" err="1">
                <a:solidFill>
                  <a:srgbClr val="000000"/>
                </a:solidFill>
                <a:latin typeface="Courier" charset="0"/>
                <a:ea typeface="Courier" charset="0"/>
                <a:cs typeface="Courier" charset="0"/>
              </a:rPr>
              <a:t>cat_list</a:t>
            </a:r>
            <a:r>
              <a:rPr lang="en-US" sz="1400" dirty="0">
                <a:solidFill>
                  <a:srgbClr val="000000"/>
                </a:solidFill>
                <a:latin typeface="Courier" charset="0"/>
                <a:ea typeface="Courier" charset="0"/>
                <a:cs typeface="Courier" charset="0"/>
              </a:rPr>
              <a:t> %}</a:t>
            </a:r>
          </a:p>
          <a:p>
            <a:r>
              <a:rPr lang="mr-IN" sz="1400" dirty="0">
                <a:solidFill>
                  <a:srgbClr val="000000"/>
                </a:solidFill>
                <a:latin typeface="Courier" charset="0"/>
                <a:ea typeface="Courier" charset="0"/>
                <a:cs typeface="Courier" charset="0"/>
              </a:rPr>
              <a:t>    </a:t>
            </a:r>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li</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mr-IN" sz="1400" dirty="0">
                <a:solidFill>
                  <a:srgbClr val="000000"/>
                </a:solidFill>
                <a:latin typeface="Courier" charset="0"/>
                <a:ea typeface="Courier" charset="0"/>
                <a:cs typeface="Courier" charset="0"/>
              </a:rPr>
              <a:t>      </a:t>
            </a:r>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a</a:t>
            </a:r>
            <a:r>
              <a:rPr lang="mr-IN" sz="1400" dirty="0">
                <a:solidFill>
                  <a:srgbClr val="2EAEBB"/>
                </a:solidFill>
                <a:latin typeface="Courier" charset="0"/>
                <a:ea typeface="Courier" charset="0"/>
                <a:cs typeface="Courier" charset="0"/>
              </a:rPr>
              <a:t> </a:t>
            </a:r>
            <a:r>
              <a:rPr lang="mr-IN" sz="1400" dirty="0" err="1">
                <a:solidFill>
                  <a:srgbClr val="2FB41D"/>
                </a:solidFill>
                <a:latin typeface="Courier" charset="0"/>
                <a:ea typeface="Courier" charset="0"/>
                <a:cs typeface="Courier" charset="0"/>
              </a:rPr>
              <a:t>href</a:t>
            </a:r>
            <a:r>
              <a:rPr lang="mr-IN" sz="1400" dirty="0">
                <a:solidFill>
                  <a:srgbClr val="2EAEBB"/>
                </a:solidFill>
                <a:latin typeface="Courier" charset="0"/>
                <a:ea typeface="Courier" charset="0"/>
                <a:cs typeface="Courier" charset="0"/>
              </a:rPr>
              <a:t>=</a:t>
            </a:r>
            <a:r>
              <a:rPr lang="mr-IN" sz="1400" dirty="0">
                <a:solidFill>
                  <a:srgbClr val="B42419"/>
                </a:solidFill>
                <a:latin typeface="Courier" charset="0"/>
                <a:ea typeface="Courier" charset="0"/>
                <a:cs typeface="Courier" charset="0"/>
              </a:rPr>
              <a:t>"{% </a:t>
            </a:r>
            <a:r>
              <a:rPr lang="mr-IN" sz="1400" dirty="0" err="1">
                <a:solidFill>
                  <a:srgbClr val="B42419"/>
                </a:solidFill>
                <a:latin typeface="Courier" charset="0"/>
                <a:ea typeface="Courier" charset="0"/>
                <a:cs typeface="Courier" charset="0"/>
              </a:rPr>
              <a:t>url</a:t>
            </a:r>
            <a:r>
              <a:rPr lang="mr-IN" sz="1400" dirty="0">
                <a:solidFill>
                  <a:srgbClr val="B42419"/>
                </a:solidFill>
                <a:latin typeface="Courier" charset="0"/>
                <a:ea typeface="Courier" charset="0"/>
                <a:cs typeface="Courier" charset="0"/>
              </a:rPr>
              <a:t> '</a:t>
            </a:r>
            <a:r>
              <a:rPr lang="mr-IN" sz="1400" dirty="0" err="1">
                <a:solidFill>
                  <a:srgbClr val="B42419"/>
                </a:solidFill>
                <a:latin typeface="Courier" charset="0"/>
                <a:ea typeface="Courier" charset="0"/>
                <a:cs typeface="Courier" charset="0"/>
              </a:rPr>
              <a:t>gview:cat</a:t>
            </a:r>
            <a:r>
              <a:rPr lang="mr-IN" sz="1400" dirty="0">
                <a:solidFill>
                  <a:srgbClr val="B42419"/>
                </a:solidFill>
                <a:latin typeface="Courier" charset="0"/>
                <a:ea typeface="Courier" charset="0"/>
                <a:cs typeface="Courier" charset="0"/>
              </a:rPr>
              <a:t>' </a:t>
            </a:r>
            <a:r>
              <a:rPr lang="mr-IN" sz="1400" dirty="0" err="1">
                <a:solidFill>
                  <a:srgbClr val="B42419"/>
                </a:solidFill>
                <a:latin typeface="Courier" charset="0"/>
                <a:ea typeface="Courier" charset="0"/>
                <a:cs typeface="Courier" charset="0"/>
              </a:rPr>
              <a:t>cat.id</a:t>
            </a:r>
            <a:r>
              <a:rPr lang="mr-IN" sz="1400" dirty="0">
                <a:solidFill>
                  <a:srgbClr val="B42419"/>
                </a:solidFill>
                <a:latin typeface="Courier" charset="0"/>
                <a:ea typeface="Courier" charset="0"/>
                <a:cs typeface="Courier" charset="0"/>
              </a:rPr>
              <a:t> %}"</a:t>
            </a:r>
            <a:r>
              <a:rPr lang="mr-IN" sz="1400" dirty="0">
                <a:solidFill>
                  <a:srgbClr val="2EAEBB"/>
                </a:solidFill>
                <a:latin typeface="Courier" charset="0"/>
                <a:ea typeface="Courier" charset="0"/>
                <a:cs typeface="Courier" charset="0"/>
              </a:rPr>
              <a:t>&gt;</a:t>
            </a:r>
            <a:r>
              <a:rPr lang="mr-IN" sz="1400" u="sng" dirty="0">
                <a:solidFill>
                  <a:srgbClr val="C814C9"/>
                </a:solidFill>
                <a:latin typeface="Courier" charset="0"/>
                <a:ea typeface="Courier" charset="0"/>
                <a:cs typeface="Courier" charset="0"/>
              </a:rPr>
              <a:t>{{ </a:t>
            </a:r>
            <a:r>
              <a:rPr lang="mr-IN" sz="1400" u="sng" dirty="0" err="1">
                <a:solidFill>
                  <a:srgbClr val="C814C9"/>
                </a:solidFill>
                <a:latin typeface="Courier" charset="0"/>
                <a:ea typeface="Courier" charset="0"/>
                <a:cs typeface="Courier" charset="0"/>
              </a:rPr>
              <a:t>cat.name</a:t>
            </a:r>
            <a:r>
              <a:rPr lang="mr-IN" sz="1400" u="sng" dirty="0">
                <a:solidFill>
                  <a:srgbClr val="C814C9"/>
                </a:solidFill>
                <a:latin typeface="Courier" charset="0"/>
                <a:ea typeface="Courier" charset="0"/>
                <a:cs typeface="Courier" charset="0"/>
              </a:rPr>
              <a:t> }}</a:t>
            </a:r>
            <a:r>
              <a:rPr lang="mr-IN" sz="1400" u="sng" dirty="0">
                <a:solidFill>
                  <a:srgbClr val="2EAEBB"/>
                </a:solidFill>
                <a:latin typeface="Courier" charset="0"/>
                <a:ea typeface="Courier" charset="0"/>
                <a:cs typeface="Courier" charset="0"/>
              </a:rPr>
              <a:t>&lt;/</a:t>
            </a:r>
            <a:r>
              <a:rPr lang="mr-IN" sz="1400" u="sng" dirty="0" err="1">
                <a:solidFill>
                  <a:srgbClr val="C1651C"/>
                </a:solidFill>
                <a:latin typeface="Courier" charset="0"/>
                <a:ea typeface="Courier" charset="0"/>
                <a:cs typeface="Courier" charset="0"/>
              </a:rPr>
              <a:t>a</a:t>
            </a:r>
            <a:r>
              <a:rPr lang="mr-IN" sz="1400" u="sng" dirty="0">
                <a:solidFill>
                  <a:srgbClr val="2EAEBB"/>
                </a:solidFill>
                <a:latin typeface="Courier" charset="0"/>
                <a:ea typeface="Courier" charset="0"/>
                <a:cs typeface="Courier" charset="0"/>
              </a:rPr>
              <a:t>&gt;</a:t>
            </a:r>
            <a:endParaRPr lang="mr-IN" sz="1400" u="sng" dirty="0">
              <a:solidFill>
                <a:srgbClr val="000000"/>
              </a:solidFill>
              <a:latin typeface="Courier" charset="0"/>
              <a:ea typeface="Courier" charset="0"/>
              <a:cs typeface="Courier" charset="0"/>
            </a:endParaRPr>
          </a:p>
          <a:p>
            <a:r>
              <a:rPr lang="mr-IN" sz="1400" u="sng" dirty="0">
                <a:solidFill>
                  <a:srgbClr val="000000"/>
                </a:solidFill>
                <a:latin typeface="Courier" charset="0"/>
                <a:ea typeface="Courier" charset="0"/>
                <a:cs typeface="Courier" charset="0"/>
              </a:rPr>
              <a:t>    </a:t>
            </a:r>
            <a:r>
              <a:rPr lang="mr-IN" sz="1400" u="sng" dirty="0">
                <a:solidFill>
                  <a:srgbClr val="2EAEBB"/>
                </a:solidFill>
                <a:latin typeface="Courier" charset="0"/>
                <a:ea typeface="Courier" charset="0"/>
                <a:cs typeface="Courier" charset="0"/>
              </a:rPr>
              <a:t>&lt;/</a:t>
            </a:r>
            <a:r>
              <a:rPr lang="mr-IN" sz="1400" u="sng" dirty="0" err="1">
                <a:solidFill>
                  <a:srgbClr val="C1651C"/>
                </a:solidFill>
                <a:latin typeface="Courier" charset="0"/>
                <a:ea typeface="Courier" charset="0"/>
                <a:cs typeface="Courier" charset="0"/>
              </a:rPr>
              <a:t>li</a:t>
            </a:r>
            <a:r>
              <a:rPr lang="mr-IN" sz="1400" u="sng" dirty="0">
                <a:solidFill>
                  <a:srgbClr val="2EAEBB"/>
                </a:solidFill>
                <a:latin typeface="Courier" charset="0"/>
                <a:ea typeface="Courier" charset="0"/>
                <a:cs typeface="Courier" charset="0"/>
              </a:rPr>
              <a:t>&gt;</a:t>
            </a:r>
            <a:endParaRPr lang="mr-IN" sz="1400" u="sng" dirty="0">
              <a:solidFill>
                <a:srgbClr val="000000"/>
              </a:solidFill>
              <a:latin typeface="Courier" charset="0"/>
              <a:ea typeface="Courier" charset="0"/>
              <a:cs typeface="Courier" charset="0"/>
            </a:endParaRPr>
          </a:p>
          <a:p>
            <a:r>
              <a:rPr lang="mr-IN" sz="1400" u="sng" dirty="0">
                <a:solidFill>
                  <a:srgbClr val="000000"/>
                </a:solidFill>
                <a:latin typeface="Courier" charset="0"/>
                <a:ea typeface="Courier" charset="0"/>
                <a:cs typeface="Courier" charset="0"/>
              </a:rPr>
              <a:t>  {% </a:t>
            </a:r>
            <a:r>
              <a:rPr lang="mr-IN" sz="1400" u="sng" dirty="0" err="1">
                <a:solidFill>
                  <a:srgbClr val="000000"/>
                </a:solidFill>
                <a:latin typeface="Courier" charset="0"/>
                <a:ea typeface="Courier" charset="0"/>
                <a:cs typeface="Courier" charset="0"/>
              </a:rPr>
              <a:t>endfor</a:t>
            </a:r>
            <a:r>
              <a:rPr lang="mr-IN" sz="1400" u="sng" dirty="0">
                <a:solidFill>
                  <a:srgbClr val="000000"/>
                </a:solidFill>
                <a:latin typeface="Courier" charset="0"/>
                <a:ea typeface="Courier" charset="0"/>
                <a:cs typeface="Courier" charset="0"/>
              </a:rPr>
              <a:t> %}</a:t>
            </a:r>
          </a:p>
          <a:p>
            <a:r>
              <a:rPr lang="mr-IN" sz="1400" u="sng" dirty="0">
                <a:solidFill>
                  <a:srgbClr val="2EAEBB"/>
                </a:solidFill>
                <a:latin typeface="Courier" charset="0"/>
                <a:ea typeface="Courier" charset="0"/>
                <a:cs typeface="Courier" charset="0"/>
              </a:rPr>
              <a:t>&lt;/</a:t>
            </a:r>
            <a:r>
              <a:rPr lang="mr-IN" sz="1400" u="sng" dirty="0" err="1">
                <a:solidFill>
                  <a:srgbClr val="C1651C"/>
                </a:solidFill>
                <a:latin typeface="Courier" charset="0"/>
                <a:ea typeface="Courier" charset="0"/>
                <a:cs typeface="Courier" charset="0"/>
              </a:rPr>
              <a:t>ul</a:t>
            </a:r>
            <a:r>
              <a:rPr lang="mr-IN" sz="1400" u="sng" dirty="0">
                <a:solidFill>
                  <a:srgbClr val="2EAEBB"/>
                </a:solidFill>
                <a:latin typeface="Courier" charset="0"/>
                <a:ea typeface="Courier" charset="0"/>
                <a:cs typeface="Courier" charset="0"/>
              </a:rPr>
              <a:t>&gt;</a:t>
            </a:r>
            <a:endParaRPr lang="mr-IN" sz="1400" u="sng" dirty="0">
              <a:solidFill>
                <a:srgbClr val="000000"/>
              </a:solidFill>
              <a:latin typeface="Courier" charset="0"/>
              <a:ea typeface="Courier" charset="0"/>
              <a:cs typeface="Courier" charset="0"/>
            </a:endParaRPr>
          </a:p>
          <a:p>
            <a:r>
              <a:rPr lang="en-US" sz="1400" u="sng" dirty="0">
                <a:solidFill>
                  <a:srgbClr val="000000"/>
                </a:solidFill>
                <a:latin typeface="Courier" charset="0"/>
                <a:ea typeface="Courier" charset="0"/>
                <a:cs typeface="Courier" charset="0"/>
              </a:rPr>
              <a:t>{% else %}</a:t>
            </a:r>
          </a:p>
          <a:p>
            <a:r>
              <a:rPr lang="en-US" sz="1400" u="sng" dirty="0">
                <a:solidFill>
                  <a:srgbClr val="000000"/>
                </a:solidFill>
                <a:latin typeface="Courier" charset="0"/>
                <a:ea typeface="Courier" charset="0"/>
                <a:cs typeface="Courier" charset="0"/>
              </a:rPr>
              <a:t>  </a:t>
            </a:r>
            <a:r>
              <a:rPr lang="en-US" sz="1400" u="sng" dirty="0">
                <a:solidFill>
                  <a:srgbClr val="2EAEBB"/>
                </a:solidFill>
                <a:latin typeface="Courier" charset="0"/>
                <a:ea typeface="Courier" charset="0"/>
                <a:cs typeface="Courier" charset="0"/>
              </a:rPr>
              <a:t>&lt;</a:t>
            </a:r>
            <a:r>
              <a:rPr lang="en-US" sz="1400" u="sng" dirty="0">
                <a:solidFill>
                  <a:srgbClr val="C1651C"/>
                </a:solidFill>
                <a:latin typeface="Courier" charset="0"/>
                <a:ea typeface="Courier" charset="0"/>
                <a:cs typeface="Courier" charset="0"/>
              </a:rPr>
              <a:t>p</a:t>
            </a:r>
            <a:r>
              <a:rPr lang="en-US" sz="1400" u="sng" dirty="0">
                <a:solidFill>
                  <a:srgbClr val="2EAEBB"/>
                </a:solidFill>
                <a:latin typeface="Courier" charset="0"/>
                <a:ea typeface="Courier" charset="0"/>
                <a:cs typeface="Courier" charset="0"/>
              </a:rPr>
              <a:t>&gt;</a:t>
            </a:r>
            <a:r>
              <a:rPr lang="en-US" sz="1400" u="sng" dirty="0">
                <a:solidFill>
                  <a:srgbClr val="000000"/>
                </a:solidFill>
                <a:latin typeface="Courier" charset="0"/>
                <a:ea typeface="Courier" charset="0"/>
                <a:cs typeface="Courier" charset="0"/>
              </a:rPr>
              <a:t>There are no cats in the database.</a:t>
            </a:r>
            <a:r>
              <a:rPr lang="en-US" sz="1400" u="sng" dirty="0">
                <a:solidFill>
                  <a:srgbClr val="2EAEBB"/>
                </a:solidFill>
                <a:latin typeface="Courier" charset="0"/>
                <a:ea typeface="Courier" charset="0"/>
                <a:cs typeface="Courier" charset="0"/>
              </a:rPr>
              <a:t>&lt;/</a:t>
            </a:r>
            <a:r>
              <a:rPr lang="en-US" sz="1400" u="sng" dirty="0">
                <a:solidFill>
                  <a:srgbClr val="C1651C"/>
                </a:solidFill>
                <a:latin typeface="Courier" charset="0"/>
                <a:ea typeface="Courier" charset="0"/>
                <a:cs typeface="Courier" charset="0"/>
              </a:rPr>
              <a:t>p</a:t>
            </a:r>
            <a:r>
              <a:rPr lang="en-US" sz="1400" u="sng" dirty="0">
                <a:solidFill>
                  <a:srgbClr val="2EAEBB"/>
                </a:solidFill>
                <a:latin typeface="Courier" charset="0"/>
                <a:ea typeface="Courier" charset="0"/>
                <a:cs typeface="Courier" charset="0"/>
              </a:rPr>
              <a:t>&gt;</a:t>
            </a:r>
            <a:endParaRPr lang="en-US" sz="1400" u="sng" dirty="0">
              <a:solidFill>
                <a:srgbClr val="000000"/>
              </a:solidFill>
              <a:latin typeface="Courier" charset="0"/>
              <a:ea typeface="Courier" charset="0"/>
              <a:cs typeface="Courier" charset="0"/>
            </a:endParaRPr>
          </a:p>
          <a:p>
            <a:r>
              <a:rPr lang="mr-IN" sz="1400" u="sng" dirty="0">
                <a:solidFill>
                  <a:srgbClr val="000000"/>
                </a:solidFill>
                <a:latin typeface="Courier" charset="0"/>
                <a:ea typeface="Courier" charset="0"/>
                <a:cs typeface="Courier" charset="0"/>
              </a:rPr>
              <a:t>{% </a:t>
            </a:r>
            <a:r>
              <a:rPr lang="mr-IN" sz="1400" u="sng" dirty="0" err="1">
                <a:solidFill>
                  <a:srgbClr val="000000"/>
                </a:solidFill>
                <a:latin typeface="Courier" charset="0"/>
                <a:ea typeface="Courier" charset="0"/>
                <a:cs typeface="Courier" charset="0"/>
              </a:rPr>
              <a:t>endif</a:t>
            </a:r>
            <a:r>
              <a:rPr lang="mr-IN" sz="1400" u="sng" dirty="0">
                <a:solidFill>
                  <a:srgbClr val="000000"/>
                </a:solidFill>
                <a:latin typeface="Courier" charset="0"/>
                <a:ea typeface="Courier" charset="0"/>
                <a:cs typeface="Courier" charset="0"/>
              </a:rPr>
              <a:t> %}</a:t>
            </a:r>
          </a:p>
          <a:p>
            <a:r>
              <a:rPr lang="mr-IN" sz="1400" u="sng" dirty="0">
                <a:solidFill>
                  <a:srgbClr val="2EAEBB"/>
                </a:solidFill>
                <a:latin typeface="Courier" charset="0"/>
                <a:ea typeface="Courier" charset="0"/>
                <a:cs typeface="Courier" charset="0"/>
              </a:rPr>
              <a:t>&lt;/</a:t>
            </a:r>
            <a:r>
              <a:rPr lang="mr-IN" sz="1400" u="sng" dirty="0" err="1">
                <a:solidFill>
                  <a:srgbClr val="C1651C"/>
                </a:solidFill>
                <a:latin typeface="Courier" charset="0"/>
                <a:ea typeface="Courier" charset="0"/>
                <a:cs typeface="Courier" charset="0"/>
              </a:rPr>
              <a:t>p</a:t>
            </a:r>
            <a:r>
              <a:rPr lang="mr-IN" sz="1400" u="sng" dirty="0">
                <a:solidFill>
                  <a:srgbClr val="2EAEBB"/>
                </a:solidFill>
                <a:latin typeface="Courier" charset="0"/>
                <a:ea typeface="Courier" charset="0"/>
                <a:cs typeface="Courier" charset="0"/>
              </a:rPr>
              <a:t>&gt;</a:t>
            </a:r>
            <a:endParaRPr lang="en-US" sz="1400" dirty="0">
              <a:latin typeface="Courier" charset="0"/>
              <a:ea typeface="Courier" charset="0"/>
              <a:cs typeface="Courier" charset="0"/>
            </a:endParaRPr>
          </a:p>
        </p:txBody>
      </p:sp>
      <p:sp>
        <p:nvSpPr>
          <p:cNvPr id="6" name="Rectangle 5"/>
          <p:cNvSpPr/>
          <p:nvPr/>
        </p:nvSpPr>
        <p:spPr>
          <a:xfrm>
            <a:off x="747705" y="783229"/>
            <a:ext cx="4963090" cy="369332"/>
          </a:xfrm>
          <a:prstGeom prst="rect">
            <a:avLst/>
          </a:prstGeom>
        </p:spPr>
        <p:txBody>
          <a:bodyPr wrap="none">
            <a:spAutoFit/>
          </a:bodyPr>
          <a:lstStyle/>
          <a:p>
            <a:r>
              <a:rPr lang="en-US" dirty="0" smtClean="0">
                <a:solidFill>
                  <a:srgbClr val="FFFF00"/>
                </a:solidFill>
              </a:rPr>
              <a:t>dj4e-samples/</a:t>
            </a:r>
            <a:r>
              <a:rPr lang="en-US" dirty="0" err="1" smtClean="0">
                <a:solidFill>
                  <a:srgbClr val="FFFF00"/>
                </a:solidFill>
              </a:rPr>
              <a:t>gview</a:t>
            </a:r>
            <a:r>
              <a:rPr lang="en-US" dirty="0" smtClean="0">
                <a:solidFill>
                  <a:srgbClr val="FFFF00"/>
                </a:solidFill>
              </a:rPr>
              <a:t>/templates/</a:t>
            </a:r>
            <a:r>
              <a:rPr lang="en-US" dirty="0" err="1" smtClean="0">
                <a:solidFill>
                  <a:srgbClr val="FFFF00"/>
                </a:solidFill>
              </a:rPr>
              <a:t>gview</a:t>
            </a:r>
            <a:r>
              <a:rPr lang="en-US" dirty="0" smtClean="0">
                <a:solidFill>
                  <a:srgbClr val="FFFF00"/>
                </a:solidFill>
              </a:rPr>
              <a:t>/</a:t>
            </a:r>
            <a:r>
              <a:rPr lang="en-US" dirty="0" err="1" smtClean="0">
                <a:solidFill>
                  <a:srgbClr val="FFFF00"/>
                </a:solidFill>
              </a:rPr>
              <a:t>cat_list.html</a:t>
            </a:r>
            <a:endParaRPr lang="en-US" dirty="0">
              <a:solidFill>
                <a:srgbClr val="FFFF00"/>
              </a:solidFill>
              <a:effectLst/>
            </a:endParaRPr>
          </a:p>
        </p:txBody>
      </p:sp>
      <p:pic>
        <p:nvPicPr>
          <p:cNvPr id="8" name="Picture 7" descr="Cat List&#10;&#10;    Sophie&#10;    Frankie&#10;" title="Screen shot of https://samples.dj4e.com/gview/cats">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8104" y="840381"/>
            <a:ext cx="4433895" cy="4594710"/>
          </a:xfrm>
          <a:prstGeom prst="rect">
            <a:avLst/>
          </a:prstGeom>
        </p:spPr>
      </p:pic>
      <p:sp>
        <p:nvSpPr>
          <p:cNvPr id="9" name="Rectangle 8"/>
          <p:cNvSpPr/>
          <p:nvPr/>
        </p:nvSpPr>
        <p:spPr>
          <a:xfrm>
            <a:off x="8133649" y="721674"/>
            <a:ext cx="3682803" cy="369332"/>
          </a:xfrm>
          <a:prstGeom prst="rect">
            <a:avLst/>
          </a:prstGeom>
        </p:spPr>
        <p:txBody>
          <a:bodyPr wrap="none">
            <a:spAutoFit/>
          </a:bodyPr>
          <a:lstStyle/>
          <a:p>
            <a:r>
              <a:rPr lang="en-US" dirty="0">
                <a:solidFill>
                  <a:srgbClr val="FFFF00"/>
                </a:solidFill>
              </a:rPr>
              <a:t>https://samples.dj4e.com/</a:t>
            </a:r>
            <a:r>
              <a:rPr lang="en-US" dirty="0" err="1">
                <a:solidFill>
                  <a:srgbClr val="FFFF00"/>
                </a:solidFill>
              </a:rPr>
              <a:t>gview</a:t>
            </a:r>
            <a:r>
              <a:rPr lang="en-US" dirty="0">
                <a:solidFill>
                  <a:srgbClr val="FFFF00"/>
                </a:solidFill>
              </a:rPr>
              <a:t>/cats</a:t>
            </a:r>
          </a:p>
        </p:txBody>
      </p:sp>
    </p:spTree>
    <p:extLst>
      <p:ext uri="{BB962C8B-B14F-4D97-AF65-F5344CB8AC3E}">
        <p14:creationId xmlns:p14="http://schemas.microsoft.com/office/powerpoint/2010/main" val="232082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76281" y="1241947"/>
            <a:ext cx="5938844" cy="1815882"/>
          </a:xfrm>
          <a:prstGeom prst="rect">
            <a:avLst/>
          </a:prstGeom>
          <a:solidFill>
            <a:schemeClr val="tx1"/>
          </a:solidFill>
        </p:spPr>
        <p:txBody>
          <a:bodyPr wrap="square">
            <a:spAutoFit/>
          </a:bodyPr>
          <a:lstStyle/>
          <a:p>
            <a:r>
              <a:rPr lang="mr-IN" sz="1400" dirty="0">
                <a:solidFill>
                  <a:srgbClr val="1396A3"/>
                </a:solidFill>
                <a:latin typeface="Courier" charset="0"/>
                <a:ea typeface="Courier" charset="0"/>
                <a:cs typeface="Courier" charset="0"/>
              </a:rPr>
              <a:t>&lt;</a:t>
            </a:r>
            <a:r>
              <a:rPr lang="mr-IN" sz="1400" dirty="0">
                <a:solidFill>
                  <a:srgbClr val="C1651C"/>
                </a:solidFill>
                <a:latin typeface="Courier" charset="0"/>
                <a:ea typeface="Courier" charset="0"/>
                <a:cs typeface="Courier" charset="0"/>
              </a:rPr>
              <a:t>h1</a:t>
            </a:r>
            <a:r>
              <a:rPr lang="mr-IN" sz="1400" dirty="0">
                <a:solidFill>
                  <a:srgbClr val="1396A3"/>
                </a:solidFill>
                <a:latin typeface="Courier" charset="0"/>
                <a:ea typeface="Courier" charset="0"/>
                <a:cs typeface="Courier" charset="0"/>
              </a:rPr>
              <a:t>&gt;</a:t>
            </a:r>
            <a:r>
              <a:rPr lang="mr-IN" sz="1400" dirty="0" err="1">
                <a:solidFill>
                  <a:srgbClr val="C814C9"/>
                </a:solidFill>
                <a:latin typeface="Courier" charset="0"/>
                <a:ea typeface="Courier" charset="0"/>
                <a:cs typeface="Courier" charset="0"/>
              </a:rPr>
              <a:t>Cat</a:t>
            </a:r>
            <a:r>
              <a:rPr lang="mr-IN" sz="1400" dirty="0">
                <a:solidFill>
                  <a:srgbClr val="C814C9"/>
                </a:solidFill>
                <a:latin typeface="Courier" charset="0"/>
                <a:ea typeface="Courier" charset="0"/>
                <a:cs typeface="Courier" charset="0"/>
              </a:rPr>
              <a:t> {{ </a:t>
            </a:r>
            <a:r>
              <a:rPr lang="mr-IN" sz="1400" dirty="0" err="1">
                <a:solidFill>
                  <a:srgbClr val="C814C9"/>
                </a:solidFill>
                <a:latin typeface="Courier" charset="0"/>
                <a:ea typeface="Courier" charset="0"/>
                <a:cs typeface="Courier" charset="0"/>
              </a:rPr>
              <a:t>cat.name</a:t>
            </a:r>
            <a:r>
              <a:rPr lang="mr-IN" sz="1400" dirty="0">
                <a:solidFill>
                  <a:srgbClr val="C814C9"/>
                </a:solidFill>
                <a:latin typeface="Courier" charset="0"/>
                <a:ea typeface="Courier" charset="0"/>
                <a:cs typeface="Courier" charset="0"/>
              </a:rPr>
              <a:t> }}</a:t>
            </a:r>
            <a:r>
              <a:rPr lang="mr-IN" sz="1400" dirty="0">
                <a:solidFill>
                  <a:srgbClr val="2EAEBB"/>
                </a:solidFill>
                <a:latin typeface="Courier" charset="0"/>
                <a:ea typeface="Courier" charset="0"/>
                <a:cs typeface="Courier" charset="0"/>
              </a:rPr>
              <a:t>&lt;/</a:t>
            </a:r>
            <a:r>
              <a:rPr lang="mr-IN" sz="1400" dirty="0">
                <a:solidFill>
                  <a:srgbClr val="C1651C"/>
                </a:solidFill>
                <a:latin typeface="Courier" charset="0"/>
                <a:ea typeface="Courier" charset="0"/>
                <a:cs typeface="Courier" charset="0"/>
              </a:rPr>
              <a:t>h1</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mr-IN" sz="1400" dirty="0">
                <a:solidFill>
                  <a:srgbClr val="2EAEBB"/>
                </a:solidFill>
                <a:latin typeface="Courier" charset="0"/>
                <a:ea typeface="Courier" charset="0"/>
                <a:cs typeface="Courier" charset="0"/>
              </a:rPr>
              <a:t>&lt;</a:t>
            </a:r>
            <a:r>
              <a:rPr lang="mr-IN" sz="1400" dirty="0" err="1">
                <a:solidFill>
                  <a:srgbClr val="C1651C"/>
                </a:solidFill>
                <a:latin typeface="Courier" charset="0"/>
                <a:ea typeface="Courier" charset="0"/>
                <a:cs typeface="Courier" charset="0"/>
              </a:rPr>
              <a:t>p</a:t>
            </a:r>
            <a:r>
              <a:rPr lang="mr-IN" sz="1400" dirty="0">
                <a:solidFill>
                  <a:srgbClr val="2EAEBB"/>
                </a:solidFill>
                <a:latin typeface="Courier" charset="0"/>
                <a:ea typeface="Courier" charset="0"/>
                <a:cs typeface="Courier" charset="0"/>
              </a:rPr>
              <a:t>&gt;</a:t>
            </a:r>
            <a:endParaRPr lang="mr-IN" sz="1400" dirty="0">
              <a:solidFill>
                <a:srgbClr val="000000"/>
              </a:solidFill>
              <a:latin typeface="Courier" charset="0"/>
              <a:ea typeface="Courier" charset="0"/>
              <a:cs typeface="Courier" charset="0"/>
            </a:endParaRPr>
          </a:p>
          <a:p>
            <a:r>
              <a:rPr lang="en-US" sz="1400" dirty="0">
                <a:solidFill>
                  <a:srgbClr val="2EAEBB"/>
                </a:solidFill>
                <a:latin typeface="Courier" charset="0"/>
                <a:ea typeface="Courier" charset="0"/>
                <a:cs typeface="Courier" charset="0"/>
              </a:rPr>
              <a:t>&lt;</a:t>
            </a:r>
            <a:r>
              <a:rPr lang="en-US" sz="1400" dirty="0">
                <a:solidFill>
                  <a:srgbClr val="C1651C"/>
                </a:solidFill>
                <a:latin typeface="Courier" charset="0"/>
                <a:ea typeface="Courier" charset="0"/>
                <a:cs typeface="Courier" charset="0"/>
              </a:rPr>
              <a:t>a</a:t>
            </a:r>
            <a:r>
              <a:rPr lang="en-US" sz="1400" dirty="0">
                <a:solidFill>
                  <a:srgbClr val="2EAEBB"/>
                </a:solidFill>
                <a:latin typeface="Courier" charset="0"/>
                <a:ea typeface="Courier" charset="0"/>
                <a:cs typeface="Courier" charset="0"/>
              </a:rPr>
              <a:t> </a:t>
            </a:r>
            <a:r>
              <a:rPr lang="en-US" sz="1400" dirty="0" err="1">
                <a:solidFill>
                  <a:srgbClr val="2FB41D"/>
                </a:solidFill>
                <a:latin typeface="Courier" charset="0"/>
                <a:ea typeface="Courier" charset="0"/>
                <a:cs typeface="Courier" charset="0"/>
              </a:rPr>
              <a:t>href</a:t>
            </a:r>
            <a:r>
              <a:rPr lang="en-US" sz="1400" dirty="0">
                <a:solidFill>
                  <a:srgbClr val="2EAEBB"/>
                </a:solidFill>
                <a:latin typeface="Courier" charset="0"/>
                <a:ea typeface="Courier" charset="0"/>
                <a:cs typeface="Courier" charset="0"/>
              </a:rPr>
              <a:t>=</a:t>
            </a:r>
            <a:r>
              <a:rPr lang="en-US" sz="1400" dirty="0">
                <a:solidFill>
                  <a:srgbClr val="B42419"/>
                </a:solidFill>
                <a:latin typeface="Courier" charset="0"/>
                <a:ea typeface="Courier" charset="0"/>
                <a:cs typeface="Courier" charset="0"/>
              </a:rPr>
              <a:t>"{% </a:t>
            </a:r>
            <a:r>
              <a:rPr lang="en-US" sz="1400" dirty="0" err="1">
                <a:solidFill>
                  <a:srgbClr val="B42419"/>
                </a:solidFill>
                <a:latin typeface="Courier" charset="0"/>
                <a:ea typeface="Courier" charset="0"/>
                <a:cs typeface="Courier" charset="0"/>
              </a:rPr>
              <a:t>url</a:t>
            </a:r>
            <a:r>
              <a:rPr lang="en-US" sz="1400" dirty="0">
                <a:solidFill>
                  <a:srgbClr val="B42419"/>
                </a:solidFill>
                <a:latin typeface="Courier" charset="0"/>
                <a:ea typeface="Courier" charset="0"/>
                <a:cs typeface="Courier" charset="0"/>
              </a:rPr>
              <a:t> '</a:t>
            </a:r>
            <a:r>
              <a:rPr lang="en-US" sz="1400" dirty="0" err="1">
                <a:solidFill>
                  <a:srgbClr val="B42419"/>
                </a:solidFill>
                <a:latin typeface="Courier" charset="0"/>
                <a:ea typeface="Courier" charset="0"/>
                <a:cs typeface="Courier" charset="0"/>
              </a:rPr>
              <a:t>gview:cats</a:t>
            </a:r>
            <a:r>
              <a:rPr lang="en-US" sz="1400" dirty="0">
                <a:solidFill>
                  <a:srgbClr val="B42419"/>
                </a:solidFill>
                <a:latin typeface="Courier" charset="0"/>
                <a:ea typeface="Courier" charset="0"/>
                <a:cs typeface="Courier" charset="0"/>
              </a:rPr>
              <a:t>' %}"</a:t>
            </a:r>
            <a:r>
              <a:rPr lang="en-US" sz="1400" dirty="0">
                <a:solidFill>
                  <a:srgbClr val="2EAEBB"/>
                </a:solidFill>
                <a:latin typeface="Courier" charset="0"/>
                <a:ea typeface="Courier" charset="0"/>
                <a:cs typeface="Courier" charset="0"/>
              </a:rPr>
              <a:t>&gt;</a:t>
            </a:r>
            <a:r>
              <a:rPr lang="en-US" sz="1400" u="sng" dirty="0">
                <a:solidFill>
                  <a:srgbClr val="C814C9"/>
                </a:solidFill>
                <a:latin typeface="Courier" charset="0"/>
                <a:ea typeface="Courier" charset="0"/>
                <a:cs typeface="Courier" charset="0"/>
              </a:rPr>
              <a:t>Go back to list</a:t>
            </a:r>
            <a:r>
              <a:rPr lang="en-US" sz="1400" u="sng" dirty="0">
                <a:solidFill>
                  <a:srgbClr val="2EAEBB"/>
                </a:solidFill>
                <a:latin typeface="Courier" charset="0"/>
                <a:ea typeface="Courier" charset="0"/>
                <a:cs typeface="Courier" charset="0"/>
              </a:rPr>
              <a:t>&lt;/</a:t>
            </a:r>
            <a:r>
              <a:rPr lang="en-US" sz="1400" u="sng" dirty="0">
                <a:solidFill>
                  <a:srgbClr val="C1651C"/>
                </a:solidFill>
                <a:latin typeface="Courier" charset="0"/>
                <a:ea typeface="Courier" charset="0"/>
                <a:cs typeface="Courier" charset="0"/>
              </a:rPr>
              <a:t>a</a:t>
            </a:r>
            <a:r>
              <a:rPr lang="en-US" sz="1400" u="sng" dirty="0">
                <a:solidFill>
                  <a:srgbClr val="2EAEBB"/>
                </a:solidFill>
                <a:latin typeface="Courier" charset="0"/>
                <a:ea typeface="Courier" charset="0"/>
                <a:cs typeface="Courier" charset="0"/>
              </a:rPr>
              <a:t>&gt;</a:t>
            </a:r>
            <a:endParaRPr lang="en-US" sz="1400" u="sng" dirty="0">
              <a:solidFill>
                <a:srgbClr val="000000"/>
              </a:solidFill>
              <a:latin typeface="Courier" charset="0"/>
              <a:ea typeface="Courier" charset="0"/>
              <a:cs typeface="Courier" charset="0"/>
            </a:endParaRPr>
          </a:p>
          <a:p>
            <a:r>
              <a:rPr lang="mr-IN" sz="1400" u="sng" dirty="0">
                <a:solidFill>
                  <a:srgbClr val="2EAEBB"/>
                </a:solidFill>
                <a:latin typeface="Courier" charset="0"/>
                <a:ea typeface="Courier" charset="0"/>
                <a:cs typeface="Courier" charset="0"/>
              </a:rPr>
              <a:t>&lt;/</a:t>
            </a:r>
            <a:r>
              <a:rPr lang="mr-IN" sz="1400" u="sng" dirty="0" err="1">
                <a:solidFill>
                  <a:srgbClr val="C1651C"/>
                </a:solidFill>
                <a:latin typeface="Courier" charset="0"/>
                <a:ea typeface="Courier" charset="0"/>
                <a:cs typeface="Courier" charset="0"/>
              </a:rPr>
              <a:t>p</a:t>
            </a:r>
            <a:r>
              <a:rPr lang="mr-IN" sz="1400" u="sng" dirty="0">
                <a:solidFill>
                  <a:srgbClr val="2EAEBB"/>
                </a:solidFill>
                <a:latin typeface="Courier" charset="0"/>
                <a:ea typeface="Courier" charset="0"/>
                <a:cs typeface="Courier" charset="0"/>
              </a:rPr>
              <a:t>&gt;</a:t>
            </a:r>
            <a:endParaRPr lang="mr-IN" sz="1400" u="sng" dirty="0">
              <a:solidFill>
                <a:srgbClr val="000000"/>
              </a:solidFill>
              <a:latin typeface="Courier" charset="0"/>
              <a:ea typeface="Courier" charset="0"/>
              <a:cs typeface="Courier" charset="0"/>
            </a:endParaRPr>
          </a:p>
          <a:p>
            <a:r>
              <a:rPr lang="mr-IN" sz="1400" u="sng" dirty="0">
                <a:solidFill>
                  <a:srgbClr val="2EAEBB"/>
                </a:solidFill>
                <a:latin typeface="Courier" charset="0"/>
                <a:ea typeface="Courier" charset="0"/>
                <a:cs typeface="Courier" charset="0"/>
              </a:rPr>
              <a:t>&lt;</a:t>
            </a:r>
            <a:r>
              <a:rPr lang="mr-IN" sz="1400" u="sng" dirty="0" err="1">
                <a:solidFill>
                  <a:srgbClr val="C1651C"/>
                </a:solidFill>
                <a:latin typeface="Courier" charset="0"/>
                <a:ea typeface="Courier" charset="0"/>
                <a:cs typeface="Courier" charset="0"/>
              </a:rPr>
              <a:t>p</a:t>
            </a:r>
            <a:r>
              <a:rPr lang="mr-IN" sz="1400" u="sng" dirty="0">
                <a:solidFill>
                  <a:srgbClr val="2EAEBB"/>
                </a:solidFill>
                <a:latin typeface="Courier" charset="0"/>
                <a:ea typeface="Courier" charset="0"/>
                <a:cs typeface="Courier" charset="0"/>
              </a:rPr>
              <a:t>&gt;</a:t>
            </a:r>
            <a:endParaRPr lang="mr-IN" sz="1400" u="sng" dirty="0">
              <a:solidFill>
                <a:srgbClr val="000000"/>
              </a:solidFill>
              <a:latin typeface="Courier" charset="0"/>
              <a:ea typeface="Courier" charset="0"/>
              <a:cs typeface="Courier" charset="0"/>
            </a:endParaRPr>
          </a:p>
          <a:p>
            <a:r>
              <a:rPr lang="en-US" sz="1400" u="sng" dirty="0">
                <a:solidFill>
                  <a:srgbClr val="2EAEBB"/>
                </a:solidFill>
                <a:latin typeface="Courier" charset="0"/>
                <a:ea typeface="Courier" charset="0"/>
                <a:cs typeface="Courier" charset="0"/>
              </a:rPr>
              <a:t>&lt;</a:t>
            </a:r>
            <a:r>
              <a:rPr lang="en-US" sz="1400" u="sng" dirty="0" err="1">
                <a:solidFill>
                  <a:srgbClr val="C1651C"/>
                </a:solidFill>
                <a:latin typeface="Courier" charset="0"/>
                <a:ea typeface="Courier" charset="0"/>
                <a:cs typeface="Courier" charset="0"/>
              </a:rPr>
              <a:t>img</a:t>
            </a:r>
            <a:r>
              <a:rPr lang="en-US" sz="1400" u="sng" dirty="0">
                <a:solidFill>
                  <a:srgbClr val="2EAEBB"/>
                </a:solidFill>
                <a:latin typeface="Courier" charset="0"/>
                <a:ea typeface="Courier" charset="0"/>
                <a:cs typeface="Courier" charset="0"/>
              </a:rPr>
              <a:t> </a:t>
            </a:r>
            <a:r>
              <a:rPr lang="en-US" sz="1400" u="sng" dirty="0" err="1">
                <a:solidFill>
                  <a:srgbClr val="2FB41D"/>
                </a:solidFill>
                <a:latin typeface="Courier" charset="0"/>
                <a:ea typeface="Courier" charset="0"/>
                <a:cs typeface="Courier" charset="0"/>
              </a:rPr>
              <a:t>src</a:t>
            </a:r>
            <a:r>
              <a:rPr lang="en-US" sz="1400" u="sng" dirty="0">
                <a:solidFill>
                  <a:srgbClr val="2EAEBB"/>
                </a:solidFill>
                <a:latin typeface="Courier" charset="0"/>
                <a:ea typeface="Courier" charset="0"/>
                <a:cs typeface="Courier" charset="0"/>
              </a:rPr>
              <a:t>=</a:t>
            </a:r>
            <a:r>
              <a:rPr lang="en-US" sz="1400" u="sng" dirty="0">
                <a:solidFill>
                  <a:srgbClr val="B42419"/>
                </a:solidFill>
                <a:latin typeface="Courier" charset="0"/>
                <a:ea typeface="Courier" charset="0"/>
                <a:cs typeface="Courier" charset="0"/>
              </a:rPr>
              <a:t>"https://</a:t>
            </a:r>
            <a:r>
              <a:rPr lang="en-US" sz="1400" u="sng" dirty="0" err="1">
                <a:solidFill>
                  <a:srgbClr val="B42419"/>
                </a:solidFill>
                <a:latin typeface="Courier" charset="0"/>
                <a:ea typeface="Courier" charset="0"/>
                <a:cs typeface="Courier" charset="0"/>
              </a:rPr>
              <a:t>loremflickr.com</a:t>
            </a:r>
            <a:r>
              <a:rPr lang="en-US" sz="1400" u="sng" dirty="0">
                <a:solidFill>
                  <a:srgbClr val="B42419"/>
                </a:solidFill>
                <a:latin typeface="Courier" charset="0"/>
                <a:ea typeface="Courier" charset="0"/>
                <a:cs typeface="Courier" charset="0"/>
              </a:rPr>
              <a:t>/160/120/cat"</a:t>
            </a:r>
            <a:r>
              <a:rPr lang="en-US" sz="1400" u="sng" dirty="0">
                <a:solidFill>
                  <a:srgbClr val="2EAEBB"/>
                </a:solidFill>
                <a:latin typeface="Courier" charset="0"/>
                <a:ea typeface="Courier" charset="0"/>
                <a:cs typeface="Courier" charset="0"/>
              </a:rPr>
              <a:t> </a:t>
            </a:r>
            <a:endParaRPr lang="en-US" sz="1400" u="sng" dirty="0">
              <a:solidFill>
                <a:srgbClr val="000000"/>
              </a:solidFill>
              <a:latin typeface="Courier" charset="0"/>
              <a:ea typeface="Courier" charset="0"/>
              <a:cs typeface="Courier" charset="0"/>
            </a:endParaRPr>
          </a:p>
          <a:p>
            <a:r>
              <a:rPr lang="en-US" sz="1400" u="sng" dirty="0">
                <a:solidFill>
                  <a:srgbClr val="2EAEBB"/>
                </a:solidFill>
                <a:latin typeface="Courier" charset="0"/>
                <a:ea typeface="Courier" charset="0"/>
                <a:cs typeface="Courier" charset="0"/>
              </a:rPr>
              <a:t>    </a:t>
            </a:r>
            <a:r>
              <a:rPr lang="en-US" sz="1400" u="sng" dirty="0">
                <a:solidFill>
                  <a:srgbClr val="2FB41D"/>
                </a:solidFill>
                <a:latin typeface="Courier" charset="0"/>
                <a:ea typeface="Courier" charset="0"/>
                <a:cs typeface="Courier" charset="0"/>
              </a:rPr>
              <a:t>alt</a:t>
            </a:r>
            <a:r>
              <a:rPr lang="en-US" sz="1400" u="sng" dirty="0">
                <a:solidFill>
                  <a:srgbClr val="2EAEBB"/>
                </a:solidFill>
                <a:latin typeface="Courier" charset="0"/>
                <a:ea typeface="Courier" charset="0"/>
                <a:cs typeface="Courier" charset="0"/>
              </a:rPr>
              <a:t>=</a:t>
            </a:r>
            <a:r>
              <a:rPr lang="en-US" sz="1400" u="sng" dirty="0">
                <a:solidFill>
                  <a:srgbClr val="B42419"/>
                </a:solidFill>
                <a:latin typeface="Courier" charset="0"/>
                <a:ea typeface="Courier" charset="0"/>
                <a:cs typeface="Courier" charset="0"/>
              </a:rPr>
              <a:t>"A random picture of a cat"</a:t>
            </a:r>
            <a:r>
              <a:rPr lang="en-US" sz="1400" u="sng" dirty="0">
                <a:solidFill>
                  <a:srgbClr val="2EAEBB"/>
                </a:solidFill>
                <a:latin typeface="Courier" charset="0"/>
                <a:ea typeface="Courier" charset="0"/>
                <a:cs typeface="Courier" charset="0"/>
              </a:rPr>
              <a:t>&gt;</a:t>
            </a:r>
            <a:endParaRPr lang="en-US" sz="1400" u="sng" dirty="0">
              <a:solidFill>
                <a:srgbClr val="000000"/>
              </a:solidFill>
              <a:latin typeface="Courier" charset="0"/>
              <a:ea typeface="Courier" charset="0"/>
              <a:cs typeface="Courier" charset="0"/>
            </a:endParaRPr>
          </a:p>
          <a:p>
            <a:r>
              <a:rPr lang="mr-IN" sz="1400" u="sng" dirty="0">
                <a:solidFill>
                  <a:srgbClr val="2EAEBB"/>
                </a:solidFill>
                <a:latin typeface="Courier" charset="0"/>
                <a:ea typeface="Courier" charset="0"/>
                <a:cs typeface="Courier" charset="0"/>
              </a:rPr>
              <a:t>&lt;/</a:t>
            </a:r>
            <a:r>
              <a:rPr lang="mr-IN" sz="1400" u="sng" dirty="0" err="1">
                <a:solidFill>
                  <a:srgbClr val="C1651C"/>
                </a:solidFill>
                <a:latin typeface="Courier" charset="0"/>
                <a:ea typeface="Courier" charset="0"/>
                <a:cs typeface="Courier" charset="0"/>
              </a:rPr>
              <a:t>p</a:t>
            </a:r>
            <a:r>
              <a:rPr lang="mr-IN" sz="1400" u="sng" dirty="0">
                <a:solidFill>
                  <a:srgbClr val="2EAEBB"/>
                </a:solidFill>
                <a:latin typeface="Courier" charset="0"/>
                <a:ea typeface="Courier" charset="0"/>
                <a:cs typeface="Courier" charset="0"/>
              </a:rPr>
              <a:t>&gt;</a:t>
            </a:r>
            <a:endParaRPr lang="en-US" sz="1400" dirty="0">
              <a:latin typeface="Courier" charset="0"/>
              <a:ea typeface="Courier" charset="0"/>
              <a:cs typeface="Courier" charset="0"/>
            </a:endParaRPr>
          </a:p>
        </p:txBody>
      </p:sp>
      <p:sp>
        <p:nvSpPr>
          <p:cNvPr id="7" name="Rectangle 6"/>
          <p:cNvSpPr/>
          <p:nvPr/>
        </p:nvSpPr>
        <p:spPr>
          <a:xfrm>
            <a:off x="764374" y="783229"/>
            <a:ext cx="5722144" cy="369332"/>
          </a:xfrm>
          <a:prstGeom prst="rect">
            <a:avLst/>
          </a:prstGeom>
        </p:spPr>
        <p:txBody>
          <a:bodyPr wrap="square">
            <a:spAutoFit/>
          </a:bodyPr>
          <a:lstStyle/>
          <a:p>
            <a:r>
              <a:rPr lang="en-US" dirty="0" smtClean="0">
                <a:solidFill>
                  <a:srgbClr val="FFFF00"/>
                </a:solidFill>
              </a:rPr>
              <a:t>dj4e-samples/</a:t>
            </a:r>
            <a:r>
              <a:rPr lang="en-US" dirty="0" err="1" smtClean="0">
                <a:solidFill>
                  <a:srgbClr val="FFFF00"/>
                </a:solidFill>
              </a:rPr>
              <a:t>gview</a:t>
            </a:r>
            <a:r>
              <a:rPr lang="en-US" dirty="0" smtClean="0">
                <a:solidFill>
                  <a:srgbClr val="FFFF00"/>
                </a:solidFill>
              </a:rPr>
              <a:t>/templates/</a:t>
            </a:r>
            <a:r>
              <a:rPr lang="en-US" dirty="0" err="1" smtClean="0">
                <a:solidFill>
                  <a:srgbClr val="FFFF00"/>
                </a:solidFill>
              </a:rPr>
              <a:t>gview</a:t>
            </a:r>
            <a:r>
              <a:rPr lang="en-US" dirty="0" smtClean="0">
                <a:solidFill>
                  <a:srgbClr val="FFFF00"/>
                </a:solidFill>
              </a:rPr>
              <a:t>/</a:t>
            </a:r>
            <a:r>
              <a:rPr lang="en-US" dirty="0" err="1" smtClean="0">
                <a:solidFill>
                  <a:srgbClr val="FFFF00"/>
                </a:solidFill>
              </a:rPr>
              <a:t>cat_detail.html</a:t>
            </a:r>
            <a:endParaRPr lang="en-US" dirty="0">
              <a:solidFill>
                <a:srgbClr val="FFFF00"/>
              </a:solidFill>
              <a:effectLst/>
            </a:endParaRPr>
          </a:p>
        </p:txBody>
      </p:sp>
      <p:pic>
        <p:nvPicPr>
          <p:cNvPr id="8" name="Picture 7" descr="Cat Sophie&#10;&#10;Go back to list   And a small picture of a cat" title="Screen shot of https://samples.dj4e.com/gview/cat/1">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7878" y="967895"/>
            <a:ext cx="4701648" cy="4872174"/>
          </a:xfrm>
          <a:prstGeom prst="rect">
            <a:avLst/>
          </a:prstGeom>
        </p:spPr>
      </p:pic>
      <p:sp>
        <p:nvSpPr>
          <p:cNvPr id="9" name="Rectangle 8"/>
          <p:cNvSpPr/>
          <p:nvPr/>
        </p:nvSpPr>
        <p:spPr>
          <a:xfrm>
            <a:off x="7514491" y="783229"/>
            <a:ext cx="3799823" cy="369332"/>
          </a:xfrm>
          <a:prstGeom prst="rect">
            <a:avLst/>
          </a:prstGeom>
        </p:spPr>
        <p:txBody>
          <a:bodyPr wrap="none">
            <a:spAutoFit/>
          </a:bodyPr>
          <a:lstStyle/>
          <a:p>
            <a:r>
              <a:rPr lang="en-US" dirty="0">
                <a:solidFill>
                  <a:srgbClr val="FFFF00"/>
                </a:solidFill>
              </a:rPr>
              <a:t>https://samples.dj4e.com/</a:t>
            </a:r>
            <a:r>
              <a:rPr lang="en-US" dirty="0" err="1">
                <a:solidFill>
                  <a:srgbClr val="FFFF00"/>
                </a:solidFill>
              </a:rPr>
              <a:t>gview</a:t>
            </a:r>
            <a:r>
              <a:rPr lang="en-US" dirty="0">
                <a:solidFill>
                  <a:srgbClr val="FFFF00"/>
                </a:solidFill>
              </a:rPr>
              <a:t>/cat/1</a:t>
            </a:r>
          </a:p>
        </p:txBody>
      </p:sp>
    </p:spTree>
    <p:extLst>
      <p:ext uri="{BB962C8B-B14F-4D97-AF65-F5344CB8AC3E}">
        <p14:creationId xmlns:p14="http://schemas.microsoft.com/office/powerpoint/2010/main" val="3465689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 Don't Repeat Yourself (DRY)</a:t>
            </a:r>
            <a:endParaRPr lang="en-US" dirty="0"/>
          </a:p>
        </p:txBody>
      </p:sp>
      <p:sp>
        <p:nvSpPr>
          <p:cNvPr id="3" name="Rectangle 2"/>
          <p:cNvSpPr/>
          <p:nvPr/>
        </p:nvSpPr>
        <p:spPr>
          <a:xfrm>
            <a:off x="939800" y="1558415"/>
            <a:ext cx="10414000" cy="3785652"/>
          </a:xfrm>
          <a:prstGeom prst="rect">
            <a:avLst/>
          </a:prstGeom>
        </p:spPr>
        <p:txBody>
          <a:bodyPr wrap="square">
            <a:spAutoFit/>
          </a:bodyPr>
          <a:lstStyle/>
          <a:p>
            <a:r>
              <a:rPr lang="en-US" sz="2400" dirty="0"/>
              <a:t>Don't repeat yourself (DRY, or sometimes do not repeat yourself) is a principle of software development aimed at reducing repetition of software </a:t>
            </a:r>
            <a:r>
              <a:rPr lang="en-US" sz="2400" dirty="0" smtClean="0"/>
              <a:t>patterns] </a:t>
            </a:r>
            <a:r>
              <a:rPr lang="en-US" sz="2400" dirty="0"/>
              <a:t>replacing it with abstractions or using data normalization to avoid </a:t>
            </a:r>
            <a:r>
              <a:rPr lang="en-US" sz="2400" smtClean="0"/>
              <a:t>redundancy.  </a:t>
            </a:r>
            <a:r>
              <a:rPr lang="en-US" sz="2400" dirty="0" smtClean="0"/>
              <a:t>The </a:t>
            </a:r>
            <a:r>
              <a:rPr lang="en-US" sz="2400" dirty="0"/>
              <a:t>principle has been formulated by Andy Hunt and Dave Thomas in their book The Pragmatic </a:t>
            </a:r>
            <a:r>
              <a:rPr lang="en-US" sz="2400" dirty="0" smtClean="0"/>
              <a:t>Programmer. </a:t>
            </a:r>
          </a:p>
          <a:p>
            <a:endParaRPr lang="en-US" sz="2400" dirty="0"/>
          </a:p>
          <a:p>
            <a:r>
              <a:rPr lang="en-US" sz="2400" dirty="0" smtClean="0"/>
              <a:t>When </a:t>
            </a:r>
            <a:r>
              <a:rPr lang="en-US" sz="2400" dirty="0"/>
              <a:t>the DRY principle is applied successfully, a modification of any single element of a system does not require a change in other logically unrelated elements. Additionally, elements that are logically related all change predictably and uniformly, and are thus kept in sync. </a:t>
            </a:r>
          </a:p>
        </p:txBody>
      </p:sp>
      <p:sp>
        <p:nvSpPr>
          <p:cNvPr id="4" name="Rectangle 3"/>
          <p:cNvSpPr/>
          <p:nvPr/>
        </p:nvSpPr>
        <p:spPr>
          <a:xfrm>
            <a:off x="6096000" y="5496464"/>
            <a:ext cx="5475794" cy="369332"/>
          </a:xfrm>
          <a:prstGeom prst="rect">
            <a:avLst/>
          </a:prstGeom>
        </p:spPr>
        <p:txBody>
          <a:bodyPr wrap="none">
            <a:spAutoFit/>
          </a:bodyPr>
          <a:lstStyle/>
          <a:p>
            <a:r>
              <a:rPr lang="en-US" dirty="0">
                <a:solidFill>
                  <a:srgbClr val="FFFF00"/>
                </a:solidFill>
              </a:rPr>
              <a:t>https://</a:t>
            </a:r>
            <a:r>
              <a:rPr lang="en-US" dirty="0" err="1">
                <a:solidFill>
                  <a:srgbClr val="FFFF00"/>
                </a:solidFill>
              </a:rPr>
              <a:t>en.wikipedia.org</a:t>
            </a:r>
            <a:r>
              <a:rPr lang="en-US" dirty="0">
                <a:solidFill>
                  <a:srgbClr val="FFFF00"/>
                </a:solidFill>
              </a:rPr>
              <a:t>/wiki/Don%27t_repeat_yourself</a:t>
            </a:r>
          </a:p>
        </p:txBody>
      </p:sp>
    </p:spTree>
    <p:extLst>
      <p:ext uri="{BB962C8B-B14F-4D97-AF65-F5344CB8AC3E}">
        <p14:creationId xmlns:p14="http://schemas.microsoft.com/office/powerpoint/2010/main" val="13505367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Built-in class-based generic views</a:t>
            </a:r>
            <a:endParaRPr lang="en-US" dirty="0"/>
          </a:p>
        </p:txBody>
      </p:sp>
      <p:sp>
        <p:nvSpPr>
          <p:cNvPr id="3" name="Rectangle 2"/>
          <p:cNvSpPr/>
          <p:nvPr/>
        </p:nvSpPr>
        <p:spPr>
          <a:xfrm>
            <a:off x="1876424" y="5427975"/>
            <a:ext cx="8882063" cy="369332"/>
          </a:xfrm>
          <a:prstGeom prst="rect">
            <a:avLst/>
          </a:prstGeom>
        </p:spPr>
        <p:txBody>
          <a:bodyPr wrap="square">
            <a:spAutoFit/>
          </a:bodyPr>
          <a:lstStyle/>
          <a:p>
            <a:r>
              <a:rPr lang="en-US" dirty="0"/>
              <a:t>https://</a:t>
            </a:r>
            <a:r>
              <a:rPr lang="en-US" dirty="0" err="1" smtClean="0"/>
              <a:t>docs.djangoproject.com</a:t>
            </a:r>
            <a:r>
              <a:rPr lang="en-US" dirty="0" smtClean="0"/>
              <a:t>/</a:t>
            </a:r>
            <a:r>
              <a:rPr lang="en-US" dirty="0" err="1" smtClean="0"/>
              <a:t>en</a:t>
            </a:r>
            <a:r>
              <a:rPr lang="en-US" dirty="0" smtClean="0"/>
              <a:t>/</a:t>
            </a:r>
            <a:r>
              <a:rPr lang="hr-HR" dirty="0" smtClean="0"/>
              <a:t>3.0</a:t>
            </a:r>
            <a:r>
              <a:rPr lang="en-US" dirty="0" smtClean="0"/>
              <a:t>/topics/class-based-views/generic-display</a:t>
            </a:r>
            <a:r>
              <a:rPr lang="en-US" dirty="0"/>
              <a:t>/</a:t>
            </a:r>
          </a:p>
        </p:txBody>
      </p:sp>
      <p:sp>
        <p:nvSpPr>
          <p:cNvPr id="4" name="Rectangle 3"/>
          <p:cNvSpPr/>
          <p:nvPr/>
        </p:nvSpPr>
        <p:spPr>
          <a:xfrm>
            <a:off x="1135856" y="1943435"/>
            <a:ext cx="9920287" cy="2554545"/>
          </a:xfrm>
          <a:prstGeom prst="rect">
            <a:avLst/>
          </a:prstGeom>
          <a:solidFill>
            <a:schemeClr val="tx1"/>
          </a:solidFill>
        </p:spPr>
        <p:txBody>
          <a:bodyPr wrap="square">
            <a:spAutoFit/>
          </a:bodyPr>
          <a:lstStyle/>
          <a:p>
            <a:r>
              <a:rPr lang="en-US" sz="2000" dirty="0">
                <a:solidFill>
                  <a:srgbClr val="09442A"/>
                </a:solidFill>
              </a:rPr>
              <a:t>Writing Web applications can be monotonous, because we repeat certain patterns again and again. </a:t>
            </a:r>
            <a:r>
              <a:rPr lang="en-US" sz="2000" dirty="0" smtClean="0">
                <a:solidFill>
                  <a:srgbClr val="09442A"/>
                </a:solidFill>
              </a:rPr>
              <a:t> Django’s </a:t>
            </a:r>
            <a:r>
              <a:rPr lang="en-US" sz="2000" i="1" dirty="0">
                <a:solidFill>
                  <a:srgbClr val="09442A"/>
                </a:solidFill>
              </a:rPr>
              <a:t>generic views</a:t>
            </a:r>
            <a:r>
              <a:rPr lang="en-US" sz="2000" dirty="0">
                <a:solidFill>
                  <a:srgbClr val="09442A"/>
                </a:solidFill>
              </a:rPr>
              <a:t> were developed to ease that pain. They take certain common idioms and patterns found in view development and abstract them so that you can quickly write common views of data without having to write too much </a:t>
            </a:r>
            <a:r>
              <a:rPr lang="en-US" sz="2000" dirty="0" smtClean="0">
                <a:solidFill>
                  <a:srgbClr val="09442A"/>
                </a:solidFill>
              </a:rPr>
              <a:t>repetitive code.</a:t>
            </a:r>
          </a:p>
          <a:p>
            <a:endParaRPr lang="en-US" sz="2000" dirty="0">
              <a:solidFill>
                <a:srgbClr val="09442A"/>
              </a:solidFill>
            </a:endParaRPr>
          </a:p>
          <a:p>
            <a:r>
              <a:rPr lang="en-US" sz="2000" dirty="0">
                <a:solidFill>
                  <a:srgbClr val="09442A"/>
                </a:solidFill>
              </a:rPr>
              <a:t>We can recognize certain common tasks, like displaying a list of </a:t>
            </a:r>
            <a:r>
              <a:rPr lang="en-US" sz="2000" dirty="0" smtClean="0">
                <a:solidFill>
                  <a:srgbClr val="09442A"/>
                </a:solidFill>
              </a:rPr>
              <a:t>model objects</a:t>
            </a:r>
            <a:r>
              <a:rPr lang="en-US" sz="2000" dirty="0">
                <a:solidFill>
                  <a:srgbClr val="09442A"/>
                </a:solidFill>
              </a:rPr>
              <a:t>, and write code that displays a list of </a:t>
            </a:r>
            <a:r>
              <a:rPr lang="en-US" sz="2000" i="1" dirty="0">
                <a:solidFill>
                  <a:srgbClr val="09442A"/>
                </a:solidFill>
              </a:rPr>
              <a:t>any</a:t>
            </a:r>
            <a:r>
              <a:rPr lang="en-US" sz="2000" dirty="0">
                <a:solidFill>
                  <a:srgbClr val="09442A"/>
                </a:solidFill>
              </a:rPr>
              <a:t> </a:t>
            </a:r>
            <a:r>
              <a:rPr lang="en-US" sz="2000" dirty="0" smtClean="0">
                <a:solidFill>
                  <a:srgbClr val="09442A"/>
                </a:solidFill>
              </a:rPr>
              <a:t>model object</a:t>
            </a:r>
            <a:r>
              <a:rPr lang="en-US" sz="2000" dirty="0">
                <a:solidFill>
                  <a:srgbClr val="09442A"/>
                </a:solidFill>
              </a:rPr>
              <a:t>. </a:t>
            </a:r>
            <a:r>
              <a:rPr lang="en-US" sz="2000" dirty="0" smtClean="0">
                <a:solidFill>
                  <a:srgbClr val="09442A"/>
                </a:solidFill>
              </a:rPr>
              <a:t> Django </a:t>
            </a:r>
            <a:r>
              <a:rPr lang="en-US" sz="2000" dirty="0">
                <a:solidFill>
                  <a:srgbClr val="09442A"/>
                </a:solidFill>
              </a:rPr>
              <a:t>ships with generic views to d</a:t>
            </a:r>
            <a:r>
              <a:rPr lang="en-US" sz="2000" dirty="0" smtClean="0">
                <a:solidFill>
                  <a:srgbClr val="09442A"/>
                </a:solidFill>
              </a:rPr>
              <a:t>isplay </a:t>
            </a:r>
            <a:r>
              <a:rPr lang="en-US" sz="2000" dirty="0">
                <a:solidFill>
                  <a:srgbClr val="09442A"/>
                </a:solidFill>
              </a:rPr>
              <a:t>list and detail pages for a single </a:t>
            </a:r>
            <a:r>
              <a:rPr lang="en-US" sz="2000" dirty="0" smtClean="0">
                <a:solidFill>
                  <a:srgbClr val="09442A"/>
                </a:solidFill>
              </a:rPr>
              <a:t>model object</a:t>
            </a:r>
            <a:r>
              <a:rPr lang="en-US" sz="2000" dirty="0">
                <a:solidFill>
                  <a:srgbClr val="09442A"/>
                </a:solidFill>
              </a:rPr>
              <a:t>. </a:t>
            </a:r>
          </a:p>
        </p:txBody>
      </p:sp>
    </p:spTree>
    <p:extLst>
      <p:ext uri="{BB962C8B-B14F-4D97-AF65-F5344CB8AC3E}">
        <p14:creationId xmlns:p14="http://schemas.microsoft.com/office/powerpoint/2010/main" val="1359547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Convention over Configuration</a:t>
            </a:r>
            <a:endParaRPr lang="en-US" dirty="0"/>
          </a:p>
        </p:txBody>
      </p:sp>
      <p:sp>
        <p:nvSpPr>
          <p:cNvPr id="5" name="Rectangle 4"/>
          <p:cNvSpPr/>
          <p:nvPr/>
        </p:nvSpPr>
        <p:spPr>
          <a:xfrm>
            <a:off x="3100468" y="5373171"/>
            <a:ext cx="5991064" cy="369332"/>
          </a:xfrm>
          <a:prstGeom prst="rect">
            <a:avLst/>
          </a:prstGeom>
        </p:spPr>
        <p:txBody>
          <a:bodyPr wrap="none">
            <a:spAutoFit/>
          </a:bodyPr>
          <a:lstStyle/>
          <a:p>
            <a:r>
              <a:rPr lang="en-US" dirty="0"/>
              <a:t>https://</a:t>
            </a:r>
            <a:r>
              <a:rPr lang="en-US" dirty="0" err="1"/>
              <a:t>en.wikipedia.org</a:t>
            </a:r>
            <a:r>
              <a:rPr lang="en-US" dirty="0"/>
              <a:t>/wiki/</a:t>
            </a:r>
            <a:r>
              <a:rPr lang="en-US" dirty="0" err="1"/>
              <a:t>Convention_over_configuration</a:t>
            </a:r>
            <a:endParaRPr lang="en-US" dirty="0"/>
          </a:p>
        </p:txBody>
      </p:sp>
      <p:sp>
        <p:nvSpPr>
          <p:cNvPr id="7" name="TextBox 6"/>
          <p:cNvSpPr txBox="1"/>
          <p:nvPr/>
        </p:nvSpPr>
        <p:spPr>
          <a:xfrm>
            <a:off x="1150144" y="1833563"/>
            <a:ext cx="9891712" cy="3046988"/>
          </a:xfrm>
          <a:prstGeom prst="rect">
            <a:avLst/>
          </a:prstGeom>
          <a:noFill/>
        </p:spPr>
        <p:txBody>
          <a:bodyPr wrap="square" rtlCol="0">
            <a:spAutoFit/>
          </a:bodyPr>
          <a:lstStyle/>
          <a:p>
            <a:r>
              <a:rPr lang="en-US" sz="2400" dirty="0">
                <a:solidFill>
                  <a:srgbClr val="FFFF00"/>
                </a:solidFill>
              </a:rPr>
              <a:t>Convention over configuration </a:t>
            </a:r>
            <a:r>
              <a:rPr lang="en-US" sz="2400" dirty="0" smtClean="0">
                <a:solidFill>
                  <a:srgbClr val="FFFF00"/>
                </a:solidFill>
              </a:rPr>
              <a:t>is </a:t>
            </a:r>
            <a:r>
              <a:rPr lang="en-US" sz="2400" dirty="0">
                <a:solidFill>
                  <a:srgbClr val="FFFF00"/>
                </a:solidFill>
              </a:rPr>
              <a:t>a software design paradigm used by software frameworks that attempts to decrease the number of decisions that a developer using the framework is required to make without necessarily losing flexibility. </a:t>
            </a:r>
            <a:endParaRPr lang="en-US" sz="2400" dirty="0" smtClean="0">
              <a:solidFill>
                <a:srgbClr val="FFFF00"/>
              </a:solidFill>
            </a:endParaRPr>
          </a:p>
          <a:p>
            <a:endParaRPr lang="en-US" sz="2400" dirty="0">
              <a:solidFill>
                <a:srgbClr val="FFFF00"/>
              </a:solidFill>
            </a:endParaRPr>
          </a:p>
          <a:p>
            <a:r>
              <a:rPr lang="en-US" sz="2400" dirty="0" smtClean="0">
                <a:solidFill>
                  <a:srgbClr val="FFFF00"/>
                </a:solidFill>
              </a:rPr>
              <a:t>When </a:t>
            </a:r>
            <a:r>
              <a:rPr lang="en-US" sz="2400" dirty="0">
                <a:solidFill>
                  <a:srgbClr val="FFFF00"/>
                </a:solidFill>
              </a:rPr>
              <a:t>the convention </a:t>
            </a:r>
            <a:r>
              <a:rPr lang="en-US" sz="2400" dirty="0" smtClean="0">
                <a:solidFill>
                  <a:srgbClr val="FFFF00"/>
                </a:solidFill>
              </a:rPr>
              <a:t>matches </a:t>
            </a:r>
            <a:r>
              <a:rPr lang="en-US" sz="2400" dirty="0">
                <a:solidFill>
                  <a:srgbClr val="FFFF00"/>
                </a:solidFill>
              </a:rPr>
              <a:t>the desired behavior, it behaves as expected without having to write configuration files. Only when the desired behavior deviates from the implemented convention is explicit configuration required. </a:t>
            </a:r>
          </a:p>
        </p:txBody>
      </p:sp>
    </p:spTree>
    <p:extLst>
      <p:ext uri="{BB962C8B-B14F-4D97-AF65-F5344CB8AC3E}">
        <p14:creationId xmlns:p14="http://schemas.microsoft.com/office/powerpoint/2010/main" val="75515004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3548</TotalTime>
  <Words>1582</Words>
  <Application>Microsoft Macintosh PowerPoint</Application>
  <PresentationFormat>Widescreen</PresentationFormat>
  <Paragraphs>292</Paragraphs>
  <Slides>22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Calibri</vt:lpstr>
      <vt:lpstr>Calibri Light</vt:lpstr>
      <vt:lpstr>Courier</vt:lpstr>
      <vt:lpstr>Gill Sans</vt:lpstr>
      <vt:lpstr>Helvetica</vt:lpstr>
      <vt:lpstr>Mangal</vt:lpstr>
      <vt:lpstr>ＭＳ Ｐゴシック</vt:lpstr>
      <vt:lpstr>ヒラギノ角ゴ ProN W3</vt:lpstr>
      <vt:lpstr>Arial</vt:lpstr>
      <vt:lpstr>Office Theme</vt:lpstr>
      <vt:lpstr>Django Generic Views</vt:lpstr>
      <vt:lpstr>PowerPoint Presentation</vt:lpstr>
      <vt:lpstr>Generic Views – List / Detail</vt:lpstr>
      <vt:lpstr>PowerPoint Presentation</vt:lpstr>
      <vt:lpstr>PowerPoint Presentation</vt:lpstr>
      <vt:lpstr>PowerPoint Presentation</vt:lpstr>
      <vt:lpstr>Concept: Don't Repeat Yourself (DRY)</vt:lpstr>
      <vt:lpstr>Built-in class-based generic views</vt:lpstr>
      <vt:lpstr>Convention over Configuration</vt:lpstr>
      <vt:lpstr>Convention Over Configuration</vt:lpstr>
      <vt:lpstr>PowerPoint Presentation</vt:lpstr>
      <vt:lpstr>PowerPoint Presentation</vt:lpstr>
      <vt:lpstr>PowerPoint Presentation</vt:lpstr>
      <vt:lpstr>PowerPoint Presentation</vt:lpstr>
      <vt:lpstr>PowerPoint Presentation</vt:lpstr>
      <vt:lpstr>Overriding Convention</vt:lpstr>
      <vt:lpstr>Convention over Configuration</vt:lpstr>
      <vt:lpstr>Departing from Convention in a View</vt:lpstr>
      <vt:lpstr>PowerPoint Presentation</vt:lpstr>
      <vt:lpstr>PowerPoint Presentation</vt:lpstr>
      <vt:lpstr>Summary</vt:lpstr>
      <vt:lpstr>Acknowledgements / Contributions</vt:lpstr>
    </vt:vector>
  </TitlesOfParts>
  <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Dynamic Web Content</dc:title>
  <dc:creator>Severance, Charles</dc:creator>
  <cp:lastModifiedBy>Severance, Charles</cp:lastModifiedBy>
  <cp:revision>198</cp:revision>
  <dcterms:created xsi:type="dcterms:W3CDTF">2019-01-19T02:12:54Z</dcterms:created>
  <dcterms:modified xsi:type="dcterms:W3CDTF">2020-01-31T01:44:54Z</dcterms:modified>
</cp:coreProperties>
</file>