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84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8CC"/>
    <a:srgbClr val="282C34"/>
    <a:srgbClr val="A6EA1D"/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/>
    <p:restoredTop sz="94586"/>
  </p:normalViewPr>
  <p:slideViewPr>
    <p:cSldViewPr snapToGrid="0" snapToObjects="1">
      <p:cViewPr>
        <p:scale>
          <a:sx n="89" d="100"/>
          <a:sy n="89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pPr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6682371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9984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2998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689935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89935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155896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32795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276743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551133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6776613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6776613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6776613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6776613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8550733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181480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802592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7802592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464055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8550733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233274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233274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233096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7444796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739030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679947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2370929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771328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6825708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6858006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6858006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8764611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4781376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67959" y="5289982"/>
            <a:ext cx="201155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11252109" y="4614929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4967959" y="5289983"/>
            <a:ext cx="523456" cy="43377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67959" y="5552901"/>
            <a:ext cx="523456" cy="87469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979514" y="5289984"/>
            <a:ext cx="3535862" cy="43377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979514" y="5552901"/>
            <a:ext cx="3535862" cy="8425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91415" y="5723756"/>
            <a:ext cx="5023961" cy="70384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3906681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33495" y="4415287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4669590" y="4828818"/>
            <a:ext cx="7024218" cy="156659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56179" y="5406177"/>
            <a:ext cx="5693803" cy="46166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</a:rPr>
              <a:t>Will look for “class </a:t>
            </a:r>
            <a:r>
              <a:rPr lang="en-CA" sz="2400" b="1" dirty="0" err="1" smtClean="0">
                <a:solidFill>
                  <a:schemeClr val="bg1"/>
                </a:solidFill>
              </a:rPr>
              <a:t>AutoCreate</a:t>
            </a:r>
            <a:r>
              <a:rPr lang="en-CA" sz="2400" b="1" dirty="0" smtClean="0">
                <a:solidFill>
                  <a:schemeClr val="bg1"/>
                </a:solidFill>
              </a:rPr>
              <a:t>” in views.py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8251115" y="4710480"/>
            <a:ext cx="118334" cy="65266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own Arrow 31"/>
          <p:cNvSpPr/>
          <p:nvPr/>
        </p:nvSpPr>
        <p:spPr>
          <a:xfrm rot="4791993">
            <a:off x="3540928" y="4146978"/>
            <a:ext cx="317310" cy="3635265"/>
          </a:xfrm>
          <a:prstGeom prst="downArrow">
            <a:avLst>
              <a:gd name="adj1" fmla="val 22513"/>
              <a:gd name="adj2" fmla="val 5188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11252109" y="377580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66099"/>
            <a:ext cx="1366222" cy="6737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4211474" y="557717"/>
            <a:ext cx="7374512" cy="267765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400" b="1" dirty="0" smtClean="0">
                <a:solidFill>
                  <a:schemeClr val="bg1"/>
                </a:solidFill>
              </a:rPr>
              <a:t>Built-in Class-based Views</a:t>
            </a:r>
          </a:p>
          <a:p>
            <a:pPr marL="457200" indent="-457200"/>
            <a:endParaRPr lang="en-CA" sz="2400" b="1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Pre-existing views for common design requirements;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Generic views are included for display, editing, and date.</a:t>
            </a:r>
          </a:p>
          <a:p>
            <a:pPr marL="914400" lvl="1" indent="-457200">
              <a:buAutoNum type="romanUcPeriod"/>
            </a:pPr>
            <a:endParaRPr lang="en-CA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8376" y="3520918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6732281" y="4029524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4696" y="4862483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10812997" y="3303978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2368" y="4613269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00587" y="4862483"/>
            <a:ext cx="104370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Down Arrow 41"/>
          <p:cNvSpPr/>
          <p:nvPr/>
        </p:nvSpPr>
        <p:spPr>
          <a:xfrm rot="3207033">
            <a:off x="7348595" y="4235237"/>
            <a:ext cx="212911" cy="73454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3711388"/>
            <a:ext cx="7374512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 – </a:t>
            </a:r>
            <a:r>
              <a:rPr lang="en-CA" sz="2000" dirty="0" smtClean="0">
                <a:solidFill>
                  <a:schemeClr val="bg1"/>
                </a:solidFill>
              </a:rPr>
              <a:t>invokes one of the generic edit views;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model = Auto – </a:t>
            </a:r>
            <a:r>
              <a:rPr lang="en-CA" sz="2000" dirty="0" smtClean="0">
                <a:solidFill>
                  <a:schemeClr val="bg1"/>
                </a:solidFill>
              </a:rPr>
              <a:t>calls the database table “Auto”;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fields = ‘__all__’</a:t>
            </a:r>
            <a:r>
              <a:rPr lang="en-CA" sz="2000" dirty="0" smtClean="0">
                <a:solidFill>
                  <a:schemeClr val="bg1"/>
                </a:solidFill>
              </a:rPr>
              <a:t> – renders all fields from the table in the form;</a:t>
            </a:r>
          </a:p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URL name to return after ‘submit’;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5894" y="2247900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4826" y="2054256"/>
            <a:ext cx="3469486" cy="101566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blank form for adding new records.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90358" y="2054256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4847" y="4064889"/>
            <a:ext cx="4733925" cy="105727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212519" y="3697950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111726" y="1054249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11726" y="43245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14497" y="5218377"/>
            <a:ext cx="3469486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UpdateView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form populated with an existing record for editing.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90358" y="5233360"/>
            <a:ext cx="2476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77635"/>
            <a:ext cx="1366222" cy="6191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2205318"/>
            <a:ext cx="7374512" cy="317009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</a:t>
            </a:r>
            <a:r>
              <a:rPr lang="en-CA" sz="2000" b="1" u="sng" dirty="0" smtClean="0">
                <a:solidFill>
                  <a:schemeClr val="bg1"/>
                </a:solidFill>
              </a:rPr>
              <a:t>URL name </a:t>
            </a:r>
            <a:r>
              <a:rPr lang="en-CA" sz="2000" dirty="0" smtClean="0">
                <a:solidFill>
                  <a:schemeClr val="bg1"/>
                </a:solidFill>
              </a:rPr>
              <a:t>to return after ‘submit’.  The URL name is a Named URL Pattern which is specified in urls.py.  This creates a DRY mechanism (Don’t Repeat Yourself) for referencing a URL which is useful in simplifying the code and helps prevent errors when PATH values are changed.</a:t>
            </a:r>
          </a:p>
          <a:p>
            <a:pPr marL="457200" indent="-457200"/>
            <a:endParaRPr lang="en-CA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‘</a:t>
            </a:r>
            <a:r>
              <a:rPr lang="en-CA" sz="2000" b="1" dirty="0" err="1" smtClean="0">
                <a:solidFill>
                  <a:schemeClr val="bg1"/>
                </a:solidFill>
              </a:rPr>
              <a:t>autos:all</a:t>
            </a:r>
            <a:r>
              <a:rPr lang="en-CA" sz="2000" b="1" dirty="0" smtClean="0">
                <a:solidFill>
                  <a:schemeClr val="bg1"/>
                </a:solidFill>
              </a:rPr>
              <a:t>’ </a:t>
            </a:r>
            <a:r>
              <a:rPr lang="en-CA" sz="2000" dirty="0" smtClean="0">
                <a:solidFill>
                  <a:schemeClr val="bg1"/>
                </a:solidFill>
              </a:rPr>
              <a:t>– This reference includes two elements (</a:t>
            </a:r>
            <a:r>
              <a:rPr lang="en-CA" sz="2000" dirty="0" err="1" smtClean="0">
                <a:solidFill>
                  <a:schemeClr val="bg1"/>
                </a:solidFill>
              </a:rPr>
              <a:t>i</a:t>
            </a:r>
            <a:r>
              <a:rPr lang="en-CA" sz="2000" dirty="0" smtClean="0">
                <a:solidFill>
                  <a:schemeClr val="bg1"/>
                </a:solidFill>
              </a:rPr>
              <a:t>) application namespace (autos) and (ii) the URL Name (all).  The application namespace helps distinguish conflicting URL Names from different applications.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702935" y="18610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8376" y="5668275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812997" y="545133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61058" y="6174890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257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60</cp:revision>
  <dcterms:created xsi:type="dcterms:W3CDTF">2019-01-19T02:12:54Z</dcterms:created>
  <dcterms:modified xsi:type="dcterms:W3CDTF">2021-02-05T18:36:53Z</dcterms:modified>
</cp:coreProperties>
</file>