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8" r:id="rId2"/>
    <p:sldId id="392" r:id="rId3"/>
    <p:sldId id="393" r:id="rId4"/>
    <p:sldId id="397" r:id="rId5"/>
    <p:sldId id="398" r:id="rId6"/>
    <p:sldId id="400" r:id="rId7"/>
    <p:sldId id="401" r:id="rId8"/>
    <p:sldId id="414" r:id="rId9"/>
    <p:sldId id="406" r:id="rId10"/>
    <p:sldId id="389" r:id="rId11"/>
    <p:sldId id="407" r:id="rId12"/>
    <p:sldId id="388" r:id="rId13"/>
    <p:sldId id="403" r:id="rId14"/>
    <p:sldId id="404" r:id="rId15"/>
    <p:sldId id="405" r:id="rId16"/>
    <p:sldId id="409" r:id="rId17"/>
    <p:sldId id="411" r:id="rId18"/>
    <p:sldId id="412" r:id="rId19"/>
    <p:sldId id="415" r:id="rId20"/>
    <p:sldId id="413" r:id="rId21"/>
    <p:sldId id="380" r:id="rId22"/>
    <p:sldId id="273" r:id="rId23"/>
    <p:sldId id="40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FF"/>
    <a:srgbClr val="0C4B33"/>
    <a:srgbClr val="00FF00"/>
    <a:srgbClr val="FF40FF"/>
    <a:srgbClr val="D7AC08"/>
    <a:srgbClr val="09442A"/>
    <a:srgbClr val="00FDFF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7"/>
    <p:restoredTop sz="94586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2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6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10449000" cy="13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891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783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674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566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4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ickr.com/photos/dinnerseries/2357047509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Django Owned Rows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16461" y="5242349"/>
            <a:ext cx="51056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  <a:r>
              <a:rPr lang="en-US" sz="2400" dirty="0" err="1">
                <a:solidFill>
                  <a:srgbClr val="FFFF00"/>
                </a:solidFill>
              </a:rPr>
              <a:t>myarts</a:t>
            </a:r>
            <a:r>
              <a:rPr lang="en-US" sz="2400" dirty="0" smtClean="0">
                <a:solidFill>
                  <a:srgbClr val="FFFF00"/>
                </a:solidFill>
              </a:rPr>
              <a:t>/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/3.0/ref/class-based-views/generic-display/#</a:t>
            </a:r>
            <a:r>
              <a:rPr lang="en-US" dirty="0" err="1"/>
              <a:t>django.views.generic.list.ListView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C4B33"/>
                </a:solidFill>
              </a:rPr>
              <a:t>class </a:t>
            </a:r>
            <a:r>
              <a:rPr lang="en-US" sz="2000" b="1" dirty="0" err="1" smtClean="0">
                <a:solidFill>
                  <a:srgbClr val="0C4B33"/>
                </a:solidFill>
              </a:rPr>
              <a:t>django.views.generic.list.ListView</a:t>
            </a:r>
            <a:endParaRPr lang="en-US" sz="2000" b="1" dirty="0" smtClean="0">
              <a:solidFill>
                <a:srgbClr val="0C4B33"/>
              </a:solidFill>
            </a:endParaRPr>
          </a:p>
          <a:p>
            <a:endParaRPr lang="en-US" sz="2000" b="1" dirty="0" smtClean="0">
              <a:solidFill>
                <a:srgbClr val="0C4B33"/>
              </a:solidFill>
            </a:endParaRPr>
          </a:p>
          <a:p>
            <a:r>
              <a:rPr lang="en-US" sz="2000" dirty="0" smtClean="0">
                <a:solidFill>
                  <a:srgbClr val="0C4B33"/>
                </a:solidFill>
              </a:rPr>
              <a:t>A page representing a list of objects. While this view is executing, </a:t>
            </a:r>
            <a:r>
              <a:rPr lang="en-US" sz="2000" dirty="0" err="1" smtClean="0">
                <a:solidFill>
                  <a:srgbClr val="0C4B33"/>
                </a:solidFill>
              </a:rPr>
              <a:t>self.object_list</a:t>
            </a:r>
            <a:r>
              <a:rPr lang="en-US" sz="2000" dirty="0" smtClean="0">
                <a:solidFill>
                  <a:srgbClr val="0C4B33"/>
                </a:solidFill>
              </a:rPr>
              <a:t> will contain the list of objects (usually, but not necessarily a </a:t>
            </a:r>
            <a:r>
              <a:rPr lang="en-US" sz="2000" dirty="0" err="1" smtClean="0">
                <a:solidFill>
                  <a:srgbClr val="0C4B33"/>
                </a:solidFill>
              </a:rPr>
              <a:t>queryset</a:t>
            </a:r>
            <a:r>
              <a:rPr lang="en-US" sz="2000" dirty="0" smtClean="0">
                <a:solidFill>
                  <a:srgbClr val="0C4B33"/>
                </a:solidFill>
              </a:rPr>
              <a:t>) that the view is operating upon.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 smtClean="0">
                <a:solidFill>
                  <a:srgbClr val="0C4B33"/>
                </a:solidFill>
              </a:rPr>
              <a:t>Method Flowchart</a:t>
            </a:r>
            <a:endParaRPr lang="en-US" sz="2000" b="1" dirty="0">
              <a:solidFill>
                <a:srgbClr val="0C4B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C4B33"/>
                </a:solidFill>
              </a:rPr>
              <a:t>setup()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C4B33"/>
                </a:solidFill>
              </a:rPr>
              <a:t>dispatch()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http_method_not_allowed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  <a:endParaRPr lang="en-US" sz="2000" dirty="0">
              <a:solidFill>
                <a:srgbClr val="0C4B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get_template_names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  <a:endParaRPr lang="en-US" sz="2000" dirty="0">
              <a:solidFill>
                <a:srgbClr val="0C4B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get_queryset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  <a:endParaRPr lang="en-US" sz="2000" dirty="0">
              <a:solidFill>
                <a:srgbClr val="0C4B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get_context_object_name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get_context_data</a:t>
            </a:r>
            <a:r>
              <a:rPr lang="en-US" sz="2000" dirty="0" smtClean="0">
                <a:solidFill>
                  <a:srgbClr val="0C4B33"/>
                </a:solidFill>
              </a:rPr>
              <a:t>()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C4B33"/>
                </a:solidFill>
              </a:rPr>
              <a:t>get()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render_to_response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  <a:endParaRPr lang="en-US" sz="2000" dirty="0">
              <a:solidFill>
                <a:srgbClr val="0C4B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Edit Form Flow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 with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500FF"/>
                </a:solidFill>
              </a:rPr>
              <a:t>get_query_set</a:t>
            </a:r>
            <a:r>
              <a:rPr lang="en-US" dirty="0" smtClean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 404 Page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858" y="2972346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500FF"/>
                </a:solidFill>
              </a:rPr>
              <a:t>form_valid</a:t>
            </a:r>
            <a:r>
              <a:rPr lang="en-US" dirty="0" smtClean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Store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Redirect to success URL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Success page Yay!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21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</a:t>
            </a:r>
            <a:endParaRPr lang="en-US"/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807265" y="1054330"/>
            <a:ext cx="1520946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5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8" idx="2"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Make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8" idx="3"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 404 Page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742134" y="2948033"/>
            <a:ext cx="1586077" cy="903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get_context_data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get_context_data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821" y="4123782"/>
            <a:ext cx="719244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List of {{ </a:t>
            </a:r>
            <a:r>
              <a:rPr lang="en-US" sz="1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}}s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xyz in </a:t>
            </a:r>
            <a:r>
              <a:rPr lang="en-US" sz="14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xyz.id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b="1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xyz.name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b="1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b="1" u="sng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15" y="3665064"/>
            <a:ext cx="5722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wacky.html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14491" y="598563"/>
            <a:ext cx="38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smtClean="0">
                <a:solidFill>
                  <a:srgbClr val="FFFF00"/>
                </a:solidFill>
              </a:rPr>
              <a:t>samples.dj4e.com/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/wacky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824" y="747226"/>
            <a:ext cx="6354776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Lets explore how (badly) we can override </a:t>
            </a:r>
            <a:r>
              <a:rPr lang="en-US" sz="1400" b="1" dirty="0" smtClean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things...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WackyEquinesView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4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Car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wacky.html</a:t>
            </a:r>
            <a:r>
              <a:rPr lang="en-US" sz="14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b="1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crazy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Horse.objects.all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   </a:t>
            </a:r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Convention: Car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crazy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 =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context[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'CRAZY THING'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context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825" y="292166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1" y="1540789"/>
            <a:ext cx="4192988" cy="19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 List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</a:p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github.com</a:t>
            </a:r>
            <a:r>
              <a:rPr lang="en-US" dirty="0">
                <a:solidFill>
                  <a:srgbClr val="FFFF00"/>
                </a:solidFill>
              </a:rPr>
              <a:t>/csev/dj4e-samples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sz="1400" u="sng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myarts.views.ArticleListView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model = </a:t>
            </a:r>
            <a:r>
              <a:rPr lang="en-US" dirty="0" err="1" smtClean="0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myarts.owner.OwnerListView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django.views.generic.ListView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validators=[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"Title must be greater than 2 characters"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)]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Shows up in the admin list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186613" y="3757614"/>
            <a:ext cx="1685925" cy="728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1" y="5257800"/>
            <a:ext cx="6925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A foreign key to a table that belongs to Django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935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118236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OwnerListView,OwnerDetailView,OwnerCreateView,OwnerUpdateView,OwnerDeleteView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By convention: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article_list.html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38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pass the request to the form and limit the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the requesting user.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'update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 Limit a User to only modifying their own data. """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qs.filter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(owner=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97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Edit Form Flow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 with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500FF"/>
                </a:solidFill>
              </a:rPr>
              <a:t>get_query_set</a:t>
            </a:r>
            <a:r>
              <a:rPr lang="en-US" dirty="0" smtClean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 404 Page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858" y="2972346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500FF"/>
                </a:solidFill>
              </a:rPr>
              <a:t>form_valid</a:t>
            </a:r>
            <a:r>
              <a:rPr lang="en-US" dirty="0" smtClean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Store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Redirect to success URL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Success page Yay!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21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</a:t>
            </a:r>
            <a:endParaRPr lang="en-US"/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807265" y="1054330"/>
            <a:ext cx="1520946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5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8" idx="2"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Make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8" idx="3"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 404 Page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742134" y="2948033"/>
            <a:ext cx="1586077" cy="903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get_context_data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get_context_data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of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automatically pass the Request to the Form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and add the owner to the saved object.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form):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form.save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(commit=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.save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(form)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849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Edit Which Row?</a:t>
            </a:r>
            <a:endParaRPr lang="en-US" dirty="0"/>
          </a:p>
        </p:txBody>
      </p:sp>
      <p:pic>
        <p:nvPicPr>
          <p:cNvPr id="7" name="Picture 6" descr="Shows a list of two autos from Autos CRUD  (Neon 1 and Neon 3) and both have edit / update buttons" title="Autos Lis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" b="13188"/>
          <a:stretch/>
        </p:blipFill>
        <p:spPr>
          <a:xfrm>
            <a:off x="973666" y="1964268"/>
            <a:ext cx="5274733" cy="1879600"/>
          </a:xfrm>
          <a:prstGeom prst="rect">
            <a:avLst/>
          </a:prstGeom>
        </p:spPr>
      </p:pic>
      <p:pic>
        <p:nvPicPr>
          <p:cNvPr id="8" name="Picture 7" descr="Shows a list of two autos from the Ads assignment (Neon 1 and Neon 3) and only Neon 1 has edit / update buttons" title="Ads 1.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64" y="1964268"/>
            <a:ext cx="3891736" cy="187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267" y="4351866"/>
            <a:ext cx="9351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our Autos CRUD assignment, any user could edit any row.  But in real systems, different users own  each row in a data model and we only allow a user to edit /modify the row(s) that "belong to them".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2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975" y="4173052"/>
            <a:ext cx="1029225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 smtClean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    # By convention, template='</a:t>
            </a:r>
            <a:r>
              <a:rPr lang="en-US" sz="1400" dirty="0" err="1" smtClean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 smtClean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 smtClean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article_confirm_delete.html</a:t>
            </a:r>
            <a:r>
              <a:rPr lang="en-US" sz="1400" dirty="0" smtClean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 = Article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1975" y="3717992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91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extend the generic edit views to support an owner field in our model that is automatically populated</a:t>
            </a:r>
          </a:p>
          <a:p>
            <a:r>
              <a:rPr lang="en-US" dirty="0" smtClean="0"/>
              <a:t>By understanding and using Django in a a proper object oriented manner our code can be very simple and minimize repetition for common features</a:t>
            </a:r>
          </a:p>
          <a:p>
            <a:r>
              <a:rPr lang="en-US" dirty="0" smtClean="0"/>
              <a:t>Avoids filling views </a:t>
            </a:r>
            <a:r>
              <a:rPr lang="en-US" smtClean="0"/>
              <a:t>with boilerplate as the views get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</a:t>
            </a:r>
            <a:r>
              <a:rPr lang="en-US" altLang="x-none" sz="1400" dirty="0" smtClean="0">
                <a:solidFill>
                  <a:schemeClr val="tx1"/>
                </a:solidFill>
              </a:rPr>
              <a:t>2020-  </a:t>
            </a:r>
            <a:r>
              <a:rPr lang="en-US" altLang="x-none" sz="1400" dirty="0">
                <a:solidFill>
                  <a:schemeClr val="tx1"/>
                </a:solidFill>
              </a:rPr>
              <a:t>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</a:t>
            </a:r>
            <a:r>
              <a:rPr lang="en-US" altLang="x-none" sz="1400">
                <a:solidFill>
                  <a:schemeClr val="tx1"/>
                </a:solidFill>
              </a:rPr>
              <a:t>: </a:t>
            </a:r>
            <a:r>
              <a:rPr lang="en-US" altLang="x-none" sz="1400" smtClean="0">
                <a:solidFill>
                  <a:schemeClr val="tx1"/>
                </a:solidFill>
              </a:rPr>
              <a:t>Dr. Charles </a:t>
            </a:r>
            <a:r>
              <a:rPr lang="en-US" altLang="x-none" sz="1400" smtClean="0">
                <a:solidFill>
                  <a:schemeClr val="tx1"/>
                </a:solidFill>
              </a:rPr>
              <a:t>R. </a:t>
            </a:r>
            <a:r>
              <a:rPr lang="en-US" altLang="x-none" sz="1400" dirty="0" smtClean="0">
                <a:solidFill>
                  <a:schemeClr val="tx1"/>
                </a:solidFill>
              </a:rPr>
              <a:t>Severance</a:t>
            </a:r>
            <a:r>
              <a:rPr lang="en-US" altLang="x-none" sz="1400" dirty="0">
                <a:solidFill>
                  <a:schemeClr val="tx1"/>
                </a:solidFill>
              </a:rPr>
              <a:t>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Snowman Cookie Cutter" by </a:t>
            </a:r>
            <a:r>
              <a:rPr lang="en-US" altLang="en-US" sz="1467" dirty="0" err="1"/>
              <a:t>Didriks</a:t>
            </a:r>
            <a:r>
              <a:rPr lang="en-US" altLang="en-US" sz="1467" dirty="0"/>
              <a:t> is licensed under CC BY</a:t>
            </a:r>
            <a:br>
              <a:rPr lang="en-US" altLang="en-US" sz="1467" dirty="0"/>
            </a:br>
            <a:r>
              <a:rPr lang="en-US" altLang="en-US" sz="1467" dirty="0">
                <a:hlinkClick r:id="rId2"/>
              </a:rPr>
              <a:t>https://</a:t>
            </a:r>
            <a:r>
              <a:rPr lang="en-US" altLang="en-US" sz="1467" dirty="0" smtClean="0">
                <a:hlinkClick r:id="rId2"/>
              </a:rPr>
              <a:t>www.flickr.com/photos/dinnerseries/23570475099</a:t>
            </a:r>
            <a:endParaRPr lang="en-US" altLang="en-US" sz="1467" dirty="0"/>
          </a:p>
        </p:txBody>
      </p:sp>
    </p:spTree>
    <p:extLst>
      <p:ext uri="{BB962C8B-B14F-4D97-AF65-F5344CB8AC3E}">
        <p14:creationId xmlns:p14="http://schemas.microsoft.com/office/powerpoint/2010/main" val="5032848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5099" y="946737"/>
            <a:ext cx="3930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/horses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%}"</a:t>
            </a:r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 smtClean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r="-4302"/>
          <a:stretch/>
        </p:blipFill>
        <p:spPr>
          <a:xfrm>
            <a:off x="7573513" y="1238289"/>
            <a:ext cx="483862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%}"</a:t>
            </a:r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 smtClean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28423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gview.views.HorseListView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model = </a:t>
            </a:r>
            <a:r>
              <a:rPr lang="en-US" dirty="0" err="1" smtClean="0"/>
              <a:t>gviews.models.Horse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django.views.generic.ListView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394031" y="1857375"/>
            <a:ext cx="14287" cy="557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sz="1400" u="sng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myarts.views.ArticleListView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model = </a:t>
            </a:r>
            <a:r>
              <a:rPr lang="en-US" dirty="0" err="1" smtClean="0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myarts.owner.OwnerListView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django.views.generic.ListView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9300"/>
              </a:buClr>
              <a:buSzPct val="25000"/>
            </a:pPr>
            <a:r>
              <a:rPr lang="en" sz="6267" dirty="0" smtClean="0">
                <a:solidFill>
                  <a:srgbClr val="FFD966"/>
                </a:solidFill>
                <a:sym typeface="Cabin"/>
              </a:rPr>
              <a:t>Inheritance</a:t>
            </a:r>
            <a:r>
              <a:rPr lang="en-US" sz="6267" dirty="0" smtClean="0">
                <a:solidFill>
                  <a:srgbClr val="FFD966"/>
                </a:solidFill>
                <a:sym typeface="Cabin"/>
              </a:rPr>
              <a:t> (Review)</a:t>
            </a:r>
            <a:endParaRPr lang="en" sz="6267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marL="609585" indent="-499521">
              <a:lnSpc>
                <a:spcPct val="100000"/>
              </a:lnSpc>
              <a:spcBef>
                <a:spcPts val="0"/>
              </a:spcBef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3067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3067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  <p:extLst>
      <p:ext uri="{BB962C8B-B14F-4D97-AF65-F5344CB8AC3E}">
        <p14:creationId xmlns:p14="http://schemas.microsoft.com/office/powerpoint/2010/main" val="15690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8209492" cy="1333425"/>
          </a:xfrm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ct val="25000"/>
            </a:pPr>
            <a:r>
              <a:rPr lang="en" sz="5333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5333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1212135" y="5580021"/>
            <a:ext cx="10133199" cy="470400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3067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3067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64693" y="2885024"/>
            <a:ext cx="11045372" cy="1306285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3067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749041"/>
            <a:ext cx="1998133" cy="133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1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 Generic Edit 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Edit Form Flow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 with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4345" y="869664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 404 Page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52573" y="2972346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Store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Redirect to success URL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Success page Yay!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17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</a:t>
            </a:r>
            <a:endParaRPr lang="en-US"/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529973" y="1054330"/>
            <a:ext cx="1798238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8" idx="2"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Make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8" idx="3"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39217" y="3695046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 404 Page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464845" y="2948033"/>
            <a:ext cx="1863366" cy="931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5487</TotalTime>
  <Words>1529</Words>
  <Application>Microsoft Macintosh PowerPoint</Application>
  <PresentationFormat>Widescreen</PresentationFormat>
  <Paragraphs>371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Cabin</vt:lpstr>
      <vt:lpstr>Calibri</vt:lpstr>
      <vt:lpstr>Calibri Light</vt:lpstr>
      <vt:lpstr>Courier</vt:lpstr>
      <vt:lpstr>Gill Sans</vt:lpstr>
      <vt:lpstr>Helvetica</vt:lpstr>
      <vt:lpstr>ＭＳ Ｐゴシック</vt:lpstr>
      <vt:lpstr>ヒラギノ角ゴ ProN W3</vt:lpstr>
      <vt:lpstr>Arial</vt:lpstr>
      <vt:lpstr>Office Theme</vt:lpstr>
      <vt:lpstr>Django Owned Rows</vt:lpstr>
      <vt:lpstr>Who Can Edit Which Row?</vt:lpstr>
      <vt:lpstr>PowerPoint Presentation</vt:lpstr>
      <vt:lpstr>PowerPoint Presentation</vt:lpstr>
      <vt:lpstr>PowerPoint Presentation</vt:lpstr>
      <vt:lpstr>Inheritance (Review)</vt:lpstr>
      <vt:lpstr>Terminology: Inheritance</vt:lpstr>
      <vt:lpstr>Inside a Generic Edit View</vt:lpstr>
      <vt:lpstr>Edit Form Flow</vt:lpstr>
      <vt:lpstr>PowerPoint Presentation</vt:lpstr>
      <vt:lpstr>Edit Form Flow</vt:lpstr>
      <vt:lpstr>PowerPoint Presentation</vt:lpstr>
      <vt:lpstr>Owner List View</vt:lpstr>
      <vt:lpstr>PowerPoint Presentation</vt:lpstr>
      <vt:lpstr>PowerPoint Presentation</vt:lpstr>
      <vt:lpstr>PowerPoint Presentation</vt:lpstr>
      <vt:lpstr>PowerPoint Presentation</vt:lpstr>
      <vt:lpstr>Edit Form Flow</vt:lpstr>
      <vt:lpstr>PowerPoint Presentation</vt:lpstr>
      <vt:lpstr>PowerPoint Presentation</vt:lpstr>
      <vt:lpstr>Summary</vt:lpstr>
      <vt:lpstr>Acknowledgements / Contributions</vt:lpstr>
      <vt:lpstr>Additional Source Information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231</cp:revision>
  <dcterms:created xsi:type="dcterms:W3CDTF">2019-01-19T02:12:54Z</dcterms:created>
  <dcterms:modified xsi:type="dcterms:W3CDTF">2020-03-26T04:55:51Z</dcterms:modified>
</cp:coreProperties>
</file>