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83" r:id="rId3"/>
    <p:sldId id="284" r:id="rId4"/>
    <p:sldId id="312" r:id="rId5"/>
    <p:sldId id="313" r:id="rId6"/>
    <p:sldId id="302" r:id="rId7"/>
    <p:sldId id="285" r:id="rId8"/>
    <p:sldId id="286" r:id="rId9"/>
    <p:sldId id="309" r:id="rId10"/>
    <p:sldId id="310" r:id="rId11"/>
    <p:sldId id="311" r:id="rId12"/>
    <p:sldId id="308" r:id="rId13"/>
    <p:sldId id="287" r:id="rId14"/>
    <p:sldId id="314" r:id="rId15"/>
    <p:sldId id="316" r:id="rId16"/>
    <p:sldId id="315" r:id="rId17"/>
    <p:sldId id="317" r:id="rId18"/>
    <p:sldId id="288" r:id="rId19"/>
    <p:sldId id="318" r:id="rId20"/>
    <p:sldId id="289" r:id="rId21"/>
    <p:sldId id="319" r:id="rId22"/>
    <p:sldId id="320" r:id="rId23"/>
    <p:sldId id="321" r:id="rId24"/>
    <p:sldId id="290" r:id="rId25"/>
    <p:sldId id="301" r:id="rId26"/>
    <p:sldId id="282" r:id="rId27"/>
    <p:sldId id="298" r:id="rId28"/>
    <p:sldId id="299" r:id="rId29"/>
    <p:sldId id="292" r:id="rId30"/>
    <p:sldId id="291" r:id="rId31"/>
    <p:sldId id="300" r:id="rId32"/>
    <p:sldId id="293" r:id="rId33"/>
    <p:sldId id="297" r:id="rId34"/>
    <p:sldId id="295" r:id="rId35"/>
    <p:sldId id="294" r:id="rId36"/>
    <p:sldId id="281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500FF"/>
    <a:srgbClr val="FF40FF"/>
    <a:srgbClr val="00FF00"/>
    <a:srgbClr val="09442A"/>
    <a:srgbClr val="FF7F00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/>
    <p:restoredTop sz="94586"/>
  </p:normalViewPr>
  <p:slideViewPr>
    <p:cSldViewPr snapToGrid="0" snapToObjects="1">
      <p:cViewPr varScale="1">
        <p:scale>
          <a:sx n="60" d="100"/>
          <a:sy n="60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ref/request-response/#django.http.HttpRequest.scheme" TargetMode="External"/><Relationship Id="rId4" Type="http://schemas.openxmlformats.org/officeDocument/2006/relationships/hyperlink" Target="https://docs.djangoproject.com/en/2.2/ref/request-response/#django.http.HttpRequest.body" TargetMode="External"/><Relationship Id="rId5" Type="http://schemas.openxmlformats.org/officeDocument/2006/relationships/hyperlink" Target="https://docs.djangoproject.com/en/2.2/ref/request-response/#django.http.HttpRequest.PO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2.2/ref/request-response/#attribut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2.2/ref/request-response/#django.http.HttpRequest" TargetMode="External"/><Relationship Id="rId3" Type="http://schemas.openxmlformats.org/officeDocument/2006/relationships/hyperlink" Target="https://docs.djangoproject.com/en/2.2/ref/request-response/#django.http.HttpRespon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Views and</a:t>
            </a:r>
            <a:br>
              <a:rPr lang="en-US" sz="8000" dirty="0"/>
            </a:br>
            <a:r>
              <a:rPr lang="en-US" sz="8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HttpRequest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3871" y="5571944"/>
            <a:ext cx="8624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/2.2/ref/request-response/#</a:t>
            </a:r>
            <a:r>
              <a:rPr lang="en-US" dirty="0" err="1"/>
              <a:t>django.http.HttpRequest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3618" y="1574318"/>
            <a:ext cx="10460182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9442A"/>
                </a:solidFill>
              </a:rPr>
              <a:t>Attributes</a:t>
            </a:r>
            <a:endParaRPr lang="en-US" sz="2000" b="1" u="sng" dirty="0">
              <a:solidFill>
                <a:srgbClr val="09442A"/>
              </a:solidFill>
              <a:hlinkClick r:id="rId2"/>
            </a:endParaRPr>
          </a:p>
          <a:p>
            <a:r>
              <a:rPr lang="en-US" sz="2000" dirty="0">
                <a:solidFill>
                  <a:srgbClr val="09442A"/>
                </a:solidFill>
              </a:rPr>
              <a:t>All attributes should be considered read-only, unless stated otherwise</a:t>
            </a:r>
            <a:r>
              <a:rPr lang="en-US" sz="2000" dirty="0" smtClean="0">
                <a:solidFill>
                  <a:srgbClr val="09442A"/>
                </a:solidFill>
              </a:rPr>
              <a:t>.</a:t>
            </a:r>
          </a:p>
          <a:p>
            <a:endParaRPr lang="en-US" sz="2000" dirty="0">
              <a:solidFill>
                <a:srgbClr val="09442A"/>
              </a:solidFill>
            </a:endParaRPr>
          </a:p>
          <a:p>
            <a:r>
              <a:rPr lang="en-US" sz="2000" b="1" dirty="0" err="1" smtClean="0">
                <a:solidFill>
                  <a:srgbClr val="09442A"/>
                </a:solidFill>
              </a:rPr>
              <a:t>HttpRequest.scheme</a:t>
            </a:r>
            <a:endParaRPr lang="en-US" sz="2000" b="1" u="sng" dirty="0">
              <a:solidFill>
                <a:srgbClr val="09442A"/>
              </a:solidFill>
              <a:hlinkClick r:id="rId3"/>
            </a:endParaRPr>
          </a:p>
          <a:p>
            <a:r>
              <a:rPr lang="en-US" sz="2000" dirty="0">
                <a:solidFill>
                  <a:srgbClr val="09442A"/>
                </a:solidFill>
              </a:rPr>
              <a:t>A string representing the scheme of the request (http or https usually</a:t>
            </a:r>
            <a:r>
              <a:rPr lang="en-US" sz="2000" dirty="0" smtClean="0">
                <a:solidFill>
                  <a:srgbClr val="09442A"/>
                </a:solidFill>
              </a:rPr>
              <a:t>).</a:t>
            </a:r>
          </a:p>
          <a:p>
            <a:endParaRPr lang="en-US" sz="2000" dirty="0">
              <a:solidFill>
                <a:srgbClr val="09442A"/>
              </a:solidFill>
            </a:endParaRPr>
          </a:p>
          <a:p>
            <a:r>
              <a:rPr lang="en-US" sz="2000" b="1" dirty="0" err="1" smtClean="0">
                <a:solidFill>
                  <a:srgbClr val="09442A"/>
                </a:solidFill>
              </a:rPr>
              <a:t>HttpRequest.body</a:t>
            </a:r>
            <a:endParaRPr lang="en-US" sz="2000" b="1" u="sng" dirty="0" smtClean="0">
              <a:solidFill>
                <a:srgbClr val="09442A"/>
              </a:solidFill>
            </a:endParaRPr>
          </a:p>
          <a:p>
            <a:endParaRPr lang="en-US" sz="2000" u="sng" dirty="0">
              <a:solidFill>
                <a:srgbClr val="09442A"/>
              </a:solidFill>
              <a:hlinkClick r:id="rId4"/>
            </a:endParaRPr>
          </a:p>
          <a:p>
            <a:r>
              <a:rPr lang="en-US" sz="2000" dirty="0">
                <a:solidFill>
                  <a:srgbClr val="09442A"/>
                </a:solidFill>
              </a:rPr>
              <a:t>The raw HTTP request body as a </a:t>
            </a:r>
            <a:r>
              <a:rPr lang="en-US" sz="2000" dirty="0" err="1">
                <a:solidFill>
                  <a:srgbClr val="09442A"/>
                </a:solidFill>
              </a:rPr>
              <a:t>bytestring</a:t>
            </a:r>
            <a:r>
              <a:rPr lang="en-US" sz="2000" dirty="0">
                <a:solidFill>
                  <a:srgbClr val="09442A"/>
                </a:solidFill>
              </a:rPr>
              <a:t>. This is useful for processing data in different ways than conventional HTML forms: binary images, XML payload etc. For processing conventional form data, use </a:t>
            </a:r>
            <a:r>
              <a:rPr lang="en-US" sz="2000" u="sng" dirty="0">
                <a:solidFill>
                  <a:srgbClr val="09442A"/>
                </a:solidFill>
                <a:hlinkClick r:id="rId5"/>
              </a:rPr>
              <a:t>HttpRequest.POST</a:t>
            </a:r>
            <a:r>
              <a:rPr lang="en-US" sz="2000" u="sng" dirty="0" smtClean="0">
                <a:solidFill>
                  <a:srgbClr val="09442A"/>
                </a:solidFill>
                <a:hlinkClick r:id="rId5"/>
              </a:rPr>
              <a:t>.</a:t>
            </a:r>
          </a:p>
          <a:p>
            <a:endParaRPr lang="en-US" sz="2000" u="sng" dirty="0" smtClean="0">
              <a:solidFill>
                <a:srgbClr val="09442A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82899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 smtClean="0"/>
              <a:t>HttpResponse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3618" y="2046266"/>
            <a:ext cx="1046018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9442A"/>
                </a:solidFill>
              </a:rPr>
              <a:t>In contrast to </a:t>
            </a:r>
            <a:r>
              <a:rPr lang="en-US" sz="2000" dirty="0">
                <a:solidFill>
                  <a:srgbClr val="09442A"/>
                </a:solidFill>
                <a:hlinkClick r:id="rId2" tooltip="django.http.HttpRequest"/>
              </a:rPr>
              <a:t>HttpRequest</a:t>
            </a:r>
            <a:r>
              <a:rPr lang="en-US" sz="2000" dirty="0">
                <a:solidFill>
                  <a:srgbClr val="09442A"/>
                </a:solidFill>
              </a:rPr>
              <a:t> objects, which are created automatically by Django, </a:t>
            </a:r>
            <a:r>
              <a:rPr lang="en-US" sz="2000" dirty="0">
                <a:solidFill>
                  <a:srgbClr val="09442A"/>
                </a:solidFill>
                <a:hlinkClick r:id="rId3" tooltip="django.http.HttpResponse"/>
              </a:rPr>
              <a:t>HttpResponse</a:t>
            </a:r>
            <a:r>
              <a:rPr lang="en-US" sz="2000" dirty="0">
                <a:solidFill>
                  <a:srgbClr val="09442A"/>
                </a:solidFill>
              </a:rPr>
              <a:t> objects are your responsibility. </a:t>
            </a:r>
            <a:endParaRPr lang="en-US" sz="2000" dirty="0" smtClean="0">
              <a:solidFill>
                <a:srgbClr val="09442A"/>
              </a:solidFill>
            </a:endParaRPr>
          </a:p>
          <a:p>
            <a:endParaRPr lang="en-US" sz="2000" dirty="0">
              <a:solidFill>
                <a:srgbClr val="09442A"/>
              </a:solidFill>
            </a:endParaRPr>
          </a:p>
          <a:p>
            <a:r>
              <a:rPr lang="en-US" sz="2000" dirty="0" smtClean="0">
                <a:solidFill>
                  <a:srgbClr val="09442A"/>
                </a:solidFill>
              </a:rPr>
              <a:t>Each </a:t>
            </a:r>
            <a:r>
              <a:rPr lang="en-US" sz="2000" dirty="0">
                <a:solidFill>
                  <a:srgbClr val="09442A"/>
                </a:solidFill>
              </a:rPr>
              <a:t>view you write is responsible for instantiating, populating, and returning an </a:t>
            </a:r>
            <a:r>
              <a:rPr lang="en-US" sz="2000" dirty="0">
                <a:solidFill>
                  <a:srgbClr val="09442A"/>
                </a:solidFill>
                <a:hlinkClick r:id="rId3" tooltip="django.http.HttpResponse"/>
              </a:rPr>
              <a:t>HttpResponse</a:t>
            </a:r>
            <a:r>
              <a:rPr lang="en-US" sz="2000" dirty="0">
                <a:solidFill>
                  <a:srgbClr val="09442A"/>
                </a:solidFill>
              </a:rPr>
              <a:t>.</a:t>
            </a:r>
          </a:p>
          <a:p>
            <a:endParaRPr lang="en-US" sz="2000" b="1" dirty="0" smtClean="0">
              <a:solidFill>
                <a:srgbClr val="09442A"/>
              </a:solidFill>
            </a:endParaRPr>
          </a:p>
          <a:p>
            <a:r>
              <a:rPr lang="en-US" sz="2000" b="1" dirty="0" smtClean="0">
                <a:solidFill>
                  <a:srgbClr val="09442A"/>
                </a:solidFill>
              </a:rPr>
              <a:t>Passing strings</a:t>
            </a:r>
          </a:p>
          <a:p>
            <a:endParaRPr lang="en-US" sz="2000" b="1" dirty="0">
              <a:solidFill>
                <a:srgbClr val="09442A"/>
              </a:solidFill>
            </a:endParaRPr>
          </a:p>
          <a:p>
            <a:r>
              <a:rPr lang="en-US" sz="2000" dirty="0">
                <a:solidFill>
                  <a:srgbClr val="09442A"/>
                </a:solidFill>
              </a:rPr>
              <a:t>Typical usage is to pass the contents of the page, as a string or </a:t>
            </a:r>
            <a:r>
              <a:rPr lang="en-US" sz="2000" dirty="0" err="1">
                <a:solidFill>
                  <a:srgbClr val="09442A"/>
                </a:solidFill>
              </a:rPr>
              <a:t>bytestring</a:t>
            </a:r>
            <a:r>
              <a:rPr lang="en-US" sz="2000" dirty="0">
                <a:solidFill>
                  <a:srgbClr val="09442A"/>
                </a:solidFill>
              </a:rPr>
              <a:t>, to the </a:t>
            </a:r>
            <a:r>
              <a:rPr lang="en-US" sz="2000" dirty="0">
                <a:solidFill>
                  <a:srgbClr val="09442A"/>
                </a:solidFill>
                <a:hlinkClick r:id="rId3" tooltip="django.http.HttpResponse"/>
              </a:rPr>
              <a:t>HttpResponse</a:t>
            </a:r>
            <a:r>
              <a:rPr lang="en-US" sz="2000" dirty="0">
                <a:solidFill>
                  <a:srgbClr val="09442A"/>
                </a:solidFill>
              </a:rPr>
              <a:t> </a:t>
            </a:r>
            <a:r>
              <a:rPr lang="en-US" sz="2000" dirty="0" smtClean="0">
                <a:solidFill>
                  <a:srgbClr val="09442A"/>
                </a:solidFill>
              </a:rPr>
              <a:t>constructor.</a:t>
            </a:r>
            <a:endParaRPr lang="en-US" sz="2000" dirty="0">
              <a:solidFill>
                <a:srgbClr val="09442A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7725" y="5264166"/>
            <a:ext cx="8624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/2.2/ref/request-response/#</a:t>
            </a:r>
            <a:r>
              <a:rPr lang="en-US" dirty="0" err="1"/>
              <a:t>django.http.HttpResponse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5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442" y="1574593"/>
            <a:ext cx="9834744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 New" charset="0"/>
                <a:ea typeface="Courier New" charset="0"/>
                <a:cs typeface="Courier New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funky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"""&lt;html&gt;&lt;body&gt;&lt;p&gt;This is the funky function sample&lt;/p&gt;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&lt;p&gt;This sample code is available at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&lt;a 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/csev/dj4e-samples&lt;/a&gt;&lt;/p&gt;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4814" y="867159"/>
            <a:ext cx="404469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'funky'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views.funky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endParaRPr lang="en-US" dirty="0"/>
          </a:p>
        </p:txBody>
      </p:sp>
      <p:pic>
        <p:nvPicPr>
          <p:cNvPr id="3" name="Picture 2" descr="This is the funky function sample&#10;&#10;This sample code is available at https://github.com/csev/dj4e-sampl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19" y="3880117"/>
            <a:ext cx="5305724" cy="24561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4259" y="867159"/>
            <a:ext cx="4228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https://samples.dj4e.com/views/funky</a:t>
            </a:r>
          </a:p>
        </p:txBody>
      </p:sp>
    </p:spTree>
    <p:extLst>
      <p:ext uri="{BB962C8B-B14F-4D97-AF65-F5344CB8AC3E}">
        <p14:creationId xmlns:p14="http://schemas.microsoft.com/office/powerpoint/2010/main" val="173979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364" y="1963404"/>
            <a:ext cx="7715574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HttpResponseRedirect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Create your views here.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danger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"""&lt;html&gt;&lt;body&gt;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&lt;p&gt;Your guess was """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8795" y="239770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364" y="1247130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path(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'danger'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views.danger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364" y="626543"/>
            <a:ext cx="5526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samples.dj4e.com/views/</a:t>
            </a:r>
            <a:r>
              <a:rPr lang="en-US" sz="2000" dirty="0" err="1" smtClean="0"/>
              <a:t>danger?</a:t>
            </a:r>
            <a:r>
              <a:rPr lang="en-US" sz="2000" dirty="0" err="1" smtClean="0">
                <a:solidFill>
                  <a:srgbClr val="FF40FF"/>
                </a:solidFill>
              </a:rPr>
              <a:t>guess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FDFF"/>
                </a:solidFill>
              </a:rPr>
              <a:t>42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6" title="A web page with the text &quot;Your Guess was 42&quo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3987800"/>
            <a:ext cx="5118100" cy="287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58795" y="13593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Danger?  Why is it named danger?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dangerous to take data from the user and include it in the HTTP Response without "escaping" the output.</a:t>
            </a:r>
          </a:p>
          <a:p>
            <a:r>
              <a:rPr lang="en-US" dirty="0" smtClean="0"/>
              <a:t>HTML + JavaScript is a programming language and you don't want your users "sending code" to other user's browsers</a:t>
            </a:r>
          </a:p>
          <a:p>
            <a:endParaRPr lang="en-US" dirty="0"/>
          </a:p>
          <a:p>
            <a:r>
              <a:rPr lang="en-US" dirty="0" smtClean="0"/>
              <a:t>Cross-Site Scripting (XSS)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/wiki/Cross-</a:t>
            </a:r>
            <a:r>
              <a:rPr lang="en-US" dirty="0" err="1"/>
              <a:t>site_scripting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4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017" y="949886"/>
            <a:ext cx="774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https://samples.dj4e.com/views/</a:t>
            </a:r>
            <a:r>
              <a:rPr lang="en-US" dirty="0" err="1"/>
              <a:t>danger?guess</a:t>
            </a:r>
            <a:r>
              <a:rPr lang="en-US" dirty="0"/>
              <a:t>=</a:t>
            </a:r>
            <a:r>
              <a:rPr lang="en-US" dirty="0">
                <a:solidFill>
                  <a:srgbClr val="FFFF00"/>
                </a:solidFill>
              </a:rPr>
              <a:t>%</a:t>
            </a:r>
            <a:r>
              <a:rPr lang="en-US" dirty="0" smtClean="0">
                <a:solidFill>
                  <a:srgbClr val="FFFF00"/>
                </a:solidFill>
              </a:rPr>
              <a:t>3Cb%3EBold%3C%2Fb%3E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017" y="4747580"/>
            <a:ext cx="527858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&lt;html&gt;&lt;body&gt;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&lt;p&gt;Your guess was &lt;b&gt;Bold&lt;/b&gt;&lt;/p&gt;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body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html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17" y="1577185"/>
            <a:ext cx="7715574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danger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"""&lt;html&gt;&lt;body&gt;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&lt;p&gt;Your guess was """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 descr="Your guess was Bold (and the &quot;Bold&quot; is in bold face)" title="Screen shot of a p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12480"/>
            <a:ext cx="6248400" cy="287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7" y="4027948"/>
            <a:ext cx="230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Response 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06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title="Screen shot of cross-site scripting with alert box that says &quot;Owned&quo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53" y="1395846"/>
            <a:ext cx="5263274" cy="45893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3452" y="921811"/>
            <a:ext cx="10902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https://samples.dj4e.com/views/</a:t>
            </a:r>
            <a:r>
              <a:rPr lang="en-US" dirty="0" err="1"/>
              <a:t>danger?guess</a:t>
            </a:r>
            <a:r>
              <a:rPr lang="en-US" dirty="0"/>
              <a:t>=%3Cscript%3Ealert%28%27Owned%27%29%3B%3C%2Fscript%3E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563" y="2911962"/>
            <a:ext cx="515389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&lt;html&gt;&lt;body&gt;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&lt;p&gt;Your guess was &lt;script&gt;alert('Owned');&lt;/script&gt;&lt;/p&gt;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body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html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452" y="2284208"/>
            <a:ext cx="230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Response 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2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5017" y="4747580"/>
            <a:ext cx="651520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&lt;html&gt;&lt;body&gt;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&lt;p&gt;Your guess was &amp;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lt;b&amp;gt;Bold&amp;lt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b&amp;gt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;&lt;/p&gt;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17" y="1356648"/>
            <a:ext cx="7837402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danger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"""&lt;html&gt;&lt;body&gt;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&lt;p&gt;Your guess was """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]+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"""&lt;/p&gt;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"""&lt;html&gt;&lt;body&gt;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&lt;p&gt;Your guess was """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+escape(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])+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"""&lt;/p&gt;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5017" y="766483"/>
            <a:ext cx="762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https://samples.dj4e.com/views/</a:t>
            </a:r>
            <a:r>
              <a:rPr lang="en-US" dirty="0" err="1"/>
              <a:t>game?guess</a:t>
            </a:r>
            <a:r>
              <a:rPr lang="en-US" dirty="0"/>
              <a:t>=%3Cb%3EBold%3C%2Fb%3E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8"/>
          <a:stretch/>
        </p:blipFill>
        <p:spPr>
          <a:xfrm>
            <a:off x="7073900" y="3620793"/>
            <a:ext cx="5118100" cy="22535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99779" y="1449872"/>
            <a:ext cx="229486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Safe HTML </a:t>
            </a:r>
            <a:r>
              <a:rPr lang="en-US" dirty="0" err="1" smtClean="0"/>
              <a:t>ecaping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7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URL Path Values to the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26725"/>
            <a:ext cx="583685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path(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'rest/&lt;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int:guess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8431"/>
            <a:ext cx="673934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(request, guess)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"""&lt;html&gt;&lt;body&gt;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&lt;p&gt;Your guess was """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+escape(guess)+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"""&lt;/p&gt;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907" y="1578856"/>
            <a:ext cx="856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samples.dj4e.com/views/rest/</a:t>
            </a:r>
            <a:r>
              <a:rPr lang="en-US" sz="2800" b="1" dirty="0" smtClean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41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5220" y="360819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type:parameter-name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14274" y="3792858"/>
            <a:ext cx="4170946" cy="10999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4443664" y="3341648"/>
            <a:ext cx="3641556" cy="4757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H="1" flipV="1">
            <a:off x="9282545" y="2082629"/>
            <a:ext cx="342520" cy="15255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6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357" y="595953"/>
            <a:ext cx="3443177" cy="132556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Views </a:t>
            </a:r>
            <a:r>
              <a:rPr lang="mr-IN" dirty="0"/>
              <a:t>–</a:t>
            </a:r>
            <a:r>
              <a:rPr lang="en-US" dirty="0"/>
              <a:t> Inheritance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27906"/>
            <a:ext cx="57631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views.MainView.as_view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()),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133974"/>
            <a:ext cx="9807493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View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MainView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"""&lt;html&gt;&lt;body&gt;&lt;p&gt;Hello world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MainView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in HTML&lt;/p&gt;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&lt;p&gt;This sample code is available at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&lt;a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="https://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/csev/dj4e-samples"&gt;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https://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/csev/dj4e-samples&lt;/a&gt;&lt;/p&gt;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0360" y="597521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</p:spTree>
    <p:extLst>
      <p:ext uri="{BB962C8B-B14F-4D97-AF65-F5344CB8AC3E}">
        <p14:creationId xmlns:p14="http://schemas.microsoft.com/office/powerpoint/2010/main" val="5460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to Class Views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74204"/>
            <a:ext cx="81804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'remain/&lt;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views.RestMainView.as_view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814038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mr-IN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1625" y="6159876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https://www.py4e.com/lessons/Objects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56607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samples.dj4e.com/views/remain/</a:t>
            </a:r>
            <a:r>
              <a:rPr lang="en-US" b="1" dirty="0" smtClean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abc123-42-xyzzy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http://</a:t>
            </a:r>
            <a:r>
              <a:rPr lang="en-US" altLang="x-none" dirty="0" err="1"/>
              <a:t>www.dr-chuck.com</a:t>
            </a:r>
            <a:r>
              <a:rPr lang="en-US" altLang="x-none" dirty="0"/>
              <a:t>/page1.htm - </a:t>
            </a:r>
            <a:r>
              <a:rPr lang="en-US" altLang="x-none" dirty="0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 dirty="0"/>
              <a:t>http://</a:t>
            </a:r>
            <a:r>
              <a:rPr lang="en-US" altLang="x-none" dirty="0" smtClean="0"/>
              <a:t>www.dj4e.com/</a:t>
            </a:r>
            <a:r>
              <a:rPr lang="en-US" altLang="x-none" dirty="0" err="1" smtClean="0"/>
              <a:t>nowhere.htm</a:t>
            </a:r>
            <a:r>
              <a:rPr lang="en-US" altLang="x-none" dirty="0" smtClean="0"/>
              <a:t> </a:t>
            </a:r>
            <a:r>
              <a:rPr lang="en-US" altLang="x-none" dirty="0"/>
              <a:t>- </a:t>
            </a:r>
            <a:r>
              <a:rPr lang="en-US" altLang="x-none" dirty="0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 dirty="0"/>
              <a:t>http</a:t>
            </a:r>
            <a:r>
              <a:rPr lang="en-US" altLang="x-none" dirty="0" smtClean="0"/>
              <a:t>://</a:t>
            </a:r>
            <a:r>
              <a:rPr lang="en-US" altLang="x-none" dirty="0" err="1"/>
              <a:t>www.drchuck.com</a:t>
            </a:r>
            <a:r>
              <a:rPr lang="en-US" altLang="x-none" dirty="0"/>
              <a:t>/ - </a:t>
            </a:r>
            <a:r>
              <a:rPr lang="en-US" altLang="x-none" dirty="0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 dirty="0"/>
              <a:t>  Also known as </a:t>
            </a:r>
            <a:r>
              <a:rPr lang="en-US" altLang="en-US" dirty="0"/>
              <a:t>“</a:t>
            </a:r>
            <a:r>
              <a:rPr lang="en-US" altLang="x-none" dirty="0"/>
              <a:t>redirect</a:t>
            </a:r>
            <a:r>
              <a:rPr lang="en-US" altLang="en-US" dirty="0"/>
              <a:t>”</a:t>
            </a:r>
            <a:endParaRPr lang="en-US" altLang="x-none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8751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69745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Redirect from a 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599508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'bounce'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views.bounce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239342"/>
            <a:ext cx="886973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HttpResponseRedirect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This is a command to the browser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bounce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HttpResponseRedirect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'https://www.dj4e.com/lessons'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81911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samples.dj4e.com/views/bounce 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3412" y="5591169"/>
            <a:ext cx="9380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/2.2/ref/request-response/#</a:t>
            </a:r>
            <a:r>
              <a:rPr lang="en-US" dirty="0" err="1"/>
              <a:t>django.http.HttpResponseRedirect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/csev/dj4e-samples/tree/master/views</a:t>
            </a:r>
          </a:p>
        </p:txBody>
      </p:sp>
    </p:spTree>
    <p:extLst>
      <p:ext uri="{BB962C8B-B14F-4D97-AF65-F5344CB8AC3E}">
        <p14:creationId xmlns:p14="http://schemas.microsoft.com/office/powerpoint/2010/main" val="69171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to Organize 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tmpl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Organize Our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164"/>
          </a:xfrm>
        </p:spPr>
        <p:txBody>
          <a:bodyPr/>
          <a:lstStyle/>
          <a:p>
            <a:r>
              <a:rPr lang="en-US" dirty="0"/>
              <a:t>Concatenation and escaping can get tiresome and lead to very obtuse looking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31018" y="2605421"/>
            <a:ext cx="7215437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django.http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django.utils.html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escape</a:t>
            </a:r>
          </a:p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RestMainView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Your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was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"""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escape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)+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"""&lt;/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&gt;"""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4706" y="6099985"/>
            <a:ext cx="7491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/csev/dj4e-samples/tree/master/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tmpl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  <p:sp>
        <p:nvSpPr>
          <p:cNvPr id="1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16" name="Render…"/>
          <p:cNvSpPr/>
          <p:nvPr/>
        </p:nvSpPr>
        <p:spPr>
          <a:xfrm>
            <a:off x="4617595" y="1038521"/>
            <a:ext cx="287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  <a:r>
              <a:rPr lang="en-US" sz="3200" dirty="0"/>
              <a:t> </a:t>
            </a:r>
            <a:r>
              <a:rPr sz="3200" dirty="0"/>
              <a:t>Data</a:t>
            </a:r>
          </a:p>
        </p:txBody>
      </p:sp>
      <p:sp>
        <p:nvSpPr>
          <p:cNvPr id="1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11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84273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462684" y="646015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!&lt;/h1&gt;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algn="l"/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{{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mr-IN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}}</a:t>
            </a:r>
          </a:p>
          <a:p>
            <a:pPr algn="l"/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6" name="Render…"/>
          <p:cNvSpPr/>
          <p:nvPr/>
        </p:nvSpPr>
        <p:spPr>
          <a:xfrm>
            <a:off x="3872828" y="1200013"/>
            <a:ext cx="43425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2400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dat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: </a:t>
            </a:r>
            <a:r>
              <a:rPr lang="en-US" sz="24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 Stuff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' }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288505" y="1793199"/>
            <a:ext cx="768264" cy="890146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Line"/>
          <p:cNvSpPr/>
          <p:nvPr/>
        </p:nvSpPr>
        <p:spPr>
          <a:xfrm flipV="1">
            <a:off x="8835037" y="1954036"/>
            <a:ext cx="453342" cy="767690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Rendered…"/>
          <p:cNvSpPr/>
          <p:nvPr/>
        </p:nvSpPr>
        <p:spPr>
          <a:xfrm>
            <a:off x="9288379" y="4575846"/>
            <a:ext cx="23147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&lt;h1&gt;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Hi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!&lt;/h1&gt;</a:t>
            </a:r>
            <a:endParaRPr lang="en-US" sz="2400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Fun</a:t>
            </a:r>
            <a:r>
              <a:rPr lang="mr-IN" sz="2400" b="1" dirty="0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00FDFF"/>
                </a:solidFill>
                <a:latin typeface="Courier New" charset="0"/>
                <a:ea typeface="Courier New" charset="0"/>
                <a:cs typeface="Courier New" charset="0"/>
              </a:rPr>
              <a:t>Stuff</a:t>
            </a:r>
            <a:endParaRPr lang="mr-IN" sz="2400" b="1" dirty="0">
              <a:solidFill>
                <a:srgbClr val="00FD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sz="24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pre</a:t>
            </a:r>
            <a:r>
              <a:rPr lang="mr-IN" sz="2400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819400" cy="2107031"/>
          </a:xfrm>
        </p:spPr>
        <p:txBody>
          <a:bodyPr>
            <a:normAutofit/>
          </a:bodyPr>
          <a:lstStyle/>
          <a:p>
            <a:r>
              <a:rPr lang="en-US" dirty="0"/>
              <a:t>Template Render Process</a:t>
            </a:r>
          </a:p>
        </p:txBody>
      </p:sp>
    </p:spTree>
    <p:extLst>
      <p:ext uri="{BB962C8B-B14F-4D97-AF65-F5344CB8AC3E}">
        <p14:creationId xmlns:p14="http://schemas.microsoft.com/office/powerpoint/2010/main" val="870816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0"/>
            <a:ext cx="6970296" cy="4536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513" y="2243221"/>
            <a:ext cx="8648521" cy="10156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urlpatterns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[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path(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'game/&lt;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slug:guess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views.GameView.as_view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6556" y="4165600"/>
            <a:ext cx="7263527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sz="2000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sz="20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20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sz="20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823" y="564732"/>
            <a:ext cx="35092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From the URL to the Template</a:t>
            </a:r>
          </a:p>
        </p:txBody>
      </p:sp>
    </p:spTree>
    <p:extLst>
      <p:ext uri="{BB962C8B-B14F-4D97-AF65-F5344CB8AC3E}">
        <p14:creationId xmlns:p14="http://schemas.microsoft.com/office/powerpoint/2010/main" val="5027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dirty="0" smtClean="0"/>
              <a:t>the core of 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080"/>
          </a:xfrm>
        </p:spPr>
        <p:txBody>
          <a:bodyPr/>
          <a:lstStyle/>
          <a:p>
            <a:r>
              <a:rPr lang="en-US" dirty="0"/>
              <a:t>Django looks at the incoming request URL and uses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/>
              <a:t> to select a view</a:t>
            </a:r>
          </a:p>
          <a:p>
            <a:r>
              <a:rPr lang="en-US" dirty="0"/>
              <a:t>The view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Handle any incoming data in the request and copy it to the database through the model</a:t>
            </a:r>
          </a:p>
          <a:p>
            <a:pPr lvl="1"/>
            <a:r>
              <a:rPr lang="en-US" dirty="0"/>
              <a:t>Retrieve data to put on the page from the database though the model</a:t>
            </a:r>
          </a:p>
          <a:p>
            <a:pPr lvl="1"/>
            <a:r>
              <a:rPr lang="en-US" dirty="0"/>
              <a:t>Produce the HTML that will become the response and return it to the browser</a:t>
            </a:r>
          </a:p>
          <a:p>
            <a:endParaRPr lang="en-US" dirty="0"/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889397" y="5386475"/>
            <a:ext cx="384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https://samples.dj4e.com/</a:t>
            </a:r>
          </a:p>
        </p:txBody>
      </p:sp>
    </p:spTree>
    <p:extLst>
      <p:ext uri="{BB962C8B-B14F-4D97-AF65-F5344CB8AC3E}">
        <p14:creationId xmlns:p14="http://schemas.microsoft.com/office/powerpoint/2010/main" val="140036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501" y="224588"/>
            <a:ext cx="6526146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django.views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View</a:t>
            </a:r>
          </a:p>
          <a:p>
            <a:endParaRPr lang="en-US" b="1" dirty="0">
              <a:solidFill>
                <a:srgbClr val="C1651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GameView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(View) 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(self, request, guess) :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mr-IN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guess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6807" y="2309439"/>
            <a:ext cx="5902578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0074" y="3027322"/>
            <a:ext cx="4199021" cy="1833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Using </a:t>
            </a:r>
            <a:r>
              <a:rPr lang="en-US"/>
              <a:t>a Template to make HTML</a:t>
            </a:r>
          </a:p>
        </p:txBody>
      </p:sp>
    </p:spTree>
    <p:extLst>
      <p:ext uri="{BB962C8B-B14F-4D97-AF65-F5344CB8AC3E}">
        <p14:creationId xmlns:p14="http://schemas.microsoft.com/office/powerpoint/2010/main" val="59416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7030" y="1610478"/>
            <a:ext cx="641393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zap }}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zap|safe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}}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'cat-detail'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cat.id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author.get_absolute_url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if zap &gt; 100 %}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block content %}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{%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endblock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%}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8802" y="1825921"/>
            <a:ext cx="20051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Substitution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Calling code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Logic</a:t>
            </a: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endParaRPr lang="en-US" sz="2800" b="1" dirty="0">
              <a:solidFill>
                <a:srgbClr val="FFFF00"/>
              </a:solidFill>
              <a:ea typeface="Courier New" charset="0"/>
              <a:cs typeface="Courier New" charset="0"/>
            </a:endParaRPr>
          </a:p>
          <a:p>
            <a:pPr algn="r"/>
            <a:r>
              <a:rPr lang="en-US" sz="2800" b="1" dirty="0">
                <a:solidFill>
                  <a:srgbClr val="FFFF00"/>
                </a:solidFill>
                <a:ea typeface="Courier New" charset="0"/>
                <a:cs typeface="Courier New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5673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207924"/>
            <a:ext cx="531427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Menlo-Regular" charset="0"/>
              </a:rPr>
              <a:t>A simple page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Your guess was {{ zap }}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Escaped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! {{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txt|safe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}}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2723" y="3312070"/>
            <a:ext cx="6878806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fruits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{{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endfor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Number of nuts: {{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nuts|length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}}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No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nuts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{% </a:t>
            </a:r>
            <a:r>
              <a:rPr lang="mr-IN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mr-IN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%}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0188" y="365125"/>
            <a:ext cx="4423611" cy="1325563"/>
          </a:xfrm>
        </p:spPr>
        <p:txBody>
          <a:bodyPr/>
          <a:lstStyle/>
          <a:p>
            <a:r>
              <a:rPr lang="en-US" dirty="0"/>
              <a:t>Template "coding"</a:t>
            </a:r>
          </a:p>
        </p:txBody>
      </p:sp>
    </p:spTree>
    <p:extLst>
      <p:ext uri="{BB962C8B-B14F-4D97-AF65-F5344CB8AC3E}">
        <p14:creationId xmlns:p14="http://schemas.microsoft.com/office/powerpoint/2010/main" val="2015057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nder…"/>
          <p:cNvSpPr/>
          <p:nvPr/>
        </p:nvSpPr>
        <p:spPr>
          <a:xfrm>
            <a:off x="7052564" y="2842988"/>
            <a:ext cx="2076170" cy="1394927"/>
          </a:xfrm>
          <a:prstGeom prst="rect">
            <a:avLst/>
          </a:prstGeom>
          <a:solidFill>
            <a:srgbClr val="FF40FF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Render</a:t>
            </a:r>
          </a:p>
          <a:p>
            <a:pPr algn="ctr" defTabSz="800100"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rPr sz="3200"/>
              <a:t>Engine</a:t>
            </a:r>
          </a:p>
        </p:txBody>
      </p:sp>
      <p:sp>
        <p:nvSpPr>
          <p:cNvPr id="5" name="Template"/>
          <p:cNvSpPr/>
          <p:nvPr/>
        </p:nvSpPr>
        <p:spPr>
          <a:xfrm>
            <a:off x="9255254" y="1202447"/>
            <a:ext cx="16408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3200"/>
              <a:t>Template</a:t>
            </a:r>
          </a:p>
        </p:txBody>
      </p:sp>
      <p:sp>
        <p:nvSpPr>
          <p:cNvPr id="6" name="Render…"/>
          <p:cNvSpPr/>
          <p:nvPr/>
        </p:nvSpPr>
        <p:spPr>
          <a:xfrm>
            <a:off x="5393564" y="892237"/>
            <a:ext cx="130106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Render</a:t>
            </a:r>
          </a:p>
          <a:p>
            <a:pPr algn="ctr" defTabSz="800100">
              <a:defRPr sz="5600">
                <a:solidFill>
                  <a:srgbClr val="FFFB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/>
              <a:t>Data</a:t>
            </a:r>
          </a:p>
        </p:txBody>
      </p:sp>
      <p:sp>
        <p:nvSpPr>
          <p:cNvPr id="7" name="Line"/>
          <p:cNvSpPr/>
          <p:nvPr/>
        </p:nvSpPr>
        <p:spPr>
          <a:xfrm flipH="1" flipV="1">
            <a:off x="6332484" y="1994883"/>
            <a:ext cx="724285" cy="68846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8" name="Line"/>
          <p:cNvSpPr/>
          <p:nvPr/>
        </p:nvSpPr>
        <p:spPr>
          <a:xfrm flipV="1">
            <a:off x="8835037" y="1979714"/>
            <a:ext cx="921118" cy="742012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9" name="Rendered…"/>
          <p:cNvSpPr/>
          <p:nvPr/>
        </p:nvSpPr>
        <p:spPr>
          <a:xfrm>
            <a:off x="7183989" y="5126867"/>
            <a:ext cx="171572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Rendered</a:t>
            </a:r>
          </a:p>
          <a:p>
            <a:pPr algn="ctr" defTabSz="800100">
              <a:defRPr sz="56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32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0" name="Line"/>
          <p:cNvSpPr/>
          <p:nvPr/>
        </p:nvSpPr>
        <p:spPr>
          <a:xfrm flipV="1">
            <a:off x="8041852" y="4320888"/>
            <a:ext cx="1" cy="805979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2405" cy="1325563"/>
          </a:xfrm>
        </p:spPr>
        <p:txBody>
          <a:bodyPr/>
          <a:lstStyle/>
          <a:p>
            <a:r>
              <a:rPr lang="en-US"/>
              <a:t>Template Inheritance</a:t>
            </a:r>
            <a:endParaRPr lang="en-US" dirty="0"/>
          </a:p>
        </p:txBody>
      </p:sp>
      <p:sp>
        <p:nvSpPr>
          <p:cNvPr id="11" name="Template"/>
          <p:cNvSpPr/>
          <p:nvPr/>
        </p:nvSpPr>
        <p:spPr>
          <a:xfrm>
            <a:off x="7258881" y="547023"/>
            <a:ext cx="164083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00100">
              <a:defRPr sz="5600">
                <a:solidFill>
                  <a:srgbClr val="00F900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sz="3200" dirty="0">
                <a:solidFill>
                  <a:srgbClr val="00FDFF"/>
                </a:solidFill>
              </a:rPr>
              <a:t>Base</a:t>
            </a:r>
          </a:p>
          <a:p>
            <a:r>
              <a:rPr sz="3200" dirty="0">
                <a:solidFill>
                  <a:srgbClr val="00FDFF"/>
                </a:solidFill>
              </a:rPr>
              <a:t>Template</a:t>
            </a:r>
          </a:p>
        </p:txBody>
      </p:sp>
      <p:sp>
        <p:nvSpPr>
          <p:cNvPr id="12" name="Line"/>
          <p:cNvSpPr/>
          <p:nvPr/>
        </p:nvSpPr>
        <p:spPr>
          <a:xfrm flipV="1">
            <a:off x="7908759" y="1634499"/>
            <a:ext cx="133094" cy="1048845"/>
          </a:xfrm>
          <a:prstGeom prst="line">
            <a:avLst/>
          </a:prstGeom>
          <a:ln w="152400">
            <a:solidFill>
              <a:srgbClr val="FFFB00"/>
            </a:solidFill>
            <a:miter lim="400000"/>
            <a:headEnd type="triangle"/>
          </a:ln>
        </p:spPr>
        <p:txBody>
          <a:bodyPr lIns="0" tIns="0" rIns="0" bIns="0"/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14773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98" y="365125"/>
            <a:ext cx="4423611" cy="1325563"/>
          </a:xfrm>
        </p:spPr>
        <p:txBody>
          <a:bodyPr/>
          <a:lstStyle/>
          <a:p>
            <a:pPr algn="ctr"/>
            <a:r>
              <a:rPr lang="en-US" dirty="0"/>
              <a:t>Template 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188" y="2485902"/>
            <a:ext cx="524534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conditional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if guess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DFDFDF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2EAEBB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guess </a:t>
            </a:r>
            <a:r>
              <a:rPr lang="en-US" sz="1600" dirty="0">
                <a:solidFill>
                  <a:srgbClr val="DFDFDF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42 %}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{%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%}</a:t>
            </a: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1534" y="659636"/>
            <a:ext cx="4751622" cy="206210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en-US" sz="1600" dirty="0">
                <a:solidFill>
                  <a:srgbClr val="1396A3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A template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title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head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body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html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1534" y="3538495"/>
            <a:ext cx="4751622" cy="30469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{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extends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 err="1">
                <a:solidFill>
                  <a:srgbClr val="B42419"/>
                </a:solidFill>
                <a:latin typeface="Menlo-Regular" charset="0"/>
              </a:rPr>
              <a:t>base.html</a:t>
            </a:r>
            <a:r>
              <a:rPr lang="en-US" sz="1600" dirty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</a:t>
            </a:r>
            <a:r>
              <a:rPr lang="en-US" sz="1600" dirty="0">
                <a:solidFill>
                  <a:srgbClr val="A100A3"/>
                </a:solidFill>
                <a:latin typeface="Menlo-Regular" charset="0"/>
              </a:rPr>
              <a:t>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</a:t>
            </a: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content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Your guess was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{{ guess }}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>
                <a:solidFill>
                  <a:srgbClr val="C1651C"/>
                </a:solidFill>
                <a:latin typeface="Menlo-Regular" charset="0"/>
              </a:rPr>
              <a:t>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&lt;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low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elif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guess &gt; 42 %}</a:t>
            </a:r>
            <a:endParaRPr lang="en-US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Too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high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else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Just</a:t>
            </a:r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Menlo-Regular" charset="0"/>
              </a:rPr>
              <a:t>right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mr-IN" sz="1600" dirty="0" err="1">
                <a:solidFill>
                  <a:srgbClr val="C1651C"/>
                </a:solidFill>
                <a:latin typeface="Menlo-Regular" charset="0"/>
              </a:rPr>
              <a:t>endif</a:t>
            </a:r>
            <a:r>
              <a:rPr lang="mr-IN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mr-IN" sz="16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{% </a:t>
            </a:r>
            <a:r>
              <a:rPr lang="en-US" sz="1600" dirty="0" err="1">
                <a:solidFill>
                  <a:srgbClr val="C1651C"/>
                </a:solidFill>
                <a:latin typeface="Menlo-Regular" charset="0"/>
              </a:rPr>
              <a:t>endblock</a:t>
            </a:r>
            <a:r>
              <a:rPr lang="en-US" sz="1600" dirty="0">
                <a:solidFill>
                  <a:srgbClr val="C814C9"/>
                </a:solidFill>
                <a:latin typeface="Menlo-Regular" charset="0"/>
              </a:rPr>
              <a:t> %}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188" y="21165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066" y="25952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base.html</a:t>
            </a:r>
            <a:endParaRPr lang="en-US" sz="2000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9066" y="312184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cond2.html</a:t>
            </a:r>
          </a:p>
        </p:txBody>
      </p:sp>
    </p:spTree>
    <p:extLst>
      <p:ext uri="{BB962C8B-B14F-4D97-AF65-F5344CB8AC3E}">
        <p14:creationId xmlns:p14="http://schemas.microsoft.com/office/powerpoint/2010/main" val="1302943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6027" y="3404755"/>
            <a:ext cx="818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/csev/dj4e-samples/tree/master/templates</a:t>
            </a:r>
          </a:p>
        </p:txBody>
      </p:sp>
    </p:spTree>
    <p:extLst>
      <p:ext uri="{BB962C8B-B14F-4D97-AF65-F5344CB8AC3E}">
        <p14:creationId xmlns:p14="http://schemas.microsoft.com/office/powerpoint/2010/main" val="357678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Views are where we bring the application components together to handle requests from browsers and produce responses for the browsers</a:t>
            </a:r>
          </a:p>
          <a:p>
            <a:pPr marL="385365">
              <a:defRPr/>
            </a:pPr>
            <a:r>
              <a:rPr lang="en-US" altLang="x-none" dirty="0"/>
              <a:t>Templates take a context and merge it into a template to produce HTML</a:t>
            </a:r>
          </a:p>
          <a:p>
            <a:pPr marL="842565" lvl="1">
              <a:defRPr/>
            </a:pPr>
            <a:r>
              <a:rPr lang="en-US" altLang="x-none" dirty="0"/>
              <a:t>Values can be substituted without without "escaping"</a:t>
            </a:r>
          </a:p>
          <a:p>
            <a:pPr marL="842565" lvl="1">
              <a:defRPr/>
            </a:pPr>
            <a:r>
              <a:rPr lang="en-US" altLang="x-none" dirty="0"/>
              <a:t>Conditional</a:t>
            </a:r>
          </a:p>
          <a:p>
            <a:pPr marL="842565" lvl="1">
              <a:defRPr/>
            </a:pPr>
            <a:r>
              <a:rPr lang="en-US" altLang="x-none" dirty="0"/>
              <a:t>Looping</a:t>
            </a:r>
          </a:p>
          <a:p>
            <a:pPr marL="842565" lvl="1">
              <a:defRPr/>
            </a:pPr>
            <a:r>
              <a:rPr lang="en-US" altLang="x-none" dirty="0"/>
              <a:t>Inheritance between templates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1612"/>
          </a:xfrm>
        </p:spPr>
        <p:txBody>
          <a:bodyPr/>
          <a:lstStyle/>
          <a:p>
            <a:r>
              <a:rPr lang="en-US" dirty="0" smtClean="0"/>
              <a:t>When Django receives an HTTP request it parses it, uses some of the URL for routing purposes and passes parts of the URL to your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7175" y="3661840"/>
            <a:ext cx="88488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sz="2400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views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4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funky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sz="2400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views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400" b="1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danger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24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en-US" sz="24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=42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sz="2400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views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400" b="1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rest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4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24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9163" y="2916489"/>
            <a:ext cx="3462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FF00"/>
                </a:solidFill>
              </a:rPr>
              <a:t>Django Application (also folder)</a:t>
            </a:r>
            <a:endParaRPr lang="en-US" sz="2000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006" y="2970612"/>
            <a:ext cx="26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40FF"/>
                </a:solidFill>
              </a:rPr>
              <a:t>View within application</a:t>
            </a:r>
            <a:endParaRPr lang="en-US" sz="2000" dirty="0">
              <a:solidFill>
                <a:srgbClr val="FF4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2692" y="3700566"/>
            <a:ext cx="28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Key / value parameter (GET)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11633" y="5132139"/>
            <a:ext cx="20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</a:rPr>
              <a:t>URL Path Parameter</a:t>
            </a:r>
            <a:endParaRPr lang="en-US" dirty="0">
              <a:solidFill>
                <a:srgbClr val="00FDFF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7379006" y="3370722"/>
            <a:ext cx="1313533" cy="32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5070663" y="3316599"/>
            <a:ext cx="1344312" cy="450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 flipH="1">
            <a:off x="8869124" y="4069898"/>
            <a:ext cx="1693954" cy="38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</p:cNvCxnSpPr>
          <p:nvPr/>
        </p:nvCxnSpPr>
        <p:spPr>
          <a:xfrm flipH="1">
            <a:off x="8357189" y="5316805"/>
            <a:ext cx="12544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Dispatcher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7448" y="5527411"/>
            <a:ext cx="551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/2.2/topics/http/</a:t>
            </a:r>
            <a:r>
              <a:rPr lang="en-US" dirty="0" err="1"/>
              <a:t>urls</a:t>
            </a:r>
            <a:r>
              <a:rPr lang="en-US" dirty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6" y="1751975"/>
            <a:ext cx="1029392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9442A"/>
                </a:solidFill>
              </a:rPr>
              <a:t>A clean, elegant URL scheme is an important detail in a high-quality Web application. Django lets you design URLs however you want, with no framework limitations</a:t>
            </a:r>
            <a:r>
              <a:rPr lang="en-US" sz="2000" dirty="0" smtClean="0">
                <a:solidFill>
                  <a:srgbClr val="09442A"/>
                </a:solidFill>
              </a:rPr>
              <a:t>.</a:t>
            </a:r>
          </a:p>
          <a:p>
            <a:endParaRPr lang="en-US" sz="2000" dirty="0" smtClean="0">
              <a:solidFill>
                <a:srgbClr val="09442A"/>
              </a:solidFill>
            </a:endParaRPr>
          </a:p>
          <a:p>
            <a:r>
              <a:rPr lang="en-US" sz="2000" dirty="0" smtClean="0">
                <a:solidFill>
                  <a:srgbClr val="09442A"/>
                </a:solidFill>
              </a:rPr>
              <a:t> To </a:t>
            </a:r>
            <a:r>
              <a:rPr lang="en-US" sz="2000" dirty="0">
                <a:solidFill>
                  <a:srgbClr val="09442A"/>
                </a:solidFill>
              </a:rPr>
              <a:t>design URLs for an app, you create a Python module informally called a </a:t>
            </a:r>
            <a:r>
              <a:rPr lang="en-US" sz="2000" dirty="0" err="1">
                <a:solidFill>
                  <a:srgbClr val="09442A"/>
                </a:solidFill>
              </a:rPr>
              <a:t>URLconf</a:t>
            </a:r>
            <a:r>
              <a:rPr lang="en-US" sz="2000" dirty="0">
                <a:solidFill>
                  <a:srgbClr val="09442A"/>
                </a:solidFill>
              </a:rPr>
              <a:t> (URL configuration). This module is pure Python code and is a mapping between URL path expressions to Python functions (your views</a:t>
            </a:r>
            <a:r>
              <a:rPr lang="en-US" sz="2000" dirty="0" smtClean="0">
                <a:solidFill>
                  <a:srgbClr val="09442A"/>
                </a:solidFill>
              </a:rPr>
              <a:t>).</a:t>
            </a:r>
          </a:p>
          <a:p>
            <a:endParaRPr lang="en-US" sz="2000" dirty="0">
              <a:solidFill>
                <a:srgbClr val="09442A"/>
              </a:solidFill>
            </a:endParaRPr>
          </a:p>
          <a:p>
            <a:r>
              <a:rPr lang="en-US" sz="2000" dirty="0" smtClean="0">
                <a:solidFill>
                  <a:srgbClr val="09442A"/>
                </a:solidFill>
              </a:rPr>
              <a:t>This </a:t>
            </a:r>
            <a:r>
              <a:rPr lang="en-US" sz="2000" dirty="0">
                <a:solidFill>
                  <a:srgbClr val="09442A"/>
                </a:solidFill>
              </a:rPr>
              <a:t>mapping can be as short or as long as needed. It can reference other mappings. And, because it’s pure Python code, it can be constructed dynamically.</a:t>
            </a:r>
          </a:p>
        </p:txBody>
      </p:sp>
    </p:spTree>
    <p:extLst>
      <p:ext uri="{BB962C8B-B14F-4D97-AF65-F5344CB8AC3E}">
        <p14:creationId xmlns:p14="http://schemas.microsoft.com/office/powerpoint/2010/main" val="12385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patterns for views (in </a:t>
            </a:r>
            <a:r>
              <a:rPr lang="en-US" dirty="0" err="1" smtClean="0"/>
              <a:t>urls.py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are routed to a pre-defined class from Django itself</a:t>
            </a:r>
          </a:p>
          <a:p>
            <a:endParaRPr lang="en-US" dirty="0" smtClean="0"/>
          </a:p>
          <a:p>
            <a:r>
              <a:rPr lang="en-US" dirty="0" smtClean="0"/>
              <a:t>Requests are routed to a function in 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r>
              <a:rPr lang="en-US" dirty="0" smtClean="0"/>
              <a:t> that takes the http </a:t>
            </a:r>
            <a:r>
              <a:rPr lang="en-US" dirty="0" smtClean="0">
                <a:solidFill>
                  <a:srgbClr val="00FDFF"/>
                </a:solidFill>
              </a:rPr>
              <a:t>request</a:t>
            </a:r>
            <a:r>
              <a:rPr lang="en-US" dirty="0" smtClean="0"/>
              <a:t> as a parameter and returns a response</a:t>
            </a:r>
          </a:p>
          <a:p>
            <a:endParaRPr lang="en-US" dirty="0"/>
          </a:p>
          <a:p>
            <a:r>
              <a:rPr lang="en-US" dirty="0" smtClean="0"/>
              <a:t>Requests are routed to a class in 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r>
              <a:rPr lang="en-US" dirty="0" smtClean="0"/>
              <a:t> that has  </a:t>
            </a:r>
            <a:r>
              <a:rPr lang="en-US" dirty="0" smtClean="0">
                <a:solidFill>
                  <a:srgbClr val="FF40FF"/>
                </a:solidFill>
              </a:rPr>
              <a:t>get()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40FF"/>
                </a:solidFill>
              </a:rPr>
              <a:t>post() </a:t>
            </a:r>
            <a:r>
              <a:rPr lang="en-US" dirty="0" smtClean="0"/>
              <a:t>methods that take the http </a:t>
            </a:r>
            <a:r>
              <a:rPr lang="en-US" dirty="0" smtClean="0">
                <a:solidFill>
                  <a:srgbClr val="00FDFF"/>
                </a:solidFill>
              </a:rPr>
              <a:t>request</a:t>
            </a:r>
            <a:r>
              <a:rPr lang="en-US" dirty="0" smtClean="0"/>
              <a:t> as a parameter and return a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8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1283" y="547607"/>
            <a:ext cx="9583699" cy="53553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path</a:t>
            </a: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.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views</a:t>
            </a: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docs.djangoproject.com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/2.1/topics/http/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urls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app_name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'views'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pre-defined class from Django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'views/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function from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'funky'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views.funky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'danger'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views.danger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'game'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views.game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'rest/&lt;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int:guess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views.rest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'bounce'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views.bounce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our class 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views.MainView.as_view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path(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'remain/&lt;</a:t>
            </a:r>
            <a:r>
              <a:rPr lang="en-US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slug:guess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views.RestMainView.as_view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()),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6519" y="69107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402" y="2129420"/>
            <a:ext cx="10225876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dirty="0">
                <a:solidFill>
                  <a:srgbClr val="1396A3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is the views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sample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page is coming from a file in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views/templates/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"funky"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Use a view function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 smtClean="0">
                <a:solidFill>
                  <a:srgbClr val="0500FF"/>
                </a:solidFill>
                <a:latin typeface="Courier New" charset="0"/>
                <a:ea typeface="Courier New" charset="0"/>
                <a:cs typeface="Courier New" charset="0"/>
              </a:rPr>
              <a:t>       ...</a:t>
            </a:r>
            <a:endParaRPr lang="en-US" b="1" dirty="0">
              <a:solidFill>
                <a:srgbClr val="05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This sample code is available at</a:t>
            </a:r>
          </a:p>
          <a:p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"https://</a:t>
            </a:r>
            <a:r>
              <a:rPr lang="en-US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/csev/dj4e-samples"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2FB41D"/>
                </a:solidFill>
                <a:latin typeface="Courier New" charset="0"/>
                <a:ea typeface="Courier New" charset="0"/>
                <a:cs typeface="Courier New" charset="0"/>
              </a:rPr>
              <a:t>target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"_blank"</a:t>
            </a:r>
            <a:r>
              <a:rPr lang="en-US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b="1" u="sng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b="1" u="sng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/csev/dj4e-samples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b="1" u="sng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b="1" u="sng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b="1" u="sng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b="1" u="sng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519" y="1509819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views/templates/views/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main.html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9402" y="863676"/>
            <a:ext cx="90048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'views/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866" y="89021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views/</a:t>
            </a:r>
            <a:r>
              <a:rPr lang="en-US" b="1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7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and Response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7448" y="5527411"/>
            <a:ext cx="602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/2.2/ref/request-response/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6" y="1751975"/>
            <a:ext cx="10293927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9442A"/>
                </a:solidFill>
              </a:rPr>
              <a:t>Django </a:t>
            </a:r>
            <a:r>
              <a:rPr lang="en-US" sz="2000" dirty="0">
                <a:solidFill>
                  <a:srgbClr val="09442A"/>
                </a:solidFill>
              </a:rPr>
              <a:t>uses request and response objects to pass </a:t>
            </a:r>
            <a:r>
              <a:rPr lang="en-US" sz="2000" dirty="0" smtClean="0">
                <a:solidFill>
                  <a:srgbClr val="09442A"/>
                </a:solidFill>
              </a:rPr>
              <a:t>information throughout your Django application.</a:t>
            </a:r>
          </a:p>
          <a:p>
            <a:endParaRPr lang="en-US" sz="2000" dirty="0" smtClean="0">
              <a:solidFill>
                <a:srgbClr val="09442A"/>
              </a:solidFill>
            </a:endParaRPr>
          </a:p>
          <a:p>
            <a:r>
              <a:rPr lang="en-US" sz="2000" dirty="0" smtClean="0">
                <a:solidFill>
                  <a:srgbClr val="09442A"/>
                </a:solidFill>
              </a:rPr>
              <a:t>When </a:t>
            </a:r>
            <a:r>
              <a:rPr lang="en-US" sz="2000" dirty="0">
                <a:solidFill>
                  <a:srgbClr val="09442A"/>
                </a:solidFill>
              </a:rPr>
              <a:t>a page is </a:t>
            </a:r>
            <a:r>
              <a:rPr lang="en-US" sz="2000" dirty="0" smtClean="0">
                <a:solidFill>
                  <a:srgbClr val="09442A"/>
                </a:solidFill>
              </a:rPr>
              <a:t>requested by a browser, </a:t>
            </a:r>
            <a:r>
              <a:rPr lang="en-US" sz="2000" dirty="0">
                <a:solidFill>
                  <a:srgbClr val="09442A"/>
                </a:solidFill>
              </a:rPr>
              <a:t>Django creates an </a:t>
            </a:r>
            <a:r>
              <a:rPr lang="en-US" sz="2000" b="1" dirty="0" err="1">
                <a:solidFill>
                  <a:srgbClr val="09442A"/>
                </a:solidFill>
              </a:rPr>
              <a:t>HttpRequest</a:t>
            </a:r>
            <a:r>
              <a:rPr lang="en-US" sz="2000" dirty="0">
                <a:solidFill>
                  <a:srgbClr val="09442A"/>
                </a:solidFill>
              </a:rPr>
              <a:t> object that contains metadata about the request. </a:t>
            </a:r>
            <a:endParaRPr lang="en-US" sz="2000" dirty="0" smtClean="0">
              <a:solidFill>
                <a:srgbClr val="09442A"/>
              </a:solidFill>
            </a:endParaRPr>
          </a:p>
          <a:p>
            <a:endParaRPr lang="en-US" sz="2000" dirty="0" smtClean="0">
              <a:solidFill>
                <a:srgbClr val="09442A"/>
              </a:solidFill>
            </a:endParaRPr>
          </a:p>
          <a:p>
            <a:r>
              <a:rPr lang="en-US" sz="2000" dirty="0" smtClean="0">
                <a:solidFill>
                  <a:srgbClr val="09442A"/>
                </a:solidFill>
              </a:rPr>
              <a:t>Then </a:t>
            </a:r>
            <a:r>
              <a:rPr lang="en-US" sz="2000" dirty="0">
                <a:solidFill>
                  <a:srgbClr val="09442A"/>
                </a:solidFill>
              </a:rPr>
              <a:t>Django loads the appropriate view, passing the </a:t>
            </a:r>
            <a:r>
              <a:rPr lang="en-US" sz="2000" b="1" dirty="0" err="1">
                <a:solidFill>
                  <a:srgbClr val="09442A"/>
                </a:solidFill>
              </a:rPr>
              <a:t>HttpRequest</a:t>
            </a:r>
            <a:r>
              <a:rPr lang="en-US" sz="2000" dirty="0">
                <a:solidFill>
                  <a:srgbClr val="09442A"/>
                </a:solidFill>
              </a:rPr>
              <a:t> as the first argument to the view function. Each view is responsible for returning an </a:t>
            </a:r>
            <a:r>
              <a:rPr lang="en-US" sz="2000" b="1" dirty="0" err="1">
                <a:solidFill>
                  <a:srgbClr val="09442A"/>
                </a:solidFill>
              </a:rPr>
              <a:t>HttpResponse</a:t>
            </a:r>
            <a:r>
              <a:rPr lang="en-US" sz="2000" dirty="0">
                <a:solidFill>
                  <a:srgbClr val="09442A"/>
                </a:solidFill>
              </a:rPr>
              <a:t> object</a:t>
            </a:r>
            <a:r>
              <a:rPr lang="en-US" sz="2000" dirty="0" smtClean="0">
                <a:solidFill>
                  <a:srgbClr val="09442A"/>
                </a:solidFill>
              </a:rPr>
              <a:t>.</a:t>
            </a:r>
          </a:p>
          <a:p>
            <a:endParaRPr lang="en-US" sz="2000" dirty="0">
              <a:solidFill>
                <a:srgbClr val="09442A"/>
              </a:solidFill>
            </a:endParaRPr>
          </a:p>
          <a:p>
            <a:r>
              <a:rPr lang="en-US" sz="2000" dirty="0" smtClean="0">
                <a:solidFill>
                  <a:srgbClr val="09442A"/>
                </a:solidFill>
              </a:rPr>
              <a:t>The Application Programming Interfaces (APIs) </a:t>
            </a:r>
            <a:r>
              <a:rPr lang="en-US" sz="2000" dirty="0">
                <a:solidFill>
                  <a:srgbClr val="09442A"/>
                </a:solidFill>
              </a:rPr>
              <a:t>for </a:t>
            </a:r>
            <a:r>
              <a:rPr lang="en-US" sz="2000" b="1" dirty="0" err="1">
                <a:solidFill>
                  <a:srgbClr val="09442A"/>
                </a:solidFill>
              </a:rPr>
              <a:t>HttpRequest</a:t>
            </a:r>
            <a:r>
              <a:rPr lang="en-US" sz="2000" dirty="0">
                <a:solidFill>
                  <a:srgbClr val="09442A"/>
                </a:solidFill>
              </a:rPr>
              <a:t> and </a:t>
            </a:r>
            <a:r>
              <a:rPr lang="en-US" sz="2000" b="1" dirty="0" err="1">
                <a:solidFill>
                  <a:srgbClr val="09442A"/>
                </a:solidFill>
              </a:rPr>
              <a:t>HttpResponse</a:t>
            </a:r>
            <a:r>
              <a:rPr lang="en-US" sz="2000" dirty="0">
                <a:solidFill>
                  <a:srgbClr val="09442A"/>
                </a:solidFill>
              </a:rPr>
              <a:t> objects, </a:t>
            </a:r>
            <a:r>
              <a:rPr lang="en-US" sz="2000" dirty="0" smtClean="0">
                <a:solidFill>
                  <a:srgbClr val="09442A"/>
                </a:solidFill>
              </a:rPr>
              <a:t>are </a:t>
            </a:r>
            <a:r>
              <a:rPr lang="en-US" sz="2000" dirty="0">
                <a:solidFill>
                  <a:srgbClr val="09442A"/>
                </a:solidFill>
              </a:rPr>
              <a:t>defined in the </a:t>
            </a:r>
            <a:r>
              <a:rPr lang="en-US" sz="2000" b="1" dirty="0" err="1">
                <a:solidFill>
                  <a:srgbClr val="09442A"/>
                </a:solidFill>
              </a:rPr>
              <a:t>django.http</a:t>
            </a:r>
            <a:r>
              <a:rPr lang="en-US" sz="2000" dirty="0">
                <a:solidFill>
                  <a:srgbClr val="09442A"/>
                </a:solidFill>
              </a:rPr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03423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</TotalTime>
  <Words>2368</Words>
  <Application>Microsoft Macintosh PowerPoint</Application>
  <PresentationFormat>Widescreen</PresentationFormat>
  <Paragraphs>462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Calibri Light</vt:lpstr>
      <vt:lpstr>Courier New</vt:lpstr>
      <vt:lpstr>Helvetica</vt:lpstr>
      <vt:lpstr>Mangal</vt:lpstr>
      <vt:lpstr>Menlo-Regular</vt:lpstr>
      <vt:lpstr>ＭＳ Ｐゴシック</vt:lpstr>
      <vt:lpstr>ヒラギノ角ゴ ProN W3</vt:lpstr>
      <vt:lpstr>Arial</vt:lpstr>
      <vt:lpstr>Calibri</vt:lpstr>
      <vt:lpstr>Courier</vt:lpstr>
      <vt:lpstr>Gill Sans</vt:lpstr>
      <vt:lpstr>Office Theme</vt:lpstr>
      <vt:lpstr>Views and Templates</vt:lpstr>
      <vt:lpstr>PowerPoint Presentation</vt:lpstr>
      <vt:lpstr>Views are the core of our application</vt:lpstr>
      <vt:lpstr>Reading the URL</vt:lpstr>
      <vt:lpstr>URL Dispatcher</vt:lpstr>
      <vt:lpstr>Three patterns for views (in urls.py)</vt:lpstr>
      <vt:lpstr>PowerPoint Presentation</vt:lpstr>
      <vt:lpstr>PowerPoint Presentation</vt:lpstr>
      <vt:lpstr>Request and Response Objects</vt:lpstr>
      <vt:lpstr>class HttpRequest</vt:lpstr>
      <vt:lpstr>class HttpResponse</vt:lpstr>
      <vt:lpstr>PowerPoint Presentation</vt:lpstr>
      <vt:lpstr>PowerPoint Presentation</vt:lpstr>
      <vt:lpstr>Danger?  Why is it named danger?</vt:lpstr>
      <vt:lpstr>PowerPoint Presentation</vt:lpstr>
      <vt:lpstr>PowerPoint Presentation</vt:lpstr>
      <vt:lpstr>Safe HTML ecaping</vt:lpstr>
      <vt:lpstr>Passing URL Path Values to the View</vt:lpstr>
      <vt:lpstr>Class Views – Inheritance</vt:lpstr>
      <vt:lpstr>Parameters to Class Views</vt:lpstr>
      <vt:lpstr>HTTP Status Codes</vt:lpstr>
      <vt:lpstr>HTTP Location Header</vt:lpstr>
      <vt:lpstr>Sending a Redirect from a View</vt:lpstr>
      <vt:lpstr>Demo / Walkthrough</vt:lpstr>
      <vt:lpstr>Templates to Organize HTML</vt:lpstr>
      <vt:lpstr>Templates Organize Our HTML</vt:lpstr>
      <vt:lpstr>Template Render Process</vt:lpstr>
      <vt:lpstr>Template Render Process</vt:lpstr>
      <vt:lpstr>From the URL to the Template</vt:lpstr>
      <vt:lpstr>View Using a Template to make HTML</vt:lpstr>
      <vt:lpstr>Template Tags</vt:lpstr>
      <vt:lpstr>Template "coding"</vt:lpstr>
      <vt:lpstr>Template Inheritance</vt:lpstr>
      <vt:lpstr>Template Inheritance</vt:lpstr>
      <vt:lpstr>Demo / Walkthrough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100</cp:revision>
  <dcterms:created xsi:type="dcterms:W3CDTF">2019-01-19T02:12:54Z</dcterms:created>
  <dcterms:modified xsi:type="dcterms:W3CDTF">2019-09-24T02:51:17Z</dcterms:modified>
</cp:coreProperties>
</file>