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8" r:id="rId2"/>
    <p:sldId id="312" r:id="rId3"/>
    <p:sldId id="324" r:id="rId4"/>
    <p:sldId id="315" r:id="rId5"/>
    <p:sldId id="316" r:id="rId6"/>
    <p:sldId id="326" r:id="rId7"/>
    <p:sldId id="325" r:id="rId8"/>
    <p:sldId id="323" r:id="rId9"/>
    <p:sldId id="310" r:id="rId10"/>
    <p:sldId id="308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0FF"/>
    <a:srgbClr val="FF7F00"/>
    <a:srgbClr val="FF40FF"/>
    <a:srgbClr val="00FDFF"/>
    <a:srgbClr val="D7AC08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86"/>
  </p:normalViewPr>
  <p:slideViewPr>
    <p:cSldViewPr snapToGrid="0" snapToObjects="1">
      <p:cViewPr>
        <p:scale>
          <a:sx n="89" d="100"/>
          <a:sy n="89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3/15/19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63935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hape 797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82946" name="Shape 798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834880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hape 629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84994" name="Shape 630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07211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F2914534-DA52-1942-8083-5F7F59C495FB}" type="slidenum">
              <a:rPr lang="en-US" altLang="x-none" sz="1200"/>
              <a:pPr/>
              <a:t>8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149290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20EB187-900F-4AF5-813B-101456D9F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Data Modelling</a:t>
            </a:r>
            <a:br>
              <a:rPr lang="en-US" sz="8000" dirty="0" smtClean="0"/>
            </a:br>
            <a:r>
              <a:rPr lang="en-US" sz="8000" dirty="0" smtClean="0"/>
              <a:t>Many to Many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24D17C8-E9C2-48A4-AA36-D7048A6CCC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Batch </a:t>
            </a:r>
            <a:r>
              <a:rPr lang="en-US" smtClean="0"/>
              <a:t>Loading </a:t>
            </a:r>
            <a:r>
              <a:rPr lang="en-US" smtClean="0"/>
              <a:t>from CSV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/csev/dj4e-samples/tree/master/samples/many</a:t>
            </a:r>
          </a:p>
        </p:txBody>
      </p:sp>
    </p:spTree>
    <p:extLst>
      <p:ext uri="{BB962C8B-B14F-4D97-AF65-F5344CB8AC3E}">
        <p14:creationId xmlns:p14="http://schemas.microsoft.com/office/powerpoint/2010/main" val="1982123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1" name="Group 1"/>
          <p:cNvGrpSpPr>
            <a:grpSpLocks/>
          </p:cNvGrpSpPr>
          <p:nvPr/>
        </p:nvGrpSpPr>
        <p:grpSpPr bwMode="auto">
          <a:xfrm>
            <a:off x="2597152" y="592667"/>
            <a:ext cx="7054849" cy="5579534"/>
            <a:chOff x="1400175" y="214313"/>
            <a:chExt cx="6129338" cy="4848225"/>
          </a:xfrm>
        </p:grpSpPr>
        <p:pic>
          <p:nvPicPr>
            <p:cNvPr id="76802" name="Picture 3" descr="Untitl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874" name="TextBox 4"/>
            <p:cNvSpPr txBox="1">
              <a:spLocks noChangeArrowheads="1"/>
            </p:cNvSpPr>
            <p:nvPr/>
          </p:nvSpPr>
          <p:spPr bwMode="auto">
            <a:xfrm>
              <a:off x="2884104" y="4586177"/>
              <a:ext cx="1894418" cy="441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7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/>
          <p:nvPr/>
        </p:nvSpPr>
        <p:spPr>
          <a:xfrm>
            <a:off x="6950410" y="772500"/>
            <a:ext cx="2036884" cy="2352673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-US" sz="3200" dirty="0" smtClean="0">
                <a:latin typeface="Arial"/>
                <a:ea typeface="Arial"/>
                <a:cs typeface="Arial"/>
                <a:sym typeface="Arial"/>
              </a:rPr>
              <a:t>Album</a:t>
            </a:r>
          </a:p>
          <a:p>
            <a:pPr algn="ctr">
              <a:buClr>
                <a:srgbClr val="000000"/>
              </a:buClr>
            </a:pPr>
            <a:r>
              <a:rPr lang="en-US" sz="3200" dirty="0" smtClean="0">
                <a:latin typeface="Arial"/>
                <a:ea typeface="Arial"/>
                <a:cs typeface="Arial"/>
                <a:sym typeface="Arial"/>
              </a:rPr>
              <a:t>title</a:t>
            </a:r>
            <a:endParaRPr sz="3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Shape 666"/>
          <p:cNvSpPr txBox="1"/>
          <p:nvPr/>
        </p:nvSpPr>
        <p:spPr>
          <a:xfrm>
            <a:off x="1063447" y="1069973"/>
            <a:ext cx="1762124" cy="1057275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Artist</a:t>
            </a:r>
            <a:endParaRPr lang="en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67" name="Shape 667"/>
          <p:cNvCxnSpPr/>
          <p:nvPr/>
        </p:nvCxnSpPr>
        <p:spPr>
          <a:xfrm rot="10800000" flipH="1">
            <a:off x="2699146" y="1636044"/>
            <a:ext cx="4198500" cy="90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68" name="Shape 668"/>
          <p:cNvSpPr txBox="1"/>
          <p:nvPr/>
        </p:nvSpPr>
        <p:spPr>
          <a:xfrm>
            <a:off x="4037398" y="879473"/>
            <a:ext cx="1905300" cy="4666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belongs-to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4810125" y="3457575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Artist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0" name="Shape 670"/>
          <p:cNvSpPr txBox="1"/>
          <p:nvPr/>
        </p:nvSpPr>
        <p:spPr>
          <a:xfrm>
            <a:off x="4810125" y="405765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71" name="Shape 671"/>
          <p:cNvSpPr txBox="1"/>
          <p:nvPr/>
        </p:nvSpPr>
        <p:spPr>
          <a:xfrm>
            <a:off x="4810125" y="462915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2" name="Shape 672"/>
          <p:cNvSpPr txBox="1"/>
          <p:nvPr/>
        </p:nvSpPr>
        <p:spPr>
          <a:xfrm>
            <a:off x="9734550" y="3738562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9734550" y="4338638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9734550" y="4910138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title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x="9734550" y="5493213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" sz="3067" dirty="0" err="1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</a:t>
            </a: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79" name="Shape 679"/>
          <p:cNvCxnSpPr>
            <a:stCxn id="670" idx="3"/>
            <a:endCxn id="678" idx="1"/>
          </p:cNvCxnSpPr>
          <p:nvPr/>
        </p:nvCxnSpPr>
        <p:spPr>
          <a:xfrm>
            <a:off x="6619873" y="4343400"/>
            <a:ext cx="3114677" cy="1435563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80" name="Shape 680"/>
          <p:cNvSpPr txBox="1"/>
          <p:nvPr/>
        </p:nvSpPr>
        <p:spPr>
          <a:xfrm>
            <a:off x="1326008" y="2919412"/>
            <a:ext cx="2374655" cy="163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Table</a:t>
            </a:r>
          </a:p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Primary key</a:t>
            </a:r>
          </a:p>
          <a:p>
            <a:pPr algn="ctr">
              <a:buClr>
                <a:srgbClr val="00FF00"/>
              </a:buClr>
              <a:buSzPct val="25000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Logical key</a:t>
            </a:r>
          </a:p>
          <a:p>
            <a:pPr algn="ctr">
              <a:buClr>
                <a:srgbClr val="FF00FF"/>
              </a:buClr>
              <a:buSzPct val="25000"/>
            </a:pPr>
            <a:r>
              <a:rPr lang="en" sz="26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Foreign key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3229" y="5778963"/>
            <a:ext cx="4626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7F00"/>
                </a:solidFill>
              </a:rPr>
              <a:t>Django automatically adds a primary key to all models and names it "id".</a:t>
            </a:r>
            <a:endParaRPr lang="en-US" dirty="0">
              <a:solidFill>
                <a:srgbClr val="FF7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hape 794"/>
          <p:cNvSpPr>
            <a:spLocks noGrp="1"/>
          </p:cNvSpPr>
          <p:nvPr>
            <p:ph type="title"/>
          </p:nvPr>
        </p:nvSpPr>
        <p:spPr>
          <a:xfrm>
            <a:off x="865717" y="179917"/>
            <a:ext cx="10107083" cy="1725083"/>
          </a:xfrm>
        </p:spPr>
        <p:txBody>
          <a:bodyPr/>
          <a:lstStyle/>
          <a:p>
            <a:pPr>
              <a:buClr>
                <a:srgbClr val="00FF00"/>
              </a:buClr>
              <a:buSzPct val="25000"/>
            </a:pPr>
            <a:r>
              <a:rPr lang="en-US" altLang="x-none">
                <a:solidFill>
                  <a:srgbClr val="FFCC66"/>
                </a:solidFill>
                <a:latin typeface="Gill Sans Regular" charset="0"/>
                <a:sym typeface="Cabin" charset="0"/>
              </a:rPr>
              <a:t>Many to Many</a:t>
            </a:r>
          </a:p>
        </p:txBody>
      </p:sp>
      <p:sp>
        <p:nvSpPr>
          <p:cNvPr id="81922" name="Shape 795"/>
          <p:cNvSpPr>
            <a:spLocks noGrp="1"/>
          </p:cNvSpPr>
          <p:nvPr>
            <p:ph type="body" idx="1"/>
          </p:nvPr>
        </p:nvSpPr>
        <p:spPr>
          <a:xfrm>
            <a:off x="865718" y="1953685"/>
            <a:ext cx="5228167" cy="3812116"/>
          </a:xfrm>
        </p:spPr>
        <p:txBody>
          <a:bodyPr/>
          <a:lstStyle/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>
                <a:solidFill>
                  <a:srgbClr val="FFFFFF"/>
                </a:solidFill>
                <a:latin typeface="Gill Sans Regular" charset="0"/>
                <a:sym typeface="Cabin" charset="0"/>
              </a:rPr>
              <a:t>Sometimes we need to model a relationship that is many to many.</a:t>
            </a:r>
          </a:p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>
                <a:solidFill>
                  <a:srgbClr val="FFFFFF"/>
                </a:solidFill>
                <a:latin typeface="Gill Sans Regular" charset="0"/>
                <a:sym typeface="Cabin" charset="0"/>
              </a:rPr>
              <a:t>We need to add a </a:t>
            </a:r>
            <a:r>
              <a:rPr lang="en-US" altLang="en-US">
                <a:solidFill>
                  <a:srgbClr val="FFFFFF"/>
                </a:solidFill>
                <a:latin typeface="Gill Sans Regular" charset="0"/>
                <a:sym typeface="Cabin" charset="0"/>
              </a:rPr>
              <a:t>“</a:t>
            </a:r>
            <a:r>
              <a:rPr lang="en-US" altLang="x-none">
                <a:solidFill>
                  <a:srgbClr val="FFFFFF"/>
                </a:solidFill>
                <a:latin typeface="Gill Sans Regular" charset="0"/>
                <a:sym typeface="Cabin" charset="0"/>
              </a:rPr>
              <a:t>connection</a:t>
            </a:r>
            <a:r>
              <a:rPr lang="en-US" altLang="en-US">
                <a:solidFill>
                  <a:srgbClr val="FFFFFF"/>
                </a:solidFill>
                <a:latin typeface="Gill Sans Regular" charset="0"/>
                <a:sym typeface="Cabin" charset="0"/>
              </a:rPr>
              <a:t>”</a:t>
            </a:r>
            <a:r>
              <a:rPr lang="en-US" altLang="x-none">
                <a:solidFill>
                  <a:srgbClr val="FFFFFF"/>
                </a:solidFill>
                <a:latin typeface="Gill Sans Regular" charset="0"/>
                <a:sym typeface="Cabin" charset="0"/>
              </a:rPr>
              <a:t> table with two foreign keys.</a:t>
            </a:r>
          </a:p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>
                <a:solidFill>
                  <a:srgbClr val="FFFFFF"/>
                </a:solidFill>
                <a:latin typeface="Gill Sans Regular" charset="0"/>
                <a:sym typeface="Cabin" charset="0"/>
              </a:rPr>
              <a:t>There is usually no separate primary key.</a:t>
            </a:r>
          </a:p>
        </p:txBody>
      </p:sp>
      <p:pic>
        <p:nvPicPr>
          <p:cNvPr id="81923" name="Picture 1" descr="500px-CPT-Databases-ManytoMany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585" y="2120901"/>
            <a:ext cx="4762500" cy="105621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4" name="Picture 2" descr="Databases-ManyToManyWJuncti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1" y="3801534"/>
            <a:ext cx="5230284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54376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hape 626"/>
          <p:cNvSpPr txBox="1">
            <a:spLocks noChangeArrowheads="1"/>
          </p:cNvSpPr>
          <p:nvPr/>
        </p:nvSpPr>
        <p:spPr bwMode="auto">
          <a:xfrm>
            <a:off x="7969251" y="579967"/>
            <a:ext cx="2336800" cy="1763184"/>
          </a:xfrm>
          <a:prstGeom prst="rect">
            <a:avLst/>
          </a:prstGeom>
          <a:noFill/>
          <a:ln w="254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83970" name="Shape 607"/>
          <p:cNvSpPr txBox="1">
            <a:spLocks noChangeArrowheads="1"/>
          </p:cNvSpPr>
          <p:nvPr/>
        </p:nvSpPr>
        <p:spPr bwMode="auto">
          <a:xfrm>
            <a:off x="1845733" y="579967"/>
            <a:ext cx="1763184" cy="1428751"/>
          </a:xfrm>
          <a:prstGeom prst="rect">
            <a:avLst/>
          </a:prstGeom>
          <a:noFill/>
          <a:ln w="254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87043" name="Shape 606"/>
          <p:cNvSpPr txBox="1">
            <a:spLocks noChangeArrowheads="1"/>
          </p:cNvSpPr>
          <p:nvPr/>
        </p:nvSpPr>
        <p:spPr bwMode="auto">
          <a:xfrm>
            <a:off x="2131485" y="874185"/>
            <a:ext cx="1187449" cy="84878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Course</a:t>
            </a:r>
          </a:p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title</a:t>
            </a:r>
            <a:endParaRPr lang="en-US" altLang="en-US" sz="2700" dirty="0">
              <a:latin typeface="Gill Sans Regular" charset="0"/>
              <a:sym typeface="Cabin" charset="0"/>
            </a:endParaRPr>
          </a:p>
        </p:txBody>
      </p:sp>
      <p:cxnSp>
        <p:nvCxnSpPr>
          <p:cNvPr id="83972" name="Shape 608"/>
          <p:cNvCxnSpPr>
            <a:cxnSpLocks noChangeShapeType="1"/>
          </p:cNvCxnSpPr>
          <p:nvPr/>
        </p:nvCxnSpPr>
        <p:spPr bwMode="auto">
          <a:xfrm rot="10800000" flipH="1">
            <a:off x="3716867" y="1068918"/>
            <a:ext cx="4199467" cy="10583"/>
          </a:xfrm>
          <a:prstGeom prst="straightConnector1">
            <a:avLst/>
          </a:prstGeom>
          <a:noFill/>
          <a:ln w="88900" cap="rnd">
            <a:solidFill>
              <a:srgbClr val="FFFF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45" name="Shape 609"/>
          <p:cNvSpPr txBox="1">
            <a:spLocks noChangeArrowheads="1"/>
          </p:cNvSpPr>
          <p:nvPr/>
        </p:nvSpPr>
        <p:spPr bwMode="auto">
          <a:xfrm>
            <a:off x="4756151" y="313267"/>
            <a:ext cx="1905000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member-of</a:t>
            </a:r>
          </a:p>
        </p:txBody>
      </p:sp>
      <p:sp>
        <p:nvSpPr>
          <p:cNvPr id="87046" name="Shape 610"/>
          <p:cNvSpPr txBox="1">
            <a:spLocks noChangeArrowheads="1"/>
          </p:cNvSpPr>
          <p:nvPr/>
        </p:nvSpPr>
        <p:spPr bwMode="auto">
          <a:xfrm>
            <a:off x="5146144" y="2473337"/>
            <a:ext cx="1809749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0000"/>
                </a:solidFill>
                <a:latin typeface="Gill Sans Regular" charset="0"/>
                <a:sym typeface="Cabin" charset="0"/>
              </a:rPr>
              <a:t>Member</a:t>
            </a:r>
          </a:p>
        </p:txBody>
      </p:sp>
      <p:sp>
        <p:nvSpPr>
          <p:cNvPr id="87047" name="Shape 611"/>
          <p:cNvSpPr txBox="1">
            <a:spLocks noChangeArrowheads="1"/>
          </p:cNvSpPr>
          <p:nvPr/>
        </p:nvSpPr>
        <p:spPr bwMode="auto">
          <a:xfrm>
            <a:off x="5146144" y="361738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err="1">
                <a:solidFill>
                  <a:srgbClr val="FF00FF"/>
                </a:solidFill>
                <a:latin typeface="Gill Sans Regular" charset="0"/>
                <a:sym typeface="Cabin" charset="0"/>
              </a:rPr>
              <a:t>account_id</a:t>
            </a:r>
            <a:endParaRPr lang="en-US" altLang="en-US" sz="3000" dirty="0">
              <a:solidFill>
                <a:srgbClr val="FF0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48" name="Shape 612"/>
          <p:cNvSpPr txBox="1">
            <a:spLocks noChangeArrowheads="1"/>
          </p:cNvSpPr>
          <p:nvPr/>
        </p:nvSpPr>
        <p:spPr bwMode="auto">
          <a:xfrm>
            <a:off x="5146144" y="418888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err="1">
                <a:solidFill>
                  <a:srgbClr val="FF00FF"/>
                </a:solidFill>
                <a:latin typeface="Gill Sans Regular" charset="0"/>
                <a:sym typeface="Cabin" charset="0"/>
              </a:rPr>
              <a:t>course_id</a:t>
            </a:r>
            <a:endParaRPr lang="en-US" altLang="en-US" sz="3000" dirty="0">
              <a:solidFill>
                <a:srgbClr val="FF0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49" name="Shape 613"/>
          <p:cNvSpPr txBox="1">
            <a:spLocks noChangeArrowheads="1"/>
          </p:cNvSpPr>
          <p:nvPr/>
        </p:nvSpPr>
        <p:spPr bwMode="auto">
          <a:xfrm>
            <a:off x="9649884" y="2702985"/>
            <a:ext cx="1809749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0000"/>
                </a:solidFill>
                <a:latin typeface="Gill Sans Regular" charset="0"/>
                <a:sym typeface="Cabin" charset="0"/>
              </a:rPr>
              <a:t>Account</a:t>
            </a:r>
          </a:p>
        </p:txBody>
      </p:sp>
      <p:sp>
        <p:nvSpPr>
          <p:cNvPr id="87050" name="Shape 614"/>
          <p:cNvSpPr txBox="1">
            <a:spLocks noChangeArrowheads="1"/>
          </p:cNvSpPr>
          <p:nvPr/>
        </p:nvSpPr>
        <p:spPr bwMode="auto">
          <a:xfrm>
            <a:off x="9649884" y="3302001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51" name="Shape 615"/>
          <p:cNvSpPr txBox="1">
            <a:spLocks noChangeArrowheads="1"/>
          </p:cNvSpPr>
          <p:nvPr/>
        </p:nvSpPr>
        <p:spPr bwMode="auto">
          <a:xfrm>
            <a:off x="9649884" y="3873501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FF00"/>
                </a:solidFill>
                <a:latin typeface="Gill Sans Regular" charset="0"/>
                <a:sym typeface="Cabin" charset="0"/>
              </a:rPr>
              <a:t>email</a:t>
            </a:r>
            <a:endParaRPr lang="en-US" altLang="en-US" sz="3000" dirty="0">
              <a:solidFill>
                <a:srgbClr val="00FF00"/>
              </a:solidFill>
              <a:latin typeface="Gill Sans Regular" charset="0"/>
              <a:sym typeface="Cabin" charset="0"/>
            </a:endParaRPr>
          </a:p>
        </p:txBody>
      </p:sp>
      <p:cxnSp>
        <p:nvCxnSpPr>
          <p:cNvPr id="83980" name="Shape 620"/>
          <p:cNvCxnSpPr>
            <a:cxnSpLocks noChangeShapeType="1"/>
          </p:cNvCxnSpPr>
          <p:nvPr/>
        </p:nvCxnSpPr>
        <p:spPr bwMode="auto">
          <a:xfrm>
            <a:off x="2762251" y="3833285"/>
            <a:ext cx="2317749" cy="611716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53" name="Shape 622"/>
          <p:cNvSpPr txBox="1">
            <a:spLocks noChangeArrowheads="1"/>
          </p:cNvSpPr>
          <p:nvPr/>
        </p:nvSpPr>
        <p:spPr bwMode="auto">
          <a:xfrm>
            <a:off x="8422217" y="651933"/>
            <a:ext cx="1344083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Person</a:t>
            </a:r>
            <a:endParaRPr lang="en-US" altLang="en-US" sz="2700" dirty="0">
              <a:latin typeface="Gill Sans Regular" charset="0"/>
              <a:sym typeface="Cabin" charset="0"/>
            </a:endParaRPr>
          </a:p>
        </p:txBody>
      </p:sp>
      <p:sp>
        <p:nvSpPr>
          <p:cNvPr id="87054" name="Shape 627"/>
          <p:cNvSpPr txBox="1">
            <a:spLocks noChangeArrowheads="1"/>
          </p:cNvSpPr>
          <p:nvPr/>
        </p:nvSpPr>
        <p:spPr bwMode="auto">
          <a:xfrm>
            <a:off x="8605308" y="1660525"/>
            <a:ext cx="912283" cy="46778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name</a:t>
            </a:r>
          </a:p>
        </p:txBody>
      </p:sp>
      <p:sp>
        <p:nvSpPr>
          <p:cNvPr id="87055" name="TextBox 1"/>
          <p:cNvSpPr txBox="1">
            <a:spLocks noChangeArrowheads="1"/>
          </p:cNvSpPr>
          <p:nvPr/>
        </p:nvSpPr>
        <p:spPr bwMode="auto">
          <a:xfrm>
            <a:off x="7191276" y="4089400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56" name="TextBox 24"/>
          <p:cNvSpPr txBox="1">
            <a:spLocks noChangeArrowheads="1"/>
          </p:cNvSpPr>
          <p:nvPr/>
        </p:nvSpPr>
        <p:spPr bwMode="auto">
          <a:xfrm>
            <a:off x="8727064" y="3987800"/>
            <a:ext cx="66877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One</a:t>
            </a:r>
          </a:p>
        </p:txBody>
      </p:sp>
      <p:sp>
        <p:nvSpPr>
          <p:cNvPr id="87058" name="TextBox 28"/>
          <p:cNvSpPr txBox="1">
            <a:spLocks noChangeArrowheads="1"/>
          </p:cNvSpPr>
          <p:nvPr/>
        </p:nvSpPr>
        <p:spPr bwMode="auto">
          <a:xfrm>
            <a:off x="7064276" y="1297518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59" name="TextBox 29"/>
          <p:cNvSpPr txBox="1">
            <a:spLocks noChangeArrowheads="1"/>
          </p:cNvSpPr>
          <p:nvPr/>
        </p:nvSpPr>
        <p:spPr bwMode="auto">
          <a:xfrm>
            <a:off x="3792968" y="1335618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60" name="Shape 613"/>
          <p:cNvSpPr txBox="1">
            <a:spLocks noChangeArrowheads="1"/>
          </p:cNvSpPr>
          <p:nvPr/>
        </p:nvSpPr>
        <p:spPr bwMode="auto">
          <a:xfrm>
            <a:off x="850901" y="2948518"/>
            <a:ext cx="1809751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0000"/>
                </a:solidFill>
                <a:latin typeface="Gill Sans Regular" charset="0"/>
                <a:sym typeface="Cabin" charset="0"/>
              </a:rPr>
              <a:t>Course</a:t>
            </a:r>
          </a:p>
        </p:txBody>
      </p:sp>
      <p:sp>
        <p:nvSpPr>
          <p:cNvPr id="87061" name="Shape 614"/>
          <p:cNvSpPr txBox="1">
            <a:spLocks noChangeArrowheads="1"/>
          </p:cNvSpPr>
          <p:nvPr/>
        </p:nvSpPr>
        <p:spPr bwMode="auto">
          <a:xfrm>
            <a:off x="850901" y="3547534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62" name="Shape 615"/>
          <p:cNvSpPr txBox="1">
            <a:spLocks noChangeArrowheads="1"/>
          </p:cNvSpPr>
          <p:nvPr/>
        </p:nvSpPr>
        <p:spPr bwMode="auto">
          <a:xfrm>
            <a:off x="850901" y="4119034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FF00"/>
                </a:solidFill>
                <a:latin typeface="Gill Sans Regular" charset="0"/>
                <a:sym typeface="Cabin" charset="0"/>
              </a:rPr>
              <a:t>title</a:t>
            </a:r>
            <a:endParaRPr lang="en-US" altLang="en-US" sz="3000" dirty="0">
              <a:solidFill>
                <a:srgbClr val="00FF00"/>
              </a:solidFill>
              <a:latin typeface="Gill Sans Regular" charset="0"/>
              <a:sym typeface="Cabin" charset="0"/>
            </a:endParaRPr>
          </a:p>
        </p:txBody>
      </p:sp>
      <p:cxnSp>
        <p:nvCxnSpPr>
          <p:cNvPr id="83990" name="Shape 620"/>
          <p:cNvCxnSpPr>
            <a:cxnSpLocks noChangeShapeType="1"/>
            <a:stCxn id="87050" idx="1"/>
          </p:cNvCxnSpPr>
          <p:nvPr/>
        </p:nvCxnSpPr>
        <p:spPr bwMode="auto">
          <a:xfrm flipH="1">
            <a:off x="7112001" y="3587752"/>
            <a:ext cx="2537884" cy="247649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64" name="TextBox 39"/>
          <p:cNvSpPr txBox="1">
            <a:spLocks noChangeArrowheads="1"/>
          </p:cNvSpPr>
          <p:nvPr/>
        </p:nvSpPr>
        <p:spPr bwMode="auto">
          <a:xfrm>
            <a:off x="2781348" y="4212167"/>
            <a:ext cx="66877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One</a:t>
            </a:r>
          </a:p>
        </p:txBody>
      </p:sp>
      <p:sp>
        <p:nvSpPr>
          <p:cNvPr id="87065" name="TextBox 41"/>
          <p:cNvSpPr txBox="1">
            <a:spLocks noChangeArrowheads="1"/>
          </p:cNvSpPr>
          <p:nvPr/>
        </p:nvSpPr>
        <p:spPr bwMode="auto">
          <a:xfrm>
            <a:off x="4193019" y="3541184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66" name="Shape 612"/>
          <p:cNvSpPr txBox="1">
            <a:spLocks noChangeArrowheads="1"/>
          </p:cNvSpPr>
          <p:nvPr/>
        </p:nvSpPr>
        <p:spPr bwMode="auto">
          <a:xfrm>
            <a:off x="5146143" y="4787901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chemeClr val="tx1"/>
                </a:solidFill>
                <a:latin typeface="Gill Sans Regular" charset="0"/>
                <a:sym typeface="Cabin" charset="0"/>
              </a:rPr>
              <a:t>role</a:t>
            </a:r>
          </a:p>
        </p:txBody>
      </p:sp>
      <p:sp>
        <p:nvSpPr>
          <p:cNvPr id="83996" name="Rectangle 2"/>
          <p:cNvSpPr>
            <a:spLocks noChangeArrowheads="1"/>
          </p:cNvSpPr>
          <p:nvPr/>
        </p:nvSpPr>
        <p:spPr bwMode="auto">
          <a:xfrm>
            <a:off x="2318745" y="6172200"/>
            <a:ext cx="6568144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133">
                <a:solidFill>
                  <a:srgbClr val="FFFF00"/>
                </a:solidFill>
              </a:rPr>
              <a:t>https://en.wikipedia.org/wiki/Many-to-many_(data_model)</a:t>
            </a:r>
          </a:p>
        </p:txBody>
      </p:sp>
      <p:sp>
        <p:nvSpPr>
          <p:cNvPr id="28" name="Shape 627"/>
          <p:cNvSpPr txBox="1">
            <a:spLocks noChangeArrowheads="1"/>
          </p:cNvSpPr>
          <p:nvPr/>
        </p:nvSpPr>
        <p:spPr bwMode="auto">
          <a:xfrm>
            <a:off x="8599970" y="1227667"/>
            <a:ext cx="912283" cy="46778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email</a:t>
            </a:r>
            <a:endParaRPr lang="en-US" altLang="en-US" sz="2700" dirty="0">
              <a:latin typeface="Gill Sans Regular" charset="0"/>
              <a:sym typeface="Cabin" charset="0"/>
            </a:endParaRPr>
          </a:p>
        </p:txBody>
      </p:sp>
      <p:sp>
        <p:nvSpPr>
          <p:cNvPr id="29" name="Shape 615"/>
          <p:cNvSpPr txBox="1">
            <a:spLocks noChangeArrowheads="1"/>
          </p:cNvSpPr>
          <p:nvPr/>
        </p:nvSpPr>
        <p:spPr bwMode="auto">
          <a:xfrm>
            <a:off x="9645119" y="444024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chemeClr val="tx1"/>
                </a:solidFill>
                <a:latin typeface="Gill Sans Regular" charset="0"/>
                <a:sym typeface="Cabin" charset="0"/>
              </a:rPr>
              <a:t>name</a:t>
            </a:r>
            <a:endParaRPr lang="en-US" altLang="en-US" sz="3000" dirty="0">
              <a:solidFill>
                <a:schemeClr val="tx1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30" name="Shape 611"/>
          <p:cNvSpPr txBox="1">
            <a:spLocks noChangeArrowheads="1"/>
          </p:cNvSpPr>
          <p:nvPr/>
        </p:nvSpPr>
        <p:spPr bwMode="auto">
          <a:xfrm>
            <a:off x="5142442" y="3041113"/>
            <a:ext cx="1817153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9785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7602" y="971550"/>
            <a:ext cx="8331127" cy="378565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mr-IN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Person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email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128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unique=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128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null=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6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self.email</a:t>
            </a:r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Course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128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unique=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members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models.ManyToManyField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(Person, through=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'Membership'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6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self.title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90662" y="5362188"/>
            <a:ext cx="96510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/csev/dj4e-samples/blob/master/samples/many/</a:t>
            </a:r>
            <a:r>
              <a:rPr lang="en-US" dirty="0" err="1" smtClean="0"/>
              <a:t>models.py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/2.1/ref/models/fields/#choices</a:t>
            </a:r>
          </a:p>
        </p:txBody>
      </p:sp>
    </p:spTree>
    <p:extLst>
      <p:ext uri="{BB962C8B-B14F-4D97-AF65-F5344CB8AC3E}">
        <p14:creationId xmlns:p14="http://schemas.microsoft.com/office/powerpoint/2010/main" val="824776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6139" y="257175"/>
            <a:ext cx="9313768" cy="612475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Membership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LEARNER =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de-DE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IA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GSI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INSTRUCTOR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5000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ADMIN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MEMBER_CHOICES = (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LEARNER,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Learner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IA,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Instructional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Assistant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GSI,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'Grad Student 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Instructor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INSTRUCTOR,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Instructor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ADMIN,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Administrator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)</a:t>
            </a:r>
          </a:p>
          <a:p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person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(Person,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course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(Course,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role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models.IntegerField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choices=MEMBER_CHOICES,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default=LEARNER,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)</a:t>
            </a:r>
          </a:p>
          <a:p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created_at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auto_now_add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updated_at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"Person "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self.person.id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 &lt;--&gt; Course "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self.course.id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199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81" name="Group 1"/>
          <p:cNvGrpSpPr>
            <a:grpSpLocks/>
          </p:cNvGrpSpPr>
          <p:nvPr/>
        </p:nvGrpSpPr>
        <p:grpSpPr bwMode="auto">
          <a:xfrm>
            <a:off x="2457451" y="599018"/>
            <a:ext cx="7277100" cy="5659967"/>
            <a:chOff x="1400175" y="214313"/>
            <a:chExt cx="6129338" cy="4848225"/>
          </a:xfrm>
        </p:grpSpPr>
        <p:pic>
          <p:nvPicPr>
            <p:cNvPr id="97282" name="Picture 3" descr="Untitl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378" name="TextBox 4"/>
            <p:cNvSpPr txBox="1">
              <a:spLocks noChangeArrowheads="1"/>
            </p:cNvSpPr>
            <p:nvPr/>
          </p:nvSpPr>
          <p:spPr bwMode="auto">
            <a:xfrm>
              <a:off x="2912771" y="4585693"/>
              <a:ext cx="1836560" cy="434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768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 in the ORM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581157"/>
            <a:ext cx="938910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from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many.models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import Person, Course, Membership</a:t>
            </a: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p = Person(email='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ted@umich.edu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')</a:t>
            </a:r>
          </a:p>
          <a:p>
            <a:r>
              <a:rPr lang="mr-IN" dirty="0">
                <a:latin typeface="Menlo-Regular" charset="0"/>
              </a:rPr>
              <a:t>&gt;&gt;&gt;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FF7F00"/>
                </a:solidFill>
                <a:latin typeface="Menlo-Regular" charset="0"/>
              </a:rPr>
              <a:t>p.save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c = Course(title='Woodcraft')</a:t>
            </a:r>
          </a:p>
          <a:p>
            <a:r>
              <a:rPr lang="mr-IN" dirty="0">
                <a:latin typeface="Menlo-Regular" charset="0"/>
              </a:rPr>
              <a:t>&gt;&gt;&gt;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FF7F00"/>
                </a:solidFill>
                <a:latin typeface="Menlo-Regular" charset="0"/>
              </a:rPr>
              <a:t>c.save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endParaRPr lang="en-US" dirty="0" smtClean="0">
              <a:latin typeface="Menlo-Regular" charset="0"/>
            </a:endParaRPr>
          </a:p>
          <a:p>
            <a:r>
              <a:rPr lang="en-US" dirty="0" smtClean="0">
                <a:latin typeface="Menlo-Regular" charset="0"/>
              </a:rPr>
              <a:t>&gt;&gt;&gt;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m = Membership(role=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Membership.INSTRUCTOR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, course=c, person=p)</a:t>
            </a:r>
          </a:p>
          <a:p>
            <a:r>
              <a:rPr lang="mr-IN" dirty="0">
                <a:latin typeface="Menlo-Regular" charset="0"/>
              </a:rPr>
              <a:t>&gt;&gt;&gt;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FF7F00"/>
                </a:solidFill>
                <a:latin typeface="Menlo-Regular" charset="0"/>
              </a:rPr>
              <a:t>m.save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mr-IN" dirty="0">
                <a:latin typeface="Menlo-Regular" charset="0"/>
              </a:rPr>
              <a:t>&gt;&gt;&gt;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FF7F00"/>
                </a:solidFill>
                <a:latin typeface="Menlo-Regular" charset="0"/>
              </a:rPr>
              <a:t>m.id</a:t>
            </a:r>
            <a:endParaRPr lang="mr-IN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mr-IN" dirty="0">
                <a:latin typeface="Menlo-Regular" charset="0"/>
              </a:rPr>
              <a:t>15</a:t>
            </a:r>
          </a:p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m.course_id</a:t>
            </a:r>
            <a:endParaRPr lang="en-US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7</a:t>
            </a:r>
          </a:p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m.person_id</a:t>
            </a:r>
            <a:endParaRPr lang="en-US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7</a:t>
            </a:r>
          </a:p>
          <a:p>
            <a:r>
              <a:rPr lang="mr-IN" dirty="0">
                <a:latin typeface="Menlo-Regular" charset="0"/>
              </a:rPr>
              <a:t>&gt;&gt;&gt; </a:t>
            </a:r>
          </a:p>
        </p:txBody>
      </p:sp>
      <p:sp>
        <p:nvSpPr>
          <p:cNvPr id="4" name="Shape 651"/>
          <p:cNvSpPr/>
          <p:nvPr/>
        </p:nvSpPr>
        <p:spPr>
          <a:xfrm>
            <a:off x="7179049" y="4632393"/>
            <a:ext cx="1492619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Member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654"/>
          <p:cNvSpPr/>
          <p:nvPr/>
        </p:nvSpPr>
        <p:spPr>
          <a:xfrm>
            <a:off x="4143376" y="4652501"/>
            <a:ext cx="1492619" cy="694267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Course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" name="Shape 655"/>
          <p:cNvCxnSpPr/>
          <p:nvPr/>
        </p:nvCxnSpPr>
        <p:spPr>
          <a:xfrm>
            <a:off x="5635995" y="4999634"/>
            <a:ext cx="1543054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" name="Shape 656"/>
          <p:cNvSpPr/>
          <p:nvPr/>
        </p:nvSpPr>
        <p:spPr>
          <a:xfrm>
            <a:off x="5635995" y="5182276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656"/>
          <p:cNvSpPr/>
          <p:nvPr/>
        </p:nvSpPr>
        <p:spPr>
          <a:xfrm>
            <a:off x="6564965" y="5162168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651"/>
          <p:cNvSpPr/>
          <p:nvPr/>
        </p:nvSpPr>
        <p:spPr>
          <a:xfrm>
            <a:off x="10227309" y="4612285"/>
            <a:ext cx="1492619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Shape 655"/>
          <p:cNvCxnSpPr/>
          <p:nvPr/>
        </p:nvCxnSpPr>
        <p:spPr>
          <a:xfrm>
            <a:off x="8684255" y="4979526"/>
            <a:ext cx="1543054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" name="Shape 656"/>
          <p:cNvSpPr/>
          <p:nvPr/>
        </p:nvSpPr>
        <p:spPr>
          <a:xfrm>
            <a:off x="8684255" y="5162168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656"/>
          <p:cNvSpPr/>
          <p:nvPr/>
        </p:nvSpPr>
        <p:spPr>
          <a:xfrm>
            <a:off x="9613225" y="5142060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9934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658</TotalTime>
  <Words>483</Words>
  <Application>Microsoft Macintosh PowerPoint</Application>
  <PresentationFormat>Widescreen</PresentationFormat>
  <Paragraphs>156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Cabin</vt:lpstr>
      <vt:lpstr>Calibri</vt:lpstr>
      <vt:lpstr>Calibri Light</vt:lpstr>
      <vt:lpstr>Courier</vt:lpstr>
      <vt:lpstr>Gill Sans</vt:lpstr>
      <vt:lpstr>Gill Sans Regular</vt:lpstr>
      <vt:lpstr>Helvetica</vt:lpstr>
      <vt:lpstr>Mangal</vt:lpstr>
      <vt:lpstr>Menlo-Regular</vt:lpstr>
      <vt:lpstr>ＭＳ Ｐゴシック</vt:lpstr>
      <vt:lpstr>ヒラギノ角ゴ ProN W3</vt:lpstr>
      <vt:lpstr>Arial</vt:lpstr>
      <vt:lpstr>Office Theme</vt:lpstr>
      <vt:lpstr>Data Modelling Many to Many</vt:lpstr>
      <vt:lpstr>PowerPoint Presentation</vt:lpstr>
      <vt:lpstr>PowerPoint Presentation</vt:lpstr>
      <vt:lpstr>Many to Many</vt:lpstr>
      <vt:lpstr>PowerPoint Presentation</vt:lpstr>
      <vt:lpstr>PowerPoint Presentation</vt:lpstr>
      <vt:lpstr>PowerPoint Presentation</vt:lpstr>
      <vt:lpstr>PowerPoint Presentation</vt:lpstr>
      <vt:lpstr>Many-To-Many in the ORM</vt:lpstr>
      <vt:lpstr>Demo Batch Loading from CSV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53</cp:revision>
  <dcterms:created xsi:type="dcterms:W3CDTF">2019-01-19T02:12:54Z</dcterms:created>
  <dcterms:modified xsi:type="dcterms:W3CDTF">2019-03-15T13:23:47Z</dcterms:modified>
</cp:coreProperties>
</file>