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8" r:id="rId2"/>
    <p:sldId id="30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3" r:id="rId12"/>
    <p:sldId id="294" r:id="rId13"/>
    <p:sldId id="305" r:id="rId14"/>
    <p:sldId id="303" r:id="rId15"/>
    <p:sldId id="304" r:id="rId16"/>
    <p:sldId id="295" r:id="rId17"/>
    <p:sldId id="296" r:id="rId18"/>
    <p:sldId id="306" r:id="rId19"/>
    <p:sldId id="290" r:id="rId20"/>
    <p:sldId id="291" r:id="rId21"/>
    <p:sldId id="297" r:id="rId22"/>
    <p:sldId id="298" r:id="rId23"/>
    <p:sldId id="301" r:id="rId24"/>
    <p:sldId id="302" r:id="rId25"/>
    <p:sldId id="308" r:id="rId26"/>
    <p:sldId id="300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084429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98"/>
    <p:restoredTop sz="94586"/>
  </p:normalViewPr>
  <p:slideViewPr>
    <p:cSldViewPr snapToGrid="0" snapToObjects="1">
      <p:cViewPr varScale="1">
        <p:scale>
          <a:sx n="89" d="100"/>
          <a:sy n="8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4" Type="http://schemas.openxmlformats.org/officeDocument/2006/relationships/hyperlink" Target="http://localhost:8000/authz/apereo" TargetMode="External"/><Relationship Id="rId5" Type="http://schemas.openxmlformats.org/officeDocument/2006/relationships/hyperlink" Target="http://localhost:8000/authz/manual" TargetMode="External"/><Relationship Id="rId6" Type="http://schemas.openxmlformats.org/officeDocument/2006/relationships/hyperlink" Target="http://localhost:8000/authz/protect" TargetMode="External"/><Relationship Id="rId7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000/accounts/login/?next=/authz/open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4" Type="http://schemas.openxmlformats.org/officeDocument/2006/relationships/hyperlink" Target="http://localhost:8000/authz/apereo" TargetMode="External"/><Relationship Id="rId5" Type="http://schemas.openxmlformats.org/officeDocument/2006/relationships/hyperlink" Target="http://localhost:8000/authz/manual" TargetMode="External"/><Relationship Id="rId6" Type="http://schemas.openxmlformats.org/officeDocument/2006/relationships/hyperlink" Target="http://localhost:8000/authz/protect" TargetMode="External"/><Relationship Id="rId7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000/accounts/logout/?next=/authz/open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mples.dj4e.com/accounts/login/" TargetMode="Externa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samples.dj4e.com/accounts/login/" TargetMode="Externa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ccounts/logout/?next=/authz/open" TargetMode="External"/><Relationship Id="rId4" Type="http://schemas.openxmlformats.org/officeDocument/2006/relationships/hyperlink" Target="http://localhost:8000/authz/open" TargetMode="External"/><Relationship Id="rId5" Type="http://schemas.openxmlformats.org/officeDocument/2006/relationships/hyperlink" Target="http://localhost:8000/authz/apereo" TargetMode="External"/><Relationship Id="rId6" Type="http://schemas.openxmlformats.org/officeDocument/2006/relationships/hyperlink" Target="http://localhost:8000/authz/manual" TargetMode="External"/><Relationship Id="rId7" Type="http://schemas.openxmlformats.org/officeDocument/2006/relationships/hyperlink" Target="http://localhost:8000/authz/protect" TargetMode="External"/><Relationship Id="rId8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ples.dj4e.com/authz/ope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ples.dj4e.com/authz/pyth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kcd.com/149/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Login and Logout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42" y="5253335"/>
            <a:ext cx="561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/>
              <a:t>samples.dj4e.com/</a:t>
            </a:r>
            <a:r>
              <a:rPr lang="en-US" dirty="0" err="1"/>
              <a:t>authz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authz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451589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add a path to the code that gives us login and logout </a:t>
            </a:r>
            <a:r>
              <a:rPr lang="en-US" dirty="0" err="1" smtClean="0"/>
              <a:t>urls</a:t>
            </a:r>
            <a:endParaRPr lang="en-US" dirty="0" smtClean="0"/>
          </a:p>
          <a:p>
            <a:r>
              <a:rPr lang="en-US" dirty="0" smtClean="0"/>
              <a:t>We can reverse lookup these </a:t>
            </a:r>
            <a:r>
              <a:rPr lang="en-US" dirty="0" err="1" smtClean="0"/>
              <a:t>urls</a:t>
            </a:r>
            <a:r>
              <a:rPr lang="en-US" dirty="0" smtClean="0"/>
              <a:t> using the 'login' and 'logout' view names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9166" y="3320614"/>
            <a:ext cx="8593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path('', include('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')),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path('admin/',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admin.site.urls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path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('accounts/', include('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django.contrib.auth.urls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8943" y="2983518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urls.py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9585" y="1139695"/>
            <a:ext cx="846992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django.urls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reverse</a:t>
            </a: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  <a:endParaRPr lang="en-US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"Logout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'logout'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585" y="67510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104" y="400542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get the login and logout </a:t>
            </a:r>
            <a:r>
              <a:rPr lang="en-US" dirty="0" err="1" smtClean="0"/>
              <a:t>urls</a:t>
            </a:r>
            <a:r>
              <a:rPr lang="en-US" dirty="0" smtClean="0"/>
              <a:t> using reverse()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8630" y="406100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User Data in Python: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/accounts/logout/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9720" y="364206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after </a:t>
            </a:r>
            <a:r>
              <a:rPr lang="en-US" dirty="0"/>
              <a:t>l</a:t>
            </a:r>
            <a:r>
              <a:rPr lang="en-US" dirty="0" smtClean="0"/>
              <a:t>ogin / logout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590"/>
          </a:xfrm>
        </p:spPr>
        <p:txBody>
          <a:bodyPr/>
          <a:lstStyle/>
          <a:p>
            <a:r>
              <a:rPr lang="en-US" dirty="0" smtClean="0"/>
              <a:t>We want to transfer the user to a login page from many pages in our application and when they successfully log in, we want to bring them back to our page or some other page</a:t>
            </a:r>
          </a:p>
          <a:p>
            <a:r>
              <a:rPr lang="en-US" dirty="0" smtClean="0"/>
              <a:t>The "next=" parameter tells login or logout  where to </a:t>
            </a:r>
            <a:r>
              <a:rPr lang="en-US" i="1" dirty="0" smtClean="0">
                <a:solidFill>
                  <a:srgbClr val="FFFF00"/>
                </a:solidFill>
              </a:rPr>
              <a:t>redirect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the user after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199" y="1646289"/>
            <a:ext cx="965632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views.OpenView.as_view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views.ApereoView.as_view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views.ManualProtect.as_view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views.ProtectView.as_view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views.DumpPython.as_view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6775" y="522108"/>
            <a:ext cx="9961123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dump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data in python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1385550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'login' %}?next={{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request.path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}}"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Login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u="sng" dirty="0">
                <a:solidFill>
                  <a:srgbClr val="000000"/>
                </a:solidFill>
                <a:latin typeface="Menlo-Regular" charset="0"/>
              </a:rPr>
              <a:t> if you like.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199" y="89856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8677" y="5413536"/>
            <a:ext cx="11367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/accounts/login/?next=/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 if you like.&lt;/p&gt;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4108" y="2934140"/>
            <a:ext cx="6096000" cy="2308324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are not logged in</a:t>
            </a: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if you like.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4108" y="2432318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899168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'logout' %}?next={%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authz:open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' 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%}"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Logout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206" y="5448270"/>
            <a:ext cx="1049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accounts/logout/?next=/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&lt;/a&gt;&lt;/p&gt;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7205" y="3458722"/>
            <a:ext cx="377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When logging out, make sure to set next to a </a:t>
            </a:r>
            <a:r>
              <a:rPr lang="en-US" i="1" dirty="0" err="1" smtClean="0"/>
              <a:t>url</a:t>
            </a:r>
            <a:r>
              <a:rPr lang="en-US" i="1" dirty="0" smtClean="0"/>
              <a:t> that does not require login. If you do </a:t>
            </a:r>
            <a:r>
              <a:rPr lang="mr-IN" i="1" dirty="0" smtClean="0"/>
              <a:t>–</a:t>
            </a:r>
            <a:r>
              <a:rPr lang="en-US" i="1" dirty="0" smtClean="0"/>
              <a:t> the user will be in a frustrating logout / login loop.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414108" y="182966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992" y="1992892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</a:p>
        </p:txBody>
      </p:sp>
    </p:spTree>
    <p:extLst>
      <p:ext uri="{BB962C8B-B14F-4D97-AF65-F5344CB8AC3E}">
        <p14:creationId xmlns:p14="http://schemas.microsoft.com/office/powerpoint/2010/main" val="1818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 - Login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To allow us to control the look and feel of the login page we must provide a template called "registration/</a:t>
            </a:r>
            <a:r>
              <a:rPr lang="en-US" dirty="0" err="1" smtClean="0"/>
              <a:t>login.html</a:t>
            </a:r>
            <a:r>
              <a:rPr lang="en-US" dirty="0" smtClean="0"/>
              <a:t>"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Django describes what needs to be in this template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We can put this in any of our application templates folders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4666" y="5510369"/>
            <a:ext cx="10600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</a:t>
            </a:r>
            <a:r>
              <a:rPr lang="en-US" dirty="0" err="1"/>
              <a:t>django.contrib.auth.views.LoginView</a:t>
            </a:r>
            <a:endParaRPr lang="en-US" dirty="0"/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5" y="1821697"/>
            <a:ext cx="6311062" cy="3752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03214" y="160329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15" y="1565330"/>
            <a:ext cx="3237854" cy="1985156"/>
          </a:xfrm>
        </p:spPr>
        <p:txBody>
          <a:bodyPr>
            <a:normAutofit/>
          </a:bodyPr>
          <a:lstStyle/>
          <a:p>
            <a:r>
              <a:rPr lang="en-US" dirty="0" smtClean="0"/>
              <a:t>Update your dj4e-samples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715" y="4060556"/>
            <a:ext cx="33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git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pull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cd ~/dj4e-samples&#10;git pull" title="Screen shot of a git pull on PythonAnywher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252" y="1177451"/>
            <a:ext cx="7486656" cy="47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0207" y="1078666"/>
            <a:ext cx="7197341" cy="529375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sz="13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 Page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form.errors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Your username and password didn't match. Please try again.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next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if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Your account doesn't have access to this page. To proceed,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please login with an account that has access.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Please login to see this site.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3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form.as_p</a:t>
            </a:r>
            <a:r>
              <a:rPr lang="en-US" sz="13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-primary"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3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"hidden"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"next"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3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3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"{{ next }}"</a:t>
            </a:r>
            <a:r>
              <a:rPr lang="en-US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3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3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sz="13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300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/>
          <a:stretch/>
        </p:blipFill>
        <p:spPr>
          <a:xfrm>
            <a:off x="8017548" y="1812321"/>
            <a:ext cx="3611541" cy="30239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0207" y="498319"/>
            <a:ext cx="729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dj4e-samples/home/templates/registration/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login.html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the logged in 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0183" y="1842043"/>
            <a:ext cx="49798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83" y="5412792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5818084" y="1842043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r>
              <a:rPr lang="en-US" dirty="0" smtClean="0">
                <a:solidFill>
                  <a:srgbClr val="000000"/>
                </a:solidFill>
                <a:latin typeface="Times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8084" y="1366185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025"/>
            <a:ext cx="6010072" cy="1325563"/>
          </a:xfrm>
        </p:spPr>
        <p:txBody>
          <a:bodyPr/>
          <a:lstStyle/>
          <a:p>
            <a:r>
              <a:rPr lang="en-US" smtClean="0"/>
              <a:t>Accessing user </a:t>
            </a:r>
            <a:r>
              <a:rPr lang="en-US" dirty="0" smtClean="0"/>
              <a:t>data in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70838"/>
            <a:ext cx="838362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req.user.is_authenticated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req.user.username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req.user.email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logged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back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7448142" y="1604716"/>
            <a:ext cx="430287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User Data in Python: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Login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: /accounts/login/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Logout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: /accounts/logout/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User: dj4e-samples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Email: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csev@umich.edu</a:t>
            </a:r>
            <a:endParaRPr lang="en-US" dirty="0">
              <a:solidFill>
                <a:schemeClr val="bg1"/>
              </a:solidFill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25104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9110" y="968474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6687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 that require a logged in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your views need to make sure that someone is logged in before performing some operation that depends on the </a:t>
            </a:r>
            <a:r>
              <a:rPr lang="en-US" dirty="0" err="1" smtClean="0">
                <a:solidFill>
                  <a:srgbClr val="FFFF00"/>
                </a:solidFill>
              </a:rPr>
              <a:t>request.user</a:t>
            </a:r>
            <a:r>
              <a:rPr lang="en-US" dirty="0" smtClean="0"/>
              <a:t> data being set</a:t>
            </a:r>
          </a:p>
          <a:p>
            <a:pPr lvl="1"/>
            <a:r>
              <a:rPr lang="en-US" dirty="0" err="1" smtClean="0"/>
              <a:t>request.user.id</a:t>
            </a:r>
            <a:endParaRPr lang="en-US" dirty="0" smtClean="0"/>
          </a:p>
          <a:p>
            <a:pPr lvl="1"/>
            <a:r>
              <a:rPr lang="en-US" dirty="0" err="1" smtClean="0"/>
              <a:t>request.user.email</a:t>
            </a:r>
            <a:endParaRPr lang="en-US" dirty="0" smtClean="0"/>
          </a:p>
          <a:p>
            <a:r>
              <a:rPr lang="en-US" dirty="0" smtClean="0"/>
              <a:t>You could check </a:t>
            </a:r>
            <a:r>
              <a:rPr lang="en-US" dirty="0" err="1" smtClean="0">
                <a:solidFill>
                  <a:srgbClr val="FFFF00"/>
                </a:solidFill>
              </a:rPr>
              <a:t>user.is_authenticated</a:t>
            </a:r>
            <a:r>
              <a:rPr lang="en-US" dirty="0" smtClean="0"/>
              <a:t> at the beginning of each view and if the user is not logged, redirect them to reverse('login') with the appropriate next= parameter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4494" y="5596116"/>
            <a:ext cx="9364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0130" y="1338675"/>
            <a:ext cx="1054478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django.utils.http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ManualProtect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)+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'?'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'next'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ProtectView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130" y="73347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130" y="5505949"/>
            <a:ext cx="8489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Setting up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 smtClean="0">
                <a:solidFill>
                  <a:srgbClr val="FFFF00"/>
                </a:solidFill>
              </a:rPr>
              <a:t>django.contrib.auth</a:t>
            </a:r>
            <a:r>
              <a:rPr lang="en-US" dirty="0" smtClean="0"/>
              <a:t> entries to </a:t>
            </a:r>
            <a:r>
              <a:rPr lang="en-US" dirty="0" smtClean="0">
                <a:solidFill>
                  <a:srgbClr val="00FDFF"/>
                </a:solidFill>
              </a:rPr>
              <a:t>INSTALLED_APPS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FDFF"/>
                </a:solidFill>
              </a:rPr>
              <a:t>urlpatterns</a:t>
            </a:r>
            <a:endParaRPr lang="en-US" dirty="0" smtClean="0">
              <a:solidFill>
                <a:srgbClr val="00FDFF"/>
              </a:solidFill>
            </a:endParaRPr>
          </a:p>
          <a:p>
            <a:r>
              <a:rPr lang="en-US" dirty="0" smtClean="0"/>
              <a:t>Create a template named '</a:t>
            </a:r>
            <a:r>
              <a:rPr lang="en-US" dirty="0" smtClean="0">
                <a:solidFill>
                  <a:srgbClr val="FFFF00"/>
                </a:solidFill>
              </a:rPr>
              <a:t>registration/</a:t>
            </a:r>
            <a:r>
              <a:rPr lang="en-US" dirty="0" err="1" smtClean="0">
                <a:solidFill>
                  <a:srgbClr val="FFFF00"/>
                </a:solidFill>
              </a:rPr>
              <a:t>login.htm</a:t>
            </a:r>
            <a:r>
              <a:rPr lang="en-US" dirty="0" smtClean="0"/>
              <a:t>'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urls</a:t>
            </a:r>
            <a:r>
              <a:rPr lang="en-US" dirty="0" smtClean="0"/>
              <a:t> for login and logout using </a:t>
            </a:r>
            <a:r>
              <a:rPr lang="en-US" dirty="0" smtClean="0">
                <a:solidFill>
                  <a:srgbClr val="FFFF00"/>
                </a:solidFill>
              </a:rPr>
              <a:t>reverse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reverse_lazy</a:t>
            </a:r>
            <a:r>
              <a:rPr lang="en-US" dirty="0" smtClean="0"/>
              <a:t>, or the </a:t>
            </a:r>
            <a:r>
              <a:rPr lang="en-US" dirty="0" err="1" smtClean="0">
                <a:solidFill>
                  <a:srgbClr val="FFFF00"/>
                </a:solidFill>
              </a:rPr>
              <a:t>url</a:t>
            </a:r>
            <a:r>
              <a:rPr lang="en-US" dirty="0" smtClean="0">
                <a:solidFill>
                  <a:srgbClr val="FFFF00"/>
                </a:solidFill>
              </a:rPr>
              <a:t> template tag</a:t>
            </a:r>
          </a:p>
          <a:p>
            <a:r>
              <a:rPr lang="en-US" dirty="0" smtClean="0"/>
              <a:t>Add the "</a:t>
            </a:r>
            <a:r>
              <a:rPr lang="en-US" dirty="0" smtClean="0">
                <a:solidFill>
                  <a:srgbClr val="FF40FF"/>
                </a:solidFill>
              </a:rPr>
              <a:t>next=</a:t>
            </a:r>
            <a:r>
              <a:rPr lang="en-US" dirty="0" smtClean="0"/>
              <a:t>" parameter to those URLs to bring the user back to a page after successful login or logout</a:t>
            </a:r>
          </a:p>
          <a:p>
            <a:r>
              <a:rPr lang="en-US" dirty="0" smtClean="0"/>
              <a:t>Add </a:t>
            </a:r>
            <a:r>
              <a:rPr lang="en-US" dirty="0" err="1" smtClean="0">
                <a:solidFill>
                  <a:srgbClr val="00FDFF"/>
                </a:solidFill>
              </a:rPr>
              <a:t>LoginRequiredMixin</a:t>
            </a:r>
            <a:r>
              <a:rPr lang="en-US" dirty="0" smtClean="0">
                <a:solidFill>
                  <a:srgbClr val="00FDFF"/>
                </a:solidFill>
              </a:rPr>
              <a:t> </a:t>
            </a:r>
            <a:r>
              <a:rPr lang="en-US" dirty="0" smtClean="0"/>
              <a:t>to views that can only be accessed  by a logged in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 in </a:t>
            </a:r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9035" y="1668125"/>
            <a:ext cx="1029392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84429"/>
                </a:solidFill>
              </a:rPr>
              <a:t>Django </a:t>
            </a:r>
            <a:r>
              <a:rPr lang="en-US" sz="2000" dirty="0">
                <a:solidFill>
                  <a:srgbClr val="084429"/>
                </a:solidFill>
              </a:rPr>
              <a:t>comes with a user authentication system. It handles user accounts, groups, permissions and cookie-based user sessions</a:t>
            </a:r>
            <a:r>
              <a:rPr lang="en-US" sz="2000" dirty="0" smtClean="0">
                <a:solidFill>
                  <a:srgbClr val="084429"/>
                </a:solidFill>
              </a:rPr>
              <a:t>.  The authentication </a:t>
            </a:r>
            <a:r>
              <a:rPr lang="en-US" sz="2000" dirty="0">
                <a:solidFill>
                  <a:srgbClr val="084429"/>
                </a:solidFill>
              </a:rPr>
              <a:t>system consists of</a:t>
            </a:r>
            <a:r>
              <a:rPr lang="en-US" sz="2000" dirty="0" smtClean="0">
                <a:solidFill>
                  <a:srgbClr val="084429"/>
                </a:solidFill>
              </a:rPr>
              <a:t>: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Permissions: Binary (yes/no) flags designating whether a user may perform a certain task.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Groups: A generic way of applying labels and permissions to more than one user.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configurable password hashing system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Forms and view tools for logging in users, or restricting content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pluggable backend </a:t>
            </a:r>
            <a:r>
              <a:rPr lang="en-US" sz="2000" dirty="0" smtClean="0">
                <a:solidFill>
                  <a:srgbClr val="084429"/>
                </a:solidFill>
              </a:rPr>
              <a:t>system</a:t>
            </a:r>
          </a:p>
          <a:p>
            <a:endParaRPr lang="en-US" sz="2000" dirty="0" smtClean="0">
              <a:solidFill>
                <a:srgbClr val="084429"/>
              </a:solidFill>
            </a:endParaRPr>
          </a:p>
          <a:p>
            <a:r>
              <a:rPr lang="en-US" sz="2000" dirty="0" smtClean="0">
                <a:solidFill>
                  <a:srgbClr val="084429"/>
                </a:solidFill>
              </a:rPr>
              <a:t>Authentication </a:t>
            </a:r>
            <a:r>
              <a:rPr lang="en-US" sz="2000" dirty="0">
                <a:solidFill>
                  <a:srgbClr val="084429"/>
                </a:solidFill>
              </a:rPr>
              <a:t>support is bundled as a Django </a:t>
            </a:r>
            <a:r>
              <a:rPr lang="en-US" sz="2000" b="1" dirty="0" err="1">
                <a:solidFill>
                  <a:srgbClr val="084429"/>
                </a:solidFill>
              </a:rPr>
              <a:t>contrib</a:t>
            </a:r>
            <a:r>
              <a:rPr lang="en-US" sz="2000" dirty="0">
                <a:solidFill>
                  <a:srgbClr val="084429"/>
                </a:solidFill>
              </a:rPr>
              <a:t> module in </a:t>
            </a:r>
            <a:r>
              <a:rPr lang="en-US" sz="2000" b="1" dirty="0" err="1">
                <a:solidFill>
                  <a:srgbClr val="084429"/>
                </a:solidFill>
              </a:rPr>
              <a:t>django.contrib.auth</a:t>
            </a:r>
            <a:r>
              <a:rPr lang="en-US" sz="2000" dirty="0">
                <a:solidFill>
                  <a:srgbClr val="084429"/>
                </a:solidFill>
              </a:rPr>
              <a:t>. By default, the required configuration is already included in </a:t>
            </a:r>
            <a:r>
              <a:rPr lang="en-US" sz="2000" b="1" dirty="0" err="1" smtClean="0">
                <a:solidFill>
                  <a:srgbClr val="084429"/>
                </a:solidFill>
              </a:rPr>
              <a:t>settings.py</a:t>
            </a:r>
            <a:r>
              <a:rPr lang="en-US" sz="2000" dirty="0">
                <a:solidFill>
                  <a:srgbClr val="084429"/>
                </a:solidFill>
              </a:rPr>
              <a:t>.</a:t>
            </a:r>
            <a:endParaRPr lang="en-US" sz="2000" dirty="0" smtClean="0">
              <a:solidFill>
                <a:srgbClr val="08442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9035" y="5716600"/>
            <a:ext cx="51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51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super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1090" cy="1436559"/>
          </a:xfrm>
        </p:spPr>
        <p:txBody>
          <a:bodyPr/>
          <a:lstStyle/>
          <a:p>
            <a:r>
              <a:rPr lang="en-US" dirty="0" smtClean="0"/>
              <a:t>We need to "bootstrap" our system and make a user that can log into the admin </a:t>
            </a:r>
            <a:r>
              <a:rPr lang="en-US" smtClean="0"/>
              <a:t>page and make more users</a:t>
            </a:r>
          </a:p>
        </p:txBody>
      </p:sp>
      <p:pic>
        <p:nvPicPr>
          <p:cNvPr id="1026" name="Picture 2" descr="[[ A man is sitting on a couch, talking to another man.  They are both stick figures. ]]&#10;First man:  Make me a sandwich.&#10;Second man:  What?  Make it yourself.&#10;First man:  Sudo make me a sandwich.&#10;Second man:  Okay" title="Comic about super users from https://xkcd.com/149/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99" y="169068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17125" y="4702718"/>
            <a:ext cx="231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/149/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710" y="3661500"/>
            <a:ext cx="6775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177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Wiping out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/>
          <a:lstStyle/>
          <a:p>
            <a:r>
              <a:rPr lang="en-US" dirty="0" smtClean="0"/>
              <a:t>Sometimes you want to clear out and re-initialize your db.sqlite3 file</a:t>
            </a:r>
          </a:p>
          <a:p>
            <a:r>
              <a:rPr lang="en-US" dirty="0" smtClean="0"/>
              <a:t>The super users and users are stored in the database so when you remove it, you need to re-create the super users.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8210" y="3396343"/>
            <a:ext cx="6775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db.sqlite3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migrate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7372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Users and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lang="en-US" dirty="0" smtClean="0"/>
              <a:t>Once you have a super user you can log into your application and create additional new users, associate them with groups, and give them permissions in the </a:t>
            </a:r>
            <a:r>
              <a:rPr lang="en-US" dirty="0" smtClean="0">
                <a:solidFill>
                  <a:srgbClr val="FFFF00"/>
                </a:solidFill>
              </a:rPr>
              <a:t>"/admin</a:t>
            </a:r>
            <a:r>
              <a:rPr lang="en-US" dirty="0" smtClean="0"/>
              <a:t>" user interface</a:t>
            </a:r>
          </a:p>
          <a:p>
            <a:r>
              <a:rPr lang="en-US" dirty="0" smtClean="0"/>
              <a:t>Many applications don</a:t>
            </a:r>
            <a:r>
              <a:rPr lang="mr-IN" dirty="0" smtClean="0"/>
              <a:t>’</a:t>
            </a:r>
            <a:r>
              <a:rPr lang="en-US" dirty="0" smtClean="0"/>
              <a:t>t need to use the groups or permissions features of Django</a:t>
            </a:r>
            <a:endParaRPr lang="en-US" dirty="0"/>
          </a:p>
        </p:txBody>
      </p:sp>
      <p:pic>
        <p:nvPicPr>
          <p:cNvPr id="4" name="Picture 3" descr="Django administration&#10;Welcome, dj4e-samples. View site / Change password / Log out &#10;Site administration&#10; Authentication and Authorization Groups Add | Change &#10;Users Add | Change&#10;" title="Screen shot of the Django admin interfa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24" y="1825625"/>
            <a:ext cx="602585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Users into Our 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are not "logging in"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session is a way of marking a browser  and storing data on the server which can be stored and retrieved across multiple request-response-cycles</a:t>
            </a:r>
          </a:p>
          <a:p>
            <a:r>
              <a:rPr lang="en-US" dirty="0" smtClean="0"/>
              <a:t>Sessions exist irrespective of whether or not the user is logged in</a:t>
            </a:r>
          </a:p>
          <a:p>
            <a:r>
              <a:rPr lang="en-US" dirty="0" smtClean="0"/>
              <a:t>When the user passes the login check, the server </a:t>
            </a:r>
            <a:r>
              <a:rPr lang="en-US" smtClean="0"/>
              <a:t>adds data to </a:t>
            </a:r>
            <a:r>
              <a:rPr lang="en-US" dirty="0" smtClean="0"/>
              <a:t>the session identifying the user</a:t>
            </a:r>
          </a:p>
          <a:p>
            <a:r>
              <a:rPr lang="en-US" dirty="0" smtClean="0"/>
              <a:t>When the user logs out, that information in the session is removed</a:t>
            </a:r>
          </a:p>
          <a:p>
            <a:endParaRPr lang="en-US" dirty="0"/>
          </a:p>
          <a:p>
            <a:r>
              <a:rPr lang="en-US" dirty="0" smtClean="0"/>
              <a:t>Sessions are required to implement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214137"/>
          </a:xfrm>
        </p:spPr>
        <p:txBody>
          <a:bodyPr/>
          <a:lstStyle/>
          <a:p>
            <a:r>
              <a:rPr lang="en-US" dirty="0" smtClean="0"/>
              <a:t>Login functionality is built into Django and included in your </a:t>
            </a:r>
            <a:r>
              <a:rPr lang="en-US" b="1" dirty="0" err="1" smtClean="0"/>
              <a:t>settings.py</a:t>
            </a:r>
            <a:r>
              <a:rPr lang="en-US" dirty="0" smtClean="0"/>
              <a:t> by default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5963" y="3361786"/>
            <a:ext cx="50086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django.contrib.contenttypes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8394" y="258195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1556</TotalTime>
  <Words>1940</Words>
  <Application>Microsoft Macintosh PowerPoint</Application>
  <PresentationFormat>Widescreen</PresentationFormat>
  <Paragraphs>327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Calibri</vt:lpstr>
      <vt:lpstr>Calibri Light</vt:lpstr>
      <vt:lpstr>Courier</vt:lpstr>
      <vt:lpstr>Gill Sans</vt:lpstr>
      <vt:lpstr>Helvetica</vt:lpstr>
      <vt:lpstr>Mangal</vt:lpstr>
      <vt:lpstr>Menlo-Regular</vt:lpstr>
      <vt:lpstr>ＭＳ Ｐゴシック</vt:lpstr>
      <vt:lpstr>Times</vt:lpstr>
      <vt:lpstr>ヒラギノ角ゴ ProN W3</vt:lpstr>
      <vt:lpstr>Arial</vt:lpstr>
      <vt:lpstr>Office Theme</vt:lpstr>
      <vt:lpstr>Login and Logout</vt:lpstr>
      <vt:lpstr>Update your dj4e-samples </vt:lpstr>
      <vt:lpstr>User authentication in Django</vt:lpstr>
      <vt:lpstr>Making the super user</vt:lpstr>
      <vt:lpstr>Wiping out your database</vt:lpstr>
      <vt:lpstr>Additional Users and Permissions</vt:lpstr>
      <vt:lpstr>Logging Users into Our Application</vt:lpstr>
      <vt:lpstr>Sessions are not "logging in"</vt:lpstr>
      <vt:lpstr>Sessions, Users, Login, and Django</vt:lpstr>
      <vt:lpstr>Sessions, Users, Login, and Django</vt:lpstr>
      <vt:lpstr>PowerPoint Presentation</vt:lpstr>
      <vt:lpstr>Where to go after login / logout completion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Login Page</vt:lpstr>
      <vt:lpstr>Look and Feel - Login Template</vt:lpstr>
      <vt:lpstr>PowerPoint Presentation</vt:lpstr>
      <vt:lpstr>Data for the logged in user</vt:lpstr>
      <vt:lpstr>Accessing user data in Python</vt:lpstr>
      <vt:lpstr>Views that require a logged in user</vt:lpstr>
      <vt:lpstr>PowerPoint Presentation</vt:lpstr>
      <vt:lpstr>PowerPoint Presentation</vt:lpstr>
      <vt:lpstr>Summary - Setting up login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114</cp:revision>
  <dcterms:created xsi:type="dcterms:W3CDTF">2019-01-19T02:12:54Z</dcterms:created>
  <dcterms:modified xsi:type="dcterms:W3CDTF">2019-10-01T13:41:42Z</dcterms:modified>
</cp:coreProperties>
</file>