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8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86"/>
  </p:normalViewPr>
  <p:slideViewPr>
    <p:cSldViewPr snapToGrid="0" snapToObjects="1">
      <p:cViewPr>
        <p:scale>
          <a:sx n="89" d="100"/>
          <a:sy n="89" d="100"/>
        </p:scale>
        <p:origin x="7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713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31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Model View Controller (MVC)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849630" y="3453765"/>
            <a:ext cx="10492740" cy="26746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3600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x-none" sz="3600"/>
          </a:p>
        </p:txBody>
      </p:sp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1" y="2268856"/>
            <a:ext cx="1110615" cy="8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/>
          </p:cNvSpPr>
          <p:nvPr/>
        </p:nvSpPr>
        <p:spPr bwMode="auto">
          <a:xfrm>
            <a:off x="4888888" y="821782"/>
            <a:ext cx="2168479" cy="1071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348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/>
            <a:endParaRPr lang="en-US" altLang="x-none" sz="348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5713096" y="1965960"/>
            <a:ext cx="15240" cy="139446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6217920" y="1981200"/>
            <a:ext cx="15240" cy="1423036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" y="3882390"/>
            <a:ext cx="3360420" cy="198882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6" y="3813810"/>
            <a:ext cx="3360420" cy="198882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3554730" y="3916681"/>
            <a:ext cx="1615440" cy="910590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>
              <a:ea typeface="ヒラギノ角ゴ ProN W3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rot="10800000">
            <a:off x="6816090" y="4019551"/>
            <a:ext cx="1080136" cy="668656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6" name="Rectangle 11"/>
          <p:cNvSpPr>
            <a:spLocks/>
          </p:cNvSpPr>
          <p:nvPr/>
        </p:nvSpPr>
        <p:spPr bwMode="auto">
          <a:xfrm>
            <a:off x="8025766" y="1413511"/>
            <a:ext cx="3483586" cy="216789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93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93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5547361" y="1533527"/>
            <a:ext cx="857250" cy="367664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68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797412" y="805816"/>
            <a:ext cx="1205779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8844528" y="805816"/>
            <a:ext cx="1393331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2" name="TextBox 19"/>
          <p:cNvSpPr txBox="1">
            <a:spLocks noChangeArrowheads="1"/>
          </p:cNvSpPr>
          <p:nvPr/>
        </p:nvSpPr>
        <p:spPr bwMode="auto">
          <a:xfrm>
            <a:off x="6272571" y="4276726"/>
            <a:ext cx="1107996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 sz="243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969646" y="2958467"/>
            <a:ext cx="4714874" cy="36766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GET http://</a:t>
            </a:r>
            <a:r>
              <a:rPr lang="en-US" altLang="en-US" sz="2093" dirty="0" err="1">
                <a:solidFill>
                  <a:srgbClr val="FFFF00"/>
                </a:solidFill>
                <a:ea typeface="ＭＳ Ｐゴシック" charset="-128"/>
              </a:rPr>
              <a:t>www.dr-chuck.com</a:t>
            </a: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/page2.htm</a:t>
            </a:r>
          </a:p>
        </p:txBody>
      </p:sp>
      <p:sp>
        <p:nvSpPr>
          <p:cNvPr id="20496" name="TextBox 18"/>
          <p:cNvSpPr txBox="1">
            <a:spLocks noChangeArrowheads="1"/>
          </p:cNvSpPr>
          <p:nvPr/>
        </p:nvSpPr>
        <p:spPr bwMode="auto">
          <a:xfrm>
            <a:off x="4406892" y="4379596"/>
            <a:ext cx="75693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16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818962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1" y="4585336"/>
            <a:ext cx="1110615" cy="8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/>
          </p:cNvSpPr>
          <p:nvPr/>
        </p:nvSpPr>
        <p:spPr bwMode="auto">
          <a:xfrm>
            <a:off x="893933" y="1007566"/>
            <a:ext cx="10367826" cy="3213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r>
              <a:rPr lang="en-US" altLang="x-none" sz="3480" dirty="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/>
            <a:r>
              <a:rPr lang="en-US" altLang="x-none" sz="3480" dirty="0">
                <a:solidFill>
                  <a:srgbClr val="0000FF"/>
                </a:solidFill>
                <a:ea typeface="ＭＳ Ｐゴシック" charset="-128"/>
              </a:rPr>
              <a:t>???</a:t>
            </a: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5713096" y="4282439"/>
            <a:ext cx="15240" cy="139446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6217920" y="4297679"/>
            <a:ext cx="15240" cy="1423036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grpSp>
        <p:nvGrpSpPr>
          <p:cNvPr id="2" name="Group 1"/>
          <p:cNvGrpSpPr/>
          <p:nvPr/>
        </p:nvGrpSpPr>
        <p:grpSpPr>
          <a:xfrm>
            <a:off x="4097383" y="5741126"/>
            <a:ext cx="3482884" cy="887794"/>
            <a:chOff x="466725" y="6715655"/>
            <a:chExt cx="20402550" cy="5200650"/>
          </a:xfrm>
        </p:grpSpPr>
        <p:sp>
          <p:nvSpPr>
            <p:cNvPr id="20481" name="Rectangle 1"/>
            <p:cNvSpPr>
              <a:spLocks noChangeArrowheads="1"/>
            </p:cNvSpPr>
            <p:nvPr/>
          </p:nvSpPr>
          <p:spPr bwMode="auto">
            <a:xfrm>
              <a:off x="466725" y="6715655"/>
              <a:ext cx="20402550" cy="5200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x-none" sz="1234">
                  <a:solidFill>
                    <a:srgbClr val="0000FF"/>
                  </a:solidFill>
                  <a:ea typeface="ＭＳ Ｐゴシック" charset="-128"/>
                </a:rPr>
                <a:t>Browser</a:t>
              </a:r>
              <a:endParaRPr lang="en-US" altLang="x-none" sz="1234"/>
            </a:p>
          </p:txBody>
        </p:sp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905" y="7549092"/>
              <a:ext cx="6534150" cy="38671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8440" y="7382405"/>
              <a:ext cx="6534150" cy="38671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flipH="1">
              <a:off x="5726642" y="7615768"/>
              <a:ext cx="3141133" cy="1770592"/>
            </a:xfrm>
            <a:prstGeom prst="line">
              <a:avLst/>
            </a:prstGeom>
            <a:noFill/>
            <a:ln w="114300">
              <a:solidFill>
                <a:schemeClr val="accent1">
                  <a:lumMod val="50000"/>
                </a:schemeClr>
              </a:solidFill>
              <a:miter lim="800000"/>
              <a:headEnd type="stealth" w="med" len="med"/>
              <a:tailEnd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234">
                <a:ea typeface="ヒラギノ角ゴ ProN W3" charset="0"/>
              </a:endParaRPr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 rot="10800000">
              <a:off x="12068176" y="7815793"/>
              <a:ext cx="2100264" cy="1300164"/>
            </a:xfrm>
            <a:prstGeom prst="line">
              <a:avLst/>
            </a:prstGeom>
            <a:noFill/>
            <a:ln w="114300">
              <a:solidFill>
                <a:schemeClr val="bg1"/>
              </a:solidFill>
              <a:miter lim="800000"/>
              <a:headEnd type="stealth" w="med" len="med"/>
              <a:tailEnd/>
            </a:ln>
            <a:extLst>
              <a:ext uri="{909E8E84-426E-40dd-AFC4-6F175D3DCCD1}"/>
            </a:ex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234"/>
            </a:p>
          </p:txBody>
        </p:sp>
      </p:grpSp>
      <p:sp>
        <p:nvSpPr>
          <p:cNvPr id="34826" name="Rectangle 11"/>
          <p:cNvSpPr>
            <a:spLocks/>
          </p:cNvSpPr>
          <p:nvPr/>
        </p:nvSpPr>
        <p:spPr bwMode="auto">
          <a:xfrm>
            <a:off x="8012292" y="4899179"/>
            <a:ext cx="3352800" cy="172974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93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93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5547361" y="3850006"/>
            <a:ext cx="857250" cy="367664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68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779759" y="4768952"/>
            <a:ext cx="1205779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8677154" y="4297680"/>
            <a:ext cx="1393331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969646" y="5274946"/>
            <a:ext cx="4714874" cy="36766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GET http://</a:t>
            </a:r>
            <a:r>
              <a:rPr lang="en-US" altLang="en-US" sz="2093" dirty="0" err="1">
                <a:solidFill>
                  <a:srgbClr val="FFFF00"/>
                </a:solidFill>
                <a:ea typeface="ＭＳ Ｐゴシック" charset="-128"/>
              </a:rPr>
              <a:t>www.dr-chuck.com</a:t>
            </a: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/page2.htm</a:t>
            </a:r>
          </a:p>
        </p:txBody>
      </p:sp>
    </p:spTree>
    <p:extLst>
      <p:ext uri="{BB962C8B-B14F-4D97-AF65-F5344CB8AC3E}">
        <p14:creationId xmlns:p14="http://schemas.microsoft.com/office/powerpoint/2010/main" val="98297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00FF00"/>
                </a:solidFill>
              </a:rPr>
              <a:t>Model-View-Controller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2265986" y="6192264"/>
            <a:ext cx="7659213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>
                <a:solidFill>
                  <a:srgbClr val="00FF00"/>
                </a:solidFill>
              </a:rPr>
              <a:t>http://en.wikipedia.org/wiki/Model-View-Controller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57" y="2842804"/>
            <a:ext cx="3660866" cy="171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/>
          </p:cNvSpPr>
          <p:nvPr/>
        </p:nvSpPr>
        <p:spPr bwMode="auto">
          <a:xfrm>
            <a:off x="1210492" y="1730829"/>
            <a:ext cx="5734594" cy="38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 i="1">
                <a:solidFill>
                  <a:srgbClr val="FFFF00"/>
                </a:solidFill>
              </a:rPr>
              <a:t>“In MVC, the </a:t>
            </a:r>
            <a:r>
              <a:rPr lang="en-US" altLang="x-none" sz="2880" i="1">
                <a:solidFill>
                  <a:srgbClr val="FF7F00"/>
                </a:solidFill>
              </a:rPr>
              <a:t>model</a:t>
            </a:r>
            <a:r>
              <a:rPr lang="en-US" altLang="x-none" sz="2880" i="1">
                <a:solidFill>
                  <a:srgbClr val="FFFF00"/>
                </a:solidFill>
              </a:rPr>
              <a:t> represents the information (the data) of the application and the business rules used to manipulate the data; the </a:t>
            </a:r>
            <a:r>
              <a:rPr lang="en-US" altLang="x-none" sz="2880" i="1">
                <a:solidFill>
                  <a:srgbClr val="00FF00"/>
                </a:solidFill>
              </a:rPr>
              <a:t>view</a:t>
            </a:r>
            <a:r>
              <a:rPr lang="en-US" altLang="x-none" sz="2880" i="1">
                <a:solidFill>
                  <a:srgbClr val="FFFF00"/>
                </a:solidFill>
              </a:rPr>
              <a:t> corresponds to elements of the user interface such as text, checkbox items, and so forth; and the </a:t>
            </a:r>
            <a:r>
              <a:rPr lang="en-US" altLang="x-none" sz="2880" i="1">
                <a:solidFill>
                  <a:srgbClr val="FF00FF"/>
                </a:solidFill>
              </a:rPr>
              <a:t>controller</a:t>
            </a:r>
            <a:r>
              <a:rPr lang="en-US" altLang="x-none" sz="2880" i="1">
                <a:solidFill>
                  <a:srgbClr val="FFFF00"/>
                </a:solidFill>
              </a:rPr>
              <a:t> manages details involving the communication to the model of user actions.”</a:t>
            </a:r>
          </a:p>
        </p:txBody>
      </p:sp>
    </p:spTree>
    <p:extLst>
      <p:ext uri="{BB962C8B-B14F-4D97-AF65-F5344CB8AC3E}">
        <p14:creationId xmlns:p14="http://schemas.microsoft.com/office/powerpoint/2010/main" val="811443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FFFF00"/>
                </a:solidFill>
              </a:rPr>
              <a:t>Model View Controller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8250">
              <a:defRPr/>
            </a:pPr>
            <a:r>
              <a:rPr lang="en-US" altLang="x-none" dirty="0" smtClean="0"/>
              <a:t>We name the three basic functions of an application as follows</a:t>
            </a:r>
          </a:p>
          <a:p>
            <a:pPr marL="796856" lvl="1">
              <a:defRPr/>
            </a:pPr>
            <a:r>
              <a:rPr lang="en-US" altLang="x-none" dirty="0" smtClean="0">
                <a:solidFill>
                  <a:srgbClr val="FF00FF"/>
                </a:solidFill>
              </a:rPr>
              <a:t>Controller</a:t>
            </a:r>
            <a:r>
              <a:rPr lang="en-US" altLang="x-none" dirty="0" smtClean="0"/>
              <a:t> - The code that does the thinking and decision making</a:t>
            </a:r>
          </a:p>
          <a:p>
            <a:pPr marL="796856" lvl="1">
              <a:defRPr/>
            </a:pPr>
            <a:r>
              <a:rPr lang="en-US" altLang="x-none" dirty="0" smtClean="0">
                <a:solidFill>
                  <a:srgbClr val="00FF00"/>
                </a:solidFill>
              </a:rPr>
              <a:t>View</a:t>
            </a:r>
            <a:r>
              <a:rPr lang="en-US" altLang="x-none" dirty="0" smtClean="0"/>
              <a:t> - The HTML, CSS, etc. which makes up the look and feel of the application</a:t>
            </a:r>
          </a:p>
          <a:p>
            <a:pPr marL="796856" lvl="1">
              <a:defRPr/>
            </a:pPr>
            <a:r>
              <a:rPr lang="en-US" altLang="x-none" dirty="0" smtClean="0">
                <a:solidFill>
                  <a:srgbClr val="FF7F00"/>
                </a:solidFill>
              </a:rPr>
              <a:t>Model</a:t>
            </a:r>
            <a:r>
              <a:rPr lang="en-US" altLang="x-none" dirty="0" smtClean="0"/>
              <a:t> - The persistent data that we keep in the data store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2344912" y="6192264"/>
            <a:ext cx="7498912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>
                <a:solidFill>
                  <a:srgbClr val="FFFF00"/>
                </a:solidFill>
              </a:rPr>
              <a:t>http://en.wikipedia.org/wiki/Model-view-controller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247986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00FF00"/>
                </a:solidFill>
              </a:rPr>
              <a:t>Controller “Orchestrates”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709" y="2357846"/>
            <a:ext cx="2914650" cy="216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/>
          </p:cNvSpPr>
          <p:nvPr/>
        </p:nvSpPr>
        <p:spPr bwMode="auto">
          <a:xfrm>
            <a:off x="7421811" y="1681705"/>
            <a:ext cx="3923895" cy="30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1954"/>
              <a:t>http://www.kapralova.org/MORAL.htm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3538798" y="3233036"/>
            <a:ext cx="729367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00FFFF"/>
                </a:solidFill>
              </a:rPr>
              <a:t>Logic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5625769" y="3886179"/>
            <a:ext cx="687369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FF00"/>
                </a:solidFill>
              </a:rPr>
              <a:t>View</a:t>
            </a: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1245231" y="3886179"/>
            <a:ext cx="1184556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7F00"/>
                </a:solidFill>
              </a:rPr>
              <a:t>Browser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1539454" y="2971779"/>
            <a:ext cx="870431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00FF00"/>
                </a:solidFill>
              </a:rPr>
              <a:t>Model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998037" y="2233728"/>
            <a:ext cx="1154163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00FF"/>
                </a:solidFill>
              </a:rPr>
              <a:t>Cookies</a:t>
            </a:r>
          </a:p>
        </p:txBody>
      </p:sp>
      <p:sp>
        <p:nvSpPr>
          <p:cNvPr id="32777" name="Rectangle 9"/>
          <p:cNvSpPr>
            <a:spLocks/>
          </p:cNvSpPr>
          <p:nvPr/>
        </p:nvSpPr>
        <p:spPr bwMode="auto">
          <a:xfrm>
            <a:off x="2982246" y="2005128"/>
            <a:ext cx="1019511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996633"/>
                </a:solidFill>
              </a:rPr>
              <a:t>Session</a:t>
            </a:r>
          </a:p>
        </p:txBody>
      </p:sp>
      <p:grpSp>
        <p:nvGrpSpPr>
          <p:cNvPr id="32778" name="Group 10"/>
          <p:cNvGrpSpPr>
            <a:grpSpLocks/>
          </p:cNvGrpSpPr>
          <p:nvPr/>
        </p:nvGrpSpPr>
        <p:grpSpPr bwMode="auto">
          <a:xfrm rot="-2272497">
            <a:off x="3811633" y="3980089"/>
            <a:ext cx="169817" cy="1102995"/>
            <a:chOff x="0" y="0"/>
            <a:chExt cx="208" cy="1351"/>
          </a:xfrm>
        </p:grpSpPr>
        <p:sp>
          <p:nvSpPr>
            <p:cNvPr id="32781" name="AutoShape 11"/>
            <p:cNvSpPr>
              <a:spLocks/>
            </p:cNvSpPr>
            <p:nvPr/>
          </p:nvSpPr>
          <p:spPr bwMode="auto">
            <a:xfrm>
              <a:off x="60" y="0"/>
              <a:ext cx="88" cy="13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880"/>
            </a:p>
          </p:txBody>
        </p:sp>
        <p:sp>
          <p:nvSpPr>
            <p:cNvPr id="32782" name="AutoShape 12"/>
            <p:cNvSpPr>
              <a:spLocks/>
            </p:cNvSpPr>
            <p:nvPr/>
          </p:nvSpPr>
          <p:spPr bwMode="auto">
            <a:xfrm>
              <a:off x="0" y="879"/>
              <a:ext cx="208" cy="472"/>
            </a:xfrm>
            <a:prstGeom prst="roundRect">
              <a:avLst>
                <a:gd name="adj" fmla="val 50000"/>
              </a:avLst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880"/>
            </a:p>
          </p:txBody>
        </p:sp>
      </p:grpSp>
      <p:sp>
        <p:nvSpPr>
          <p:cNvPr id="32779" name="Rectangle 13"/>
          <p:cNvSpPr>
            <a:spLocks/>
          </p:cNvSpPr>
          <p:nvPr/>
        </p:nvSpPr>
        <p:spPr bwMode="auto">
          <a:xfrm>
            <a:off x="1010467" y="6084026"/>
            <a:ext cx="10345783" cy="44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/>
              <a:t>The controller is the conductor of all of the other aspects of MVC.</a:t>
            </a:r>
          </a:p>
        </p:txBody>
      </p:sp>
      <p:sp>
        <p:nvSpPr>
          <p:cNvPr id="32780" name="Rectangle 14"/>
          <p:cNvSpPr>
            <a:spLocks/>
          </p:cNvSpPr>
          <p:nvPr/>
        </p:nvSpPr>
        <p:spPr bwMode="auto">
          <a:xfrm>
            <a:off x="5341288" y="3076282"/>
            <a:ext cx="621966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00FF"/>
                </a:solidFill>
              </a:rPr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2606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FFFF00"/>
                </a:solidFill>
              </a:rPr>
              <a:t>Tasks Inside the Server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 smtClean="0"/>
              <a:t>Process any user input data (i.e. from a form) - possibly storing it in a database or making some other change to the database such as a delete</a:t>
            </a:r>
          </a:p>
          <a:p>
            <a:pPr marL="385365">
              <a:defRPr/>
            </a:pPr>
            <a:r>
              <a:rPr lang="en-US" altLang="x-none" dirty="0" smtClean="0"/>
              <a:t>Decide which screen to send back to the user</a:t>
            </a:r>
          </a:p>
          <a:p>
            <a:pPr marL="385365">
              <a:defRPr/>
            </a:pPr>
            <a:r>
              <a:rPr lang="en-US" altLang="x-none" dirty="0" smtClean="0"/>
              <a:t>Retrieve any needed data</a:t>
            </a:r>
          </a:p>
          <a:p>
            <a:pPr marL="385365">
              <a:defRPr/>
            </a:pPr>
            <a:r>
              <a:rPr lang="en-US" altLang="x-none" dirty="0" smtClean="0"/>
              <a:t>Produce the HTML response and send it back to the browser</a:t>
            </a:r>
          </a:p>
        </p:txBody>
      </p:sp>
    </p:spTree>
    <p:extLst>
      <p:ext uri="{BB962C8B-B14F-4D97-AF65-F5344CB8AC3E}">
        <p14:creationId xmlns:p14="http://schemas.microsoft.com/office/powerpoint/2010/main" val="634102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1184366" y="346166"/>
            <a:ext cx="9261566" cy="36576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lIns="0" tIns="0" rIns="0" bIns="0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x-none" altLang="x-none" sz="288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3962916" y="4383363"/>
            <a:ext cx="1122102" cy="82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74">
                <a:solidFill>
                  <a:srgbClr val="FFFF00"/>
                </a:solidFill>
              </a:rPr>
              <a:t>HTTP</a:t>
            </a:r>
          </a:p>
          <a:p>
            <a:pPr eaLnBrk="1" hangingPunct="1"/>
            <a:r>
              <a:rPr lang="en-US" altLang="x-none" sz="2674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6182670" y="4383363"/>
            <a:ext cx="1328890" cy="82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74">
                <a:solidFill>
                  <a:srgbClr val="00FF00"/>
                </a:solidFill>
              </a:rPr>
              <a:t>HTTP</a:t>
            </a:r>
          </a:p>
          <a:p>
            <a:pPr eaLnBrk="1" hangingPunct="1"/>
            <a:r>
              <a:rPr lang="en-US" altLang="x-none" sz="2674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4608067" y="5818820"/>
            <a:ext cx="1957780" cy="68063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4423">
                <a:solidFill>
                  <a:srgbClr val="0000FF"/>
                </a:solidFill>
              </a:rPr>
              <a:t>Browser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7948812" y="482771"/>
            <a:ext cx="2375137" cy="58567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3806">
                <a:solidFill>
                  <a:srgbClr val="0000FF"/>
                </a:solidFill>
              </a:rPr>
              <a:t>Web Server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5327741" y="4081327"/>
            <a:ext cx="14696" cy="1393643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rot="10800000" flipH="1">
            <a:off x="5832294" y="4097655"/>
            <a:ext cx="14696" cy="14238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3823063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Store Data</a:t>
            </a:r>
          </a:p>
        </p:txBody>
      </p:sp>
      <p:sp>
        <p:nvSpPr>
          <p:cNvPr id="25609" name="Oval 9"/>
          <p:cNvSpPr>
            <a:spLocks/>
          </p:cNvSpPr>
          <p:nvPr/>
        </p:nvSpPr>
        <p:spPr bwMode="auto">
          <a:xfrm>
            <a:off x="7356566" y="1149532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3</a:t>
            </a:r>
          </a:p>
        </p:txBody>
      </p:sp>
      <p:sp>
        <p:nvSpPr>
          <p:cNvPr id="25610" name="Oval 10"/>
          <p:cNvSpPr>
            <a:spLocks/>
          </p:cNvSpPr>
          <p:nvPr/>
        </p:nvSpPr>
        <p:spPr bwMode="auto">
          <a:xfrm>
            <a:off x="2373086" y="2671355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25611" name="Oval 11"/>
          <p:cNvSpPr>
            <a:spLocks/>
          </p:cNvSpPr>
          <p:nvPr/>
        </p:nvSpPr>
        <p:spPr bwMode="auto">
          <a:xfrm>
            <a:off x="2947852" y="1149532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25612" name="Oval 12"/>
          <p:cNvSpPr>
            <a:spLocks/>
          </p:cNvSpPr>
          <p:nvPr/>
        </p:nvSpPr>
        <p:spPr bwMode="auto">
          <a:xfrm>
            <a:off x="8479972" y="2671355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4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3905523" y="1698172"/>
            <a:ext cx="661307" cy="531495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rot="10800000">
            <a:off x="5228137" y="1084217"/>
            <a:ext cx="531495" cy="2122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rot="10800000">
            <a:off x="6713220" y="1662249"/>
            <a:ext cx="596810" cy="5094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rot="10800000" flipH="1">
            <a:off x="5911487" y="3481252"/>
            <a:ext cx="1495697" cy="5094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3189514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Handle</a:t>
            </a:r>
          </a:p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Input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4154533" y="3541667"/>
            <a:ext cx="1171575" cy="41229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5762897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3086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Retrieve</a:t>
            </a:r>
            <a:endParaRPr lang="en-US" altLang="x-none" sz="3137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/>
            <a:r>
              <a:rPr lang="en-US" altLang="x-none" sz="3137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6814457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Build</a:t>
            </a:r>
          </a:p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79815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smtClean="0"/>
              <a:t>We call the Data bit - the “</a:t>
            </a:r>
            <a:r>
              <a:rPr lang="en-US" altLang="x-none" smtClean="0">
                <a:solidFill>
                  <a:srgbClr val="FF7F00"/>
                </a:solidFill>
              </a:rPr>
              <a:t>Model</a:t>
            </a:r>
            <a:r>
              <a:rPr lang="en-US" altLang="x-none" smtClean="0"/>
              <a:t>” or Data Model</a:t>
            </a:r>
          </a:p>
          <a:p>
            <a:pPr marL="385365">
              <a:defRPr/>
            </a:pPr>
            <a:r>
              <a:rPr lang="en-US" altLang="x-none" smtClean="0"/>
              <a:t>We call the “making the next HTML” bit the “</a:t>
            </a:r>
            <a:r>
              <a:rPr lang="en-US" altLang="x-none" smtClean="0">
                <a:solidFill>
                  <a:srgbClr val="00FF00"/>
                </a:solidFill>
              </a:rPr>
              <a:t>View</a:t>
            </a:r>
            <a:r>
              <a:rPr lang="en-US" altLang="x-none" smtClean="0"/>
              <a:t>” or “Presentation Layer”</a:t>
            </a:r>
          </a:p>
          <a:p>
            <a:pPr marL="385365">
              <a:defRPr/>
            </a:pPr>
            <a:r>
              <a:rPr lang="en-US" altLang="x-none" smtClean="0"/>
              <a:t>We call the handling of input and the general orchestration of it all the “</a:t>
            </a:r>
            <a:r>
              <a:rPr lang="en-US" altLang="x-none" smtClean="0">
                <a:solidFill>
                  <a:srgbClr val="FF00FF"/>
                </a:solidFill>
              </a:rPr>
              <a:t>Controller</a:t>
            </a:r>
            <a:r>
              <a:rPr lang="en-US" altLang="x-none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481</Words>
  <Application>Microsoft Macintosh PowerPoint</Application>
  <PresentationFormat>Widescreen</PresentationFormat>
  <Paragraphs>103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Gill Sans</vt:lpstr>
      <vt:lpstr>Helvetica</vt:lpstr>
      <vt:lpstr>ＭＳ Ｐゴシック</vt:lpstr>
      <vt:lpstr>ヒラギノ角ゴ ProN W3</vt:lpstr>
      <vt:lpstr>Arial</vt:lpstr>
      <vt:lpstr>Office Theme</vt:lpstr>
      <vt:lpstr>Model View Controller (MVC)</vt:lpstr>
      <vt:lpstr>PowerPoint Presentation</vt:lpstr>
      <vt:lpstr>PowerPoint Presentation</vt:lpstr>
      <vt:lpstr>Model-View-Controller</vt:lpstr>
      <vt:lpstr>Model View Controller</vt:lpstr>
      <vt:lpstr>Controller “Orchestrates”</vt:lpstr>
      <vt:lpstr>Tasks Inside the Server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40</cp:revision>
  <dcterms:created xsi:type="dcterms:W3CDTF">2019-01-19T02:12:54Z</dcterms:created>
  <dcterms:modified xsi:type="dcterms:W3CDTF">2019-01-25T01:24:16Z</dcterms:modified>
</cp:coreProperties>
</file>