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79" r:id="rId4"/>
    <p:sldId id="264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7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5596-9E8A-1341-85F9-3131B49433D0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F8876-38A3-154F-8490-DACA9875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7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A8BA-03F0-8A40-9C15-559693455F49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8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The Structure of a Django Application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Charles R. Severance</a:t>
            </a:r>
          </a:p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5194" y="5349875"/>
            <a:ext cx="49870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</a:t>
            </a:r>
          </a:p>
        </p:txBody>
      </p: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9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3711388"/>
            <a:ext cx="7374512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 – </a:t>
            </a:r>
            <a:r>
              <a:rPr lang="en-CA" sz="2000" dirty="0" smtClean="0">
                <a:solidFill>
                  <a:schemeClr val="bg1"/>
                </a:solidFill>
              </a:rPr>
              <a:t>invokes one of the generic edit views;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model = Auto – </a:t>
            </a:r>
            <a:r>
              <a:rPr lang="en-CA" sz="2000" dirty="0" smtClean="0">
                <a:solidFill>
                  <a:schemeClr val="bg1"/>
                </a:solidFill>
              </a:rPr>
              <a:t>calls the database table “Auto”;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fields = ‘__all__’</a:t>
            </a:r>
            <a:r>
              <a:rPr lang="en-CA" sz="2000" dirty="0" smtClean="0">
                <a:solidFill>
                  <a:schemeClr val="bg1"/>
                </a:solidFill>
              </a:rPr>
              <a:t> – renders all fields from the table in the form;</a:t>
            </a:r>
          </a:p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URL name to return after ‘submit’;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5894" y="2247900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0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4826" y="2054256"/>
            <a:ext cx="3469486" cy="101566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blank form for adding new records.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90358" y="2054256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4847" y="4064889"/>
            <a:ext cx="4733925" cy="105727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212519" y="3697950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111726" y="1054249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11726" y="43245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14497" y="5218377"/>
            <a:ext cx="3469486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UpdateView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form populated with an existing record for editing.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90358" y="5233360"/>
            <a:ext cx="2476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30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77635"/>
            <a:ext cx="1366222" cy="61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2205318"/>
            <a:ext cx="7374512" cy="317009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</a:t>
            </a:r>
            <a:r>
              <a:rPr lang="en-CA" sz="2000" b="1" u="sng" dirty="0" smtClean="0">
                <a:solidFill>
                  <a:schemeClr val="bg1"/>
                </a:solidFill>
              </a:rPr>
              <a:t>URL name </a:t>
            </a:r>
            <a:r>
              <a:rPr lang="en-CA" sz="2000" dirty="0" smtClean="0">
                <a:solidFill>
                  <a:schemeClr val="bg1"/>
                </a:solidFill>
              </a:rPr>
              <a:t>to return after ‘submit’.  The URL name is a Named URL Pattern which is specified in urls.py.  This creates a DRY mechanism (Don’t Repeat Yourself) for referencing a URL which is useful in simplifying the code and helps prevent errors when PATH values are changed.</a:t>
            </a:r>
          </a:p>
          <a:p>
            <a:pPr marL="457200" indent="-457200"/>
            <a:endParaRPr lang="en-CA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‘</a:t>
            </a:r>
            <a:r>
              <a:rPr lang="en-CA" sz="2000" b="1" dirty="0" err="1" smtClean="0">
                <a:solidFill>
                  <a:schemeClr val="bg1"/>
                </a:solidFill>
              </a:rPr>
              <a:t>autos:all</a:t>
            </a:r>
            <a:r>
              <a:rPr lang="en-CA" sz="2000" b="1" dirty="0" smtClean="0">
                <a:solidFill>
                  <a:schemeClr val="bg1"/>
                </a:solidFill>
              </a:rPr>
              <a:t>’ </a:t>
            </a:r>
            <a:r>
              <a:rPr lang="en-CA" sz="2000" dirty="0" smtClean="0">
                <a:solidFill>
                  <a:schemeClr val="bg1"/>
                </a:solidFill>
              </a:rPr>
              <a:t>– This reference includes two elements (</a:t>
            </a:r>
            <a:r>
              <a:rPr lang="en-CA" sz="2000" dirty="0" err="1" smtClean="0">
                <a:solidFill>
                  <a:schemeClr val="bg1"/>
                </a:solidFill>
              </a:rPr>
              <a:t>i</a:t>
            </a:r>
            <a:r>
              <a:rPr lang="en-CA" sz="2000" dirty="0" smtClean="0">
                <a:solidFill>
                  <a:schemeClr val="bg1"/>
                </a:solidFill>
              </a:rPr>
              <a:t>) application namespace (autos) and (ii) the URL Name (all).  The application namespace helps distinguish conflicting URL Names from different applications.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702935" y="18610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8376" y="5668275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812997" y="545133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61058" y="6174890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1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take a while to fully understand the internal workings of a Django application </a:t>
            </a:r>
            <a:r>
              <a:rPr lang="mr-IN" dirty="0" smtClean="0"/>
              <a:t>–</a:t>
            </a:r>
            <a:r>
              <a:rPr lang="en-US" dirty="0" smtClean="0"/>
              <a:t> it gets easier after you have built and extended a few applications.</a:t>
            </a:r>
          </a:p>
          <a:p>
            <a:r>
              <a:rPr lang="en-US" dirty="0" smtClean="0"/>
              <a:t>Having consistency in the "shape" of Django applications is very helpful when you get "dropped into" an existing project developed by someone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7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These slides are Copyright </a:t>
            </a:r>
            <a:r>
              <a:rPr lang="en-US" sz="1350" dirty="0" smtClean="0">
                <a:solidFill>
                  <a:srgbClr val="FFFFFF"/>
                </a:solidFill>
              </a:rPr>
              <a:t>2019-  </a:t>
            </a:r>
            <a:r>
              <a:rPr lang="en-US" sz="1350" dirty="0">
                <a:solidFill>
                  <a:srgbClr val="FFFFFF"/>
                </a:solidFill>
              </a:rPr>
              <a:t>Charles R. Severance (</a:t>
            </a:r>
            <a:r>
              <a:rPr lang="en-US" sz="135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35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r>
              <a:rPr lang="en-US" sz="135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pPr>
              <a:buClr>
                <a:schemeClr val="dk2"/>
              </a:buClr>
              <a:buSzPct val="61111"/>
            </a:pPr>
            <a:r>
              <a:rPr lang="en-US" sz="135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endParaRPr sz="1350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6528301" y="1746993"/>
            <a:ext cx="5098274" cy="433766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Continue</a:t>
            </a:r>
            <a:r>
              <a:rPr lang="is-IS" sz="1350" dirty="0">
                <a:solidFill>
                  <a:srgbClr val="FFFFFF"/>
                </a:solidFill>
              </a:rPr>
              <a:t>…</a:t>
            </a:r>
            <a:endParaRPr 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Terminology (i.e. folders)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is a collection of applications</a:t>
            </a:r>
          </a:p>
          <a:p>
            <a:pPr lvl="1"/>
            <a:r>
              <a:rPr lang="en-US" dirty="0" smtClean="0"/>
              <a:t>Our project is "dj4e-samples"</a:t>
            </a:r>
          </a:p>
          <a:p>
            <a:pPr lvl="1"/>
            <a:r>
              <a:rPr lang="en-US" dirty="0" smtClean="0"/>
              <a:t>Project-wide configuration is in dj4e-samples/dj4e-samples </a:t>
            </a:r>
          </a:p>
          <a:p>
            <a:pPr lvl="1"/>
            <a:endParaRPr lang="en-US" dirty="0"/>
          </a:p>
          <a:p>
            <a:r>
              <a:rPr lang="en-US" dirty="0" smtClean="0"/>
              <a:t>Our first application is "hello"</a:t>
            </a:r>
          </a:p>
          <a:p>
            <a:pPr lvl="1"/>
            <a:r>
              <a:rPr lang="en-US" dirty="0" smtClean="0"/>
              <a:t>We will do most of our web development in the application folder </a:t>
            </a:r>
            <a:br>
              <a:rPr lang="en-US" dirty="0" smtClean="0"/>
            </a:br>
            <a:r>
              <a:rPr lang="en-US" dirty="0" smtClean="0"/>
              <a:t>dj4e-samples/hello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6794" y="4836067"/>
            <a:ext cx="49870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8785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7" y="365125"/>
            <a:ext cx="2895600" cy="1325563"/>
          </a:xfrm>
        </p:spPr>
        <p:txBody>
          <a:bodyPr/>
          <a:lstStyle/>
          <a:p>
            <a:r>
              <a:rPr lang="en-US" smtClean="0"/>
              <a:t>Django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069" y="827881"/>
            <a:ext cx="7879080" cy="53245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-l </a:t>
            </a:r>
            <a:r>
              <a:rPr lang="en-US" sz="20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 home</a:t>
            </a:r>
            <a:endParaRPr lang="en-US" sz="20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  0 Feb 15 __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6106 Apr 23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2382 Apr 26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391 Feb 15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wsgi.py</a:t>
            </a:r>
            <a:endParaRPr lang="en-US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home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  0 Feb 24 __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63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admin.py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85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apps.py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drwxr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xr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-x  4 csev  staff  128 Feb 24 migrations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57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60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tests.py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101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509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1104" y="3014663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dj4e-samples/dj4e-samples/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H="1" flipV="1">
            <a:off x="7915275" y="2271713"/>
            <a:ext cx="1592823" cy="7429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a Web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request arrives at a Django app the incoming request URL is compared to the list of paths in </a:t>
            </a:r>
            <a:r>
              <a:rPr lang="en-US" dirty="0" err="1" smtClean="0">
                <a:solidFill>
                  <a:srgbClr val="FFC000"/>
                </a:solidFill>
              </a:rPr>
              <a:t>urls.py</a:t>
            </a:r>
            <a:r>
              <a:rPr lang="en-US" dirty="0" smtClean="0"/>
              <a:t> in the variable </a:t>
            </a:r>
            <a:r>
              <a:rPr lang="en-US" dirty="0" err="1" smtClean="0">
                <a:solidFill>
                  <a:srgbClr val="FFC000"/>
                </a:solidFill>
              </a:rPr>
              <a:t>urlpatterns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When there is a </a:t>
            </a:r>
            <a:r>
              <a:rPr lang="en-US" dirty="0" err="1" smtClean="0"/>
              <a:t>url</a:t>
            </a:r>
            <a:r>
              <a:rPr lang="en-US" dirty="0" smtClean="0"/>
              <a:t> match, it selects a "</a:t>
            </a:r>
            <a:r>
              <a:rPr lang="en-US" dirty="0" smtClean="0">
                <a:solidFill>
                  <a:srgbClr val="FFC000"/>
                </a:solidFill>
              </a:rPr>
              <a:t>View</a:t>
            </a:r>
            <a:r>
              <a:rPr lang="en-US" dirty="0" smtClean="0"/>
              <a:t>" which is a bit of code that handles any database access and then produces and delivers the response to the browser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</a:rPr>
              <a:t>view</a:t>
            </a:r>
            <a:r>
              <a:rPr lang="en-US" dirty="0" smtClean="0"/>
              <a:t> access the database indirectly through an abstraction called a "</a:t>
            </a:r>
            <a:r>
              <a:rPr lang="en-US" dirty="0" smtClean="0">
                <a:solidFill>
                  <a:srgbClr val="FFC000"/>
                </a:solidFill>
              </a:rPr>
              <a:t>model</a:t>
            </a:r>
            <a:r>
              <a:rPr lang="en-US" dirty="0" smtClean="0"/>
              <a:t>"</a:t>
            </a:r>
          </a:p>
          <a:p>
            <a:r>
              <a:rPr lang="en-US" dirty="0" smtClean="0"/>
              <a:t>This is a general web pattern called "</a:t>
            </a:r>
            <a:r>
              <a:rPr lang="en-US" dirty="0" smtClean="0">
                <a:solidFill>
                  <a:srgbClr val="FFC000"/>
                </a:solidFill>
              </a:rPr>
              <a:t>Model-View-Controller</a:t>
            </a:r>
            <a:r>
              <a:rPr lang="en-US" dirty="0" smtClean="0"/>
              <a:t>" or </a:t>
            </a:r>
            <a:r>
              <a:rPr lang="en-US" dirty="0" smtClean="0">
                <a:solidFill>
                  <a:srgbClr val="FFC000"/>
                </a:solidFill>
              </a:rPr>
              <a:t>MVC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47652" y="278098"/>
            <a:ext cx="682524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827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144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144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6139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6139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42735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70425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54820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2259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04807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04807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04807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04807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882219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45294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07405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07405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73551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882219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50473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50473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79990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50455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29307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30279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12231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18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771625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01049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95140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533316" y="3177625"/>
            <a:ext cx="242808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80990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04279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09717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12946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12946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03607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90571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88346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90703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4645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2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4781376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67959" y="5289982"/>
            <a:ext cx="201155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11252109" y="4614929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967959" y="5289983"/>
            <a:ext cx="523456" cy="43377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67959" y="5552901"/>
            <a:ext cx="523456" cy="8746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979514" y="5289984"/>
            <a:ext cx="3535862" cy="4337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79514" y="5552901"/>
            <a:ext cx="3535862" cy="8425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91415" y="5723756"/>
            <a:ext cx="5023961" cy="70384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40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06681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33495" y="4415287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4669590" y="4828818"/>
            <a:ext cx="7024218" cy="156659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6179" y="5406177"/>
            <a:ext cx="5693803" cy="4616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</a:rPr>
              <a:t>Will look for “class </a:t>
            </a:r>
            <a:r>
              <a:rPr lang="en-CA" sz="2400" b="1" dirty="0" err="1" smtClean="0">
                <a:solidFill>
                  <a:schemeClr val="bg1"/>
                </a:solidFill>
              </a:rPr>
              <a:t>AutoCreate</a:t>
            </a:r>
            <a:r>
              <a:rPr lang="en-CA" sz="2400" b="1" dirty="0" smtClean="0">
                <a:solidFill>
                  <a:schemeClr val="bg1"/>
                </a:solidFill>
              </a:rPr>
              <a:t>” in views.py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8251115" y="4710480"/>
            <a:ext cx="118334" cy="65266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own Arrow 31"/>
          <p:cNvSpPr/>
          <p:nvPr/>
        </p:nvSpPr>
        <p:spPr>
          <a:xfrm rot="4791993">
            <a:off x="3540928" y="4146978"/>
            <a:ext cx="317310" cy="3635265"/>
          </a:xfrm>
          <a:prstGeom prst="downArrow">
            <a:avLst>
              <a:gd name="adj1" fmla="val 22513"/>
              <a:gd name="adj2" fmla="val 5188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11252109" y="377580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0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66099"/>
            <a:ext cx="1366222" cy="6737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4211474" y="557717"/>
            <a:ext cx="7374512" cy="267765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Built-in Class-based Views</a:t>
            </a:r>
          </a:p>
          <a:p>
            <a:pPr marL="457200" indent="-457200"/>
            <a:endParaRPr lang="en-CA" sz="2400" b="1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Pre-existing views for common design requirements;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Generic views are included for display, editing, and date.</a:t>
            </a:r>
          </a:p>
          <a:p>
            <a:pPr marL="914400" lvl="1" indent="-457200">
              <a:buAutoNum type="romanUcPeriod"/>
            </a:pPr>
            <a:endParaRPr lang="en-CA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376" y="3520918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6732281" y="4029524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4696" y="4862483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0812997" y="3303978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2368" y="4613269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0587" y="4862483"/>
            <a:ext cx="104370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Down Arrow 41"/>
          <p:cNvSpPr/>
          <p:nvPr/>
        </p:nvSpPr>
        <p:spPr>
          <a:xfrm rot="3207033">
            <a:off x="7348595" y="4235237"/>
            <a:ext cx="212911" cy="73454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4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595</Words>
  <Application>Microsoft Macintosh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Courier</vt:lpstr>
      <vt:lpstr>Mangal</vt:lpstr>
      <vt:lpstr>Arial</vt:lpstr>
      <vt:lpstr>Office Theme</vt:lpstr>
      <vt:lpstr>The Structure of a Django Application</vt:lpstr>
      <vt:lpstr>Django Terminology (i.e. folders)</vt:lpstr>
      <vt:lpstr>Django files</vt:lpstr>
      <vt:lpstr>Flow of a Web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a Django Application</dc:title>
  <dc:creator>Severance, Charles</dc:creator>
  <cp:lastModifiedBy>Severance, Charles</cp:lastModifiedBy>
  <cp:revision>35</cp:revision>
  <dcterms:created xsi:type="dcterms:W3CDTF">2019-01-18T03:38:28Z</dcterms:created>
  <dcterms:modified xsi:type="dcterms:W3CDTF">2020-07-09T22:38:13Z</dcterms:modified>
</cp:coreProperties>
</file>