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8" r:id="rId2"/>
    <p:sldId id="331" r:id="rId3"/>
    <p:sldId id="334" r:id="rId4"/>
    <p:sldId id="335" r:id="rId5"/>
    <p:sldId id="336" r:id="rId6"/>
    <p:sldId id="324" r:id="rId7"/>
    <p:sldId id="339" r:id="rId8"/>
    <p:sldId id="338" r:id="rId9"/>
    <p:sldId id="340" r:id="rId10"/>
    <p:sldId id="341" r:id="rId11"/>
    <p:sldId id="315" r:id="rId12"/>
    <p:sldId id="343" r:id="rId13"/>
    <p:sldId id="316" r:id="rId14"/>
    <p:sldId id="326" r:id="rId15"/>
    <p:sldId id="342" r:id="rId16"/>
    <p:sldId id="344" r:id="rId17"/>
    <p:sldId id="345" r:id="rId18"/>
    <p:sldId id="349" r:id="rId19"/>
    <p:sldId id="346" r:id="rId20"/>
    <p:sldId id="347" r:id="rId21"/>
    <p:sldId id="348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6" r:id="rId30"/>
    <p:sldId id="358" r:id="rId31"/>
    <p:sldId id="359" r:id="rId32"/>
    <p:sldId id="360" r:id="rId33"/>
    <p:sldId id="361" r:id="rId34"/>
    <p:sldId id="36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FF7F00"/>
    <a:srgbClr val="0500FF"/>
    <a:srgbClr val="D7AC0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4586"/>
  </p:normalViewPr>
  <p:slideViewPr>
    <p:cSldViewPr snapToGrid="0" snapToObjects="1">
      <p:cViewPr>
        <p:scale>
          <a:sx n="89" d="100"/>
          <a:sy n="8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1774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3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9818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332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7227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58624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one_to_many</a:t>
            </a:r>
            <a:r>
              <a:rPr lang="en-US" dirty="0" smtClean="0"/>
              <a:t> + </a:t>
            </a:r>
            <a:r>
              <a:rPr lang="en-US" dirty="0" err="1" smtClean="0"/>
              <a:t>one_to_many</a:t>
            </a:r>
            <a:r>
              <a:rPr lang="en-US" dirty="0" smtClean="0"/>
              <a:t> = </a:t>
            </a:r>
            <a:r>
              <a:rPr lang="en-US" dirty="0" err="1" smtClean="0"/>
              <a:t>many_to_many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>
            <a:normAutofit lnSpcReduction="10000"/>
          </a:bodyPr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</a:t>
            </a: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 dirty="0" smtClean="0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two one-to-many relationships to capture a many-to-many</a:t>
            </a:r>
            <a:endParaRPr lang="en-US" altLang="x-none" dirty="0">
              <a:solidFill>
                <a:srgbClr val="FFFFFF"/>
              </a:solidFill>
              <a:latin typeface="Gill Sans Regular" charset="0"/>
              <a:sym typeface="Cabin" charset="0"/>
            </a:endParaRP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644366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11513" y="5657445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 dirty="0">
                <a:solidFill>
                  <a:srgbClr val="FFFF00"/>
                </a:solidFill>
              </a:rPr>
              <a:t>https://</a:t>
            </a:r>
            <a:r>
              <a:rPr lang="en-US" altLang="en-US" sz="2133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133" dirty="0">
                <a:solidFill>
                  <a:srgbClr val="FFFF00"/>
                </a:solidFill>
              </a:rPr>
              <a:t>/wiki/Many-to-many_(</a:t>
            </a:r>
            <a:r>
              <a:rPr lang="en-US" altLang="en-US" sz="2133" dirty="0" err="1">
                <a:solidFill>
                  <a:srgbClr val="FFFF00"/>
                </a:solidFill>
              </a:rPr>
              <a:t>data_model</a:t>
            </a:r>
            <a:r>
              <a:rPr lang="en-US" altLang="en-US" sz="2133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</a:t>
            </a:r>
            <a:r>
              <a:rPr lang="en-US" dirty="0" err="1" smtClean="0"/>
              <a:t>Locallibrary</a:t>
            </a:r>
            <a:endParaRPr lang="en-US" dirty="0"/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81"/>
          <a:stretch/>
        </p:blipFill>
        <p:spPr bwMode="auto">
          <a:xfrm>
            <a:off x="838200" y="1690688"/>
            <a:ext cx="10487164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35793" y="5138547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171149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Book</a:t>
            </a:r>
            <a:endParaRPr lang="en-US" altLang="en-US" sz="2700" dirty="0">
              <a:latin typeface="Gill Sans Regular" charset="0"/>
              <a:sym typeface="Cabin" charset="0"/>
            </a:endParaRP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Authored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Author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  <a:stCxn id="87061" idx="3"/>
            <a:endCxn id="87048" idx="1"/>
          </p:cNvCxnSpPr>
          <p:nvPr/>
        </p:nvCxnSpPr>
        <p:spPr bwMode="auto">
          <a:xfrm>
            <a:off x="2660652" y="3833284"/>
            <a:ext cx="2485492" cy="641351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Author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169459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Book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  <a:endCxn id="87047" idx="3"/>
          </p:cNvCxnSpPr>
          <p:nvPr/>
        </p:nvCxnSpPr>
        <p:spPr bwMode="auto">
          <a:xfrm flipH="1">
            <a:off x="6955893" y="3587751"/>
            <a:ext cx="2693991" cy="315384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3883018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46136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authors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4451335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books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5209" y="5469581"/>
            <a:ext cx="357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Django calls this the "through"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3498" y="742951"/>
            <a:ext cx="10341293" cy="4093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books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through=</a:t>
            </a:r>
            <a:r>
              <a:rPr lang="en-US" sz="20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'Authored'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Authored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(Book,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author =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(Author,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3723" y="5433626"/>
            <a:ext cx="9651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</a:t>
            </a:r>
            <a:r>
              <a:rPr lang="en-US" dirty="0" err="1" smtClean="0"/>
              <a:t>bookmany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6" y="627133"/>
            <a:ext cx="991076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sz="2000" dirty="0">
              <a:solidFill>
                <a:srgbClr val="00206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sz="20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 to authored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books to author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2000" dirty="0" err="1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2000" dirty="0">
                <a:solidFill>
                  <a:srgbClr val="00206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admin,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favs,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forums,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many,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pics, rest, sessions,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social_django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tracks, users</a:t>
            </a:r>
          </a:p>
          <a:p>
            <a:r>
              <a:rPr lang="en-US" sz="20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bookmany.0001_initial...</a:t>
            </a:r>
            <a:r>
              <a:rPr lang="en-US" sz="20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8038" y="1286709"/>
            <a:ext cx="4866370" cy="203132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Remember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6" y="301466"/>
            <a:ext cx="1092993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Author, Authored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 = Book(title='Networking')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 = Book(title='Raspberry')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 = Author(name='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a1.save()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 = Author(name='Severance')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a2.save()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Authored(book=b1,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author=a1).save()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Authored(book=b2, author=a2).save()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b1.authors.values()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b2.authors.values()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'name':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Fontichiaro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'}, {'id': 2, 'name': 'Severance'}]&gt;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a1.books.values()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'title': 'Raspberry'}]&gt;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a2.books.values()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'title': 'Networking'}, {'id': 2, 'title': 'Raspberry'}]&gt;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hape 651"/>
          <p:cNvSpPr/>
          <p:nvPr/>
        </p:nvSpPr>
        <p:spPr>
          <a:xfrm>
            <a:off x="7892234" y="1741137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Authored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654"/>
          <p:cNvSpPr/>
          <p:nvPr/>
        </p:nvSpPr>
        <p:spPr>
          <a:xfrm>
            <a:off x="5799747" y="1683631"/>
            <a:ext cx="1492619" cy="849494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Shape 655"/>
          <p:cNvCxnSpPr/>
          <p:nvPr/>
        </p:nvCxnSpPr>
        <p:spPr>
          <a:xfrm>
            <a:off x="7292366" y="2108378"/>
            <a:ext cx="599868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Shape 651"/>
          <p:cNvSpPr/>
          <p:nvPr/>
        </p:nvSpPr>
        <p:spPr>
          <a:xfrm>
            <a:off x="10009358" y="1673577"/>
            <a:ext cx="1492619" cy="869602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 i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lang="en" sz="24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655"/>
          <p:cNvCxnSpPr/>
          <p:nvPr/>
        </p:nvCxnSpPr>
        <p:spPr>
          <a:xfrm>
            <a:off x="9384853" y="2108378"/>
            <a:ext cx="624505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155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of Many-Many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Educational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93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00FF"/>
                </a:solidFill>
                <a:latin typeface="Gill Sans Regular" charset="0"/>
                <a:sym typeface="Cabin" charset="0"/>
              </a:rPr>
              <a:t>course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0000"/>
                </a:solidFill>
                <a:latin typeface="Gill Sans Regular" charset="0"/>
                <a:sym typeface="Cabin" charset="0"/>
              </a:rPr>
              <a:t>Person</a:t>
            </a:r>
            <a:endParaRPr lang="en-US" altLang="en-US" sz="3000" dirty="0">
              <a:solidFill>
                <a:srgbClr val="0000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1" name="Shape 615"/>
          <p:cNvSpPr txBox="1">
            <a:spLocks noChangeArrowheads="1"/>
          </p:cNvSpPr>
          <p:nvPr/>
        </p:nvSpPr>
        <p:spPr bwMode="auto">
          <a:xfrm>
            <a:off x="860424" y="4687888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members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2" name="Shape 615"/>
          <p:cNvSpPr txBox="1">
            <a:spLocks noChangeArrowheads="1"/>
          </p:cNvSpPr>
          <p:nvPr/>
        </p:nvSpPr>
        <p:spPr bwMode="auto">
          <a:xfrm>
            <a:off x="9645117" y="5008562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2400" i="1" dirty="0" smtClean="0">
                <a:solidFill>
                  <a:srgbClr val="FF40FF"/>
                </a:solidFill>
                <a:latin typeface="Gill Sans Regular" charset="0"/>
                <a:sym typeface="Cabin" charset="0"/>
              </a:rPr>
              <a:t>courses</a:t>
            </a:r>
            <a:endParaRPr lang="en-US" altLang="en-US" sz="2400" i="1" dirty="0">
              <a:solidFill>
                <a:srgbClr val="FF40FF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47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728663"/>
            <a:ext cx="7220246" cy="280076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members 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6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related_name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'courses</a:t>
            </a:r>
            <a:r>
              <a:rPr lang="en-US" sz="16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75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3377" y="514350"/>
            <a:ext cx="7058343" cy="48320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0782" y="581032"/>
            <a:ext cx="93891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c = Course(title='Woodcraft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c.id</a:t>
            </a:r>
            <a:endParaRPr lang="en-US" dirty="0" smtClean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6</a:t>
            </a:r>
            <a:endParaRPr lang="en-US" dirty="0" smtClean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[]&gt;</a:t>
            </a:r>
            <a:endParaRPr lang="mr-IN" dirty="0" smtClean="0"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&gt;&gt;&gt;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 smtClean="0">
                <a:latin typeface="Menlo-Regular" charset="0"/>
              </a:rPr>
              <a:t>6</a:t>
            </a:r>
            <a:endParaRPr lang="en-US" dirty="0"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c.members.values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</a:t>
            </a:r>
            <a:r>
              <a:rPr lang="en-US" dirty="0" smtClean="0">
                <a:latin typeface="Menlo-Regular" charset="0"/>
              </a:rPr>
              <a:t>3, </a:t>
            </a:r>
            <a:r>
              <a:rPr lang="en-US" dirty="0">
                <a:latin typeface="Menlo-Regular" charset="0"/>
              </a:rPr>
              <a:t>'email': '</a:t>
            </a:r>
            <a:r>
              <a:rPr lang="en-US" dirty="0" err="1">
                <a:latin typeface="Menlo-Regular" charset="0"/>
              </a:rPr>
              <a:t>ted@umich.edu</a:t>
            </a:r>
            <a:r>
              <a:rPr lang="en-US" dirty="0">
                <a:latin typeface="Menlo-Regular" charset="0"/>
              </a:rPr>
              <a:t>', 'name': None</a:t>
            </a:r>
            <a:r>
              <a:rPr lang="en-US" dirty="0" smtClean="0">
                <a:latin typeface="Menlo-Regular" charset="0"/>
              </a:rPr>
              <a:t>}]&gt;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err="1" smtClean="0">
                <a:solidFill>
                  <a:srgbClr val="FF7F00"/>
                </a:solidFill>
                <a:latin typeface="Menlo-Regular" charset="0"/>
              </a:rPr>
              <a:t>p.courses.values</a:t>
            </a:r>
            <a:r>
              <a:rPr lang="en-US" dirty="0" smtClean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 smtClean="0">
                <a:latin typeface="Menlo-Regular" charset="0"/>
              </a:rPr>
              <a:t>&lt;</a:t>
            </a:r>
            <a:r>
              <a:rPr lang="en-US" dirty="0" err="1">
                <a:latin typeface="Menlo-Regular" charset="0"/>
              </a:rPr>
              <a:t>QuerySet</a:t>
            </a:r>
            <a:r>
              <a:rPr lang="en-US" dirty="0">
                <a:latin typeface="Menlo-Regular" charset="0"/>
              </a:rPr>
              <a:t> [{'id': 6, 'title': 'Woodcraft'}]&gt;</a:t>
            </a:r>
            <a:endParaRPr lang="mr-IN" dirty="0">
              <a:latin typeface="Menlo-Regular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7379074" y="3750251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343401" y="3770359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836020" y="4117492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836020" y="4300134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76499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427334" y="373014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884280" y="409738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884280" y="428002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813250" y="425991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Menlo" charset="0"/>
              </a:rPr>
              <a:t>many/</a:t>
            </a:r>
            <a:r>
              <a:rPr lang="en-US" sz="1200" dirty="0" err="1" smtClean="0">
                <a:solidFill>
                  <a:srgbClr val="FFFF00"/>
                </a:solidFill>
                <a:latin typeface="Menlo" charset="0"/>
              </a:rPr>
              <a:t>load.csv</a:t>
            </a:r>
            <a:endParaRPr lang="en-US" sz="12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200" dirty="0" err="1" smtClean="0">
                <a:latin typeface="Menlo" charset="0"/>
              </a:rPr>
              <a:t>jane@tsugi.org,I,Python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ed@tsugi.org,L,Python</a:t>
            </a:r>
            <a:endParaRPr lang="en-US" sz="1200" dirty="0">
              <a:latin typeface="Menlo" charset="0"/>
            </a:endParaRPr>
          </a:p>
          <a:p>
            <a:r>
              <a:rPr lang="en-US" sz="1400" dirty="0" err="1">
                <a:latin typeface="Menlo" charset="0"/>
              </a:rPr>
              <a:t>sue@tsugi.org,L,Python</a:t>
            </a:r>
            <a:endParaRPr lang="en-US" sz="14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sue@tsugi.org,L,Django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ed@tsugi.org,I,SQL</a:t>
            </a:r>
            <a:endParaRPr lang="en-US" sz="1200" dirty="0">
              <a:latin typeface="Menlo" charset="0"/>
            </a:endParaRPr>
          </a:p>
          <a:p>
            <a:r>
              <a:rPr lang="en-US" sz="1200" dirty="0" err="1">
                <a:latin typeface="Menlo" charset="0"/>
              </a:rPr>
              <a:t>jane@tsugi.org,L,SQL</a:t>
            </a:r>
            <a:endParaRPr lang="en-US" sz="12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many/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404811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20669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5905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72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many/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load.csv</a:t>
            </a:r>
            <a:r>
              <a:rPr lang="en-US" sz="2000" dirty="0">
                <a:latin typeface="Menlo" charset="0"/>
              </a:rPr>
              <a:t> </a:t>
            </a:r>
          </a:p>
          <a:p>
            <a:r>
              <a:rPr lang="en-US" sz="2000" dirty="0" err="1">
                <a:latin typeface="Menlo" charset="0"/>
              </a:rPr>
              <a:t>jane@tsugi.org,I,Python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sue@tsugi.org,L,Python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sue@tsugi.org,L,Django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ed@tsugi.org,I,SQL</a:t>
            </a:r>
            <a:endParaRPr lang="en-US" sz="2000" dirty="0"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jane@tsugi.org,L,SQL</a:t>
            </a:r>
            <a:endParaRPr lang="en-US" sz="2000" dirty="0">
              <a:latin typeface="Menlo" charset="0"/>
            </a:endParaRP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1847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84775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  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https://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docs.python.org</a:t>
            </a:r>
            <a:r>
              <a:rPr lang="en-US" sz="17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/3/library/</a:t>
            </a:r>
            <a:r>
              <a:rPr lang="en-US" sz="17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csv.html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Person, Course, Membership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7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'many/</a:t>
            </a:r>
            <a:r>
              <a:rPr lang="en-US" sz="17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load.csv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Membership.objects.all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2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many_load.py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7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relationships between Book / Genre and Book / Author are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4"/>
            <a:ext cx="3586163" cy="2809616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14762" y="1042988"/>
            <a:ext cx="3586163" cy="3243262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54784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person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de-DE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'Python']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'Django']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'I', 'SQL']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 'L', 'SQL']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3711" y="3122612"/>
            <a:ext cx="8896351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7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p,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Person.objects.get_or_create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(email=row[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c, created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Course.objects.get_or_create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(title=row[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Membership.LEARNER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row[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== </a:t>
            </a:r>
            <a:r>
              <a:rPr lang="en-US" sz="17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'I'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r = 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Membership.INSTRUCTOR</a:t>
            </a:r>
            <a:endParaRPr lang="en-US" sz="17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m = Membership(role=</a:t>
            </a:r>
            <a:r>
              <a:rPr lang="en-US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r,person</a:t>
            </a:r>
            <a:r>
              <a:rPr lang="en-US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=p, course=c)</a:t>
            </a:r>
          </a:p>
          <a:p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7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m.save</a:t>
            </a:r>
            <a:r>
              <a:rPr lang="mr-IN" sz="17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299" y="1506915"/>
            <a:ext cx="882491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many.models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Person, Course, Membership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1,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Person.objects.get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x.email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jane@tsugi.org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x.courses.values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 [{'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1,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'},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mr-IN" sz="1600" dirty="0" err="1"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': 'SQL'}]&gt;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=2)</a:t>
            </a:r>
          </a:p>
          <a:p>
            <a:r>
              <a:rPr lang="mr-IN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y.title</a:t>
            </a:r>
            <a:endParaRPr lang="mr-IN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'Django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y.members.values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[{'id': 2,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ed@tsugi.org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{'id': 3, 'email':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sue@tsugi.org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', 'name': None}]&gt;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0325" cy="1325563"/>
          </a:xfrm>
        </p:spPr>
        <p:txBody>
          <a:bodyPr/>
          <a:lstStyle/>
          <a:p>
            <a:r>
              <a:rPr lang="en-US" dirty="0" smtClean="0"/>
              <a:t>Many-to-Many in the Django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0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12" y="572044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/questions/2005953/access-fields-in-</a:t>
            </a:r>
            <a:r>
              <a:rPr lang="en-US" dirty="0" err="1"/>
              <a:t>django</a:t>
            </a:r>
            <a:r>
              <a:rPr lang="en-US" dirty="0"/>
              <a:t>-intermediate-model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0723" y="1864102"/>
            <a:ext cx="88249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Course.objects.get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=2</a:t>
            </a:r>
            <a:r>
              <a:rPr lang="en-US" sz="16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y.membership_set.all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().values()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[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4,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2,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'role': 5000},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'id': 5,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person_id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3, '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course_id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2</a:t>
            </a:r>
            <a:r>
              <a:rPr lang="en-US" sz="16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smtClean="0">
                <a:latin typeface="Courier" charset="0"/>
                <a:ea typeface="Courier" charset="0"/>
                <a:cs typeface="Courier" charset="0"/>
              </a:rPr>
              <a:t>'role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': 1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]&gt;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&gt;&gt;&gt;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"through"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58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900"/>
              <a:t>Data modelling is both simple and complex</a:t>
            </a:r>
          </a:p>
          <a:p>
            <a:r>
              <a:rPr lang="en-US" sz="1900"/>
              <a:t>"Don't allow string data to be replicated"</a:t>
            </a:r>
          </a:p>
          <a:p>
            <a:r>
              <a:rPr lang="en-US" sz="1900"/>
              <a:t>We use keys and relationships</a:t>
            </a:r>
          </a:p>
          <a:p>
            <a:pPr lvl="1"/>
            <a:r>
              <a:rPr lang="en-US" sz="1900"/>
              <a:t>Primary key</a:t>
            </a:r>
          </a:p>
          <a:p>
            <a:pPr lvl="1"/>
            <a:r>
              <a:rPr lang="en-US" sz="1900"/>
              <a:t>Foreign key</a:t>
            </a:r>
          </a:p>
          <a:p>
            <a:r>
              <a:rPr lang="en-US" sz="1900"/>
              <a:t>Relationships</a:t>
            </a:r>
          </a:p>
          <a:p>
            <a:pPr lvl="1"/>
            <a:r>
              <a:rPr lang="en-US" sz="1900"/>
              <a:t>One-to-Many</a:t>
            </a:r>
          </a:p>
          <a:p>
            <a:pPr lvl="1"/>
            <a:r>
              <a:rPr lang="en-US" sz="1900"/>
              <a:t>Many-to-Many</a:t>
            </a: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237253"/>
            <a:ext cx="6250769" cy="422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6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"/>
            <a:ext cx="12701587" cy="6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090"/>
              </p:ext>
            </p:extLst>
          </p:nvPr>
        </p:nvGraphicFramePr>
        <p:xfrm>
          <a:off x="2903545" y="1991252"/>
          <a:ext cx="6502400" cy="2717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Title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ISBN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Author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Wisdom of Crowds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385721706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James Surowiecki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Introduction to Networking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u="none" strike="noStrike">
                          <a:effectLst/>
                        </a:rPr>
                        <a:t>9781511654944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Introducción a las Redes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9781523627516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Fernando Tardio, Charles Severance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Raspberry PI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9781624311390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Kids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Kristen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Fontichiaro</a:t>
                      </a:r>
                      <a:r>
                        <a:rPr lang="en-US" sz="1600" u="none" strike="noStrike" dirty="0">
                          <a:effectLst/>
                        </a:rPr>
                        <a:t>, Charles Severance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Where Wizards Stay Up Late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600" u="none" strike="noStrike">
                          <a:effectLst/>
                        </a:rPr>
                        <a:t>0684812010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Tech, Think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Katy </a:t>
                      </a:r>
                      <a:r>
                        <a:rPr lang="en-US" sz="1600" u="none" strike="noStrike" dirty="0" err="1">
                          <a:effectLst/>
                        </a:rPr>
                        <a:t>Hafner</a:t>
                      </a:r>
                      <a:r>
                        <a:rPr lang="en-US" sz="1600" u="none" strike="noStrike" dirty="0">
                          <a:effectLst/>
                        </a:rPr>
                        <a:t>, Matthew Lyon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129336" y="3800472"/>
            <a:ext cx="885823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29335" y="4295665"/>
            <a:ext cx="1042988" cy="400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58903" y="3714749"/>
            <a:ext cx="1629569" cy="49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58903" y="3219556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58902" y="4213858"/>
            <a:ext cx="1629569" cy="495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5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2157413" y="1069973"/>
            <a:ext cx="2296933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>
            <a:stCxn id="666" idx="3"/>
            <a:endCxn id="18" idx="1"/>
          </p:cNvCxnSpPr>
          <p:nvPr/>
        </p:nvCxnSpPr>
        <p:spPr>
          <a:xfrm>
            <a:off x="4454346" y="1699418"/>
            <a:ext cx="254793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9" name="Shape 669"/>
          <p:cNvSpPr txBox="1"/>
          <p:nvPr/>
        </p:nvSpPr>
        <p:spPr>
          <a:xfrm>
            <a:off x="4881563" y="291941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81563" y="35194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81563" y="4090987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805988" y="3200399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805988" y="3800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805988" y="4371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805988" y="49550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91311" y="3805237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8" name="Shape 666"/>
          <p:cNvSpPr txBox="1"/>
          <p:nvPr/>
        </p:nvSpPr>
        <p:spPr>
          <a:xfrm>
            <a:off x="7002285" y="1069973"/>
            <a:ext cx="3441878" cy="125889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4086225"/>
            <a:ext cx="4043363" cy="1325563"/>
          </a:xfrm>
        </p:spPr>
        <p:txBody>
          <a:bodyPr/>
          <a:lstStyle/>
          <a:p>
            <a:r>
              <a:rPr lang="en-US" dirty="0" smtClean="0"/>
              <a:t>One-To-Many?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Wisdom of Crowds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err="1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3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Genre Columns?</a:t>
            </a:r>
            <a:endParaRPr lang="en-US" dirty="0"/>
          </a:p>
        </p:txBody>
      </p: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6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/>
        </p:nvSpPr>
        <p:spPr>
          <a:xfrm>
            <a:off x="7434262" y="353081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Book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7434262" y="9531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7434262" y="1524657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Raspberry Pi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7434262" y="210773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genre_id_01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34262" y="3663018"/>
            <a:ext cx="3667125" cy="2326151"/>
            <a:chOff x="9091613" y="593261"/>
            <a:chExt cx="1809748" cy="2326151"/>
          </a:xfrm>
        </p:grpSpPr>
        <p:sp>
          <p:nvSpPr>
            <p:cNvPr id="23" name="Shape 672"/>
            <p:cNvSpPr txBox="1"/>
            <p:nvPr/>
          </p:nvSpPr>
          <p:spPr>
            <a:xfrm>
              <a:off x="9091613" y="593261"/>
              <a:ext cx="1809748" cy="571500"/>
            </a:xfrm>
            <a:prstGeom prst="rect">
              <a:avLst/>
            </a:prstGeom>
            <a:solidFill>
              <a:schemeClr val="accent1"/>
            </a:solidFill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ct val="25000"/>
              </a:pPr>
              <a:r>
                <a:rPr lang="en-US" sz="3067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Book</a:t>
              </a:r>
              <a:endParaRPr lang="en" sz="3067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4" name="Shape 673"/>
            <p:cNvSpPr txBox="1"/>
            <p:nvPr/>
          </p:nvSpPr>
          <p:spPr>
            <a:xfrm>
              <a:off x="9091613" y="11933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3067" dirty="0" smtClean="0">
                  <a:solidFill>
                    <a:srgbClr val="FF7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5</a:t>
              </a:r>
              <a:endParaRPr lang="en" sz="30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5" name="Shape 674"/>
            <p:cNvSpPr txBox="1"/>
            <p:nvPr/>
          </p:nvSpPr>
          <p:spPr>
            <a:xfrm>
              <a:off x="9091613" y="1764837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3067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Networking</a:t>
              </a:r>
              <a:endParaRPr lang="en" sz="30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26" name="Shape 678"/>
            <p:cNvSpPr txBox="1"/>
            <p:nvPr/>
          </p:nvSpPr>
          <p:spPr>
            <a:xfrm>
              <a:off x="9091613" y="2347912"/>
              <a:ext cx="1809748" cy="571500"/>
            </a:xfrm>
            <a:prstGeom prst="rect">
              <a:avLst/>
            </a:prstGeom>
            <a:noFill/>
            <a:ln w="889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3067" dirty="0" smtClean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genre_id_01 </a:t>
              </a:r>
              <a:endParaRPr lang="en" sz="30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28" name="Shape 672"/>
          <p:cNvSpPr txBox="1"/>
          <p:nvPr/>
        </p:nvSpPr>
        <p:spPr>
          <a:xfrm>
            <a:off x="1443037" y="4320244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" name="Shape 673"/>
          <p:cNvSpPr txBox="1"/>
          <p:nvPr/>
        </p:nvSpPr>
        <p:spPr>
          <a:xfrm>
            <a:off x="1443037" y="49203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43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" name="Shape 674"/>
          <p:cNvSpPr txBox="1"/>
          <p:nvPr/>
        </p:nvSpPr>
        <p:spPr>
          <a:xfrm>
            <a:off x="1443037" y="5491820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Tech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2" name="Shape 679"/>
          <p:cNvCxnSpPr>
            <a:stCxn id="29" idx="3"/>
            <a:endCxn id="26" idx="1"/>
          </p:cNvCxnSpPr>
          <p:nvPr/>
        </p:nvCxnSpPr>
        <p:spPr>
          <a:xfrm>
            <a:off x="5110162" y="5206070"/>
            <a:ext cx="2324100" cy="49734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" name="Shape 679"/>
          <p:cNvCxnSpPr>
            <a:stCxn id="29" idx="3"/>
            <a:endCxn id="31" idx="1"/>
          </p:cNvCxnSpPr>
          <p:nvPr/>
        </p:nvCxnSpPr>
        <p:spPr>
          <a:xfrm flipV="1">
            <a:off x="5110162" y="2960224"/>
            <a:ext cx="2319332" cy="2245846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0" name="Shape 672"/>
          <p:cNvSpPr txBox="1"/>
          <p:nvPr/>
        </p:nvSpPr>
        <p:spPr>
          <a:xfrm>
            <a:off x="1452561" y="1758006"/>
            <a:ext cx="3667125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" name="Shape 673"/>
          <p:cNvSpPr txBox="1"/>
          <p:nvPr/>
        </p:nvSpPr>
        <p:spPr>
          <a:xfrm>
            <a:off x="1452561" y="235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-US" sz="30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  <a:endParaRPr lang="en" sz="3067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" name="Shape 674"/>
          <p:cNvSpPr txBox="1"/>
          <p:nvPr/>
        </p:nvSpPr>
        <p:spPr>
          <a:xfrm>
            <a:off x="1452561" y="29295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Kids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" name="Shape 678"/>
          <p:cNvSpPr txBox="1"/>
          <p:nvPr/>
        </p:nvSpPr>
        <p:spPr>
          <a:xfrm>
            <a:off x="7429494" y="2674474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3" name="Shape 679"/>
          <p:cNvCxnSpPr>
            <a:stCxn id="21" idx="3"/>
            <a:endCxn id="678" idx="1"/>
          </p:cNvCxnSpPr>
          <p:nvPr/>
        </p:nvCxnSpPr>
        <p:spPr>
          <a:xfrm flipV="1">
            <a:off x="5119686" y="2393482"/>
            <a:ext cx="2314576" cy="2503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" name="Shape 678"/>
          <p:cNvSpPr txBox="1"/>
          <p:nvPr/>
        </p:nvSpPr>
        <p:spPr>
          <a:xfrm>
            <a:off x="7429494" y="5968082"/>
            <a:ext cx="3667125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genre_id_02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Genre Columns?</a:t>
            </a:r>
          </a:p>
        </p:txBody>
      </p:sp>
      <p:sp>
        <p:nvSpPr>
          <p:cNvPr id="36" name="Explosion 1 35"/>
          <p:cNvSpPr/>
          <p:nvPr/>
        </p:nvSpPr>
        <p:spPr>
          <a:xfrm>
            <a:off x="2243137" y="492739"/>
            <a:ext cx="7686675" cy="5445185"/>
          </a:xfrm>
          <a:prstGeom prst="irregularSeal1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NO!!!!!!!</a:t>
            </a:r>
          </a:p>
        </p:txBody>
      </p:sp>
    </p:spTree>
    <p:extLst>
      <p:ext uri="{BB962C8B-B14F-4D97-AF65-F5344CB8AC3E}">
        <p14:creationId xmlns:p14="http://schemas.microsoft.com/office/powerpoint/2010/main" val="9498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1832</Words>
  <Application>Microsoft Macintosh PowerPoint</Application>
  <PresentationFormat>Widescreen</PresentationFormat>
  <Paragraphs>507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</vt:lpstr>
      <vt:lpstr>Menlo-Regular</vt:lpstr>
      <vt:lpstr>ＭＳ Ｐゴシック</vt:lpstr>
      <vt:lpstr>ヒラギノ角ゴ ProN W3</vt:lpstr>
      <vt:lpstr>Office Theme</vt:lpstr>
      <vt:lpstr>Data Modelling Many to Many</vt:lpstr>
      <vt:lpstr>PowerPoint Presentation</vt:lpstr>
      <vt:lpstr>Many-to-Many</vt:lpstr>
      <vt:lpstr>PowerPoint Presentation</vt:lpstr>
      <vt:lpstr>Many-To-Many</vt:lpstr>
      <vt:lpstr>One-To-Many?</vt:lpstr>
      <vt:lpstr>PowerPoint Presentation</vt:lpstr>
      <vt:lpstr>Multiple Genre Columns?</vt:lpstr>
      <vt:lpstr>Multiple Genre Columns?</vt:lpstr>
      <vt:lpstr>Many-To-Many</vt:lpstr>
      <vt:lpstr>Many to Many</vt:lpstr>
      <vt:lpstr>Many-to-Many in Locallibrary</vt:lpstr>
      <vt:lpstr>PowerPoint Presentation</vt:lpstr>
      <vt:lpstr>PowerPoint Presentation</vt:lpstr>
      <vt:lpstr>PowerPoint Presentation</vt:lpstr>
      <vt:lpstr>PowerPoint Presentation</vt:lpstr>
      <vt:lpstr>Another Example of Many-Many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Many-to-Many in the Django Shell</vt:lpstr>
      <vt:lpstr>Looking at the "through" table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109</cp:revision>
  <dcterms:created xsi:type="dcterms:W3CDTF">2019-01-19T02:12:54Z</dcterms:created>
  <dcterms:modified xsi:type="dcterms:W3CDTF">2019-09-26T01:31:28Z</dcterms:modified>
</cp:coreProperties>
</file>